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98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72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67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A4C16E-EE3F-44CB-9BF9-6732434DB3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982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12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8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3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00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22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78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3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0B184-D915-4486-B3A4-52F7DFDC817F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2D7E2-470E-40C6-9EA6-1FF2C1894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Mixed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design (MMD)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Smíšený 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43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F0E06DA-8C0D-484F-8E3D-897616A6C6CA}" type="slidenum">
              <a:rPr lang="cs-CZ" altLang="cs-CZ" sz="14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>
              <a:latin typeface="Calibri" panose="020F050202020403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2788" y="28575"/>
            <a:ext cx="8229600" cy="952500"/>
          </a:xfrm>
        </p:spPr>
        <p:txBody>
          <a:bodyPr/>
          <a:lstStyle/>
          <a:p>
            <a:pPr eaLnBrk="1" hangingPunct="1"/>
            <a:r>
              <a:rPr lang="cs-CZ" altLang="cs-CZ" sz="3600" b="1">
                <a:latin typeface="Calibri" panose="020F0502020204030204" pitchFamily="34" charset="0"/>
              </a:rPr>
              <a:t>Smíšený design – vymezení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981076"/>
            <a:ext cx="8569325" cy="2232025"/>
          </a:xfrm>
        </p:spPr>
        <p:txBody>
          <a:bodyPr/>
          <a:lstStyle/>
          <a:p>
            <a:pPr eaLnBrk="1" hangingPunct="1"/>
            <a:r>
              <a:rPr lang="cs-CZ" altLang="cs-CZ" sz="2400">
                <a:latin typeface="Calibri" panose="020F0502020204030204" pitchFamily="34" charset="0"/>
              </a:rPr>
              <a:t>Je to výzkumný design s filozofickými východisky</a:t>
            </a:r>
          </a:p>
          <a:p>
            <a:pPr lvl="1" eaLnBrk="1" hangingPunct="1"/>
            <a:r>
              <a:rPr lang="cs-CZ" altLang="cs-CZ" sz="2000">
                <a:latin typeface="Calibri" panose="020F0502020204030204" pitchFamily="34" charset="0"/>
              </a:rPr>
              <a:t>Filozofická východiska =&gt; sběr dat, analýza dat, kombinace QL a QV metod v různých fázích.</a:t>
            </a:r>
          </a:p>
          <a:p>
            <a:pPr eaLnBrk="1" hangingPunct="1"/>
            <a:r>
              <a:rPr lang="cs-CZ" altLang="cs-CZ" sz="2400">
                <a:latin typeface="Calibri" panose="020F0502020204030204" pitchFamily="34" charset="0"/>
              </a:rPr>
              <a:t>ale také metoda výzkumu</a:t>
            </a:r>
          </a:p>
          <a:p>
            <a:pPr lvl="1" eaLnBrk="1" hangingPunct="1"/>
            <a:r>
              <a:rPr lang="cs-CZ" altLang="cs-CZ" sz="2000">
                <a:latin typeface="Calibri" panose="020F0502020204030204" pitchFamily="34" charset="0"/>
              </a:rPr>
              <a:t>Sběr, analýza dat, kombinace QN a QL v jedné studii nebo vícečetných studiích.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096001" y="3933826"/>
            <a:ext cx="4321175" cy="2246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Kombinace QN a QL metod sběru a/nebo analýz dat.</a:t>
            </a:r>
          </a:p>
          <a:p>
            <a:pPr>
              <a:defRPr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Ve smíšeném designu nemůže být QL bez QN = QL a QN část tvoří celek</a:t>
            </a:r>
          </a:p>
          <a:p>
            <a:pPr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X pokud ano, nejedná se o smíšený design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43075" y="3848101"/>
            <a:ext cx="4065588" cy="23082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Základní předpoklad</a:t>
            </a:r>
          </a:p>
          <a:p>
            <a:pPr>
              <a:defRPr/>
            </a:pPr>
            <a:r>
              <a:rPr lang="cs-CZ" altLang="cs-CZ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Kombinace QL a QN umožňuje lepší pochopení výzkumného problému než jeden z těch přístupů sám</a:t>
            </a:r>
            <a:r>
              <a:rPr lang="cs-CZ" altLang="cs-CZ" sz="2000" dirty="0">
                <a:latin typeface="Calibri" panose="020F0502020204030204" pitchFamily="34" charset="0"/>
              </a:rPr>
              <a:t> </a:t>
            </a:r>
          </a:p>
          <a:p>
            <a:pPr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(tj. musí tomu odpovídat výzkumný problém).</a:t>
            </a:r>
          </a:p>
          <a:p>
            <a:pPr>
              <a:defRPr/>
            </a:pPr>
            <a:endParaRPr lang="cs-CZ" altLang="cs-CZ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9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7C2DF76-D554-4519-9B53-298824AD3121}" type="slidenum">
              <a:rPr lang="cs-CZ" altLang="cs-CZ" sz="14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>
              <a:latin typeface="Calibri" panose="020F0502020204030204" pitchFamily="34" charset="0"/>
            </a:endParaRPr>
          </a:p>
        </p:txBody>
      </p:sp>
      <p:sp>
        <p:nvSpPr>
          <p:cNvPr id="29699" name="Rectangle 8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>
                <a:latin typeface="Calibri" panose="020F0502020204030204" pitchFamily="34" charset="0"/>
              </a:rPr>
              <a:t>Druhy smíšeného designu</a:t>
            </a:r>
            <a:br>
              <a:rPr lang="cs-CZ" altLang="cs-CZ" sz="3600" b="1">
                <a:latin typeface="Calibri" panose="020F0502020204030204" pitchFamily="34" charset="0"/>
              </a:rPr>
            </a:br>
            <a:r>
              <a:rPr lang="cs-CZ" altLang="cs-CZ" sz="2400" b="1">
                <a:latin typeface="Calibri" panose="020F0502020204030204" pitchFamily="34" charset="0"/>
              </a:rPr>
              <a:t>(kombinace kritérií: časové pořadí a statut)</a:t>
            </a:r>
          </a:p>
        </p:txBody>
      </p:sp>
      <p:graphicFrame>
        <p:nvGraphicFramePr>
          <p:cNvPr id="52305" name="Group 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578062"/>
              </p:ext>
            </p:extLst>
          </p:nvPr>
        </p:nvGraphicFramePr>
        <p:xfrm>
          <a:off x="1774826" y="1628776"/>
          <a:ext cx="8353425" cy="5050411"/>
        </p:xfrm>
        <a:graphic>
          <a:graphicData uri="http://schemas.openxmlformats.org/drawingml/2006/table">
            <a:tbl>
              <a:tblPr/>
              <a:tblGrid>
                <a:gridCol w="1944332"/>
                <a:gridCol w="2160369"/>
                <a:gridCol w="2126133"/>
                <a:gridCol w="2122591"/>
              </a:tblGrid>
              <a:tr h="616914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časová posloupnost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91445" marR="91445" marT="45719" marB="4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26232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souběžný,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simultánní,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paralerní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91445" marR="91445" marT="45719" marB="4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sekvenční</a:t>
                      </a:r>
                    </a:p>
                  </a:txBody>
                  <a:tcPr marL="91445" marR="91445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472764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důraz na 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paradigma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19" marB="4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stejný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status/důležitost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45" marR="91445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KVAL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+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KVANT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91445" marR="91445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KVAL =&gt; KVANT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KVANT =&gt; KVAL</a:t>
                      </a:r>
                    </a:p>
                  </a:txBody>
                  <a:tcPr marL="91445" marR="91445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20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dominantní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status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45" marR="91445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KVAL + kvant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KVANT + kval</a:t>
                      </a:r>
                    </a:p>
                  </a:txBody>
                  <a:tcPr marL="91445" marR="91445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KVAL =&gt; kvant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 =&gt; KVANT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KVANT =&gt;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kval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Simplified Arabic" panose="02020603050405020304" pitchFamily="18" charset="-78"/>
                        </a:rPr>
                        <a:t>kvant =&gt; KVAL</a:t>
                      </a:r>
                    </a:p>
                  </a:txBody>
                  <a:tcPr marL="91445" marR="91445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67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1E88D57-503E-417C-81E2-10488B043A32}" type="slidenum">
              <a:rPr lang="cs-CZ" altLang="cs-CZ" sz="1400" b="1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 b="1">
              <a:latin typeface="Calibri" panose="020F050202020403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024063" y="1214438"/>
          <a:ext cx="8248650" cy="5052060"/>
        </p:xfrm>
        <a:graphic>
          <a:graphicData uri="http://schemas.openxmlformats.org/drawingml/2006/table">
            <a:tbl>
              <a:tblPr/>
              <a:tblGrid>
                <a:gridCol w="2817400"/>
                <a:gridCol w="5431250"/>
              </a:tblGrid>
              <a:tr h="190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Charakteristika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Jenkins (2001)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190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Téma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Resistence adolescentů vůči nabízení drog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Primární cíl studie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Zjistit percepci obtíží v resistenci vůči drogám podle typu drogy a míry užívání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Kvantitativní sběr dat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Strukturovaný dotazník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Kvalitativní sběr dat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Polostrukturované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 dotazníkové položky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Ohniskové skupiny - interview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Kvantitativní analýza dat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Rozdělení dle skupin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Kvalitativní analýza dat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Calibri"/>
                          <a:ea typeface="Calibri"/>
                          <a:cs typeface="Times New Roman"/>
                        </a:rPr>
                        <a:t>   Obsahová 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analýza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Calibri"/>
                          <a:ea typeface="Calibri"/>
                          <a:cs typeface="Times New Roman"/>
                        </a:rPr>
                        <a:t>   Procenta 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pro každou kategorii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Důvod pro sběr obou typů dat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Potřeba QL a QN dat k porozumění problému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Jak jsou oba typy dat kombinovány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Oba typy dat se sbíhají.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Záznam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QN + QL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87" marR="61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094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54050"/>
          </a:xfrm>
        </p:spPr>
        <p:txBody>
          <a:bodyPr/>
          <a:lstStyle/>
          <a:p>
            <a:r>
              <a:rPr lang="cs-CZ" altLang="cs-CZ" sz="3200" b="1">
                <a:latin typeface="Calibri" panose="020F0502020204030204" pitchFamily="34" charset="0"/>
              </a:rPr>
              <a:t>Ukázka smíšeného výzkumu: </a:t>
            </a:r>
            <a:r>
              <a:rPr lang="cs-CZ" altLang="cs-CZ" sz="3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QN + QL</a:t>
            </a:r>
            <a:endParaRPr lang="cs-CZ" altLang="cs-CZ" sz="3200" b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5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6C1C1A9-0ECF-4890-A159-7390630E3F5A}" type="slidenum">
              <a:rPr lang="cs-CZ" altLang="cs-CZ" sz="1400" b="1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b="1">
              <a:latin typeface="Calibri" panose="020F050202020403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095500" y="1428750"/>
          <a:ext cx="8072438" cy="5052060"/>
        </p:xfrm>
        <a:graphic>
          <a:graphicData uri="http://schemas.openxmlformats.org/drawingml/2006/table">
            <a:tbl>
              <a:tblPr/>
              <a:tblGrid>
                <a:gridCol w="2975500"/>
                <a:gridCol w="5096938"/>
              </a:tblGrid>
              <a:tr h="315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Charakteristika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Rogers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Day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Randall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Bentall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 (2003)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315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Téma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Management antipsychotické medikace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Primární cíl studie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Zkoumat zkušenosti pacientů během experimentálního léčení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Kvantitativní sběr dat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Měření výstupu (před a po intervenci, 1 rok navazující studie)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Kvalitativní sběr dat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polostrukturovaná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 interview (jeden s jedním)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Kvantitativní analýza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Skóre výsledků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Srovnání skupin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Kvalitativní analýza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tematická analýza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Důvod pro sběr obou typů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Potřeba QL informace jako součásti experimentu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Jak jsou oba typy dat kombinovány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QL data byla zasazena dovnitř experimentu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Záznam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QN (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ql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6118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54050"/>
          </a:xfrm>
        </p:spPr>
        <p:txBody>
          <a:bodyPr/>
          <a:lstStyle/>
          <a:p>
            <a:r>
              <a:rPr lang="cs-CZ" altLang="cs-CZ" sz="3200" b="1">
                <a:latin typeface="Calibri" panose="020F0502020204030204" pitchFamily="34" charset="0"/>
              </a:rPr>
              <a:t>Ukázka smíšeného výzkumu: </a:t>
            </a:r>
            <a:r>
              <a:rPr lang="cs-CZ" altLang="cs-CZ" sz="3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QN(ql)</a:t>
            </a:r>
            <a:endParaRPr lang="cs-CZ" altLang="cs-CZ" sz="3200" b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16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>
          <a:xfrm>
            <a:off x="1919288" y="115888"/>
            <a:ext cx="8229600" cy="635000"/>
          </a:xfrm>
        </p:spPr>
        <p:txBody>
          <a:bodyPr/>
          <a:lstStyle/>
          <a:p>
            <a:r>
              <a:rPr lang="cs-CZ" altLang="cs-CZ" sz="3600" b="1">
                <a:latin typeface="Calibri" panose="020F0502020204030204" pitchFamily="34" charset="0"/>
              </a:rPr>
              <a:t>Ukázka smíšeného výzkumu: </a:t>
            </a:r>
            <a:r>
              <a:rPr lang="cs-CZ" altLang="cs-CZ" sz="36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QN→ ql</a:t>
            </a:r>
            <a:endParaRPr lang="cs-CZ" altLang="cs-CZ" sz="3600" b="1">
              <a:latin typeface="Calibri" panose="020F0502020204030204" pitchFamily="34" charset="0"/>
            </a:endParaRPr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3748CCB-3C99-42F5-A773-16A29B85907B}" type="slidenum">
              <a:rPr lang="cs-CZ" altLang="cs-CZ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631950" y="908050"/>
          <a:ext cx="9036050" cy="5741990"/>
        </p:xfrm>
        <a:graphic>
          <a:graphicData uri="http://schemas.openxmlformats.org/drawingml/2006/table">
            <a:tbl>
              <a:tblPr/>
              <a:tblGrid>
                <a:gridCol w="3243942"/>
                <a:gridCol w="5792108"/>
              </a:tblGrid>
              <a:tr h="350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Charakteristika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Aldridge, 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Fraser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Huang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 (1999)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350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Téma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Učební prostředí ve třídě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Primární cíl studie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Identifikovat </a:t>
                      </a:r>
                      <a:r>
                        <a:rPr lang="cs-CZ" sz="2000" dirty="0" smtClean="0">
                          <a:latin typeface="Calibri"/>
                          <a:ea typeface="Calibri"/>
                          <a:cs typeface="Times New Roman"/>
                        </a:rPr>
                        <a:t>(mezi)národní 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rozdíly ve třídách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Kvantitativní sběr dat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Měření zahrnují vícero subškál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Kvalitativní sběr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Pozorování ve třídě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Interview se studenty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Interview s učiteli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Kvantitativní analýza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Reliabilita škály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Konfirmační faktorová analýza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Srovnání skupin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Kvalitativní analýza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 smtClean="0">
                          <a:latin typeface="Calibri"/>
                          <a:ea typeface="Calibri"/>
                          <a:cs typeface="Times New Roman"/>
                        </a:rPr>
                        <a:t>Tvorba 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narativního příběhu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 smtClean="0">
                          <a:latin typeface="Calibri"/>
                          <a:ea typeface="Calibri"/>
                          <a:cs typeface="Times New Roman"/>
                        </a:rPr>
                        <a:t>Tematická 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analýza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Důvod pro sběr obou typů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Potřeba QL dat k vysvětlení QN zjištění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Jak jsou oba typy dat kombinovány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QL data byla propojena s QN výsledky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Záznam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QN → 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ql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4" marR="55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79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5CD3E64-12F0-40EA-A5F8-0B090DD4E374}" type="slidenum">
              <a:rPr lang="cs-CZ" altLang="cs-CZ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58926" y="541339"/>
          <a:ext cx="9109075" cy="6316664"/>
        </p:xfrm>
        <a:graphic>
          <a:graphicData uri="http://schemas.openxmlformats.org/drawingml/2006/table">
            <a:tbl>
              <a:tblPr/>
              <a:tblGrid>
                <a:gridCol w="3495789"/>
                <a:gridCol w="5613286"/>
              </a:tblGrid>
              <a:tr h="350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Charakteristika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Myers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Oetzel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 (2003)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Téma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Asimilace nových zaměstnanců do organizačních podmínek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Primární cíl studie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Vytvořit a validizovat nástroj pro měření organizační asimilace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Kvantitativní sběr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Dotazník zahrnující vícero </a:t>
                      </a: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subškál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Kvalitativní sběr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Polostrukturovaná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 interview (jeden s jedním)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Terénní zápisky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Kvantitativní analýza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Reliabilita škály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Konfirmační faktorová analýza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Korelační testy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Kvalitativní analýza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kódování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tvorba témat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srovnání témat s teorií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Důvod pro sběr obou typů dat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Potřeba QN dat k měření QL zjištění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Jak jsou oba typy dat kombinovány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QL data byla propojena na QN výsledky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Záznam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Calibri"/>
                          <a:ea typeface="Calibri"/>
                          <a:cs typeface="Times New Roman"/>
                        </a:rPr>
                        <a:t>ql</a:t>
                      </a: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 → QN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9" marR="38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166" name="Nadpis 1"/>
          <p:cNvSpPr>
            <a:spLocks noGrp="1"/>
          </p:cNvSpPr>
          <p:nvPr>
            <p:ph type="title"/>
          </p:nvPr>
        </p:nvSpPr>
        <p:spPr>
          <a:xfrm>
            <a:off x="1919288" y="28576"/>
            <a:ext cx="8229600" cy="346075"/>
          </a:xfrm>
        </p:spPr>
        <p:txBody>
          <a:bodyPr>
            <a:normAutofit fontScale="90000"/>
          </a:bodyPr>
          <a:lstStyle/>
          <a:p>
            <a:r>
              <a:rPr lang="cs-CZ" altLang="cs-CZ" sz="3600" b="1">
                <a:latin typeface="Calibri" panose="020F0502020204030204" pitchFamily="34" charset="0"/>
              </a:rPr>
              <a:t>Ukázka smíšeného výzkumu: ql </a:t>
            </a:r>
            <a:r>
              <a:rPr lang="cs-CZ" altLang="cs-CZ" sz="36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QN</a:t>
            </a:r>
            <a:endParaRPr lang="cs-CZ" altLang="cs-CZ" sz="3600" b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8468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Širokoúhlá obrazovka</PresentationFormat>
  <Paragraphs>136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Simplified Arabic</vt:lpstr>
      <vt:lpstr>Symbol</vt:lpstr>
      <vt:lpstr>Times New Roman</vt:lpstr>
      <vt:lpstr>Motiv Office</vt:lpstr>
      <vt:lpstr>Mixed methods design (MMD)</vt:lpstr>
      <vt:lpstr>Smíšený design – vymezení</vt:lpstr>
      <vt:lpstr>Druhy smíšeného designu (kombinace kritérií: časové pořadí a statut)</vt:lpstr>
      <vt:lpstr>Ukázka smíšeného výzkumu: QN + QL</vt:lpstr>
      <vt:lpstr>Ukázka smíšeného výzkumu: QN(ql)</vt:lpstr>
      <vt:lpstr>Ukázka smíšeného výzkumu: QN→ ql</vt:lpstr>
      <vt:lpstr>Ukázka smíšeného výzkumu: ql → QN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methods design (MMD)</dc:title>
  <dc:creator>vlckova</dc:creator>
  <cp:lastModifiedBy>vlckova</cp:lastModifiedBy>
  <cp:revision>1</cp:revision>
  <dcterms:created xsi:type="dcterms:W3CDTF">2015-09-29T12:51:36Z</dcterms:created>
  <dcterms:modified xsi:type="dcterms:W3CDTF">2015-09-29T12:52:02Z</dcterms:modified>
</cp:coreProperties>
</file>