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5" r:id="rId3"/>
    <p:sldId id="274" r:id="rId4"/>
    <p:sldId id="276" r:id="rId5"/>
    <p:sldId id="277" r:id="rId6"/>
    <p:sldId id="278" r:id="rId7"/>
    <p:sldId id="279" r:id="rId8"/>
    <p:sldId id="280" r:id="rId9"/>
    <p:sldId id="284" r:id="rId10"/>
    <p:sldId id="287" r:id="rId11"/>
    <p:sldId id="281" r:id="rId12"/>
    <p:sldId id="282" r:id="rId13"/>
    <p:sldId id="283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E6059-0DCE-47C0-9842-A2A43B4D90D2}" type="datetimeFigureOut">
              <a:rPr lang="cs-CZ" smtClean="0"/>
              <a:pPr/>
              <a:t>3.12.2015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851648" cy="1193304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SZ7BP_SP1S </a:t>
            </a:r>
            <a:br>
              <a:rPr lang="cs-CZ" sz="3600" dirty="0" smtClean="0"/>
            </a:br>
            <a:r>
              <a:rPr lang="cs-CZ" sz="3600" dirty="0" smtClean="0"/>
              <a:t>Seminář ke speciální pedagogice 1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854696" cy="345638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Specifické poruchy učení</a:t>
            </a:r>
          </a:p>
          <a:p>
            <a:pPr algn="ctr"/>
            <a:r>
              <a:rPr lang="cs-CZ" sz="4000" b="1" dirty="0" smtClean="0"/>
              <a:t>(SPU)</a:t>
            </a:r>
          </a:p>
          <a:p>
            <a:pPr algn="ctr"/>
            <a:endParaRPr lang="cs-CZ" sz="4000" b="1" dirty="0" smtClean="0"/>
          </a:p>
          <a:p>
            <a:pPr algn="l"/>
            <a:r>
              <a:rPr lang="cs-CZ" sz="1900" dirty="0" smtClean="0">
                <a:latin typeface="Georgia" pitchFamily="18" charset="0"/>
              </a:rPr>
              <a:t>Mgr. Kateřina </a:t>
            </a:r>
            <a:r>
              <a:rPr lang="cs-CZ" sz="1900" dirty="0" err="1" smtClean="0">
                <a:latin typeface="Georgia" pitchFamily="18" charset="0"/>
              </a:rPr>
              <a:t>Šimčíková</a:t>
            </a:r>
            <a:endParaRPr lang="cs-CZ" sz="1900" dirty="0" smtClean="0">
              <a:latin typeface="Georgia" pitchFamily="18" charset="0"/>
            </a:endParaRPr>
          </a:p>
          <a:p>
            <a:pPr algn="l"/>
            <a:r>
              <a:rPr lang="cs-CZ" sz="1900" dirty="0" smtClean="0">
                <a:latin typeface="Georgia" pitchFamily="18" charset="0"/>
              </a:rPr>
              <a:t>Podzim 2015</a:t>
            </a:r>
          </a:p>
          <a:p>
            <a:pPr algn="l"/>
            <a:r>
              <a:rPr lang="cs-CZ" sz="1900" dirty="0" smtClean="0">
                <a:latin typeface="Georgia" pitchFamily="18" charset="0"/>
              </a:rPr>
              <a:t>371305</a:t>
            </a:r>
            <a:r>
              <a:rPr lang="en-US" sz="1900" dirty="0" smtClean="0">
                <a:latin typeface="Georgia" pitchFamily="18" charset="0"/>
              </a:rPr>
              <a:t>@</a:t>
            </a:r>
            <a:r>
              <a:rPr lang="cs-CZ" sz="1900" dirty="0" smtClean="0">
                <a:latin typeface="Georgia" pitchFamily="18" charset="0"/>
              </a:rPr>
              <a:t>mail.</a:t>
            </a:r>
            <a:r>
              <a:rPr lang="cs-CZ" sz="1900" dirty="0" err="1" smtClean="0">
                <a:latin typeface="Georgia" pitchFamily="18" charset="0"/>
              </a:rPr>
              <a:t>muni.cz</a:t>
            </a:r>
            <a:endParaRPr lang="cs-CZ" sz="1900" dirty="0" smtClean="0">
              <a:latin typeface="Georgia" pitchFamily="18" charset="0"/>
            </a:endParaRPr>
          </a:p>
          <a:p>
            <a:pPr algn="ctr"/>
            <a:endParaRPr lang="cs-CZ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Formy vzdělávání a podpory žáků s SPU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individuální péče poskytovaná třídním učitelem </a:t>
            </a:r>
          </a:p>
          <a:p>
            <a:pPr lvl="1" algn="just"/>
            <a:r>
              <a:rPr lang="cs-CZ" sz="2000" dirty="0" smtClean="0"/>
              <a:t>individuální péče poskytovaná speciální pedagogem </a:t>
            </a:r>
          </a:p>
          <a:p>
            <a:pPr lvl="1" algn="just"/>
            <a:r>
              <a:rPr lang="cs-CZ" sz="2000" dirty="0" smtClean="0"/>
              <a:t>„cestující učitel“ - pracovník PPP docházející do škol </a:t>
            </a:r>
          </a:p>
          <a:p>
            <a:pPr lvl="1" algn="just"/>
            <a:r>
              <a:rPr lang="cs-CZ" sz="2000" dirty="0" smtClean="0"/>
              <a:t>třídy individuální péče (výuka některých předmětů ve specializované třídě) </a:t>
            </a:r>
          </a:p>
          <a:p>
            <a:pPr lvl="1" algn="just"/>
            <a:r>
              <a:rPr lang="cs-CZ" sz="2000" dirty="0" smtClean="0"/>
              <a:t>třídy pro děti s SPUCH </a:t>
            </a:r>
          </a:p>
          <a:p>
            <a:pPr lvl="1" algn="just"/>
            <a:r>
              <a:rPr lang="cs-CZ" sz="2000" dirty="0" smtClean="0"/>
              <a:t>školy pro děti s SPUCH </a:t>
            </a:r>
          </a:p>
          <a:p>
            <a:pPr lvl="1" algn="just"/>
            <a:r>
              <a:rPr lang="cs-CZ" sz="2000" dirty="0" smtClean="0"/>
              <a:t>třídy při dětských psychiatrických léčebnách </a:t>
            </a:r>
          </a:p>
          <a:p>
            <a:pPr lvl="1" algn="just"/>
            <a:r>
              <a:rPr lang="cs-CZ" sz="2000" dirty="0" smtClean="0"/>
              <a:t>individuální a skupinová péče v PPP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Reedukace dyslexie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metoda obtahování</a:t>
            </a:r>
          </a:p>
          <a:p>
            <a:pPr lvl="1" algn="just"/>
            <a:r>
              <a:rPr lang="cs-CZ" sz="2000" dirty="0" smtClean="0"/>
              <a:t>metoda </a:t>
            </a:r>
            <a:r>
              <a:rPr lang="cs-CZ" sz="2000" dirty="0" err="1" smtClean="0"/>
              <a:t>Fernaldové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metoda postřehování</a:t>
            </a:r>
          </a:p>
          <a:p>
            <a:pPr lvl="1" algn="just"/>
            <a:r>
              <a:rPr lang="cs-CZ" sz="2000" dirty="0" smtClean="0"/>
              <a:t>čtení se záložkou (okénkem)</a:t>
            </a:r>
          </a:p>
          <a:p>
            <a:pPr lvl="1" algn="just"/>
            <a:r>
              <a:rPr lang="cs-CZ" sz="2000" dirty="0" smtClean="0"/>
              <a:t>čtení v duetu</a:t>
            </a:r>
          </a:p>
          <a:p>
            <a:pPr lvl="1" algn="just"/>
            <a:r>
              <a:rPr lang="cs-CZ" sz="2000" dirty="0" smtClean="0"/>
              <a:t>metoda vyhledávání chyb</a:t>
            </a:r>
          </a:p>
          <a:p>
            <a:pPr lvl="1" algn="just"/>
            <a:r>
              <a:rPr lang="cs-CZ" sz="2000" dirty="0" smtClean="0"/>
              <a:t>metoda dublového čtení</a:t>
            </a:r>
          </a:p>
          <a:p>
            <a:pPr lvl="1" algn="just"/>
            <a:r>
              <a:rPr lang="cs-CZ" sz="2000" dirty="0" smtClean="0"/>
              <a:t>nácvik dlouhých a krátkých samohlásek</a:t>
            </a:r>
          </a:p>
          <a:p>
            <a:pPr lvl="1" algn="just"/>
            <a:r>
              <a:rPr lang="cs-CZ" sz="2000" dirty="0" smtClean="0"/>
              <a:t>metoda globálního čtení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Reedukace dysortografie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sz="2000" u="sng" dirty="0" smtClean="0"/>
          </a:p>
          <a:p>
            <a:pPr lvl="1" algn="just"/>
            <a:r>
              <a:rPr lang="cs-CZ" sz="2000" b="1" dirty="0" smtClean="0"/>
              <a:t>rozlišování měkkých slabik </a:t>
            </a:r>
            <a:r>
              <a:rPr lang="cs-CZ" sz="2000" b="1" dirty="0" err="1" smtClean="0"/>
              <a:t>di</a:t>
            </a:r>
            <a:r>
              <a:rPr lang="cs-CZ" sz="2000" b="1" dirty="0" smtClean="0"/>
              <a:t>, ti, ni, </a:t>
            </a:r>
            <a:r>
              <a:rPr lang="cs-CZ" sz="2000" b="1" dirty="0" err="1" smtClean="0"/>
              <a:t>dy</a:t>
            </a:r>
            <a:r>
              <a:rPr lang="cs-CZ" sz="2000" b="1" dirty="0" smtClean="0"/>
              <a:t>, ty, </a:t>
            </a:r>
            <a:r>
              <a:rPr lang="cs-CZ" sz="2000" b="1" dirty="0" err="1" smtClean="0"/>
              <a:t>ny</a:t>
            </a:r>
            <a:r>
              <a:rPr lang="cs-CZ" sz="2000" b="1" dirty="0" smtClean="0"/>
              <a:t>:</a:t>
            </a:r>
          </a:p>
          <a:p>
            <a:pPr lvl="2" algn="just"/>
            <a:endParaRPr lang="cs-CZ" sz="2000" dirty="0" smtClean="0"/>
          </a:p>
          <a:p>
            <a:pPr lvl="2" algn="just"/>
            <a:r>
              <a:rPr lang="cs-CZ" sz="2000" dirty="0" smtClean="0"/>
              <a:t>mačkadlo (destička, na které jsou zvýrazněné tvrdé a měkké slabiky), tvrdé kostky se slabikami </a:t>
            </a:r>
            <a:r>
              <a:rPr lang="cs-CZ" sz="2000" dirty="0" err="1" smtClean="0"/>
              <a:t>dy</a:t>
            </a:r>
            <a:r>
              <a:rPr lang="cs-CZ" sz="2000" dirty="0" smtClean="0"/>
              <a:t>, ty, </a:t>
            </a:r>
            <a:r>
              <a:rPr lang="cs-CZ" sz="2000" dirty="0" err="1" smtClean="0"/>
              <a:t>ny</a:t>
            </a:r>
            <a:r>
              <a:rPr lang="cs-CZ" sz="2000" dirty="0" smtClean="0"/>
              <a:t>, a měkké kostky s </a:t>
            </a:r>
            <a:r>
              <a:rPr lang="cs-CZ" sz="2000" dirty="0" err="1" smtClean="0"/>
              <a:t>di</a:t>
            </a:r>
            <a:r>
              <a:rPr lang="cs-CZ" sz="2000" dirty="0" smtClean="0"/>
              <a:t>, ti, ni</a:t>
            </a:r>
          </a:p>
          <a:p>
            <a:pPr lvl="2" algn="just"/>
            <a:r>
              <a:rPr lang="cs-CZ" sz="2000" dirty="0" smtClean="0"/>
              <a:t>nejprve procvičujeme poslech, pouze jednu skupinu, poté obě, po zvládnutí přistupujeme i k psaní slov, diktát slov s barevným zápisem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Reedukace dysortografie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endParaRPr lang="cs-CZ" sz="2200" b="1" dirty="0" smtClean="0"/>
          </a:p>
          <a:p>
            <a:pPr lvl="1" algn="just"/>
            <a:r>
              <a:rPr lang="cs-CZ" sz="2200" b="1" dirty="0" smtClean="0"/>
              <a:t>rozlišování dlouhých a krátkých samohlásek:</a:t>
            </a:r>
          </a:p>
          <a:p>
            <a:pPr lvl="2" algn="just"/>
            <a:endParaRPr lang="cs-CZ" sz="2200" dirty="0" smtClean="0"/>
          </a:p>
          <a:p>
            <a:pPr lvl="2" algn="just"/>
            <a:r>
              <a:rPr lang="cs-CZ" sz="2200" dirty="0" smtClean="0"/>
              <a:t>zpočátku učíme vyslovovat dlouhé samohlásky ve slově s prodloužením</a:t>
            </a:r>
          </a:p>
          <a:p>
            <a:pPr lvl="2" algn="just"/>
            <a:r>
              <a:rPr lang="cs-CZ" sz="2200" dirty="0" smtClean="0"/>
              <a:t>pak vybíráme slova, která kvalitou samohlásky mění význam může - muže</a:t>
            </a:r>
          </a:p>
          <a:p>
            <a:pPr lvl="2" algn="just"/>
            <a:r>
              <a:rPr lang="cs-CZ" sz="2200" dirty="0" smtClean="0"/>
              <a:t>dítě se učí vyslovená slova zapisovat, kvalitu samohlásky zvýrazní barevně</a:t>
            </a:r>
          </a:p>
          <a:p>
            <a:pPr lvl="2" algn="just"/>
            <a:r>
              <a:rPr lang="cs-CZ" sz="2200" dirty="0" smtClean="0"/>
              <a:t>zdůrazňujeme dítěti i rytmus slova, využíváme zaznamenávání, zábava - …</a:t>
            </a:r>
          </a:p>
          <a:p>
            <a:pPr lvl="2" algn="just"/>
            <a:r>
              <a:rPr lang="cs-CZ" sz="2200" dirty="0" smtClean="0"/>
              <a:t>pomocí značek tvoří slova</a:t>
            </a:r>
          </a:p>
          <a:p>
            <a:pPr lvl="2" algn="just"/>
            <a:r>
              <a:rPr lang="cs-CZ" sz="2200" dirty="0" smtClean="0"/>
              <a:t>práce s bzučákem</a:t>
            </a:r>
          </a:p>
          <a:p>
            <a:pPr lvl="2" algn="just"/>
            <a:r>
              <a:rPr lang="cs-CZ" sz="2200" dirty="0" smtClean="0"/>
              <a:t>krátké diktáty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detif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28" y="3929066"/>
            <a:ext cx="8001000" cy="250983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Specifické 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000" dirty="0" smtClean="0"/>
              <a:t>dyslexie</a:t>
            </a:r>
          </a:p>
          <a:p>
            <a:pPr lvl="1" algn="just"/>
            <a:r>
              <a:rPr lang="cs-CZ" sz="2000" dirty="0" smtClean="0"/>
              <a:t>dysgrafie</a:t>
            </a:r>
          </a:p>
          <a:p>
            <a:pPr lvl="1" algn="just"/>
            <a:r>
              <a:rPr lang="cs-CZ" sz="2000" dirty="0" smtClean="0"/>
              <a:t>dysortografie</a:t>
            </a:r>
          </a:p>
          <a:p>
            <a:pPr lvl="1" algn="just"/>
            <a:r>
              <a:rPr lang="cs-CZ" sz="2000" dirty="0" smtClean="0"/>
              <a:t>dyskalkulie</a:t>
            </a:r>
          </a:p>
          <a:p>
            <a:pPr lvl="1" algn="just"/>
            <a:r>
              <a:rPr lang="cs-CZ" sz="2000" dirty="0" err="1" smtClean="0"/>
              <a:t>dyspinxie</a:t>
            </a:r>
            <a:endParaRPr lang="cs-CZ" sz="2000" dirty="0" smtClean="0"/>
          </a:p>
          <a:p>
            <a:pPr lvl="1" algn="just"/>
            <a:r>
              <a:rPr lang="cs-CZ" sz="2000" dirty="0" err="1" smtClean="0"/>
              <a:t>dysmúzie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dyspraxie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Dyslexie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specifická porucha čtení, projevující se neschopností naučit se číst běžnými výukovými metodami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postihuje rychlost a správnost čtení, techniku čtení, porozumění čtenému textu</a:t>
            </a:r>
          </a:p>
          <a:p>
            <a:pPr lvl="2" algn="just"/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Dyslexie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sz="2200" b="1" dirty="0" smtClean="0"/>
              <a:t>projevy:</a:t>
            </a:r>
          </a:p>
          <a:p>
            <a:pPr lvl="2" algn="just"/>
            <a:r>
              <a:rPr lang="cs-CZ" sz="2200" dirty="0" smtClean="0"/>
              <a:t>záměny tvarově podobných písmen (b-d, s-z, t-j)</a:t>
            </a:r>
          </a:p>
          <a:p>
            <a:pPr lvl="2" algn="just"/>
            <a:r>
              <a:rPr lang="cs-CZ" sz="2200" dirty="0" smtClean="0"/>
              <a:t>záměny akusticky podobných hlásek, obtíže ve sluchové diferenciaci a diskriminaci hlásek (a-e-o, p-b)</a:t>
            </a:r>
          </a:p>
          <a:p>
            <a:pPr lvl="2" algn="just"/>
            <a:r>
              <a:rPr lang="cs-CZ" sz="2200" dirty="0" smtClean="0"/>
              <a:t>neschopnost akustické a optické analýzy a syntézy slov</a:t>
            </a:r>
          </a:p>
          <a:p>
            <a:pPr lvl="2" algn="just"/>
            <a:r>
              <a:rPr lang="cs-CZ" sz="2200" dirty="0" smtClean="0"/>
              <a:t>obtížné skládání hlásek a písmen do slabik, pomalé slabikování</a:t>
            </a:r>
          </a:p>
          <a:p>
            <a:pPr lvl="2" algn="just"/>
            <a:r>
              <a:rPr lang="cs-CZ" sz="2200" dirty="0" smtClean="0"/>
              <a:t>přidávání nebo vynechávání písmene / slabiky / slova</a:t>
            </a:r>
          </a:p>
          <a:p>
            <a:pPr lvl="2" algn="just"/>
            <a:r>
              <a:rPr lang="cs-CZ" sz="2200" dirty="0" smtClean="0"/>
              <a:t>přehazování pořadí slabik, slov ve větě</a:t>
            </a:r>
          </a:p>
          <a:p>
            <a:pPr lvl="2" algn="just"/>
            <a:r>
              <a:rPr lang="cs-CZ" sz="2200" dirty="0" smtClean="0"/>
              <a:t>přetrvávání tzv. dvojího čtení</a:t>
            </a:r>
          </a:p>
          <a:p>
            <a:pPr lvl="2" algn="just"/>
            <a:r>
              <a:rPr lang="cs-CZ" sz="2200" dirty="0" smtClean="0"/>
              <a:t>domýšlení textu, odhadování slov, odříkávání textu zpaměti</a:t>
            </a:r>
          </a:p>
          <a:p>
            <a:pPr lvl="2" algn="just"/>
            <a:r>
              <a:rPr lang="cs-CZ" sz="2200" dirty="0" smtClean="0"/>
              <a:t>poruchy čtení s porozuměním - neznalost obsahu textu ani bezprostředně po přečtení, také tzv. mechanické čtení</a:t>
            </a:r>
          </a:p>
          <a:p>
            <a:pPr lvl="2" algn="just"/>
            <a:r>
              <a:rPr lang="cs-CZ" sz="2200" dirty="0" smtClean="0"/>
              <a:t>pravolevé čtení, vracení se na začátek slova / řádku</a:t>
            </a:r>
          </a:p>
          <a:p>
            <a:pPr lvl="2" algn="just"/>
            <a:r>
              <a:rPr lang="cs-CZ" sz="2200" dirty="0" smtClean="0"/>
              <a:t>vynechávání řádků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specifická porucha psaní, která postihuje grafickou stránku písemného projevu, tedy čitelnost a úpravu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vázána na estetickou úroveň psaní</a:t>
            </a:r>
          </a:p>
          <a:p>
            <a:endParaRPr lang="cs-CZ" dirty="0"/>
          </a:p>
        </p:txBody>
      </p:sp>
      <p:pic>
        <p:nvPicPr>
          <p:cNvPr id="4" name="Obrázek 3" descr="dysgraf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3143248"/>
            <a:ext cx="3747802" cy="32950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Dysortografie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2000" dirty="0" smtClean="0"/>
              <a:t>specifická porucha pravopisu, která je velmi úzce a často spojena s dyslexií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vystupují zde do popředí specifické poruchy řeči a nedostatky ve sluchovém vnímání</a:t>
            </a:r>
          </a:p>
          <a:p>
            <a:endParaRPr lang="cs-CZ" dirty="0"/>
          </a:p>
        </p:txBody>
      </p:sp>
      <p:pic>
        <p:nvPicPr>
          <p:cNvPr id="6" name="Obrázek 5" descr="dysortografia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429000"/>
            <a:ext cx="4584192" cy="31459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dyskalkulie-dyskalkulietrainin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2608035"/>
            <a:ext cx="3643306" cy="2106849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Dyskalkulie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 algn="just">
              <a:buClr>
                <a:schemeClr val="accent3"/>
              </a:buClr>
              <a:buSzPct val="95000"/>
            </a:pPr>
            <a:r>
              <a:rPr lang="cs-CZ" sz="2000" dirty="0" smtClean="0"/>
              <a:t>porucha matematických schopností, která postihuje manipulaci s čísly, číselné operace, matematické představy, geometrii</a:t>
            </a:r>
            <a:endParaRPr lang="cs-CZ" sz="2000" dirty="0"/>
          </a:p>
          <a:p>
            <a:pPr marL="274320" lvl="1" indent="-274320" algn="just">
              <a:buClr>
                <a:schemeClr val="accent3"/>
              </a:buClr>
              <a:buSzPct val="95000"/>
            </a:pPr>
            <a:endParaRPr lang="cs-CZ" sz="2000" dirty="0" smtClean="0"/>
          </a:p>
          <a:p>
            <a:pPr marL="274320" lvl="1" indent="-274320" algn="just">
              <a:buClr>
                <a:schemeClr val="accent3"/>
              </a:buClr>
              <a:buSzPct val="95000"/>
            </a:pPr>
            <a:r>
              <a:rPr lang="cs-CZ" sz="2000" b="1" dirty="0" smtClean="0"/>
              <a:t>klasifikace dyskalkulie: </a:t>
            </a:r>
          </a:p>
          <a:p>
            <a:pPr marL="548640" lvl="2" indent="-274320" algn="just">
              <a:buClr>
                <a:schemeClr val="accent3"/>
              </a:buClr>
              <a:buSzPct val="95000"/>
            </a:pPr>
            <a:r>
              <a:rPr lang="cs-CZ" sz="2000" dirty="0" smtClean="0"/>
              <a:t>verbální (slovní označení počtu) </a:t>
            </a:r>
          </a:p>
          <a:p>
            <a:pPr marL="548640" lvl="2" indent="-274320" algn="just">
              <a:buClr>
                <a:schemeClr val="accent3"/>
              </a:buClr>
              <a:buSzPct val="95000"/>
            </a:pPr>
            <a:r>
              <a:rPr lang="cs-CZ" sz="2000" dirty="0" err="1" smtClean="0"/>
              <a:t>lexická</a:t>
            </a:r>
            <a:r>
              <a:rPr lang="cs-CZ" sz="2000" dirty="0" smtClean="0"/>
              <a:t> (čtení číslic) </a:t>
            </a:r>
          </a:p>
          <a:p>
            <a:pPr marL="548640" lvl="2" indent="-274320" algn="just">
              <a:buClr>
                <a:schemeClr val="accent3"/>
              </a:buClr>
              <a:buSzPct val="95000"/>
            </a:pPr>
            <a:r>
              <a:rPr lang="cs-CZ" sz="2000" dirty="0" smtClean="0"/>
              <a:t>grafická (psaní číslic) </a:t>
            </a:r>
          </a:p>
          <a:p>
            <a:pPr marL="548640" lvl="2" indent="-274320" algn="just">
              <a:buClr>
                <a:schemeClr val="accent3"/>
              </a:buClr>
              <a:buSzPct val="95000"/>
            </a:pPr>
            <a:r>
              <a:rPr lang="cs-CZ" sz="2000" dirty="0" smtClean="0"/>
              <a:t>operační (základní matematické operace)</a:t>
            </a:r>
          </a:p>
          <a:p>
            <a:pPr marL="548640" lvl="2" indent="-274320" algn="just">
              <a:buClr>
                <a:schemeClr val="accent3"/>
              </a:buClr>
              <a:buSzPct val="95000"/>
            </a:pPr>
            <a:r>
              <a:rPr lang="cs-CZ" sz="2000" dirty="0" err="1" smtClean="0"/>
              <a:t>praktognostická</a:t>
            </a:r>
            <a:r>
              <a:rPr lang="cs-CZ" sz="2000" dirty="0" smtClean="0"/>
              <a:t> (manipulace s předměty) </a:t>
            </a:r>
          </a:p>
          <a:p>
            <a:pPr marL="548640" lvl="2" indent="-274320" algn="just">
              <a:buClr>
                <a:schemeClr val="accent3"/>
              </a:buClr>
              <a:buSzPct val="95000"/>
            </a:pPr>
            <a:r>
              <a:rPr lang="cs-CZ" sz="2000" dirty="0" err="1" smtClean="0"/>
              <a:t>ideognostická</a:t>
            </a:r>
            <a:r>
              <a:rPr lang="cs-CZ" sz="2000" dirty="0" smtClean="0"/>
              <a:t> (pochopení pojmu číslo)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specifické 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b="1" dirty="0" err="1" smtClean="0"/>
              <a:t>dyspinxie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specifická porucha kreslení</a:t>
            </a:r>
          </a:p>
          <a:p>
            <a:pPr lvl="1" algn="just"/>
            <a:r>
              <a:rPr lang="cs-CZ" sz="2000" dirty="0" smtClean="0"/>
              <a:t>kresebný projev dítěte je nápadně primitivní, charakteristická je neschopnost spodobnit danou představu nebo tvar způsobem adekvátním k věku dítěte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err="1" smtClean="0"/>
              <a:t>dysmúzie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specifická porucha hudebnosti, tj. schopnosti vnímání a reprodukce hudby, osvojování hudebních dovedností</a:t>
            </a:r>
          </a:p>
          <a:p>
            <a:pPr lvl="1" algn="just"/>
            <a:r>
              <a:rPr lang="cs-CZ" sz="2000" dirty="0" smtClean="0"/>
              <a:t>dítě s </a:t>
            </a:r>
            <a:r>
              <a:rPr lang="cs-CZ" sz="2000" dirty="0" err="1" smtClean="0"/>
              <a:t>dysmúzií</a:t>
            </a:r>
            <a:r>
              <a:rPr lang="cs-CZ" sz="2000" dirty="0" smtClean="0"/>
              <a:t> má potíže také při vnímání a reprodukci rytmu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dyspraxie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specifická porucha obratnosti, schopnosti vykonávat složité úkony</a:t>
            </a:r>
          </a:p>
          <a:p>
            <a:pPr lvl="1" algn="just"/>
            <a:r>
              <a:rPr lang="cs-CZ" sz="2000" dirty="0" smtClean="0"/>
              <a:t>nazývána též syndrom nešikovného dítěte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poruch 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lehká mozková dysfunkce (LMD) 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dědičnost 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neurotická nebo nezjištěná etiologie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495</TotalTime>
  <Words>557</Words>
  <Application>Microsoft Office PowerPoint</Application>
  <PresentationFormat>Předvádění na obrazovce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SZ7BP_SP1S  Seminář ke speciální pedagogice 1</vt:lpstr>
      <vt:lpstr>Specifické poruchy učení</vt:lpstr>
      <vt:lpstr>Dyslexie</vt:lpstr>
      <vt:lpstr>Dyslexie</vt:lpstr>
      <vt:lpstr>Dysgrafie</vt:lpstr>
      <vt:lpstr>Dysortografie</vt:lpstr>
      <vt:lpstr>Dyskalkulie</vt:lpstr>
      <vt:lpstr>Další specifické poruchy učení</vt:lpstr>
      <vt:lpstr>Etiologie poruch učení </vt:lpstr>
      <vt:lpstr>Formy vzdělávání a podpory žáků s SPU</vt:lpstr>
      <vt:lpstr>Reedukace dyslexie</vt:lpstr>
      <vt:lpstr>Reedukace dysortografie</vt:lpstr>
      <vt:lpstr>Reedukace dysortografie</vt:lpstr>
      <vt:lpstr>Děkuji za pozornost 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 Seminář ke speciální pedagogice 1</dc:title>
  <dc:creator>Katchenka</dc:creator>
  <cp:lastModifiedBy>Katchenka</cp:lastModifiedBy>
  <cp:revision>55</cp:revision>
  <dcterms:created xsi:type="dcterms:W3CDTF">2015-10-26T18:26:42Z</dcterms:created>
  <dcterms:modified xsi:type="dcterms:W3CDTF">2015-12-03T10:33:55Z</dcterms:modified>
</cp:coreProperties>
</file>