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6" r:id="rId5"/>
    <p:sldId id="267" r:id="rId6"/>
    <p:sldId id="269" r:id="rId7"/>
    <p:sldId id="268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6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008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DFF97A2-5B53-4833-9C55-1CF42329D344}" type="datetimeFigureOut">
              <a:rPr lang="cs-CZ" smtClean="0"/>
              <a:pPr/>
              <a:t>6.1.2016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6.1.2016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6.1.2016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6.1.2016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6.1.2016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6.1.2016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6.1.2016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6.1.2016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F97A2-5B53-4833-9C55-1CF42329D344}" type="datetimeFigureOut">
              <a:rPr lang="cs-CZ" smtClean="0"/>
              <a:pPr/>
              <a:t>6.1.2016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1DFF97A2-5B53-4833-9C55-1CF42329D344}" type="datetimeFigureOut">
              <a:rPr lang="cs-CZ" smtClean="0"/>
              <a:pPr/>
              <a:t>6.1.2016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1DFF97A2-5B53-4833-9C55-1CF42329D344}" type="datetimeFigureOut">
              <a:rPr lang="cs-CZ" smtClean="0"/>
              <a:pPr/>
              <a:t>6.1.2016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DFF97A2-5B53-4833-9C55-1CF42329D344}" type="datetimeFigureOut">
              <a:rPr lang="cs-CZ" smtClean="0"/>
              <a:pPr/>
              <a:t>6.1.2016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976A871-3C10-4C50-B982-FC61517F1A2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Seminář ze sociální psychologie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podzim 2015</a:t>
            </a:r>
          </a:p>
          <a:p>
            <a:r>
              <a:rPr lang="cs-CZ" dirty="0" smtClean="0"/>
              <a:t>Mgr. Zuzana Kročáková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9825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09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7. </a:t>
            </a:r>
            <a:r>
              <a:rPr lang="cs-CZ" sz="2400" b="1" dirty="0" smtClean="0"/>
              <a:t>Vztahy</a:t>
            </a:r>
            <a:endParaRPr lang="cs-CZ" sz="2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406107"/>
            <a:ext cx="6984892" cy="4543174"/>
          </a:xfrm>
        </p:spPr>
        <p:txBody>
          <a:bodyPr>
            <a:normAutofit/>
          </a:bodyPr>
          <a:lstStyle/>
          <a:p>
            <a:r>
              <a:rPr lang="cs-CZ" dirty="0" smtClean="0"/>
              <a:t>vztahy vs. komunikace</a:t>
            </a:r>
          </a:p>
          <a:p>
            <a:r>
              <a:rPr lang="cs-CZ" dirty="0" smtClean="0"/>
              <a:t>vliv potřeb a očekávání</a:t>
            </a:r>
            <a:endParaRPr lang="cs-CZ" dirty="0" smtClean="0"/>
          </a:p>
          <a:p>
            <a:r>
              <a:rPr lang="cs-CZ" dirty="0" smtClean="0"/>
              <a:t>vliv sebepojetí na vztahy</a:t>
            </a:r>
          </a:p>
          <a:p>
            <a:r>
              <a:rPr lang="cs-CZ" dirty="0" smtClean="0"/>
              <a:t>transakční analýza, ego stavy</a:t>
            </a:r>
          </a:p>
          <a:p>
            <a:pPr marL="0" indent="0">
              <a:buNone/>
            </a:pPr>
            <a:r>
              <a:rPr lang="cs-CZ" sz="2000" i="1" dirty="0" smtClean="0"/>
              <a:t>K.O.</a:t>
            </a:r>
            <a:endParaRPr lang="cs-CZ" sz="2000" i="1" dirty="0" smtClean="0"/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Proč potřebujeme blízké a důvěrné vztahy?</a:t>
            </a:r>
            <a:endParaRPr lang="cs-CZ" sz="2000" i="1" dirty="0"/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Jak se ve vztazích projevuje očekávání?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Jaký vliv má na naše vztahy náš systém hodnot a postoje?</a:t>
            </a:r>
            <a:endParaRPr lang="cs-CZ" sz="2000" i="1" dirty="0"/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Vliv potřeby moci/vlivu na blízké vztahy?</a:t>
            </a:r>
            <a:endParaRPr lang="cs-CZ" sz="2000" i="1" dirty="0" smtClean="0"/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Proč vztahům neprospívá souzení druhého.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Kde začíná cesta k dobrým vztahům a proč právě tam?</a:t>
            </a:r>
          </a:p>
        </p:txBody>
      </p:sp>
    </p:spTree>
    <p:extLst>
      <p:ext uri="{BB962C8B-B14F-4D97-AF65-F5344CB8AC3E}">
        <p14:creationId xmlns:p14="http://schemas.microsoft.com/office/powerpoint/2010/main" val="329711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09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8. Sociální role</a:t>
            </a:r>
            <a:endParaRPr lang="cs-CZ" sz="2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406107"/>
            <a:ext cx="6984892" cy="4543174"/>
          </a:xfrm>
        </p:spPr>
        <p:txBody>
          <a:bodyPr>
            <a:normAutofit/>
          </a:bodyPr>
          <a:lstStyle/>
          <a:p>
            <a:r>
              <a:rPr lang="cs-CZ" dirty="0" smtClean="0"/>
              <a:t>soc. role a socializace</a:t>
            </a:r>
            <a:endParaRPr lang="cs-CZ" dirty="0"/>
          </a:p>
          <a:p>
            <a:r>
              <a:rPr lang="cs-CZ" dirty="0" smtClean="0"/>
              <a:t>vlivy na aktuální projevy soc. role (</a:t>
            </a:r>
            <a:r>
              <a:rPr lang="cs-CZ" dirty="0" err="1" smtClean="0"/>
              <a:t>společ</a:t>
            </a:r>
            <a:r>
              <a:rPr lang="cs-CZ" dirty="0" smtClean="0"/>
              <a:t>. ideál, osobní ideál, aktuální stav, osobnost)</a:t>
            </a:r>
          </a:p>
          <a:p>
            <a:r>
              <a:rPr lang="cs-CZ" dirty="0" smtClean="0"/>
              <a:t>vliv doplňujících rolí</a:t>
            </a:r>
          </a:p>
          <a:p>
            <a:r>
              <a:rPr lang="cs-CZ" dirty="0" smtClean="0"/>
              <a:t>přijetí a nepřijetí soc. role</a:t>
            </a:r>
          </a:p>
          <a:p>
            <a:pPr marL="0" indent="0">
              <a:buNone/>
            </a:pPr>
            <a:r>
              <a:rPr lang="cs-CZ" sz="2000" i="1" dirty="0" smtClean="0"/>
              <a:t>K.O.</a:t>
            </a:r>
            <a:endParaRPr lang="cs-CZ" sz="2000" i="1" dirty="0" smtClean="0"/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Jak souvisí sociální role se socializací?</a:t>
            </a:r>
            <a:endParaRPr lang="cs-CZ" sz="2000" i="1" dirty="0"/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Jak soc. roli ovlivňují společenská očekávání?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Jaká rizika má velké osobní splynutí s jednou ze svých soc. rolí?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Co se děje v případě vnitřního nepřijetí soc. role, v níž jsem?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55207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09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9. Sociální skupina</a:t>
            </a:r>
            <a:endParaRPr lang="cs-CZ" sz="2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406107"/>
            <a:ext cx="6984892" cy="454317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základní vlastnosti sociální skupiny</a:t>
            </a:r>
          </a:p>
          <a:p>
            <a:r>
              <a:rPr lang="cs-CZ" dirty="0"/>
              <a:t> </a:t>
            </a:r>
            <a:r>
              <a:rPr lang="cs-CZ" dirty="0" smtClean="0"/>
              <a:t>soc. skupina vs. soc. agregát</a:t>
            </a:r>
            <a:endParaRPr lang="cs-CZ" dirty="0"/>
          </a:p>
          <a:p>
            <a:r>
              <a:rPr lang="cs-CZ" dirty="0"/>
              <a:t> soc. skupina jako prostředí pro uspokojování </a:t>
            </a:r>
            <a:r>
              <a:rPr lang="cs-CZ" dirty="0" smtClean="0"/>
              <a:t>soc. potřeb</a:t>
            </a:r>
          </a:p>
          <a:p>
            <a:r>
              <a:rPr lang="cs-CZ" dirty="0" smtClean="0"/>
              <a:t>referenční a členská skupina</a:t>
            </a:r>
            <a:endParaRPr lang="cs-CZ" dirty="0"/>
          </a:p>
          <a:p>
            <a:r>
              <a:rPr lang="cs-CZ" dirty="0"/>
              <a:t> význam </a:t>
            </a:r>
            <a:r>
              <a:rPr lang="cs-CZ" dirty="0" smtClean="0"/>
              <a:t>referenční </a:t>
            </a:r>
            <a:r>
              <a:rPr lang="cs-CZ" dirty="0" err="1" smtClean="0"/>
              <a:t>sk</a:t>
            </a:r>
            <a:r>
              <a:rPr lang="cs-CZ" dirty="0" smtClean="0"/>
              <a:t>. v </a:t>
            </a:r>
            <a:r>
              <a:rPr lang="cs-CZ" dirty="0"/>
              <a:t>jednotlivých obdobích </a:t>
            </a:r>
            <a:r>
              <a:rPr lang="cs-CZ" dirty="0" smtClean="0"/>
              <a:t>života</a:t>
            </a:r>
          </a:p>
          <a:p>
            <a:r>
              <a:rPr lang="cs-CZ" dirty="0" smtClean="0"/>
              <a:t>dynamika soc. skupiny</a:t>
            </a:r>
            <a:endParaRPr lang="cs-CZ" dirty="0"/>
          </a:p>
          <a:p>
            <a:pPr marL="0" indent="0">
              <a:buNone/>
            </a:pPr>
            <a:r>
              <a:rPr lang="cs-CZ" sz="2000" i="1" dirty="0" smtClean="0"/>
              <a:t>K.O.</a:t>
            </a:r>
            <a:endParaRPr lang="cs-CZ" sz="2000" i="1" dirty="0" smtClean="0"/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Proč nám k uspokojení soc. potřeb nestačí bilaterální vztahy?</a:t>
            </a:r>
            <a:endParaRPr lang="cs-CZ" sz="2000" i="1" dirty="0"/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Jaké vztahy mají členové malé sociální skupiny?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Jak funguje skupina ve fázi </a:t>
            </a:r>
            <a:r>
              <a:rPr lang="cs-CZ" sz="2000" i="1" dirty="0" err="1" smtClean="0"/>
              <a:t>performing</a:t>
            </a:r>
            <a:r>
              <a:rPr lang="cs-CZ" sz="2000" i="1" dirty="0" smtClean="0"/>
              <a:t>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Jaký je rozdíl mezi sociální a skupinovou rolí?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Jak poznám skupinu ve fázi </a:t>
            </a:r>
            <a:r>
              <a:rPr lang="cs-CZ" sz="2000" i="1" dirty="0" err="1" smtClean="0"/>
              <a:t>stormingu</a:t>
            </a:r>
            <a:r>
              <a:rPr lang="cs-CZ" sz="2000" i="1" dirty="0" smtClean="0"/>
              <a:t>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Jak, čím akcelerovat skupinovou dynamiku?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69992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09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10. Komunikace</a:t>
            </a:r>
            <a:endParaRPr lang="cs-CZ" sz="2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406107"/>
            <a:ext cx="6984892" cy="45431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000" i="1" dirty="0" smtClean="0"/>
              <a:t>K.O.</a:t>
            </a:r>
            <a:endParaRPr lang="cs-CZ" sz="2000" i="1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Co </a:t>
            </a:r>
            <a:r>
              <a:rPr lang="cs-CZ" sz="2400" dirty="0"/>
              <a:t>je komunikace? V jakém vztahu je k interakci?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/>
              <a:t>Jaké prostředky používáme při nezprostředkované komunikaci? Jaký je podíl verbální a neverbální komunikace při přijímání sdělení</a:t>
            </a:r>
            <a:r>
              <a:rPr lang="cs-CZ" sz="2400" dirty="0" smtClean="0"/>
              <a:t>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Jaký je vztah verbální a neverbální komunikace?</a:t>
            </a:r>
            <a:endParaRPr lang="cs-CZ" sz="2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/>
              <a:t>Jaké jsou osobní motivy komunikovat, proč komunikujeme?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/>
              <a:t>Co vše je při promluvě zároveň (často nevědomě) sdělováno?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/>
              <a:t>Jaký je rozdíl ve vnímání komunikace mezi dítětem a dospělým?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/>
              <a:t>Co je to transakční analýza a jaké komunikační pozice popisuje</a:t>
            </a:r>
            <a:r>
              <a:rPr lang="cs-CZ" sz="2400" dirty="0" smtClean="0"/>
              <a:t>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5150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268760"/>
            <a:ext cx="8352927" cy="4968552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cs-CZ" sz="1500" i="1" dirty="0" smtClean="0"/>
              <a:t>Otázky z celé soc. psy k </a:t>
            </a:r>
            <a:r>
              <a:rPr lang="cs-CZ" sz="1500" i="1" dirty="0" smtClean="0"/>
              <a:t>dispozici pro Vaše  domácí opakování a ověřování znalostí.</a:t>
            </a:r>
          </a:p>
          <a:p>
            <a:pPr lvl="1">
              <a:buNone/>
            </a:pPr>
            <a:r>
              <a:rPr lang="cs-CZ" sz="2000" dirty="0" smtClean="0"/>
              <a:t>SOCIALIZACE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000" dirty="0" smtClean="0"/>
              <a:t>Jmenujte 3 produkty socializace.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000" dirty="0" smtClean="0"/>
              <a:t>Jaká je základní podmínka socializace?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000" dirty="0" smtClean="0"/>
              <a:t>Jaký je vztah mezi socializací a </a:t>
            </a:r>
            <a:r>
              <a:rPr lang="cs-CZ" sz="2000" dirty="0" err="1" smtClean="0"/>
              <a:t>soc</a:t>
            </a:r>
            <a:r>
              <a:rPr lang="cs-CZ" sz="2000" dirty="0" smtClean="0"/>
              <a:t>. učením?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000" dirty="0" smtClean="0"/>
              <a:t>Co je adaptace a co je adjustace?</a:t>
            </a:r>
          </a:p>
          <a:p>
            <a:pPr marL="759143" lvl="1" indent="-457200">
              <a:buNone/>
            </a:pPr>
            <a:r>
              <a:rPr lang="cs-CZ" sz="2000" dirty="0" smtClean="0"/>
              <a:t>KOMUNIKACE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000" dirty="0" smtClean="0"/>
              <a:t>Definujte komunikaci.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000" dirty="0" smtClean="0"/>
              <a:t>Co může vyjádřit celkový vzhled, oblečení?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000" dirty="0" smtClean="0"/>
              <a:t>Vyjmenujte všechny prostředky neverbální komunikace.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000" dirty="0" smtClean="0"/>
              <a:t>V čem spočívá strategie </a:t>
            </a:r>
            <a:r>
              <a:rPr lang="cs-CZ" sz="2000" dirty="0" err="1" smtClean="0"/>
              <a:t>win</a:t>
            </a:r>
            <a:r>
              <a:rPr lang="cs-CZ" sz="2000" dirty="0" smtClean="0"/>
              <a:t>-</a:t>
            </a:r>
            <a:r>
              <a:rPr lang="cs-CZ" sz="2000" dirty="0" err="1" smtClean="0"/>
              <a:t>win</a:t>
            </a:r>
            <a:r>
              <a:rPr lang="cs-CZ" sz="2000" dirty="0" smtClean="0"/>
              <a:t>. Na co se zaměřit, aby bylo možné tohoto výsledku dosáhnout?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Kontrolní otázky obecné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99988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1268760"/>
            <a:ext cx="8064895" cy="5328592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cs-CZ" sz="2000" dirty="0" smtClean="0"/>
              <a:t>SOC. SKUPINA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000" dirty="0" smtClean="0"/>
              <a:t>Jaký je rozdíl mezi </a:t>
            </a:r>
            <a:r>
              <a:rPr lang="cs-CZ" sz="2000" dirty="0" err="1" smtClean="0"/>
              <a:t>soc</a:t>
            </a:r>
            <a:r>
              <a:rPr lang="cs-CZ" sz="2000" dirty="0" smtClean="0"/>
              <a:t>. skupinou a sociálním agregátem?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000" dirty="0" smtClean="0"/>
              <a:t>Vyjmenujte ve správném pořadí fáze vývoje skupiny.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000" dirty="0" smtClean="0"/>
              <a:t>K čemu jedinec potřebuje </a:t>
            </a:r>
            <a:r>
              <a:rPr lang="cs-CZ" sz="2000" dirty="0" err="1" smtClean="0"/>
              <a:t>soc</a:t>
            </a:r>
            <a:r>
              <a:rPr lang="cs-CZ" sz="2000" dirty="0" smtClean="0"/>
              <a:t>. skupinu. Co má navíc oproti dvoustranným vztahům?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000" dirty="0" smtClean="0"/>
              <a:t>Čím, jakým typem úkolu posílit skupinu ve fázi </a:t>
            </a:r>
            <a:r>
              <a:rPr lang="cs-CZ" sz="2000" dirty="0" err="1" smtClean="0"/>
              <a:t>norming</a:t>
            </a:r>
            <a:r>
              <a:rPr lang="cs-CZ" sz="2000" dirty="0" smtClean="0"/>
              <a:t>?</a:t>
            </a:r>
          </a:p>
          <a:p>
            <a:pPr marL="759143" lvl="1" indent="-457200">
              <a:buNone/>
            </a:pPr>
            <a:endParaRPr lang="cs-CZ" sz="2000" dirty="0" smtClean="0"/>
          </a:p>
          <a:p>
            <a:pPr marL="759143" lvl="1" indent="-457200">
              <a:buNone/>
            </a:pPr>
            <a:r>
              <a:rPr lang="cs-CZ" sz="2000" dirty="0" smtClean="0"/>
              <a:t>ZÁTĚŽOVÉ </a:t>
            </a:r>
            <a:r>
              <a:rPr lang="cs-CZ" sz="2000" dirty="0" smtClean="0"/>
              <a:t>SITUACE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000" dirty="0" smtClean="0"/>
              <a:t>Co je společné zátěžovým situacím?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000" dirty="0" smtClean="0"/>
              <a:t>Co je a čím se vyznačuje náročná životní situace?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000" dirty="0" smtClean="0"/>
              <a:t>Jakou roli má adrenalin v zátěžové situaci a ve které?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000" dirty="0" smtClean="0"/>
              <a:t>Co jsou to </a:t>
            </a:r>
            <a:r>
              <a:rPr lang="cs-CZ" sz="2000" dirty="0" err="1" smtClean="0"/>
              <a:t>copingové</a:t>
            </a:r>
            <a:r>
              <a:rPr lang="cs-CZ" sz="2000" dirty="0" smtClean="0"/>
              <a:t> strategie? Dejte příklady.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/>
          <a:lstStyle/>
          <a:p>
            <a:r>
              <a:rPr lang="cs-CZ" sz="2800" dirty="0">
                <a:solidFill>
                  <a:prstClr val="black"/>
                </a:solidFill>
              </a:rPr>
              <a:t>Kontrolní otázky obecné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0121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99592" y="1268760"/>
            <a:ext cx="7848871" cy="504056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cs-CZ" sz="2000" dirty="0" smtClean="0"/>
              <a:t>SOCIÁLNÍ PERCEPCE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000" dirty="0" smtClean="0"/>
              <a:t>Vysvětlete haló-efekt.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000" dirty="0" smtClean="0"/>
              <a:t>Jmenujte alespoň 5 sociálních vjemů. Co na druhém vnímám?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000" dirty="0" smtClean="0"/>
              <a:t>Jak škodí </a:t>
            </a:r>
            <a:r>
              <a:rPr lang="cs-CZ" sz="2000" dirty="0" err="1" smtClean="0"/>
              <a:t>labeling</a:t>
            </a:r>
            <a:r>
              <a:rPr lang="cs-CZ" sz="2000" dirty="0" smtClean="0"/>
              <a:t> učiteli (používá-li ho)?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000" dirty="0" smtClean="0"/>
              <a:t>Proč neumíme nesoudit a proč bychom se o to měli snažit?</a:t>
            </a:r>
          </a:p>
          <a:p>
            <a:pPr marL="759143" lvl="1" indent="-457200">
              <a:buNone/>
            </a:pPr>
            <a:endParaRPr lang="cs-CZ" sz="2000" dirty="0" smtClean="0"/>
          </a:p>
          <a:p>
            <a:pPr marL="759143" lvl="1" indent="-457200">
              <a:buNone/>
            </a:pPr>
            <a:r>
              <a:rPr lang="cs-CZ" sz="2000" dirty="0" smtClean="0"/>
              <a:t>SMĚS</a:t>
            </a:r>
            <a:endParaRPr lang="cs-CZ" sz="2000" dirty="0" smtClean="0"/>
          </a:p>
          <a:p>
            <a:pPr marL="759143" lvl="1" indent="-457200">
              <a:buFont typeface="+mj-lt"/>
              <a:buAutoNum type="arabicPeriod"/>
            </a:pPr>
            <a:r>
              <a:rPr lang="cs-CZ" sz="2000" dirty="0" smtClean="0"/>
              <a:t>Jaký je rozdíl mezi </a:t>
            </a:r>
            <a:r>
              <a:rPr lang="cs-CZ" sz="2000" dirty="0" err="1" smtClean="0"/>
              <a:t>soc</a:t>
            </a:r>
            <a:r>
              <a:rPr lang="cs-CZ" sz="2000" dirty="0" smtClean="0"/>
              <a:t>. psy. a sociologií?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000" dirty="0" smtClean="0"/>
              <a:t>Jaké jsou 3 složky postoje?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000" dirty="0" smtClean="0"/>
              <a:t>Jaký vliv má individualita na prožívání stresu?</a:t>
            </a:r>
          </a:p>
          <a:p>
            <a:pPr marL="759143" lvl="1" indent="-457200">
              <a:buFont typeface="+mj-lt"/>
              <a:buAutoNum type="arabicPeriod"/>
            </a:pPr>
            <a:r>
              <a:rPr lang="cs-CZ" sz="2000" dirty="0" smtClean="0"/>
              <a:t>Vysvětlete pojem transakční analýza a připojte pojmy.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/>
          <a:lstStyle/>
          <a:p>
            <a:r>
              <a:rPr lang="cs-CZ" sz="2800" dirty="0">
                <a:solidFill>
                  <a:prstClr val="black"/>
                </a:solidFill>
              </a:rPr>
              <a:t>Kontrolní otázky obecné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0660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056784" cy="4392488"/>
          </a:xfrm>
        </p:spPr>
        <p:txBody>
          <a:bodyPr/>
          <a:lstStyle/>
          <a:p>
            <a:r>
              <a:rPr lang="cs-CZ" b="1" dirty="0" smtClean="0"/>
              <a:t>Řezáč, Jaroslav: Sociální psychologie. </a:t>
            </a:r>
            <a:r>
              <a:rPr lang="cs-CZ" b="1" dirty="0" err="1" smtClean="0"/>
              <a:t>Paido</a:t>
            </a:r>
            <a:endParaRPr lang="cs-CZ" b="1" dirty="0" smtClean="0"/>
          </a:p>
          <a:p>
            <a:r>
              <a:rPr lang="cs-CZ" dirty="0" smtClean="0"/>
              <a:t>Výrost, Jozef, Slaměník, Ivan: Sociální psychologie. </a:t>
            </a:r>
            <a:r>
              <a:rPr lang="cs-CZ" dirty="0" err="1" smtClean="0"/>
              <a:t>Grada</a:t>
            </a:r>
            <a:endParaRPr lang="cs-CZ" dirty="0" smtClean="0"/>
          </a:p>
          <a:p>
            <a:r>
              <a:rPr lang="cs-CZ" dirty="0" smtClean="0"/>
              <a:t>Herman, Marek: Najděte si svého marťana. </a:t>
            </a:r>
            <a:r>
              <a:rPr lang="cs-CZ" dirty="0" err="1" smtClean="0"/>
              <a:t>Hanex</a:t>
            </a:r>
            <a:endParaRPr lang="cs-CZ" dirty="0" smtClean="0"/>
          </a:p>
          <a:p>
            <a:r>
              <a:rPr lang="cs-CZ" dirty="0" smtClean="0"/>
              <a:t>Berne, </a:t>
            </a:r>
            <a:r>
              <a:rPr lang="cs-CZ" dirty="0" err="1" smtClean="0"/>
              <a:t>Eric</a:t>
            </a:r>
            <a:r>
              <a:rPr lang="cs-CZ" dirty="0" smtClean="0"/>
              <a:t>: Jak si lidé hrají</a:t>
            </a:r>
            <a:r>
              <a:rPr lang="cs-CZ" dirty="0"/>
              <a:t>.</a:t>
            </a:r>
            <a:r>
              <a:rPr lang="cs-CZ" dirty="0" smtClean="0"/>
              <a:t> Dialog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2548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11217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Probrané tematické okruhy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5554" y="1556792"/>
            <a:ext cx="7148853" cy="4386808"/>
          </a:xfrm>
        </p:spPr>
        <p:txBody>
          <a:bodyPr>
            <a:normAutofit lnSpcReduction="1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cs-CZ" dirty="0" smtClean="0"/>
              <a:t>Sociální psychologie jako věda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 smtClean="0"/>
              <a:t>Sociální potřeby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 smtClean="0"/>
              <a:t>Zátěžové situace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 smtClean="0"/>
              <a:t>Konflikt a sebeprosazení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 smtClean="0"/>
              <a:t>Sebepojetí, vztah k sobě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 smtClean="0"/>
              <a:t>Sociální percepce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 smtClean="0"/>
              <a:t>Blízké vztahy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 smtClean="0"/>
              <a:t>Sociální role</a:t>
            </a:r>
            <a:endParaRPr lang="cs-CZ" dirty="0" smtClean="0"/>
          </a:p>
          <a:p>
            <a:pPr marL="457200" lvl="0" indent="-457200">
              <a:buFont typeface="+mj-lt"/>
              <a:buAutoNum type="arabicPeriod"/>
            </a:pPr>
            <a:r>
              <a:rPr lang="cs-CZ" dirty="0" smtClean="0"/>
              <a:t>Sociální </a:t>
            </a:r>
            <a:r>
              <a:rPr lang="cs-CZ" dirty="0" smtClean="0"/>
              <a:t>skupina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dirty="0" smtClean="0"/>
              <a:t>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9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09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1. Sociální </a:t>
            </a:r>
            <a:r>
              <a:rPr lang="cs-CZ" sz="2400" b="1" dirty="0"/>
              <a:t>psychologie jako věda</a:t>
            </a:r>
            <a:endParaRPr lang="cs-CZ" sz="2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556792"/>
            <a:ext cx="6777317" cy="4464496"/>
          </a:xfrm>
        </p:spPr>
        <p:txBody>
          <a:bodyPr>
            <a:normAutofit/>
          </a:bodyPr>
          <a:lstStyle/>
          <a:p>
            <a:r>
              <a:rPr lang="cs-CZ" dirty="0"/>
              <a:t>SP </a:t>
            </a:r>
            <a:r>
              <a:rPr lang="cs-CZ" dirty="0" smtClean="0"/>
              <a:t>jako základní disciplína psychologie </a:t>
            </a:r>
          </a:p>
          <a:p>
            <a:r>
              <a:rPr lang="cs-CZ" dirty="0" smtClean="0"/>
              <a:t>SP vs. </a:t>
            </a:r>
            <a:r>
              <a:rPr lang="cs-CZ" dirty="0"/>
              <a:t>sociologie</a:t>
            </a:r>
          </a:p>
          <a:p>
            <a:r>
              <a:rPr lang="cs-CZ" dirty="0"/>
              <a:t>předmět zkoumání SP</a:t>
            </a:r>
          </a:p>
          <a:p>
            <a:r>
              <a:rPr lang="cs-CZ" dirty="0"/>
              <a:t>základní pojmy SP a jejich </a:t>
            </a:r>
            <a:r>
              <a:rPr lang="cs-CZ" dirty="0" smtClean="0"/>
              <a:t>souvislost</a:t>
            </a:r>
          </a:p>
          <a:p>
            <a:pPr marL="0" indent="0">
              <a:buNone/>
            </a:pPr>
            <a:endParaRPr lang="cs-CZ" sz="2000" i="1" dirty="0" smtClean="0"/>
          </a:p>
          <a:p>
            <a:pPr marL="0" indent="0">
              <a:buNone/>
            </a:pPr>
            <a:r>
              <a:rPr lang="cs-CZ" sz="2000" i="1" dirty="0" smtClean="0"/>
              <a:t>K.O.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Proč patří SP k základním </a:t>
            </a:r>
            <a:r>
              <a:rPr lang="cs-CZ" sz="2000" i="1" dirty="0" err="1" smtClean="0"/>
              <a:t>psychol</a:t>
            </a:r>
            <a:r>
              <a:rPr lang="cs-CZ" sz="2000" i="1" dirty="0" smtClean="0"/>
              <a:t>. disciplínám?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Jaký je rozdíl mezi SP a sociologií?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Jaké jsou oblasti zkoumání SP?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Které vědní obory využívají poznatků ze SP?</a:t>
            </a:r>
          </a:p>
          <a:p>
            <a:pPr>
              <a:buFont typeface="Franklin Gothic Book" pitchFamily="34" charset="0"/>
              <a:buChar char="?"/>
            </a:pPr>
            <a:endParaRPr lang="cs-CZ" i="1" dirty="0" smtClean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67325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09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2. Sociální potřeby</a:t>
            </a:r>
            <a:endParaRPr lang="cs-CZ" sz="2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556792"/>
            <a:ext cx="6777317" cy="446449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definice soc. potřeb a důvody jejich existence</a:t>
            </a:r>
          </a:p>
          <a:p>
            <a:r>
              <a:rPr lang="cs-CZ" dirty="0" smtClean="0"/>
              <a:t>soc. potřeby v průběhu lidského života</a:t>
            </a:r>
          </a:p>
          <a:p>
            <a:r>
              <a:rPr lang="cs-CZ" dirty="0" smtClean="0"/>
              <a:t>následky neuspokojení soc. potřeby</a:t>
            </a:r>
          </a:p>
          <a:p>
            <a:r>
              <a:rPr lang="cs-CZ" dirty="0" smtClean="0"/>
              <a:t>soc. deprivace, její příčiny a následky</a:t>
            </a:r>
          </a:p>
          <a:p>
            <a:r>
              <a:rPr lang="cs-CZ" dirty="0" smtClean="0"/>
              <a:t>potřeba přijetí (pohlazení) vs. potřeba moci a vlivu</a:t>
            </a:r>
          </a:p>
          <a:p>
            <a:pPr marL="0" indent="0">
              <a:buNone/>
            </a:pPr>
            <a:r>
              <a:rPr lang="cs-CZ" sz="2000" i="1" dirty="0" smtClean="0"/>
              <a:t>K.O.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Proč máme sociální potřeby?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Jaké postavení mají soc. potřeby v </a:t>
            </a:r>
            <a:r>
              <a:rPr lang="cs-CZ" sz="2000" i="1" dirty="0" err="1" smtClean="0"/>
              <a:t>Maslowově</a:t>
            </a:r>
            <a:r>
              <a:rPr lang="cs-CZ" sz="2000" i="1" dirty="0" smtClean="0"/>
              <a:t> pyramidě?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Jaké jsou atributy důvěrného vztahu?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Co je to bazální důvěra ke světu a jak souvisí se soc. potřebami?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Jaké konkrétní soc. potřeby máme?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Jaké reakce na frustraci vyvolává neuspokojení soc. potřeb?</a:t>
            </a:r>
          </a:p>
          <a:p>
            <a:pPr>
              <a:buFont typeface="Franklin Gothic Book" pitchFamily="34" charset="0"/>
              <a:buChar char="?"/>
            </a:pPr>
            <a:endParaRPr lang="cs-CZ" sz="2000" i="1" dirty="0" smtClean="0"/>
          </a:p>
          <a:p>
            <a:pPr>
              <a:buFont typeface="Franklin Gothic Book" pitchFamily="34" charset="0"/>
              <a:buChar char="?"/>
            </a:pPr>
            <a:endParaRPr lang="cs-CZ" i="1" dirty="0" smtClean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93253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09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3. Zátěžové situace</a:t>
            </a:r>
            <a:endParaRPr lang="cs-CZ" sz="2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484784"/>
            <a:ext cx="6984892" cy="453650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společné znaky zátěž. situací a jejich sociální charakter</a:t>
            </a:r>
          </a:p>
          <a:p>
            <a:r>
              <a:rPr lang="cs-CZ" dirty="0" smtClean="0"/>
              <a:t>náročná životní situace, frustrace, deprivace, stres, konflikt</a:t>
            </a:r>
          </a:p>
          <a:p>
            <a:pPr marL="0" indent="0">
              <a:buNone/>
            </a:pPr>
            <a:endParaRPr lang="cs-CZ" sz="2000" i="1" dirty="0" smtClean="0"/>
          </a:p>
          <a:p>
            <a:pPr marL="0" indent="0">
              <a:buNone/>
            </a:pPr>
            <a:r>
              <a:rPr lang="cs-CZ" sz="2000" i="1" dirty="0" smtClean="0"/>
              <a:t>K.O.</a:t>
            </a:r>
            <a:endParaRPr lang="cs-CZ" sz="2000" i="1" dirty="0"/>
          </a:p>
          <a:p>
            <a:pPr>
              <a:buFont typeface="Franklin Gothic Book" pitchFamily="34" charset="0"/>
              <a:buChar char="?"/>
            </a:pPr>
            <a:r>
              <a:rPr lang="cs-CZ" sz="2000" i="1" dirty="0"/>
              <a:t>Co je společného zátěžovým situacím?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/>
              <a:t>Čím se vyznačuje tzv. náročná životní situace?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/>
              <a:t>Jak vzniká frustrace jako situace a jako prožitek? 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/>
              <a:t>Jaké mohou být vnější a vnitřní zdroje f.?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/>
              <a:t>Co jsou to reakce na frustraci? Jak fungují a proč je používáme?</a:t>
            </a:r>
          </a:p>
          <a:p>
            <a:pPr marL="274320" lvl="2" indent="-274320">
              <a:buFont typeface="Franklin Gothic Book" pitchFamily="34" charset="0"/>
              <a:buChar char="?"/>
            </a:pPr>
            <a:r>
              <a:rPr lang="cs-CZ" i="1" dirty="0"/>
              <a:t>Co je to frustrační tolerance? Jak ji rozvíjet? Co přináší do života? </a:t>
            </a:r>
            <a:r>
              <a:rPr lang="cs-CZ" sz="1600" dirty="0"/>
              <a:t>(vizte např. </a:t>
            </a:r>
            <a:r>
              <a:rPr lang="cs-CZ" sz="1600" dirty="0" err="1"/>
              <a:t>Marshmallow</a:t>
            </a:r>
            <a:r>
              <a:rPr lang="cs-CZ" sz="1600" dirty="0"/>
              <a:t> test na </a:t>
            </a:r>
            <a:r>
              <a:rPr lang="cs-CZ" sz="1600" dirty="0" err="1"/>
              <a:t>You</a:t>
            </a:r>
            <a:r>
              <a:rPr lang="cs-CZ" sz="1600" dirty="0"/>
              <a:t> Tube nebo popis </a:t>
            </a:r>
            <a:r>
              <a:rPr lang="cs-CZ" sz="1600" dirty="0" err="1"/>
              <a:t>Stanford</a:t>
            </a:r>
            <a:r>
              <a:rPr lang="cs-CZ" sz="1600" dirty="0"/>
              <a:t> </a:t>
            </a:r>
            <a:r>
              <a:rPr lang="cs-CZ" sz="1600" dirty="0" err="1"/>
              <a:t>marshmallow</a:t>
            </a:r>
            <a:r>
              <a:rPr lang="cs-CZ" sz="1600" dirty="0"/>
              <a:t> experiment, pro fanoušky </a:t>
            </a:r>
            <a:r>
              <a:rPr lang="cs-CZ" sz="1600" dirty="0" err="1"/>
              <a:t>TEDTalks</a:t>
            </a:r>
            <a:r>
              <a:rPr lang="cs-CZ" sz="1600" dirty="0"/>
              <a:t>, nebo pro ty, co nevědí, co to je: http://www.ted.com/</a:t>
            </a:r>
            <a:r>
              <a:rPr lang="cs-CZ" sz="1600" dirty="0" err="1"/>
              <a:t>talks</a:t>
            </a:r>
            <a:r>
              <a:rPr lang="cs-CZ" sz="1600" dirty="0"/>
              <a:t>/joachim_de_posada_says_don_t_eat_the_marshmallow_yet#t-8337</a:t>
            </a:r>
            <a:r>
              <a:rPr lang="cs-CZ" dirty="0"/>
              <a:t>)</a:t>
            </a:r>
            <a:endParaRPr lang="cs-CZ" i="1" dirty="0"/>
          </a:p>
          <a:p>
            <a:pPr>
              <a:buFont typeface="Franklin Gothic Book" pitchFamily="34" charset="0"/>
              <a:buChar char="?"/>
            </a:pPr>
            <a:r>
              <a:rPr lang="cs-CZ" sz="2000" i="1" dirty="0"/>
              <a:t>Jak vzniká stres? 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/>
              <a:t>Jak na stres reaguje organismus a proč?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/>
              <a:t>Jaké jsou nejčastější stresory? Můžeme je ovlivnit?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/>
              <a:t>Jak s vypořádat se stresem</a:t>
            </a:r>
            <a:r>
              <a:rPr lang="cs-CZ" sz="2000" i="1" dirty="0" smtClean="0"/>
              <a:t>?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6211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09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3. </a:t>
            </a:r>
            <a:r>
              <a:rPr lang="cs-CZ" sz="2400" b="1" dirty="0"/>
              <a:t>Zátěžové situace - </a:t>
            </a:r>
            <a:r>
              <a:rPr lang="cs-CZ" sz="2400" b="1" dirty="0" smtClean="0"/>
              <a:t>pokračování</a:t>
            </a:r>
            <a:endParaRPr lang="cs-CZ" sz="2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556792"/>
            <a:ext cx="6984892" cy="4464496"/>
          </a:xfrm>
        </p:spPr>
        <p:txBody>
          <a:bodyPr>
            <a:normAutofit fontScale="77500" lnSpcReduction="20000"/>
          </a:bodyPr>
          <a:lstStyle/>
          <a:p>
            <a:pPr>
              <a:buFont typeface="Franklin Gothic Book" pitchFamily="34" charset="0"/>
              <a:buChar char="?"/>
            </a:pPr>
            <a:r>
              <a:rPr lang="cs-CZ" i="1" dirty="0"/>
              <a:t>Jak naše osobnost ovlivňuje prožívání </a:t>
            </a:r>
            <a:r>
              <a:rPr lang="cs-CZ" i="1" dirty="0" smtClean="0"/>
              <a:t>zátěžových stavů?</a:t>
            </a:r>
          </a:p>
          <a:p>
            <a:pPr>
              <a:buFont typeface="Franklin Gothic Book" pitchFamily="34" charset="0"/>
              <a:buChar char="?"/>
            </a:pPr>
            <a:r>
              <a:rPr lang="cs-CZ" i="1" dirty="0"/>
              <a:t>Proč má opakovaný či dlouhodobý stres patologické následky?</a:t>
            </a:r>
          </a:p>
          <a:p>
            <a:pPr>
              <a:buFont typeface="Franklin Gothic Book" pitchFamily="34" charset="0"/>
              <a:buChar char="?"/>
            </a:pPr>
            <a:r>
              <a:rPr lang="cs-CZ" i="1" dirty="0"/>
              <a:t>Jak souvisí motivace k činnosti s její náročností a se stresem? (vizte grafy </a:t>
            </a:r>
            <a:r>
              <a:rPr lang="cs-CZ" i="1" dirty="0" smtClean="0"/>
              <a:t>k </a:t>
            </a:r>
            <a:r>
              <a:rPr lang="cs-CZ" i="1" dirty="0"/>
              <a:t>heslu </a:t>
            </a:r>
            <a:r>
              <a:rPr lang="cs-CZ" i="1" dirty="0" err="1"/>
              <a:t>flow</a:t>
            </a:r>
            <a:r>
              <a:rPr lang="cs-CZ" i="1" dirty="0"/>
              <a:t> </a:t>
            </a:r>
            <a:r>
              <a:rPr lang="cs-CZ" i="1" dirty="0" err="1"/>
              <a:t>channel</a:t>
            </a:r>
            <a:r>
              <a:rPr lang="cs-CZ" i="1" dirty="0" smtClean="0"/>
              <a:t>)</a:t>
            </a:r>
          </a:p>
          <a:p>
            <a:pPr marL="301943" lvl="1" indent="0">
              <a:buNone/>
            </a:pPr>
            <a:endParaRPr lang="cs-CZ" dirty="0" smtClean="0"/>
          </a:p>
          <a:p>
            <a:pPr marL="301943" lvl="1" indent="0">
              <a:buNone/>
            </a:pPr>
            <a:r>
              <a:rPr lang="cs-CZ" dirty="0" smtClean="0"/>
              <a:t>Pedagogické souvislosti reakcí </a:t>
            </a:r>
            <a:r>
              <a:rPr lang="cs-CZ" dirty="0"/>
              <a:t>na </a:t>
            </a:r>
            <a:r>
              <a:rPr lang="cs-CZ" dirty="0" smtClean="0"/>
              <a:t>frustraci:</a:t>
            </a: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800" dirty="0"/>
              <a:t>Proč nemotivovat žáky strachem z trestu?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800" dirty="0" smtClean="0"/>
              <a:t>Jaké informace nám to dává o </a:t>
            </a:r>
            <a:r>
              <a:rPr lang="cs-CZ" sz="2800" dirty="0"/>
              <a:t>prožívání školního neúspěchu (situačního) a školní neúspěšnosti (dlouhodobějšího stavu)?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800" dirty="0"/>
              <a:t>Jak by to mělo ovlivnit učitele při zvažování trestu chování, které je zjevně důsledkem reakce na frustraci?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800" dirty="0"/>
              <a:t>Jak to mají s reakcí na frustraci učitelé? Jak své reakce udělat „výchovnými“?</a:t>
            </a:r>
          </a:p>
          <a:p>
            <a:pPr>
              <a:buFont typeface="Franklin Gothic Book" pitchFamily="34" charset="0"/>
              <a:buChar char="?"/>
            </a:pPr>
            <a:endParaRPr lang="cs-CZ" i="1" dirty="0"/>
          </a:p>
          <a:p>
            <a:pPr>
              <a:buFont typeface="Franklin Gothic Book" pitchFamily="34" charset="0"/>
              <a:buChar char="?"/>
            </a:pPr>
            <a:endParaRPr lang="cs-CZ" i="1" dirty="0" smtClean="0"/>
          </a:p>
          <a:p>
            <a:pPr>
              <a:buFont typeface="Franklin Gothic Book" pitchFamily="34" charset="0"/>
              <a:buChar char="?"/>
            </a:pPr>
            <a:endParaRPr lang="cs-CZ" i="1" dirty="0" smtClean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9854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09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4. Konflikt a sebeprosazení </a:t>
            </a:r>
            <a:endParaRPr lang="cs-CZ" sz="2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431985"/>
            <a:ext cx="6984892" cy="4733319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konflikt jako situace</a:t>
            </a:r>
          </a:p>
          <a:p>
            <a:r>
              <a:rPr lang="cs-CZ" dirty="0" smtClean="0"/>
              <a:t>druhy konfliktů dle účastníků</a:t>
            </a:r>
          </a:p>
          <a:p>
            <a:r>
              <a:rPr lang="cs-CZ" dirty="0" smtClean="0"/>
              <a:t>příčiny konfliktů</a:t>
            </a:r>
          </a:p>
          <a:p>
            <a:r>
              <a:rPr lang="cs-CZ" dirty="0" smtClean="0"/>
              <a:t>přístupy k řešení, sebeprosazení (síla, manipulace, asertivita, </a:t>
            </a:r>
            <a:r>
              <a:rPr lang="cs-CZ" sz="2100" dirty="0" smtClean="0"/>
              <a:t>též pasivita, delegování</a:t>
            </a:r>
            <a:r>
              <a:rPr lang="cs-CZ" dirty="0"/>
              <a:t>)</a:t>
            </a:r>
            <a:endParaRPr lang="cs-CZ" dirty="0" smtClean="0"/>
          </a:p>
          <a:p>
            <a:r>
              <a:rPr lang="cs-CZ" dirty="0" smtClean="0"/>
              <a:t>možná vyústění konfliktů (</a:t>
            </a:r>
            <a:r>
              <a:rPr lang="cs-CZ" dirty="0" err="1" smtClean="0"/>
              <a:t>win-win</a:t>
            </a:r>
            <a:r>
              <a:rPr lang="cs-CZ" dirty="0" smtClean="0"/>
              <a:t>, </a:t>
            </a:r>
            <a:r>
              <a:rPr lang="cs-CZ" dirty="0" err="1" smtClean="0"/>
              <a:t>win</a:t>
            </a:r>
            <a:r>
              <a:rPr lang="cs-CZ" dirty="0" smtClean="0"/>
              <a:t>-lose, lose-lose, nevyřešení)</a:t>
            </a:r>
          </a:p>
          <a:p>
            <a:r>
              <a:rPr lang="cs-CZ" dirty="0" smtClean="0"/>
              <a:t>konflikt vs. problém</a:t>
            </a:r>
          </a:p>
          <a:p>
            <a:pPr marL="0" indent="0">
              <a:buNone/>
            </a:pPr>
            <a:r>
              <a:rPr lang="cs-CZ" sz="2000" i="1" dirty="0" smtClean="0"/>
              <a:t>K.O</a:t>
            </a:r>
            <a:r>
              <a:rPr lang="cs-CZ" sz="2000" i="1" dirty="0" smtClean="0"/>
              <a:t>.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Co je to vnitřní konflikt, kdy k němu dochází?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Proč se primárně snažíme o řešení </a:t>
            </a:r>
            <a:r>
              <a:rPr lang="cs-CZ" sz="2000" i="1" dirty="0" err="1" smtClean="0"/>
              <a:t>win</a:t>
            </a:r>
            <a:r>
              <a:rPr lang="cs-CZ" sz="2000" i="1" dirty="0" smtClean="0"/>
              <a:t> – lose?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K čemu může vést neřešení konfliktu?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Co je to vyjednávání zaměřené na zájem?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Co bych měl při konfliktu vědět o sobě?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Jaké výhody má agresivní sebe prosazení?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Čím se vyznačuje adekvátní (asertivní) sebeprosazení?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Jakou roli v konfliktu hrají emoce?</a:t>
            </a:r>
          </a:p>
        </p:txBody>
      </p:sp>
    </p:spTree>
    <p:extLst>
      <p:ext uri="{BB962C8B-B14F-4D97-AF65-F5344CB8AC3E}">
        <p14:creationId xmlns:p14="http://schemas.microsoft.com/office/powerpoint/2010/main" val="351744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09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5. Vztah k sobě, sebepojetí</a:t>
            </a:r>
            <a:endParaRPr lang="cs-CZ" sz="2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431985"/>
            <a:ext cx="6984892" cy="466131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vztahy k sobě jako produkty socializace</a:t>
            </a:r>
          </a:p>
          <a:p>
            <a:r>
              <a:rPr lang="cs-CZ" dirty="0" smtClean="0"/>
              <a:t>sebepojetí jako obousměrný komunikační „filtr“</a:t>
            </a:r>
          </a:p>
          <a:p>
            <a:r>
              <a:rPr lang="cs-CZ" dirty="0" smtClean="0"/>
              <a:t>zdravý vztah k sobě</a:t>
            </a:r>
          </a:p>
          <a:p>
            <a:r>
              <a:rPr lang="cs-CZ" dirty="0" smtClean="0"/>
              <a:t>tělesné schéma a </a:t>
            </a:r>
            <a:r>
              <a:rPr lang="cs-CZ" dirty="0" err="1" smtClean="0"/>
              <a:t>sebeobraz</a:t>
            </a:r>
            <a:endParaRPr lang="cs-CZ" dirty="0" smtClean="0"/>
          </a:p>
          <a:p>
            <a:r>
              <a:rPr lang="cs-CZ" dirty="0" smtClean="0"/>
              <a:t>vliv sociálního prostředí na sebepojetí a naopak</a:t>
            </a:r>
          </a:p>
          <a:p>
            <a:r>
              <a:rPr lang="cs-CZ" dirty="0" err="1"/>
              <a:t>J</a:t>
            </a:r>
            <a:r>
              <a:rPr lang="cs-CZ" dirty="0" err="1" smtClean="0"/>
              <a:t>ohari</a:t>
            </a:r>
            <a:r>
              <a:rPr lang="cs-CZ" dirty="0" smtClean="0"/>
              <a:t> okénko</a:t>
            </a:r>
          </a:p>
          <a:p>
            <a:r>
              <a:rPr lang="cs-CZ" dirty="0" smtClean="0"/>
              <a:t>ego-obranné mechanismy</a:t>
            </a:r>
            <a:endParaRPr lang="cs-CZ" dirty="0" smtClean="0"/>
          </a:p>
          <a:p>
            <a:pPr marL="0" indent="0">
              <a:buNone/>
            </a:pPr>
            <a:r>
              <a:rPr lang="cs-CZ" sz="2000" i="1" dirty="0" smtClean="0"/>
              <a:t>K.O</a:t>
            </a:r>
            <a:r>
              <a:rPr lang="cs-CZ" sz="2000" i="1" dirty="0" smtClean="0"/>
              <a:t>.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Jaký vztah sobě podněcuje oblibu u druhých?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Proč je sebepojetí dynamické?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Co je to sebenaplňující předpověď a jak se týká sebepojetí?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/>
              <a:t>Jaká období v životě jsou důležitá pro identitu</a:t>
            </a:r>
            <a:r>
              <a:rPr lang="cs-CZ" sz="2000" i="1" dirty="0" smtClean="0"/>
              <a:t>?</a:t>
            </a:r>
            <a:endParaRPr lang="cs-CZ" sz="2000" i="1" dirty="0" smtClean="0"/>
          </a:p>
          <a:p>
            <a:pPr>
              <a:buFont typeface="Franklin Gothic Book" pitchFamily="34" charset="0"/>
              <a:buChar char="?"/>
            </a:pPr>
            <a:endParaRPr lang="cs-CZ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26328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09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6. </a:t>
            </a:r>
            <a:r>
              <a:rPr lang="cs-CZ" sz="2400" b="1" dirty="0" smtClean="0"/>
              <a:t>Sociální percepce</a:t>
            </a:r>
            <a:endParaRPr lang="cs-CZ" sz="2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431985"/>
            <a:ext cx="6984892" cy="4733319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význam </a:t>
            </a:r>
            <a:r>
              <a:rPr lang="cs-CZ" dirty="0" err="1" smtClean="0"/>
              <a:t>s.p</a:t>
            </a:r>
            <a:r>
              <a:rPr lang="cs-CZ" dirty="0" smtClean="0"/>
              <a:t>. v interakci</a:t>
            </a:r>
          </a:p>
          <a:p>
            <a:r>
              <a:rPr lang="cs-CZ" dirty="0" smtClean="0"/>
              <a:t>vlivy na </a:t>
            </a:r>
            <a:r>
              <a:rPr lang="cs-CZ" dirty="0" err="1" smtClean="0"/>
              <a:t>s.p</a:t>
            </a:r>
            <a:r>
              <a:rPr lang="cs-CZ" dirty="0" smtClean="0"/>
              <a:t>.: prostředí a okolnosti, vnímané aspekty druhého a hlavně vnímající</a:t>
            </a:r>
            <a:endParaRPr lang="cs-CZ" dirty="0" smtClean="0"/>
          </a:p>
          <a:p>
            <a:r>
              <a:rPr lang="cs-CZ" dirty="0" smtClean="0"/>
              <a:t>percepční stereotypy</a:t>
            </a:r>
          </a:p>
          <a:p>
            <a:r>
              <a:rPr lang="cs-CZ" dirty="0" smtClean="0"/>
              <a:t>první dojem</a:t>
            </a:r>
          </a:p>
          <a:p>
            <a:pPr marL="0" indent="0">
              <a:buNone/>
            </a:pPr>
            <a:r>
              <a:rPr lang="cs-CZ" sz="2000" i="1" dirty="0" smtClean="0"/>
              <a:t>K.O</a:t>
            </a:r>
            <a:r>
              <a:rPr lang="cs-CZ" sz="2000" i="1" dirty="0" smtClean="0"/>
              <a:t>.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/>
              <a:t>Co to je </a:t>
            </a:r>
            <a:r>
              <a:rPr lang="cs-CZ" sz="2000" i="1" dirty="0" err="1"/>
              <a:t>s.p</a:t>
            </a:r>
            <a:r>
              <a:rPr lang="cs-CZ" sz="2000" i="1" dirty="0"/>
              <a:t>. a co je jejím předmětem? Co vnímáme, co z toho usuzujeme?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/>
              <a:t>Co všechno </a:t>
            </a:r>
            <a:r>
              <a:rPr lang="cs-CZ" sz="2000" i="1" dirty="0" err="1"/>
              <a:t>s.p</a:t>
            </a:r>
            <a:r>
              <a:rPr lang="cs-CZ" sz="2000" i="1" dirty="0"/>
              <a:t>. ovlivňuje?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Co </a:t>
            </a:r>
            <a:r>
              <a:rPr lang="cs-CZ" sz="2000" i="1" dirty="0"/>
              <a:t>je první dojem? Jak dlouho vzniká? Proč si </a:t>
            </a:r>
            <a:r>
              <a:rPr lang="cs-CZ" sz="2000" i="1" dirty="0" smtClean="0"/>
              <a:t>ho vytváříme a </a:t>
            </a:r>
            <a:r>
              <a:rPr lang="cs-CZ" sz="2000" i="1" dirty="0"/>
              <a:t>co v něm primárně hodnotíme</a:t>
            </a:r>
            <a:r>
              <a:rPr lang="cs-CZ" sz="2000" i="1" dirty="0" smtClean="0"/>
              <a:t>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Proč používáme percepční stereotypy?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Jak se vyhnout vlivu percepčních stereotypů a proč?</a:t>
            </a:r>
          </a:p>
          <a:p>
            <a:pPr>
              <a:buFont typeface="Franklin Gothic Book" pitchFamily="34" charset="0"/>
              <a:buChar char="?"/>
            </a:pPr>
            <a:r>
              <a:rPr lang="cs-CZ" sz="2000" i="1" dirty="0" smtClean="0"/>
              <a:t>Jak s </a:t>
            </a:r>
            <a:r>
              <a:rPr lang="cs-CZ" sz="2000" i="1" dirty="0" err="1" smtClean="0"/>
              <a:t>s.p</a:t>
            </a:r>
            <a:r>
              <a:rPr lang="cs-CZ" sz="2000" i="1" dirty="0" smtClean="0"/>
              <a:t>. souvisí </a:t>
            </a:r>
            <a:r>
              <a:rPr lang="cs-CZ" sz="2000" i="1" dirty="0" err="1" smtClean="0"/>
              <a:t>labeling</a:t>
            </a:r>
            <a:r>
              <a:rPr lang="cs-CZ" sz="2000" i="1" dirty="0" smtClean="0"/>
              <a:t> a </a:t>
            </a:r>
            <a:r>
              <a:rPr lang="cs-CZ" sz="2000" i="1" dirty="0" err="1" smtClean="0"/>
              <a:t>Pygmalion</a:t>
            </a:r>
            <a:r>
              <a:rPr lang="cs-CZ" sz="2000" i="1" dirty="0" smtClean="0"/>
              <a:t> efekt?</a:t>
            </a:r>
          </a:p>
        </p:txBody>
      </p:sp>
    </p:spTree>
    <p:extLst>
      <p:ext uri="{BB962C8B-B14F-4D97-AF65-F5344CB8AC3E}">
        <p14:creationId xmlns:p14="http://schemas.microsoft.com/office/powerpoint/2010/main" val="175966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1457</TotalTime>
  <Words>1366</Words>
  <Application>Microsoft Office PowerPoint</Application>
  <PresentationFormat>Předvádění na obrazovce (4:3)</PresentationFormat>
  <Paragraphs>193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Špendlík</vt:lpstr>
      <vt:lpstr>Seminář ze sociální psychologie</vt:lpstr>
      <vt:lpstr>Probrané tematické okruhy</vt:lpstr>
      <vt:lpstr>1. Sociální psychologie jako věda</vt:lpstr>
      <vt:lpstr>2. Sociální potřeby</vt:lpstr>
      <vt:lpstr>3. Zátěžové situace</vt:lpstr>
      <vt:lpstr>3. Zátěžové situace - pokračování</vt:lpstr>
      <vt:lpstr>4. Konflikt a sebeprosazení </vt:lpstr>
      <vt:lpstr>5. Vztah k sobě, sebepojetí</vt:lpstr>
      <vt:lpstr>6. Sociální percepce</vt:lpstr>
      <vt:lpstr>7. Vztahy</vt:lpstr>
      <vt:lpstr>8. Sociální role</vt:lpstr>
      <vt:lpstr>9. Sociální skupina</vt:lpstr>
      <vt:lpstr>10. Komunikace</vt:lpstr>
      <vt:lpstr>Kontrolní otázky obecné</vt:lpstr>
      <vt:lpstr>Kontrolní otázky obecné</vt:lpstr>
      <vt:lpstr>Kontrolní otázky obecné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ze sociální psychologie</dc:title>
  <dc:creator>Blake</dc:creator>
  <cp:lastModifiedBy>Blake2</cp:lastModifiedBy>
  <cp:revision>58</cp:revision>
  <dcterms:created xsi:type="dcterms:W3CDTF">2013-09-22T18:21:43Z</dcterms:created>
  <dcterms:modified xsi:type="dcterms:W3CDTF">2016-01-06T16:20:01Z</dcterms:modified>
</cp:coreProperties>
</file>