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1"/>
  </p:sldMasterIdLst>
  <p:notesMasterIdLst>
    <p:notesMasterId r:id="rId20"/>
  </p:notesMasterIdLst>
  <p:sldIdLst>
    <p:sldId id="256" r:id="rId2"/>
    <p:sldId id="280" r:id="rId3"/>
    <p:sldId id="281" r:id="rId4"/>
    <p:sldId id="266" r:id="rId5"/>
    <p:sldId id="295" r:id="rId6"/>
    <p:sldId id="265" r:id="rId7"/>
    <p:sldId id="282" r:id="rId8"/>
    <p:sldId id="294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687"/>
  </p:normalViewPr>
  <p:slideViewPr>
    <p:cSldViewPr>
      <p:cViewPr varScale="1">
        <p:scale>
          <a:sx n="114" d="100"/>
          <a:sy n="114" d="100"/>
        </p:scale>
        <p:origin x="384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0723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59635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2028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2684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1999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4068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08478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2863" y="1027113"/>
            <a:ext cx="4932362" cy="3700462"/>
          </a:xfrm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69988" y="5086350"/>
            <a:ext cx="5224462" cy="4016375"/>
          </a:xfrm>
          <a:noFill/>
          <a:ln/>
        </p:spPr>
        <p:txBody>
          <a:bodyPr wrap="none" anchor="ctr"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1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58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987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75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4046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15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10180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cs-CZ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914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6581775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-9525" y="6672263"/>
            <a:ext cx="2479675" cy="7874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2600325" y="6662738"/>
            <a:ext cx="7480300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138" y="6689725"/>
            <a:ext cx="2268537" cy="755650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9063" cy="4032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150" y="252413"/>
            <a:ext cx="92392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D562385-A5A5-42B2-8648-EAC448C8A9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585C44-CE27-49B3-9D83-BA9C31E4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6721475" y="0"/>
            <a:ext cx="352425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6770688" y="671513"/>
            <a:ext cx="252412" cy="6888162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6770688" y="0"/>
            <a:ext cx="252412" cy="5873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713" y="6888163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825" y="6888163"/>
            <a:ext cx="61436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4000" y="158750"/>
            <a:ext cx="587375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3C2F0-2B8A-4C4A-A921-1F506CCF4D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D01C4-4B3C-4BC7-8D07-5C26F87724E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white">
          <a:xfrm>
            <a:off x="0" y="1679575"/>
            <a:ext cx="10080625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>
          <a:xfrm>
            <a:off x="0" y="1763713"/>
            <a:ext cx="1428750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1512888" y="1763713"/>
            <a:ext cx="8567737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7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8750" cy="773112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C326832-F69C-46AC-AA09-4EAE1F7D59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263BE8D-A110-4DE8-A763-4CF1E64697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7" name="Zástupný symbol pro zápatí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44E6E03-2787-43A6-94A7-90C5F1CB39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B7AC2-CF05-496A-922A-4ECBF127B5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8163"/>
            <a:ext cx="587375" cy="4191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30C83BF-0878-488C-887F-74B7D38EAE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89A2E-1984-46DB-8402-7EC3AB42A1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 bwMode="white">
          <a:xfrm>
            <a:off x="-9525" y="5040313"/>
            <a:ext cx="10080625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>
          <a:xfrm>
            <a:off x="-9525" y="5140325"/>
            <a:ext cx="1612900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1703388" y="5130800"/>
            <a:ext cx="8377237" cy="78581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 bwMode="white">
          <a:xfrm>
            <a:off x="1595438" y="0"/>
            <a:ext cx="111125" cy="75692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9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163" y="6888163"/>
            <a:ext cx="2940050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5088"/>
            <a:ext cx="1595438" cy="731837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16D64C60-0C56-4391-AE9E-19C2F18D0E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1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3713" y="6888163"/>
            <a:ext cx="5040312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8425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  <a:endParaRPr lang="en-US" smtClean="0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674688" y="1763713"/>
            <a:ext cx="8990012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19888" y="6888163"/>
            <a:ext cx="2940050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1513" y="6888163"/>
            <a:ext cx="5976937" cy="401637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488"/>
            <a:ext cx="10080625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650875" y="1411288"/>
            <a:ext cx="9429750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1763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8B26229-CB39-4CC2-831F-97F1B5D0AD4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0" r:id="rId2"/>
    <p:sldLayoutId id="2147483865" r:id="rId3"/>
    <p:sldLayoutId id="2147483866" r:id="rId4"/>
    <p:sldLayoutId id="2147483867" r:id="rId5"/>
    <p:sldLayoutId id="2147483861" r:id="rId6"/>
    <p:sldLayoutId id="2147483868" r:id="rId7"/>
    <p:sldLayoutId id="2147483862" r:id="rId8"/>
    <p:sldLayoutId id="2147483869" r:id="rId9"/>
    <p:sldLayoutId id="2147483863" r:id="rId10"/>
    <p:sldLayoutId id="21474838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-18"/>
        </a:defRPr>
      </a:lvl9pPr>
    </p:titleStyle>
    <p:bodyStyle>
      <a:lvl1pPr marL="352425" indent="-352425" algn="l" rtl="0" eaLnBrk="0" fontAlgn="base" hangingPunct="0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eaLnBrk="0" fontAlgn="base" hangingPunct="0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eaLnBrk="0" fontAlgn="base" hangingPunct="0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eaLnBrk="0" fontAlgn="base" hangingPunct="0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d.com/talks/ken_robinson_changing_education_paradigm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755650" y="1542664"/>
            <a:ext cx="8569325" cy="769121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fontAlgn="auto" hangingPunct="1">
              <a:lnSpc>
                <a:spcPct val="102000"/>
              </a:lnSpc>
              <a:spcAft>
                <a:spcPts val="0"/>
              </a:spcAft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  <a:defRPr/>
            </a:pPr>
            <a:r>
              <a:rPr lang="cs-CZ" dirty="0" err="1" smtClean="0"/>
              <a:t>pedagogickÁ</a:t>
            </a:r>
            <a:r>
              <a:rPr lang="cs-CZ" dirty="0" smtClean="0"/>
              <a:t> </a:t>
            </a:r>
            <a:r>
              <a:rPr lang="cs-CZ" dirty="0"/>
              <a:t>psychologie</a:t>
            </a:r>
            <a:endParaRPr lang="en-GB" dirty="0"/>
          </a:p>
        </p:txBody>
      </p:sp>
      <p:sp>
        <p:nvSpPr>
          <p:cNvPr id="10243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603500" y="6669088"/>
            <a:ext cx="7392988" cy="755650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defRPr/>
            </a:pPr>
            <a:endParaRPr lang="cs-CZ" dirty="0" smtClean="0"/>
          </a:p>
          <a:p>
            <a:pPr eaLnBrk="1" hangingPunct="1">
              <a:defRPr/>
            </a:pPr>
            <a:r>
              <a:rPr lang="cs-CZ" dirty="0" smtClean="0"/>
              <a:t>Vstupní informace a o vědním oboru</a:t>
            </a:r>
          </a:p>
          <a:p>
            <a:pPr eaLnBrk="1" hangingPunct="1">
              <a:defRPr/>
            </a:pPr>
            <a:endParaRPr lang="cs-CZ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Vymezení pedagogické psychologie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je nesnadné, neboť se odvíjí od názoru na její zařazení do soustavy vědních oborů, od její vývojové etapy (proměňovalo se v čase), od zastávané koncepce oboru. </a:t>
            </a:r>
          </a:p>
          <a:p>
            <a:pPr lvl="1">
              <a:lnSpc>
                <a:spcPct val="90000"/>
              </a:lnSpc>
            </a:pPr>
            <a:r>
              <a:rPr lang="cs-CZ" sz="2200" b="1" smtClean="0"/>
              <a:t>Americká tradice:</a:t>
            </a:r>
            <a:r>
              <a:rPr lang="cs-CZ" sz="220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pedagogická psychologie je obor, který aplikuje vědecké metody při studiu chování lidí v pedagogických podmínkách (Berliner, 1982)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je to obor, který shromažďuje psychologické poznatky, které jsou relevantní pro výchovu a vzdělávání a aplikuje je tak, aby zlepšil kvalitu edukačního procesu a jeho výsledků (Sternberg, Williams, 2002). 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jde o obor, který se systematicky věnuje zkoumání jedince v kontextu výchovy a vzdělávání (Berliner, Calfee, 1996; Reynolds, Miller, 2003).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Vymezení pedagogické psychologie (2)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800" b="1" smtClean="0"/>
              <a:t>Česká a slovenská tradice: </a:t>
            </a:r>
          </a:p>
          <a:p>
            <a:pPr lvl="1">
              <a:lnSpc>
                <a:spcPct val="80000"/>
              </a:lnSpc>
            </a:pPr>
            <a:r>
              <a:rPr lang="cs-CZ" sz="2000" b="1" smtClean="0"/>
              <a:t>Neakcentuje aplikační charakter</a:t>
            </a:r>
            <a:r>
              <a:rPr lang="cs-CZ" sz="2000" smtClean="0"/>
              <a:t> oboru, nýbrž chápe obor jako svébytný.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Příhoda (1956) vymezuje pedagogickou psychologii jako soustavu poznatků o vnitřních zákonitostech změn, navozených v chování člověka. Od psychologie se liší specifickým zaměřením na jevy sociálně a výchovně formující, od pedagogiky pak neuropsychickým pohledem na učební a výchovně vlivy působící na člověka.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věda o psychologických zákonitostech výchovně-vzdělávacího procesu ve škole i v mimoškolních zařízeních (Ďurič, 1974). </a:t>
            </a:r>
          </a:p>
          <a:p>
            <a:pPr lvl="1">
              <a:lnSpc>
                <a:spcPct val="80000"/>
              </a:lnSpc>
            </a:pPr>
            <a:r>
              <a:rPr lang="cs-CZ" sz="2000" smtClean="0"/>
              <a:t>V. Kulič a J. Mareš (1992) vymezili pedagogickou psychologii jako relativně samostatný psychologický obor, který sice přijímá podněty od mnoha dalších psychologických i nepsychologických disciplin, ale integruje je, rekonstruuje je a využívá v situacích pedagogického typu. Pedagogické psychologii jde o psychologický pohled na předpoklady, průběh a výsledky: a) rozvoje jednotlivce (zvláště jeho osobnosti), b) rozvoje skupin (žáků, učitelů, vychovatelů, rodin, týmů apod.) v situacích pedagogického typu.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Pedagogická psychologie jako vyučovací předmět.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 lnSpcReduction="10000"/>
          </a:bodyPr>
          <a:lstStyle/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učitelské přípravě</a:t>
            </a:r>
            <a:r>
              <a:rPr lang="cs-CZ" dirty="0" smtClean="0"/>
              <a:t> patří k základním psychologickým předmětům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samostatná učebnice (např. Příhoda, 1956; Jiránek, 1968, </a:t>
            </a:r>
            <a:r>
              <a:rPr lang="cs-CZ" dirty="0" err="1" smtClean="0"/>
              <a:t>Ďurič</a:t>
            </a:r>
            <a:r>
              <a:rPr lang="cs-CZ" dirty="0" smtClean="0"/>
              <a:t>, 1974, Mareš, 2013 aj.) </a:t>
            </a:r>
          </a:p>
          <a:p>
            <a:pPr marL="705560" lvl="1" indent="-302383" fontAlgn="auto">
              <a:spcBef>
                <a:spcPts val="606"/>
              </a:spcBef>
              <a:spcAft>
                <a:spcPts val="0"/>
              </a:spcAft>
              <a:buFont typeface="Wingdings 2"/>
              <a:buChar char=""/>
              <a:defRPr/>
            </a:pPr>
            <a:r>
              <a:rPr lang="cs-CZ" dirty="0" smtClean="0"/>
              <a:t>tvoří podstatnou část témat v souhrnné učebnici psychologie pro učitele (např. Čáp, 1976, 1993; </a:t>
            </a:r>
            <a:r>
              <a:rPr lang="cs-CZ" dirty="0" err="1" smtClean="0"/>
              <a:t>Ďurič</a:t>
            </a:r>
            <a:r>
              <a:rPr lang="cs-CZ" dirty="0" smtClean="0"/>
              <a:t> a </a:t>
            </a:r>
            <a:r>
              <a:rPr lang="cs-CZ" dirty="0" err="1" smtClean="0"/>
              <a:t>Štefanovič</a:t>
            </a:r>
            <a:r>
              <a:rPr lang="cs-CZ" dirty="0" smtClean="0"/>
              <a:t>, 1977; Čáp a Mareš, 2001). </a:t>
            </a:r>
          </a:p>
          <a:p>
            <a:pPr marL="352780" indent="-352780" fontAlgn="auto">
              <a:spcBef>
                <a:spcPts val="772"/>
              </a:spcBef>
              <a:spcAft>
                <a:spcPts val="0"/>
              </a:spcAft>
              <a:buFont typeface="Wingdings"/>
              <a:buChar char=""/>
              <a:defRPr/>
            </a:pPr>
            <a:r>
              <a:rPr lang="cs-CZ" b="1" dirty="0" smtClean="0"/>
              <a:t>V přípravě odborných psychologů</a:t>
            </a:r>
            <a:r>
              <a:rPr lang="cs-CZ" dirty="0" smtClean="0"/>
              <a:t> patří pedagogická psychologie k předmětům rozšiřujícím tradiční základ.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300" smtClean="0"/>
              <a:t>Pedagogická psychologie jako obor vědecké přípravy a jako </a:t>
            </a:r>
            <a:r>
              <a:rPr lang="cs-CZ" sz="3300" b="1" smtClean="0"/>
              <a:t>odborná psychologická specializace</a:t>
            </a:r>
            <a:r>
              <a:rPr lang="cs-CZ" sz="3300" smtClean="0"/>
              <a:t>.</a:t>
            </a:r>
            <a:r>
              <a:rPr lang="cs-CZ" sz="4500" smtClean="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Po skončení pregraduálního studia psychologie může absolvent-psycholog pokračovat ve vědecké postgraduální přípravě.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 oborů doktorského studia </a:t>
            </a:r>
            <a:r>
              <a:rPr lang="cs-CZ" sz="1700" smtClean="0"/>
              <a:t>je také pedagogická psychologie. Studium připravuje absolventy jednak pro vědecko-výzkumnou práci v oboru (v ústavech Akademie věd ČR, ve výzkumných ústavech), jednak pro vědecko-pedagogickou činnost na vysokých školách.</a:t>
            </a:r>
          </a:p>
          <a:p>
            <a:pPr>
              <a:lnSpc>
                <a:spcPct val="80000"/>
              </a:lnSpc>
            </a:pPr>
            <a:endParaRPr lang="cs-CZ" sz="2000" smtClean="0"/>
          </a:p>
          <a:p>
            <a:pPr>
              <a:lnSpc>
                <a:spcPct val="80000"/>
              </a:lnSpc>
            </a:pPr>
            <a:r>
              <a:rPr lang="cs-CZ" sz="2000" smtClean="0"/>
              <a:t>Europsycholog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ucelený soubor požadavků, které musí splňovat pregraduální a postgraduální příprava psychologů v dané zemi, aby absolventům tohoto studia byl nejen uznán psychologický diplom v jiných evropských zemích, ale mohli také v těchto zemích vykonávat profesi psychologa. </a:t>
            </a:r>
          </a:p>
          <a:p>
            <a:pPr lvl="1">
              <a:lnSpc>
                <a:spcPct val="80000"/>
              </a:lnSpc>
            </a:pPr>
            <a:r>
              <a:rPr lang="cs-CZ" sz="1700" smtClean="0"/>
              <a:t>Předpokládá se, že psychologické studium bude sestávat ze tří stupňů: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3 roky bakalářského studia,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2 roky navazujícího magisterského studia </a:t>
            </a:r>
          </a:p>
          <a:p>
            <a:pPr lvl="2">
              <a:lnSpc>
                <a:spcPct val="80000"/>
              </a:lnSpc>
            </a:pPr>
            <a:r>
              <a:rPr lang="cs-CZ" sz="1500" smtClean="0"/>
              <a:t>nejméně 1 rok praxe pod supervizí po absolvování vysoké školy. </a:t>
            </a:r>
          </a:p>
          <a:p>
            <a:pPr lvl="1">
              <a:lnSpc>
                <a:spcPct val="80000"/>
              </a:lnSpc>
            </a:pPr>
            <a:r>
              <a:rPr lang="cs-CZ" sz="1700" b="1" smtClean="0"/>
              <a:t>Jedním ze čtyř profesních oborů</a:t>
            </a:r>
            <a:r>
              <a:rPr lang="cs-CZ" sz="1700" smtClean="0"/>
              <a:t>, v nichž se absolvent může po promoci specializovat, </a:t>
            </a:r>
            <a:r>
              <a:rPr lang="cs-CZ" sz="1700" b="1" smtClean="0"/>
              <a:t>je</a:t>
            </a:r>
            <a:r>
              <a:rPr lang="cs-CZ" sz="1700" smtClean="0"/>
              <a:t> také </a:t>
            </a:r>
            <a:r>
              <a:rPr lang="cs-CZ" sz="1700" b="1" smtClean="0"/>
              <a:t>pedagogická a školní psychologie</a:t>
            </a:r>
            <a:r>
              <a:rPr lang="cs-CZ" sz="1700" smtClean="0"/>
              <a:t>, tedy oblast edukace – </a:t>
            </a:r>
            <a:r>
              <a:rPr lang="cs-CZ" sz="1700" i="1" smtClean="0"/>
              <a:t>education</a:t>
            </a:r>
            <a:r>
              <a:rPr lang="cs-CZ" sz="1700" smtClean="0"/>
              <a:t> (EuroPsy, 2005).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Historie oboru ve světě.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700" smtClean="0"/>
              <a:t>Pedagogická psychologie patří mezi nejstarší psychologické obory, neboť začala se rozvíjet už ke konci 19. století. Mezi její zakladatele patřili přední psychologové své doby.</a:t>
            </a:r>
          </a:p>
          <a:p>
            <a:pPr>
              <a:lnSpc>
                <a:spcPct val="90000"/>
              </a:lnSpc>
            </a:pPr>
            <a:r>
              <a:rPr lang="cs-CZ" sz="2700" smtClean="0"/>
              <a:t>Americká psychologická asociace zpracovala publikaci věnovanou stoleté existenci oboru pedagogické psychologie (Zimmermann, Schunk, 2003). </a:t>
            </a:r>
          </a:p>
          <a:p>
            <a:pPr lvl="1">
              <a:lnSpc>
                <a:spcPct val="90000"/>
              </a:lnSpc>
            </a:pPr>
            <a:r>
              <a:rPr lang="cs-CZ" sz="2200" smtClean="0"/>
              <a:t>jednoduchá periodizaci do tří velkých, mírně se překrývajících vývojových etap: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1890-1920,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1920-1960, </a:t>
            </a:r>
          </a:p>
          <a:p>
            <a:pPr lvl="2">
              <a:lnSpc>
                <a:spcPct val="90000"/>
              </a:lnSpc>
            </a:pPr>
            <a:r>
              <a:rPr lang="cs-CZ" sz="2000" smtClean="0"/>
              <a:t>od r. 1960 do současnosti.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První období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Nejstarší vývojové období (1890-1920) reprezentuje šest osobností: W. James, A. Binet, J. Dewey, E.L. Thorndike, L.M. Terman, M. Montessoriová. Připomeňme  zde výběrově alespoň první dvě zakladatelské osobnosti.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Americký psycholog </a:t>
            </a:r>
            <a:r>
              <a:rPr lang="cs-CZ" sz="1800" b="1" smtClean="0"/>
              <a:t>W. James</a:t>
            </a:r>
            <a:r>
              <a:rPr lang="cs-CZ" sz="1800" smtClean="0"/>
              <a:t>, který je pokládán za jednoho ze zakladatelů vědecké psychologie, už v r. 1899 napsal Rozpravy s učiteli o psychologii a se studenty o životních ideálech. Upozorňoval, že sama psychologie jako věda nemůže zajistit efektivní výuku žáků, neboť vyučovací činnost učitele je tvořivou záležitostí, je tedy spíše uměním. Byl jeden z prvních, který zdůrazňoval, že je třeba přihlížet k individuálním zvláštnostem žáků a založil tak v pedagogické psychologii linii zaměřenou na dítě a jeho potřeby (child-centered psychology).  </a:t>
            </a:r>
          </a:p>
          <a:p>
            <a:pPr lvl="1">
              <a:lnSpc>
                <a:spcPct val="80000"/>
              </a:lnSpc>
            </a:pPr>
            <a:r>
              <a:rPr lang="cs-CZ" sz="1800" smtClean="0"/>
              <a:t>Francouzský lékař a psycholog </a:t>
            </a:r>
            <a:r>
              <a:rPr lang="cs-CZ" sz="1800" b="1" smtClean="0"/>
              <a:t>A. Binet </a:t>
            </a:r>
            <a:r>
              <a:rPr lang="cs-CZ" sz="1800" smtClean="0"/>
              <a:t>vnesl do pedagogické psychologie metodu experimentálního zkoumání lidského učení (při výzkumech používal i kontrolní skupiny) a studoval podmínky, za nichž učení ve škole probíhá. Zpočátku se zajímal o psychopatologii, zejména o tzv. abnormální děti. Pro zkoumání jejich kognitivních schopností vypracoval speciální zkoušky a tím se zařadil mezi zakladatele psychologického testování. Nešlo mu však o identifikaci mentálně znevýhodněných dětí proto, aby mohly být separovány od běžné populace. Naopak: snažil se je identifikovat proto, aby jim mohla být poskytnuta zvýšené péče s přihlédnutím k jejich potřebám. Výrazně ovlivnil hnutí moderní výchovy tím, že studoval zvláštnosti dětí; vyvracel představu, že dítě je pouhá zmenšenina dospělého člověka.</a:t>
            </a:r>
          </a:p>
          <a:p>
            <a:pPr>
              <a:lnSpc>
                <a:spcPct val="80000"/>
              </a:lnSpc>
            </a:pPr>
            <a:endParaRPr lang="cs-CZ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Druhé období, třetí období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Střední  vývojové období (1920 – 1960) ovlivnilo pět osobností: L.S. Vygotskij, B.F. Skinner, J. Piaget, L.J. Cronbach, R.M. Gagné. </a:t>
            </a:r>
          </a:p>
          <a:p>
            <a:r>
              <a:rPr lang="cs-CZ" smtClean="0"/>
              <a:t>Nejmladší vývojové období (od r. 1960 do současnosti) reprezentují: B.S. Bloom, N.L. Gage, J. Bruner, A. Bandura, A.L. Brownová.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500" smtClean="0"/>
              <a:t>Přínos ped. psy. pro další obory </a:t>
            </a:r>
            <a:br>
              <a:rPr lang="cs-CZ" sz="4500" smtClean="0"/>
            </a:br>
            <a:r>
              <a:rPr lang="cs-CZ" sz="4500" smtClean="0"/>
              <a:t>- Aster (1990) uvádí: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smtClean="0"/>
              <a:t>regresní analýzu (R.T. Thorndike),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analýzu kovariance (A. Porter),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zjišťování reliability testů a dotazníků (L. Cronbach),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multivariační metody později zužitkované ve statistických počítačových programech typu SPSS - Statistical Programs for Social Scienes (B. Cooley, P. Lohnes) </a:t>
            </a:r>
          </a:p>
          <a:p>
            <a:pPr>
              <a:lnSpc>
                <a:spcPct val="80000"/>
              </a:lnSpc>
            </a:pPr>
            <a:r>
              <a:rPr lang="cs-CZ" sz="2700" smtClean="0"/>
              <a:t>meta-analýzu výsledků empirických výzkumů (G. Glass, I.V. Hedges).</a:t>
            </a:r>
          </a:p>
          <a:p>
            <a:pPr>
              <a:lnSpc>
                <a:spcPct val="80000"/>
              </a:lnSpc>
            </a:pPr>
            <a:endParaRPr lang="cs-CZ" sz="2700" smtClean="0"/>
          </a:p>
          <a:p>
            <a:pPr>
              <a:lnSpc>
                <a:spcPct val="80000"/>
              </a:lnSpc>
            </a:pPr>
            <a:r>
              <a:rPr lang="cs-CZ" sz="2700" smtClean="0"/>
              <a:t>jedná se ale i např. o action research, practice-based research...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Změny v oboru v minulém století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700" dirty="0" smtClean="0"/>
              <a:t>Mayer (1992) napsal, že ve 20. století se vztah mezi pedagogikou a psychologií podobal třem odlišným typům dopravní situace.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Z počátku šlo o ulici s jednosměrným provozem – podněty mířily od psychologie k pedagogice. </a:t>
            </a:r>
            <a:r>
              <a:rPr lang="cs-CZ" sz="2200" b="1" dirty="0" smtClean="0"/>
              <a:t>Psychologie</a:t>
            </a:r>
            <a:r>
              <a:rPr lang="cs-CZ" sz="2200" dirty="0" smtClean="0"/>
              <a:t> se snažila formulovat </a:t>
            </a:r>
            <a:r>
              <a:rPr lang="cs-CZ" sz="2200" b="1" dirty="0" smtClean="0"/>
              <a:t>nové teorie učení a vyučování</a:t>
            </a:r>
            <a:r>
              <a:rPr lang="cs-CZ" sz="2200" dirty="0" smtClean="0"/>
              <a:t>, zatímco </a:t>
            </a:r>
            <a:r>
              <a:rPr lang="cs-CZ" sz="2200" b="1" dirty="0" smtClean="0"/>
              <a:t>pedagogika</a:t>
            </a:r>
            <a:r>
              <a:rPr lang="cs-CZ" sz="2200" dirty="0" smtClean="0"/>
              <a:t> se je </a:t>
            </a:r>
            <a:r>
              <a:rPr lang="cs-CZ" sz="2200" b="1" dirty="0" smtClean="0"/>
              <a:t>snažila aplikovat</a:t>
            </a:r>
            <a:r>
              <a:rPr lang="cs-CZ" sz="2200" dirty="0" smtClean="0"/>
              <a:t> na problémy, s nimiž zápasila školní praxe.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další vývojové etapě jak psychologie, tak pedagogika zajely do slepé ulice: psychologie se soustředila na problémy, které příliš nesouvisely s edukací lidí; pedagogika se zaměřila na řešení praktických úkolů a odklonila se od teorie. </a:t>
            </a:r>
          </a:p>
          <a:p>
            <a:pPr lvl="1">
              <a:lnSpc>
                <a:spcPct val="80000"/>
              </a:lnSpc>
            </a:pPr>
            <a:r>
              <a:rPr lang="cs-CZ" sz="2200" dirty="0" smtClean="0"/>
              <a:t>V poslední době byl naštěstí nastolen „obousměrný provoz“ mezi psychologií </a:t>
            </a:r>
            <a:r>
              <a:rPr lang="cs-CZ" sz="2200" smtClean="0"/>
              <a:t>a pedagogikou</a:t>
            </a:r>
            <a:endParaRPr lang="cs-CZ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588963"/>
            <a:ext cx="9074150" cy="693737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0" algn="l"/>
                <a:tab pos="717550" algn="l"/>
                <a:tab pos="1436688" algn="l"/>
                <a:tab pos="2155825" algn="l"/>
                <a:tab pos="2874963" algn="l"/>
                <a:tab pos="3594100" algn="l"/>
                <a:tab pos="4313238" algn="l"/>
                <a:tab pos="5032375" algn="l"/>
                <a:tab pos="5751513" algn="l"/>
                <a:tab pos="6470650" algn="l"/>
                <a:tab pos="7189788" algn="l"/>
                <a:tab pos="7908925" algn="l"/>
                <a:tab pos="8628063" algn="l"/>
                <a:tab pos="9347200" algn="l"/>
                <a:tab pos="10066338" algn="l"/>
                <a:tab pos="10785475" algn="l"/>
              </a:tabLst>
            </a:pPr>
            <a:r>
              <a:rPr lang="en-GB" smtClean="0"/>
              <a:t>Kontakt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825" y="1763713"/>
            <a:ext cx="9074150" cy="3412601"/>
          </a:xfrm>
        </p:spPr>
        <p:txBody>
          <a:bodyPr lIns="0" tIns="0" rIns="0" bIns="0">
            <a:spAutoFit/>
          </a:bodyPr>
          <a:lstStyle/>
          <a:p>
            <a:pPr eaLnBrk="1" hangingPunct="1">
              <a:lnSpc>
                <a:spcPct val="93000"/>
              </a:lnSpc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b="1" dirty="0" smtClean="0"/>
              <a:t>Mgr. </a:t>
            </a:r>
            <a:r>
              <a:rPr lang="cs-CZ" b="1" dirty="0" err="1" smtClean="0"/>
              <a:t>et</a:t>
            </a:r>
            <a:r>
              <a:rPr lang="cs-CZ" b="1" dirty="0" smtClean="0"/>
              <a:t> Mgr. </a:t>
            </a:r>
            <a:r>
              <a:rPr lang="en-GB" b="1" dirty="0" smtClean="0"/>
              <a:t>Jan Mareš</a:t>
            </a:r>
            <a:r>
              <a:rPr lang="cs-CZ" b="1" dirty="0" smtClean="0"/>
              <a:t>, </a:t>
            </a:r>
            <a:r>
              <a:rPr lang="cs-CZ" b="1" dirty="0" err="1" smtClean="0"/>
              <a:t>Ph.D</a:t>
            </a:r>
            <a:r>
              <a:rPr lang="cs-CZ" b="1" dirty="0" smtClean="0"/>
              <a:t>.</a:t>
            </a:r>
            <a:endParaRPr lang="en-GB" b="1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mares@</a:t>
            </a:r>
            <a:r>
              <a:rPr lang="cs-CZ" dirty="0" err="1" smtClean="0"/>
              <a:t>ped</a:t>
            </a:r>
            <a:r>
              <a:rPr lang="en-GB" dirty="0" smtClean="0"/>
              <a:t>.</a:t>
            </a:r>
            <a:r>
              <a:rPr lang="en-GB" dirty="0" err="1" smtClean="0"/>
              <a:t>muni.cz</a:t>
            </a:r>
            <a:r>
              <a:rPr lang="en-GB" dirty="0" smtClean="0"/>
              <a:t>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>
                <a:solidFill>
                  <a:srgbClr val="FF0000"/>
                </a:solidFill>
              </a:rPr>
              <a:t>Prosím uvádět v předmětu kód předmětu a </a:t>
            </a:r>
            <a:r>
              <a:rPr lang="cs-CZ" u="sng" dirty="0" smtClean="0">
                <a:solidFill>
                  <a:srgbClr val="FF0000"/>
                </a:solidFill>
              </a:rPr>
              <a:t>seminární skupinu</a:t>
            </a:r>
            <a:r>
              <a:rPr lang="cs-CZ" dirty="0" smtClean="0">
                <a:solidFill>
                  <a:srgbClr val="FF0000"/>
                </a:solidFill>
              </a:rPr>
              <a:t>!</a:t>
            </a:r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cs-CZ" dirty="0" smtClean="0"/>
              <a:t>diskusní fórum předmětu</a:t>
            </a:r>
            <a:endParaRPr lang="en-GB" dirty="0" smtClean="0"/>
          </a:p>
          <a:p>
            <a:pPr lvl="1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konzultační</a:t>
            </a:r>
            <a:r>
              <a:rPr lang="en-GB" dirty="0" smtClean="0"/>
              <a:t> </a:t>
            </a:r>
            <a:r>
              <a:rPr lang="en-GB" dirty="0" err="1" smtClean="0"/>
              <a:t>hodiny</a:t>
            </a:r>
            <a:r>
              <a:rPr lang="en-GB" dirty="0" smtClean="0"/>
              <a:t>: </a:t>
            </a:r>
            <a:r>
              <a:rPr lang="cs-CZ" dirty="0" smtClean="0"/>
              <a:t>pondělí 10:15-11:00</a:t>
            </a:r>
            <a:r>
              <a:rPr lang="en-GB" dirty="0" smtClean="0"/>
              <a:t>; 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err="1" smtClean="0"/>
              <a:t>jindy</a:t>
            </a:r>
            <a:r>
              <a:rPr lang="en-GB" dirty="0" smtClean="0"/>
              <a:t> </a:t>
            </a:r>
            <a:r>
              <a:rPr lang="cs-CZ" dirty="0" smtClean="0"/>
              <a:t>jen </a:t>
            </a:r>
            <a:r>
              <a:rPr lang="en-GB" dirty="0" err="1" smtClean="0"/>
              <a:t>po</a:t>
            </a:r>
            <a:r>
              <a:rPr lang="en-GB" dirty="0" smtClean="0"/>
              <a:t> </a:t>
            </a:r>
            <a:r>
              <a:rPr lang="en-GB" dirty="0" err="1" smtClean="0"/>
              <a:t>předchozí</a:t>
            </a:r>
            <a:r>
              <a:rPr lang="en-GB" dirty="0" smtClean="0"/>
              <a:t> </a:t>
            </a:r>
            <a:r>
              <a:rPr lang="en-GB" dirty="0" err="1" smtClean="0"/>
              <a:t>domluvě</a:t>
            </a:r>
            <a:endParaRPr lang="cs-CZ" dirty="0" smtClean="0"/>
          </a:p>
          <a:p>
            <a:pPr lvl="2" eaLnBrk="1" hangingPunct="1">
              <a:tabLst>
                <a:tab pos="715963" algn="l"/>
                <a:tab pos="1435100" algn="l"/>
                <a:tab pos="2154238" algn="l"/>
                <a:tab pos="2873375" algn="l"/>
                <a:tab pos="3592513" algn="l"/>
                <a:tab pos="4311650" algn="l"/>
                <a:tab pos="5030788" algn="l"/>
                <a:tab pos="5749925" algn="l"/>
                <a:tab pos="6469063" algn="l"/>
                <a:tab pos="7188200" algn="l"/>
                <a:tab pos="7907338" algn="l"/>
                <a:tab pos="8626475" algn="l"/>
                <a:tab pos="9345613" algn="l"/>
                <a:tab pos="10064750" algn="l"/>
                <a:tab pos="10783888" algn="l"/>
              </a:tabLst>
            </a:pPr>
            <a:r>
              <a:rPr lang="en-GB" dirty="0" smtClean="0"/>
              <a:t>(</a:t>
            </a:r>
            <a:r>
              <a:rPr lang="en-GB" dirty="0" err="1" smtClean="0"/>
              <a:t>Katedra</a:t>
            </a:r>
            <a:r>
              <a:rPr lang="en-GB" dirty="0" smtClean="0"/>
              <a:t> </a:t>
            </a:r>
            <a:r>
              <a:rPr lang="en-GB" dirty="0" err="1" smtClean="0"/>
              <a:t>psychologie</a:t>
            </a:r>
            <a:r>
              <a:rPr lang="en-GB" dirty="0" smtClean="0"/>
              <a:t>, </a:t>
            </a:r>
            <a:r>
              <a:rPr lang="cs-CZ" dirty="0" smtClean="0"/>
              <a:t>Poříčí 31</a:t>
            </a:r>
            <a:r>
              <a:rPr lang="en-GB" dirty="0" smtClean="0"/>
              <a:t>, Brno)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Požadavky na ukončení kurzu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>
            <a:normAutofit/>
          </a:bodyPr>
          <a:lstStyle/>
          <a:p>
            <a:pPr marL="352425" lvl="1" indent="-352425" eaLnBrk="1" hangingPunct="1">
              <a:spcBef>
                <a:spcPts val="775"/>
              </a:spcBef>
              <a:buClr>
                <a:schemeClr val="accent2"/>
              </a:buClr>
              <a:buSzPct val="60000"/>
              <a:buFont typeface="Wingdings" pitchFamily="2" charset="2"/>
              <a:buChar char=""/>
              <a:defRPr/>
            </a:pPr>
            <a:r>
              <a:rPr lang="cs-CZ" dirty="0" smtClean="0"/>
              <a:t>Zkouškový test ve zkouškovém </a:t>
            </a:r>
            <a:r>
              <a:rPr lang="cs-CZ" dirty="0" smtClean="0"/>
              <a:t>období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pPr eaLnBrk="1" hangingPunct="1"/>
            <a:r>
              <a:rPr lang="cs-CZ" smtClean="0"/>
              <a:t>Koncepce kurzu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>
              <a:lnSpc>
                <a:spcPct val="116000"/>
              </a:lnSpc>
            </a:pPr>
            <a:r>
              <a:rPr lang="en-GB" sz="2700" b="1" i="1" smtClean="0"/>
              <a:t>Kurs je věnován</a:t>
            </a:r>
            <a:r>
              <a:rPr lang="cs-CZ" sz="2700" b="1" i="1" smtClean="0"/>
              <a:t>: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vybraným</a:t>
            </a:r>
            <a:r>
              <a:rPr lang="cs-CZ" sz="2200" b="1" i="1" smtClean="0"/>
              <a:t> </a:t>
            </a:r>
            <a:r>
              <a:rPr lang="en-GB" sz="2200" b="1" i="1" smtClean="0"/>
              <a:t>teoretickým a metodologickým otázkám výchovy a vzdělávání </a:t>
            </a:r>
            <a:r>
              <a:rPr lang="en-GB" sz="2200" i="1" smtClean="0"/>
              <a:t>z pohledu 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en-GB" sz="2200" b="1" i="1" smtClean="0"/>
              <a:t>studiu metod </a:t>
            </a:r>
            <a:r>
              <a:rPr lang="en-GB" sz="2200" i="1" smtClean="0"/>
              <a:t>pedagogické a školní psychologie</a:t>
            </a:r>
            <a:r>
              <a:rPr lang="en-GB" sz="2200" b="1" i="1" smtClean="0"/>
              <a:t>, </a:t>
            </a:r>
            <a:endParaRPr lang="cs-CZ" sz="2200" b="1" i="1" smtClean="0"/>
          </a:p>
          <a:p>
            <a:pPr lvl="1" eaLnBrk="1" hangingPunct="1">
              <a:lnSpc>
                <a:spcPct val="116000"/>
              </a:lnSpc>
            </a:pPr>
            <a:r>
              <a:rPr lang="cs-CZ" sz="2200" i="1" smtClean="0"/>
              <a:t>některým </a:t>
            </a:r>
            <a:r>
              <a:rPr lang="en-GB" sz="2200" b="1" i="1" smtClean="0"/>
              <a:t>širším souvislostem výchovy a vzdělávání ve škole a v rodině,</a:t>
            </a:r>
          </a:p>
          <a:p>
            <a:pPr lvl="1" eaLnBrk="1" hangingPunct="1">
              <a:lnSpc>
                <a:spcPct val="116000"/>
              </a:lnSpc>
            </a:pPr>
            <a:r>
              <a:rPr lang="cs-CZ" sz="2200" b="1" i="1" smtClean="0"/>
              <a:t>vybraným </a:t>
            </a:r>
            <a:r>
              <a:rPr lang="en-GB" sz="2200" b="1" i="1" smtClean="0"/>
              <a:t>speciálním tématům</a:t>
            </a:r>
            <a:r>
              <a:rPr lang="en-GB" sz="2200" i="1" smtClean="0"/>
              <a:t> pedagogické a školní psychologie</a:t>
            </a:r>
            <a:endParaRPr lang="cs-CZ" sz="2200" i="1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Literatura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Základní</a:t>
            </a:r>
            <a:r>
              <a:rPr lang="en-US" dirty="0" smtClean="0"/>
              <a:t> </a:t>
            </a:r>
            <a:r>
              <a:rPr lang="en-US" dirty="0" err="1" smtClean="0"/>
              <a:t>studijní</a:t>
            </a:r>
            <a:r>
              <a:rPr lang="en-US" dirty="0" smtClean="0"/>
              <a:t> text</a:t>
            </a:r>
          </a:p>
          <a:p>
            <a:r>
              <a:rPr lang="en-US" dirty="0"/>
              <a:t>MAREŠ, J. </a:t>
            </a:r>
            <a:r>
              <a:rPr lang="en-US" dirty="0" err="1"/>
              <a:t>Pedagogická</a:t>
            </a:r>
            <a:r>
              <a:rPr lang="en-US" dirty="0"/>
              <a:t> </a:t>
            </a:r>
            <a:r>
              <a:rPr lang="en-US" dirty="0" err="1" smtClean="0"/>
              <a:t>psychologie</a:t>
            </a:r>
            <a:r>
              <a:rPr lang="en-US" dirty="0" smtClean="0"/>
              <a:t>. Praha: </a:t>
            </a:r>
            <a:r>
              <a:rPr lang="en-US" dirty="0" err="1" smtClean="0"/>
              <a:t>Portál</a:t>
            </a:r>
            <a:r>
              <a:rPr lang="en-US" dirty="0" smtClean="0"/>
              <a:t> 2013.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0152" y="3313313"/>
            <a:ext cx="26797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3608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500" dirty="0"/>
              <a:t>Pedagogická psychologie </a:t>
            </a:r>
            <a:r>
              <a:rPr lang="cs-CZ" sz="4500" dirty="0" smtClean="0"/>
              <a:t>– perspektivy výkladu</a:t>
            </a:r>
            <a:endParaRPr lang="cs-CZ" sz="4500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 eaLnBrk="1" hangingPunct="1"/>
            <a:r>
              <a:rPr lang="cs-CZ" smtClean="0"/>
              <a:t>v rámci výkladu i literatury se střídají perspektivy </a:t>
            </a:r>
          </a:p>
          <a:p>
            <a:pPr lvl="1" eaLnBrk="1" hangingPunct="1"/>
            <a:r>
              <a:rPr lang="cs-CZ" b="1" smtClean="0"/>
              <a:t>jedinec</a:t>
            </a:r>
            <a:r>
              <a:rPr lang="cs-CZ" smtClean="0"/>
              <a:t> (žák, učitel, rodič - zejména s důrazem na učení, výchovu a vývoj)</a:t>
            </a:r>
          </a:p>
          <a:p>
            <a:pPr lvl="1" eaLnBrk="1" hangingPunct="1"/>
            <a:r>
              <a:rPr lang="cs-CZ" b="1" smtClean="0"/>
              <a:t>sociální skupiny</a:t>
            </a:r>
            <a:r>
              <a:rPr lang="cs-CZ" smtClean="0"/>
              <a:t>, jejich dynamika a vliv (rodina, školní třída, škola)</a:t>
            </a:r>
          </a:p>
          <a:p>
            <a:pPr lvl="1" eaLnBrk="1" hangingPunct="1"/>
            <a:r>
              <a:rPr lang="cs-CZ" b="1" smtClean="0"/>
              <a:t>teorie, metody</a:t>
            </a:r>
            <a:r>
              <a:rPr lang="cs-CZ" smtClean="0"/>
              <a:t> ev. intervence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Pedagogická psychologie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9405937" cy="4956175"/>
          </a:xfrm>
        </p:spPr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cs-CZ" dirty="0" smtClean="0"/>
              <a:t>Video na úvod: K. Robinson a jeho přednáška pro TED </a:t>
            </a:r>
            <a:r>
              <a:rPr lang="cs-CZ" dirty="0" smtClean="0">
                <a:hlinkClick r:id="rId3"/>
              </a:rPr>
              <a:t>http://www.</a:t>
            </a:r>
            <a:r>
              <a:rPr lang="cs-CZ" dirty="0" err="1" smtClean="0">
                <a:hlinkClick r:id="rId3"/>
              </a:rPr>
              <a:t>ted.com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talks</a:t>
            </a:r>
            <a:r>
              <a:rPr lang="cs-CZ" dirty="0" smtClean="0">
                <a:hlinkClick r:id="rId3"/>
              </a:rPr>
              <a:t>/</a:t>
            </a:r>
            <a:r>
              <a:rPr lang="cs-CZ" dirty="0" err="1" smtClean="0">
                <a:hlinkClick r:id="rId3"/>
              </a:rPr>
              <a:t>ken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robinson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changing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education</a:t>
            </a:r>
            <a:r>
              <a:rPr lang="cs-CZ" dirty="0" smtClean="0">
                <a:hlinkClick r:id="rId3"/>
              </a:rPr>
              <a:t>_</a:t>
            </a:r>
            <a:r>
              <a:rPr lang="cs-CZ" dirty="0" err="1" smtClean="0">
                <a:hlinkClick r:id="rId3"/>
              </a:rPr>
              <a:t>paradigms.html</a:t>
            </a:r>
            <a:endParaRPr lang="cs-CZ" dirty="0" smtClean="0"/>
          </a:p>
          <a:p>
            <a:pPr>
              <a:defRPr/>
            </a:pPr>
            <a:r>
              <a:rPr lang="cs-CZ" dirty="0" smtClean="0"/>
              <a:t> Pedagogická psychologie</a:t>
            </a:r>
          </a:p>
          <a:p>
            <a:pPr lvl="1">
              <a:defRPr/>
            </a:pPr>
            <a:r>
              <a:rPr lang="cs-CZ" dirty="0" err="1" smtClean="0"/>
              <a:t>angl</a:t>
            </a:r>
            <a:r>
              <a:rPr lang="cs-CZ" dirty="0" smtClean="0"/>
              <a:t>. </a:t>
            </a:r>
            <a:r>
              <a:rPr lang="cs-CZ" dirty="0" err="1" smtClean="0"/>
              <a:t>educational</a:t>
            </a:r>
            <a:r>
              <a:rPr lang="cs-CZ" dirty="0" smtClean="0"/>
              <a:t> psychology, </a:t>
            </a:r>
          </a:p>
          <a:p>
            <a:pPr lvl="1">
              <a:defRPr/>
            </a:pPr>
            <a:r>
              <a:rPr lang="cs-CZ" dirty="0" err="1" smtClean="0"/>
              <a:t>franc</a:t>
            </a:r>
            <a:r>
              <a:rPr lang="cs-CZ" dirty="0" smtClean="0"/>
              <a:t>. psychologie de l’</a:t>
            </a:r>
            <a:r>
              <a:rPr lang="cs-CZ" dirty="0" err="1" smtClean="0"/>
              <a:t>education</a:t>
            </a:r>
            <a:r>
              <a:rPr lang="cs-CZ" dirty="0" smtClean="0"/>
              <a:t>, </a:t>
            </a:r>
          </a:p>
          <a:p>
            <a:pPr lvl="1">
              <a:defRPr/>
            </a:pPr>
            <a:r>
              <a:rPr lang="cs-CZ" dirty="0" smtClean="0"/>
              <a:t>něm. </a:t>
            </a:r>
            <a:r>
              <a:rPr lang="cs-CZ" dirty="0" err="1" smtClean="0"/>
              <a:t>Pädagogische</a:t>
            </a:r>
            <a:r>
              <a:rPr lang="cs-CZ" dirty="0" smtClean="0"/>
              <a:t> Psychologie, </a:t>
            </a:r>
          </a:p>
          <a:p>
            <a:pPr lvl="1">
              <a:defRPr/>
            </a:pPr>
            <a:r>
              <a:rPr lang="cs-CZ" dirty="0" smtClean="0"/>
              <a:t>rusky </a:t>
            </a:r>
            <a:r>
              <a:rPr lang="cs-CZ" dirty="0" err="1" smtClean="0"/>
              <a:t>pedagogičeskaja</a:t>
            </a:r>
            <a:r>
              <a:rPr lang="cs-CZ" dirty="0" smtClean="0"/>
              <a:t> </a:t>
            </a:r>
            <a:r>
              <a:rPr lang="cs-CZ" dirty="0" err="1" smtClean="0"/>
              <a:t>psichologija</a:t>
            </a:r>
            <a:r>
              <a:rPr lang="cs-CZ" dirty="0" smtClean="0"/>
              <a:t> </a:t>
            </a:r>
          </a:p>
          <a:p>
            <a:pPr lvl="1">
              <a:defRPr/>
            </a:pPr>
            <a:endParaRPr lang="cs-CZ" dirty="0" smtClean="0"/>
          </a:p>
          <a:p>
            <a:pPr>
              <a:defRPr/>
            </a:pPr>
            <a:r>
              <a:rPr lang="cs-CZ" dirty="0" smtClean="0"/>
              <a:t>patří mezi vědní obory, které mají relativně dlouhou historii; vznikla už na přelomu 19. a 20. století.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/>
          <a:lstStyle/>
          <a:p>
            <a:r>
              <a:rPr lang="cs-CZ" smtClean="0"/>
              <a:t>Pozor na různé významy pojmu!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r>
              <a:rPr lang="cs-CZ" smtClean="0"/>
              <a:t>Pedagogická psychologie může být chápána jako:</a:t>
            </a:r>
          </a:p>
          <a:p>
            <a:pPr lvl="1"/>
            <a:r>
              <a:rPr lang="cs-CZ" smtClean="0"/>
              <a:t>Vědní obor</a:t>
            </a:r>
          </a:p>
          <a:p>
            <a:pPr lvl="1"/>
            <a:r>
              <a:rPr lang="cs-CZ" smtClean="0"/>
              <a:t>Soubor profesí</a:t>
            </a:r>
          </a:p>
          <a:p>
            <a:pPr lvl="1"/>
            <a:r>
              <a:rPr lang="cs-CZ" smtClean="0"/>
              <a:t>Vyučovací předmět(y) pro různé skupiny</a:t>
            </a:r>
          </a:p>
          <a:p>
            <a:pPr lvl="1"/>
            <a:r>
              <a:rPr lang="cs-CZ" smtClean="0"/>
              <a:t>Kulturní a mediální fenomén (soubor témat)</a:t>
            </a:r>
          </a:p>
          <a:p>
            <a:pPr lvl="1"/>
            <a:endParaRPr lang="cs-CZ" smtClean="0"/>
          </a:p>
          <a:p>
            <a:pPr lvl="1" algn="r">
              <a:buFont typeface="Wingdings 2" pitchFamily="18" charset="2"/>
              <a:buNone/>
            </a:pPr>
            <a:r>
              <a:rPr lang="cs-CZ" smtClean="0"/>
              <a:t>…a je potřeba je umět rozlišovat</a:t>
            </a:r>
          </a:p>
          <a:p>
            <a:pPr lvl="1"/>
            <a:endParaRPr lang="cs-CZ" smtClean="0"/>
          </a:p>
          <a:p>
            <a:pPr lvl="1"/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74688" y="252413"/>
            <a:ext cx="8990012" cy="10922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Zařazení pedagogické psychologie.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74688" y="1763713"/>
            <a:ext cx="8990012" cy="4956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200" smtClean="0"/>
              <a:t>leží na </a:t>
            </a:r>
            <a:r>
              <a:rPr lang="cs-CZ" sz="2200" b="1" smtClean="0"/>
              <a:t>průniku řady věd</a:t>
            </a:r>
            <a:r>
              <a:rPr lang="cs-CZ" sz="2200" smtClean="0"/>
              <a:t>, především pak pedagogiky a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psychologie</a:t>
            </a:r>
            <a:r>
              <a:rPr lang="cs-CZ" sz="2000" smtClean="0"/>
              <a:t> ji ovlivňují  zejména vývojová psychologie, kognitivní psychologie, psychologie učení, psychologie motivace, psychologie osobnosti, diferenciální psychologie a sociální psychologie. </a:t>
            </a:r>
          </a:p>
          <a:p>
            <a:pPr lvl="1">
              <a:lnSpc>
                <a:spcPct val="90000"/>
              </a:lnSpc>
            </a:pPr>
            <a:r>
              <a:rPr lang="cs-CZ" sz="2000" b="1" smtClean="0"/>
              <a:t>Z pedagogiky</a:t>
            </a:r>
            <a:r>
              <a:rPr lang="cs-CZ" sz="2000" smtClean="0"/>
              <a:t> ji ovlivňují didaktika (o společných a rozdílných oblastech viz Kansanen, 2004), teorie výchovy a filozofie výchovy. </a:t>
            </a:r>
          </a:p>
          <a:p>
            <a:pPr>
              <a:lnSpc>
                <a:spcPct val="90000"/>
              </a:lnSpc>
            </a:pPr>
            <a:r>
              <a:rPr lang="cs-CZ" sz="2200" b="1" smtClean="0"/>
              <a:t>Situování</a:t>
            </a:r>
            <a:r>
              <a:rPr lang="cs-CZ" sz="2200" smtClean="0"/>
              <a:t> pedagogické psychologie </a:t>
            </a:r>
            <a:r>
              <a:rPr lang="cs-CZ" sz="2200" b="1" smtClean="0"/>
              <a:t>v rámci humanitních věd je ovlivněno historickou tradicí</a:t>
            </a:r>
            <a:r>
              <a:rPr lang="cs-CZ" sz="2200" smtClean="0"/>
              <a:t>, v různých zemích se liší.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ve většině evropských států, v USA, Kanadě, Austrálii je řazena mezi </a:t>
            </a:r>
            <a:r>
              <a:rPr lang="cs-CZ" sz="2000" b="1" smtClean="0"/>
              <a:t>psychologické vědy</a:t>
            </a:r>
            <a:r>
              <a:rPr lang="cs-CZ" sz="200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cs-CZ" sz="2000" smtClean="0"/>
              <a:t>v Německu a ve skandinávských zemích bývá počítána mezi </a:t>
            </a:r>
            <a:r>
              <a:rPr lang="cs-CZ" sz="2000" b="1" smtClean="0"/>
              <a:t>vědy pedagogické</a:t>
            </a:r>
            <a:r>
              <a:rPr lang="cs-CZ" sz="200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á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450</TotalTime>
  <Words>1377</Words>
  <Application>Microsoft Office PowerPoint</Application>
  <PresentationFormat>Vlastní</PresentationFormat>
  <Paragraphs>106</Paragraphs>
  <Slides>18</Slides>
  <Notes>13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Times New Roman</vt:lpstr>
      <vt:lpstr>Tw Cen MT</vt:lpstr>
      <vt:lpstr>Verdana</vt:lpstr>
      <vt:lpstr>Wingdings</vt:lpstr>
      <vt:lpstr>Wingdings 2</vt:lpstr>
      <vt:lpstr>Medián</vt:lpstr>
      <vt:lpstr>pedagogickÁ psychologie</vt:lpstr>
      <vt:lpstr>Kontakt</vt:lpstr>
      <vt:lpstr>Požadavky na ukončení kurzu</vt:lpstr>
      <vt:lpstr>Koncepce kurzu</vt:lpstr>
      <vt:lpstr>Literatura</vt:lpstr>
      <vt:lpstr>Pedagogická psychologie – perspektivy výkladu</vt:lpstr>
      <vt:lpstr>Pedagogická psychologie</vt:lpstr>
      <vt:lpstr>Pozor na různé významy pojmu!</vt:lpstr>
      <vt:lpstr>Zařazení pedagogické psychologie. </vt:lpstr>
      <vt:lpstr>Vymezení pedagogické psychologie </vt:lpstr>
      <vt:lpstr>Vymezení pedagogické psychologie (2)</vt:lpstr>
      <vt:lpstr>Pedagogická psychologie jako vyučovací předmět. </vt:lpstr>
      <vt:lpstr>Pedagogická psychologie jako obor vědecké přípravy a jako odborná psychologická specializace. </vt:lpstr>
      <vt:lpstr>Historie oboru ve světě.</vt:lpstr>
      <vt:lpstr>První období</vt:lpstr>
      <vt:lpstr>Druhé období, třetí období</vt:lpstr>
      <vt:lpstr>Přínos ped. psy. pro další obory  - Aster (1990) uvádí:</vt:lpstr>
      <vt:lpstr>Změny v oboru v minulém století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Mares</cp:lastModifiedBy>
  <cp:revision>41</cp:revision>
  <dcterms:modified xsi:type="dcterms:W3CDTF">2015-09-25T14:02:19Z</dcterms:modified>
</cp:coreProperties>
</file>