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2" y="6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1951953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222371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915226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383553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285954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27803C-9FA4-45B7-A420-4413A652E1D2}" type="datetimeFigureOut">
              <a:rPr lang="cs-CZ" smtClean="0"/>
              <a:t>09.11.2015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3516275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927803C-9FA4-45B7-A420-4413A652E1D2}" type="datetimeFigureOut">
              <a:rPr lang="cs-CZ" smtClean="0"/>
              <a:t>09.11.2015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845992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927803C-9FA4-45B7-A420-4413A652E1D2}" type="datetimeFigureOut">
              <a:rPr lang="cs-CZ" smtClean="0"/>
              <a:t>09.11.2015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207372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927803C-9FA4-45B7-A420-4413A652E1D2}" type="datetimeFigureOut">
              <a:rPr lang="cs-CZ" smtClean="0"/>
              <a:t>09.11.2015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3383989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927803C-9FA4-45B7-A420-4413A652E1D2}" type="datetimeFigureOut">
              <a:rPr lang="cs-CZ" smtClean="0"/>
              <a:t>09.11.2015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2738872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927803C-9FA4-45B7-A420-4413A652E1D2}" type="datetimeFigureOut">
              <a:rPr lang="cs-CZ" smtClean="0"/>
              <a:t>09.11.2015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F0C2327-861E-42ED-AE28-C0E6DF64401E}" type="slidenum">
              <a:rPr lang="cs-CZ" smtClean="0"/>
              <a:t>‹#›</a:t>
            </a:fld>
            <a:endParaRPr lang="cs-CZ"/>
          </a:p>
        </p:txBody>
      </p:sp>
    </p:spTree>
    <p:extLst>
      <p:ext uri="{BB962C8B-B14F-4D97-AF65-F5344CB8AC3E}">
        <p14:creationId xmlns:p14="http://schemas.microsoft.com/office/powerpoint/2010/main" val="170032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7803C-9FA4-45B7-A420-4413A652E1D2}" type="datetimeFigureOut">
              <a:rPr lang="cs-CZ" smtClean="0"/>
              <a:t>09.11.2015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C2327-861E-42ED-AE28-C0E6DF64401E}" type="slidenum">
              <a:rPr lang="cs-CZ" smtClean="0"/>
              <a:t>‹#›</a:t>
            </a:fld>
            <a:endParaRPr lang="cs-CZ"/>
          </a:p>
        </p:txBody>
      </p:sp>
    </p:spTree>
    <p:extLst>
      <p:ext uri="{BB962C8B-B14F-4D97-AF65-F5344CB8AC3E}">
        <p14:creationId xmlns:p14="http://schemas.microsoft.com/office/powerpoint/2010/main" val="29305479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1.umn.edu/humanrts/edumat/hreduseries/TB6/pdfs/HRYes%20-%20Part%202%20-%20Chapter%2015.pdf" TargetMode="External"/><Relationship Id="rId2" Type="http://schemas.openxmlformats.org/officeDocument/2006/relationships/hyperlink" Target="http://www.osn.cz/dokumenty-osn/soubory/umluva-o-pravech-ditete.pdf" TargetMode="External"/><Relationship Id="rId1" Type="http://schemas.openxmlformats.org/officeDocument/2006/relationships/slideLayout" Target="../slideLayouts/slideLayout2.xml"/><Relationship Id="rId6" Type="http://schemas.openxmlformats.org/officeDocument/2006/relationships/hyperlink" Target="http://www.inkluze.cz/_upload/dh-rozsudekgc.pdf" TargetMode="External"/><Relationship Id="rId5" Type="http://schemas.openxmlformats.org/officeDocument/2006/relationships/hyperlink" Target="http://www.vzdelavani2020.cz/images_obsah/dokumenty/strategie-2020_web.pdf" TargetMode="External"/><Relationship Id="rId4" Type="http://schemas.openxmlformats.org/officeDocument/2006/relationships/hyperlink" Target="http://www.unesco.org/education/pdf/SALAMA_E.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inkluze.ujep.cz/cz/inkluzivni-vzdelavani/#pozn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inkluze.ujep.cz/cz/inkluzivni-vzdelavani/#pozn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inkluze.ujep.cz/cz/inkluzivni-vzdelavani/#pozn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nkluze.ujep.cz/cz/inkluzivni-vzdelavani/#pozn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nkluze.ujep.cz/cz/inkluzivni-vzdelavani/#pozn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inkluze.ujep.cz/cz/inkluzivni-vzdelavani/#pozn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Inkluzivní vzdělávání</a:t>
            </a:r>
            <a:endParaRPr lang="cs-CZ" dirty="0"/>
          </a:p>
        </p:txBody>
      </p:sp>
    </p:spTree>
    <p:extLst>
      <p:ext uri="{BB962C8B-B14F-4D97-AF65-F5344CB8AC3E}">
        <p14:creationId xmlns:p14="http://schemas.microsoft.com/office/powerpoint/2010/main" val="2587808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548680"/>
            <a:ext cx="8229600" cy="5462067"/>
          </a:xfrm>
        </p:spPr>
        <p:txBody>
          <a:bodyPr/>
          <a:lstStyle/>
          <a:p>
            <a:r>
              <a:rPr lang="cs-CZ" b="1" dirty="0"/>
              <a:t>Inkluzivní vzdělávání</a:t>
            </a:r>
          </a:p>
          <a:p>
            <a:r>
              <a:rPr lang="cs-CZ" b="1" i="1" dirty="0"/>
              <a:t>Problém nepředstavuje někdo odlišný, ale bariéry, které komukoli znemožňují sehrát svou roli ve společnosti</a:t>
            </a:r>
            <a:r>
              <a:rPr lang="cs-CZ" dirty="0"/>
              <a:t>.</a:t>
            </a:r>
          </a:p>
          <a:p>
            <a:endParaRPr lang="cs-CZ" dirty="0"/>
          </a:p>
        </p:txBody>
      </p:sp>
    </p:spTree>
    <p:extLst>
      <p:ext uri="{BB962C8B-B14F-4D97-AF65-F5344CB8AC3E}">
        <p14:creationId xmlns:p14="http://schemas.microsoft.com/office/powerpoint/2010/main" val="2319818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29600" cy="5976664"/>
          </a:xfrm>
        </p:spPr>
        <p:txBody>
          <a:bodyPr>
            <a:normAutofit fontScale="70000" lnSpcReduction="20000"/>
          </a:bodyPr>
          <a:lstStyle/>
          <a:p>
            <a:r>
              <a:rPr lang="cs-CZ" b="1" dirty="0"/>
              <a:t>Co je inkluze</a:t>
            </a:r>
          </a:p>
          <a:p>
            <a:r>
              <a:rPr lang="cs-CZ" dirty="0"/>
              <a:t>Inkluze charakterizuje společnost, na jejímž životě se podílejí všichni bez rozdílu – pod heslem </a:t>
            </a:r>
            <a:r>
              <a:rPr lang="cs-CZ" i="1" dirty="0"/>
              <a:t>je normální být jiný. </a:t>
            </a:r>
            <a:r>
              <a:rPr lang="cs-CZ" dirty="0"/>
              <a:t>Zpočátku znamenal tento pojem způsob, jak umožnit dětem se speciálními vzdělávacími potřebami, tj. dětem nedoslýchavým, na vozíku nebo dětem s mentálním postižením, ale také dětem s odlišným mateřským jazykem nebo jinou kulturou, vzdělávání v běžných školách. Inkluze má však mnohem širší </a:t>
            </a:r>
            <a:r>
              <a:rPr lang="cs-CZ" dirty="0" err="1"/>
              <a:t>význam.s</a:t>
            </a:r>
            <a:r>
              <a:rPr lang="cs-CZ" dirty="0"/>
              <a:t> Vychází z konceptu </a:t>
            </a:r>
            <a:r>
              <a:rPr lang="cs-CZ" i="1" dirty="0" err="1"/>
              <a:t>belonging</a:t>
            </a:r>
            <a:r>
              <a:rPr lang="cs-CZ" i="1" dirty="0"/>
              <a:t> </a:t>
            </a:r>
            <a:r>
              <a:rPr lang="cs-CZ" dirty="0"/>
              <a:t>neboli pocitu sounáležitosti všech zúčastněných. Inkluze není cílový stav, ale proces, v rámci kterého se společnost učí, že každý má právo na plnohodnotnou účast na společném životě a kultuře. Inkluzivní škola a inkluzivní společnost se stávají školou a společností pro všechny, neboť:</a:t>
            </a:r>
          </a:p>
          <a:p>
            <a:pPr lvl="0"/>
            <a:r>
              <a:rPr lang="cs-CZ" dirty="0"/>
              <a:t>umožňují dětem i jejich rodičům pochopit, že součástí školy jsou všichni bez rozdílu</a:t>
            </a:r>
          </a:p>
          <a:p>
            <a:pPr lvl="0"/>
            <a:r>
              <a:rPr lang="cs-CZ" dirty="0"/>
              <a:t>pomáhají lidem poznat, že každý je nositelem jedinečné životní zkušenosti a pohledu na svět, který ostatní obohacuje</a:t>
            </a:r>
          </a:p>
          <a:p>
            <a:pPr lvl="0"/>
            <a:r>
              <a:rPr lang="cs-CZ" dirty="0"/>
              <a:t>umožňují všem dětem zapojit se do výuky, života školy i celé společnosti</a:t>
            </a:r>
          </a:p>
        </p:txBody>
      </p:sp>
    </p:spTree>
    <p:extLst>
      <p:ext uri="{BB962C8B-B14F-4D97-AF65-F5344CB8AC3E}">
        <p14:creationId xmlns:p14="http://schemas.microsoft.com/office/powerpoint/2010/main" val="3744955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291264" cy="5649491"/>
          </a:xfrm>
        </p:spPr>
        <p:txBody>
          <a:bodyPr>
            <a:normAutofit fontScale="62500" lnSpcReduction="20000"/>
          </a:bodyPr>
          <a:lstStyle/>
          <a:p>
            <a:r>
              <a:rPr lang="cs-CZ" b="1" dirty="0"/>
              <a:t>Co děláme</a:t>
            </a:r>
          </a:p>
          <a:p>
            <a:r>
              <a:rPr lang="cs-CZ" dirty="0"/>
              <a:t>Varianty pomáhají s vytvářením inkluzivních škol, tedy škol otevřených všem dětem. Věnujeme se nastavování rovných podmínek ve školách ve spolupráci s řediteli i zřizovateli tak, aby školy nabízely vzdělávání, jež umožňuje rovnoprávnou účast všem bez rozdílu. Cíleně se věnujeme také tématu odlišnosti, která pro někoho může znamenat překážku, ale my ji vnímáme jako příležitost pro vzájemné obohacení.</a:t>
            </a:r>
          </a:p>
          <a:p>
            <a:r>
              <a:rPr lang="cs-CZ" dirty="0"/>
              <a:t>Spolupracujeme se všemi, kdo mají co do činění se vzděláváním – se zástupci Ministerstva školství, mládeže a tělovýchovy, představiteli pedagogických fakult, krajskými úředníky, zřizovateli škol, řediteli škol i se samotnými učiteli, asistenty pedagoga a rodiči – na vytváření inovativních metodických i koncepčních materiálů a jejich zavádění do výuky.</a:t>
            </a:r>
          </a:p>
          <a:p>
            <a:r>
              <a:rPr lang="cs-CZ" dirty="0"/>
              <a:t>Navrhujeme, jak zlepšit systém vzdělávání a změnit školskou legislativu tak, aby byla pozornost věnována skutečným vzdělávacím potřebám každého dítěte a aby nedocházelo k nálepkování dětí (např. termíny „sociálně znevýhodněný“ nebo „zdravotně postižený“). Snažíme se prosadit podporu dětí, jejichž potřeby se mohou v průběhu vzdělávání měnit</a:t>
            </a:r>
            <a:r>
              <a:rPr lang="cs-CZ" dirty="0" smtClean="0"/>
              <a:t>.</a:t>
            </a:r>
          </a:p>
          <a:p>
            <a:r>
              <a:rPr lang="cs-CZ" dirty="0"/>
              <a:t>Vytváříme příležitosti pro vzájemný dialog mezi učiteli, žáky, řediteli škol a rodiči. Podporujeme vzdělávání a profesní přípravu pedagogických pracovníků, včetně asistentů pedagoga, formou praktických kurzů, e-</a:t>
            </a:r>
            <a:r>
              <a:rPr lang="cs-CZ" dirty="0" err="1"/>
              <a:t>learningu</a:t>
            </a:r>
            <a:r>
              <a:rPr lang="cs-CZ" dirty="0"/>
              <a:t> i vzdělávacích programů.</a:t>
            </a:r>
          </a:p>
          <a:p>
            <a:endParaRPr lang="cs-CZ" dirty="0"/>
          </a:p>
        </p:txBody>
      </p:sp>
    </p:spTree>
    <p:extLst>
      <p:ext uri="{BB962C8B-B14F-4D97-AF65-F5344CB8AC3E}">
        <p14:creationId xmlns:p14="http://schemas.microsoft.com/office/powerpoint/2010/main" val="1078311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70000" lnSpcReduction="20000"/>
          </a:bodyPr>
          <a:lstStyle/>
          <a:p>
            <a:r>
              <a:rPr lang="cs-CZ" b="1" dirty="0"/>
              <a:t>Jaké cíle </a:t>
            </a:r>
            <a:r>
              <a:rPr lang="cs-CZ" b="1" dirty="0" smtClean="0"/>
              <a:t>sledujeme</a:t>
            </a:r>
          </a:p>
          <a:p>
            <a:endParaRPr lang="cs-CZ" b="1" dirty="0"/>
          </a:p>
          <a:p>
            <a:endParaRPr lang="cs-CZ" b="1" dirty="0"/>
          </a:p>
          <a:p>
            <a:pPr lvl="0"/>
            <a:r>
              <a:rPr lang="cs-CZ" dirty="0"/>
              <a:t>Chceme se prostřednictvím vzdělávání podílet na vytváření inkluzivní společnosti, která je otevřená všem bez ohledu na jejich sociální situaci, postižení, rasu, příslušnost k jazykové a kulturní menšině, vyznání, pohlaví, věk, sexuální orientaci apod.</a:t>
            </a:r>
          </a:p>
          <a:p>
            <a:pPr lvl="0"/>
            <a:r>
              <a:rPr lang="cs-CZ" dirty="0"/>
              <a:t>Chceme, aby ze společného vzdělávání měli prospěch všichni – děti bez ohledu na diagnózu, věk, mimořádné nadání nebo odlišný mateřský jazyk, jejich učitelé a asistenti i rodiče těchto dětí a komunita, do které škola patří.</a:t>
            </a:r>
          </a:p>
          <a:p>
            <a:pPr lvl="0"/>
            <a:r>
              <a:rPr lang="cs-CZ" dirty="0"/>
              <a:t>Chceme, aby bylo naplňováno právo všech žáků na vzdělávání ve školách v místě svého bydliště spolu se svými vrstevníky.</a:t>
            </a:r>
          </a:p>
          <a:p>
            <a:pPr lvl="0"/>
            <a:r>
              <a:rPr lang="cs-CZ" dirty="0"/>
              <a:t>Chceme, aby učitelé, asistenti pedagoga, ředitelé i rodiče měli dostatek informací a metodické, supervizní i materiální podpory na zohlednění potřeb každého žáka.</a:t>
            </a:r>
          </a:p>
          <a:p>
            <a:pPr lvl="0"/>
            <a:r>
              <a:rPr lang="cs-CZ" dirty="0"/>
              <a:t>Chceme pomocí systémových a legislativních změn usnadnit inkluzivní vzdělávání napříč celou Českou republikou.</a:t>
            </a:r>
          </a:p>
          <a:p>
            <a:endParaRPr lang="cs-CZ" dirty="0"/>
          </a:p>
        </p:txBody>
      </p:sp>
    </p:spTree>
    <p:extLst>
      <p:ext uri="{BB962C8B-B14F-4D97-AF65-F5344CB8AC3E}">
        <p14:creationId xmlns:p14="http://schemas.microsoft.com/office/powerpoint/2010/main" val="1989325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55000" lnSpcReduction="20000"/>
          </a:bodyPr>
          <a:lstStyle/>
          <a:p>
            <a:r>
              <a:rPr lang="cs-CZ" b="1" dirty="0"/>
              <a:t>Jak </a:t>
            </a:r>
            <a:r>
              <a:rPr lang="cs-CZ" b="1" dirty="0" smtClean="0"/>
              <a:t>pracujeme</a:t>
            </a:r>
          </a:p>
          <a:p>
            <a:endParaRPr lang="cs-CZ" b="1" dirty="0"/>
          </a:p>
          <a:p>
            <a:r>
              <a:rPr lang="cs-CZ" dirty="0"/>
              <a:t>Každý z nás se rodí s jedinečnou charakteristikou, která se neustále mění. Stejně tak se mění i potřeba speciálního přístupu nebo podpory. Nepracujeme pouze s dětmi s postižením nebo z odlišného kulturního prostředí, ale i s celým kolektivem třídy tak, aby se žáci s odlišným mateřským jazykem nebo děti z nepodnětného prostředí mohli plně rozvíjet. Proto také podporujeme spolupráci učitele a asistenta pedagoga s cílem realizovat výuku ve smíšených skupinách, při skupinové i individuální práci, která využívá verbální i neverbální komunikaci a poskytování pozitivní zpětné vazby. Při práci využíváme metod kritického myšlení, sociálního a emočního učení nebo metodu Persona </a:t>
            </a:r>
            <a:r>
              <a:rPr lang="cs-CZ" dirty="0" err="1"/>
              <a:t>Dolls</a:t>
            </a:r>
            <a:r>
              <a:rPr lang="cs-CZ" dirty="0" smtClean="0"/>
              <a:t>.</a:t>
            </a:r>
          </a:p>
          <a:p>
            <a:endParaRPr lang="cs-CZ" dirty="0"/>
          </a:p>
          <a:p>
            <a:r>
              <a:rPr lang="cs-CZ" dirty="0"/>
              <a:t>Inkluzi vnímáme jako příležitost pro vzájemné obohacení všech – žáků a studentů, učitelů i rodičů a v širším slova smyslu celé společnosti. Vycházíme ze sociálního modelu odlišnosti, podle kterého není příčinou odlišných potřeb dítěte jeho postižení nebo znevýhodnění, ale setkání dítěte se společností (systémem), která na jeho potřeby není připravena. Odpovědnost za „přizpůsobení se“ podle nás leží na společnosti, nikoli na dítěti. Z tohoto pohledu má škola zajistit vhodné podmínky pro vzdělávání nejen na úrovni technické a fyzické přístupnosti, ale také s ohledem na sociální aspekt. Tento přístup je možné rozvíjet formou Indexu inkluze, využíváním Katalogů podpůrných opatření nebo realizací metodického vedení učitelů a asistentů pedagoga a také nabídkou dalšího vzdělávání, které poskytujeme.</a:t>
            </a:r>
          </a:p>
          <a:p>
            <a:endParaRPr lang="cs-CZ" dirty="0"/>
          </a:p>
        </p:txBody>
      </p:sp>
    </p:spTree>
    <p:extLst>
      <p:ext uri="{BB962C8B-B14F-4D97-AF65-F5344CB8AC3E}">
        <p14:creationId xmlns:p14="http://schemas.microsoft.com/office/powerpoint/2010/main" val="2814267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260648"/>
            <a:ext cx="8147248" cy="5865515"/>
          </a:xfrm>
        </p:spPr>
        <p:txBody>
          <a:bodyPr>
            <a:normAutofit fontScale="70000" lnSpcReduction="20000"/>
          </a:bodyPr>
          <a:lstStyle/>
          <a:p>
            <a:r>
              <a:rPr lang="cs-CZ" b="1" dirty="0"/>
              <a:t>Koncepty a dokumenty, ze kterých vycházíme</a:t>
            </a:r>
          </a:p>
          <a:p>
            <a:r>
              <a:rPr lang="cs-CZ" dirty="0"/>
              <a:t>Podle </a:t>
            </a:r>
            <a:r>
              <a:rPr lang="cs-CZ" dirty="0">
                <a:hlinkClick r:id="rId2"/>
              </a:rPr>
              <a:t>Úmluvy o právech dítěte</a:t>
            </a:r>
            <a:r>
              <a:rPr lang="cs-CZ" dirty="0"/>
              <a:t> mají děti se speciálními vzdělávacími potřebami právo na prožívání řádného a plného života umožňující aktivní účast dítěte ve společnosti. Tato úmluva zároveň zaručuje přístup těchto dětí ke vzdělání i profesní přípravě. Tato práva ještě důkladněji vymezuje </a:t>
            </a:r>
            <a:r>
              <a:rPr lang="cs-CZ" dirty="0">
                <a:hlinkClick r:id="rId3"/>
              </a:rPr>
              <a:t>Úmluva o právech osob s postižením</a:t>
            </a:r>
            <a:r>
              <a:rPr lang="cs-CZ" dirty="0"/>
              <a:t> (kap. 15), podle které mají děti se speciálními vzdělávacími potřebami právo na vzdělání společně se svými vrstevníky. Tato úmluva také vymezuje právo dětí na přístup ke stejnému obecnému kurikulu, podle něhož jsou vyučovány děti na běžných školách. V neposlední řadě je podle této úmluvy nutno respektovat právo těchto dětí na uchování vlastní identity. Na tyto mezinárodní úmluvy navázalo </a:t>
            </a:r>
            <a:r>
              <a:rPr lang="cs-CZ" dirty="0">
                <a:hlinkClick r:id="rId4"/>
              </a:rPr>
              <a:t>Prohlášení ze </a:t>
            </a:r>
            <a:r>
              <a:rPr lang="cs-CZ" dirty="0" err="1">
                <a:hlinkClick r:id="rId4"/>
              </a:rPr>
              <a:t>Salamanky</a:t>
            </a:r>
            <a:r>
              <a:rPr lang="cs-CZ" dirty="0"/>
              <a:t> (1994), ve kterém UNESCO deklarovalo výzvu všem členským státům podpořit inkluzivní vzdělávání praktickými kroky spolu s prohlášením, že se všechny děti mají vzdělávat společně bez ohledu na obtíže a odlišnosti, které mohou mít. Tyto úmluvy a prohlášení se otiskly i do české vzdělávací politiky v podobě </a:t>
            </a:r>
            <a:r>
              <a:rPr lang="cs-CZ" dirty="0">
                <a:hlinkClick r:id="rId5"/>
              </a:rPr>
              <a:t>Strategie vzdělávání 2020</a:t>
            </a:r>
            <a:r>
              <a:rPr lang="cs-CZ" dirty="0"/>
              <a:t>. Ta zahrnuje také tvorbu akčního plánu inkluzivního vzdělávání, který vzniká mimo jiné na základě </a:t>
            </a:r>
            <a:r>
              <a:rPr lang="cs-CZ" dirty="0">
                <a:hlinkClick r:id="rId6"/>
              </a:rPr>
              <a:t>rozsudku D. H.</a:t>
            </a:r>
            <a:r>
              <a:rPr lang="cs-CZ" dirty="0"/>
              <a:t> přijatého Evropským soudem pro lidská práva ve Štrasburku.</a:t>
            </a:r>
          </a:p>
          <a:p>
            <a:endParaRPr lang="cs-CZ" dirty="0"/>
          </a:p>
        </p:txBody>
      </p:sp>
    </p:spTree>
    <p:extLst>
      <p:ext uri="{BB962C8B-B14F-4D97-AF65-F5344CB8AC3E}">
        <p14:creationId xmlns:p14="http://schemas.microsoft.com/office/powerpoint/2010/main" val="219141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12618" y="360218"/>
            <a:ext cx="8174182" cy="5765945"/>
          </a:xfrm>
        </p:spPr>
        <p:txBody>
          <a:bodyPr/>
          <a:lstStyle/>
          <a:p>
            <a:r>
              <a:rPr lang="cs-CZ" b="1" dirty="0"/>
              <a:t>Jakou roli hraje inkluze ve vzdělávání</a:t>
            </a:r>
          </a:p>
          <a:p>
            <a:r>
              <a:rPr lang="cs-CZ" dirty="0"/>
              <a:t>Inkluzivní vzdělávání je pro každého bez ohledu na jazyk, kterým doma mluví, prostředí, ve kterém vyrůstá, postižení, se kterým žije, nebo obtíže, kterým musí čelit. Pokud má inkluzivní vzdělávání opravdu fungovat, musí myšlenka inkluze prostoupit nejen jednu školní třídu, ale celou školu a posléze i komunitu, ve které společně s dětmi žijeme.</a:t>
            </a:r>
          </a:p>
          <a:p>
            <a:endParaRPr lang="cs-CZ" dirty="0"/>
          </a:p>
        </p:txBody>
      </p:sp>
    </p:spTree>
    <p:extLst>
      <p:ext uri="{BB962C8B-B14F-4D97-AF65-F5344CB8AC3E}">
        <p14:creationId xmlns:p14="http://schemas.microsoft.com/office/powerpoint/2010/main" val="19725748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332656"/>
            <a:ext cx="8147248" cy="5793507"/>
          </a:xfrm>
        </p:spPr>
        <p:txBody>
          <a:bodyPr/>
          <a:lstStyle/>
          <a:p>
            <a:endParaRPr lang="cs-CZ" dirty="0"/>
          </a:p>
        </p:txBody>
      </p:sp>
      <p:sp>
        <p:nvSpPr>
          <p:cNvPr id="4"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smtClean="0">
                <a:ln>
                  <a:noFill/>
                </a:ln>
                <a:solidFill>
                  <a:schemeClr val="tx1"/>
                </a:solidFill>
                <a:effectLst/>
                <a:latin typeface="Arial" panose="020B0604020202020204" pitchFamily="34" charset="0"/>
              </a:rPr>
              <a:t>Společné vzdělávání neznamená rušení škol</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800" b="0" i="0" u="none" strike="noStrike" cap="none" normalizeH="0" baseline="0" smtClean="0">
                <a:ln>
                  <a:noFill/>
                </a:ln>
                <a:solidFill>
                  <a:schemeClr val="tx1"/>
                </a:solidFill>
                <a:effectLst/>
                <a:latin typeface="Arial" panose="020B0604020202020204" pitchFamily="34" charset="0"/>
              </a:rPr>
              <a:t>  </a:t>
            </a:r>
            <a:r>
              <a:rPr kumimoji="0" lang="cs-CZ" altLang="cs-CZ" sz="7200" b="0" i="0" u="none" strike="noStrike" cap="none" normalizeH="0" baseline="0" smtClean="0">
                <a:ln>
                  <a:noFill/>
                </a:ln>
                <a:solidFill>
                  <a:schemeClr val="tx1"/>
                </a:solidFill>
                <a:effectLst/>
                <a:latin typeface="Arial" panose="020B0604020202020204" pitchFamily="34" charset="0"/>
              </a:rPr>
              <a:t> </a:t>
            </a:r>
            <a:endParaRPr kumimoji="0" lang="cs-CZ" altLang="cs-CZ"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smtClean="0">
                <a:ln>
                  <a:noFill/>
                </a:ln>
                <a:solidFill>
                  <a:schemeClr val="tx1"/>
                </a:solidFill>
                <a:effectLst/>
                <a:latin typeface="Arial" panose="020B0604020202020204" pitchFamily="34" charset="0"/>
              </a:rPr>
              <a:t>Praha, 22. září 2015 – Otázka inkluze dětí, žáků a studentů v rámci  hlavního vzdělávacího proudu je jednou z priorit Ministerstva školství, mládeže a tělovýchovy. Záměrem ministerstva je, aby byly děti vzdělávané společně všude tam, kde to je v jejich nejlepším zájmu. Vhodným řešením je možnost úpravy vzdělávacích výstupů a obsahů vzdělávání ve shodě se skutečnými individuálními potřebami žáků.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0" u="none" strike="noStrike" cap="none" normalizeH="0" baseline="0" smtClean="0">
                <a:ln>
                  <a:noFill/>
                </a:ln>
                <a:solidFill>
                  <a:schemeClr val="tx1"/>
                </a:solidFill>
                <a:effectLst/>
                <a:latin typeface="Arial" panose="020B0604020202020204" pitchFamily="34" charset="0"/>
              </a:rPr>
              <a:t>Společné vzdělávání v žádném případě neznamená jakékoliv rušení škol.</a:t>
            </a:r>
            <a:r>
              <a:rPr kumimoji="0" lang="cs-CZ" altLang="cs-CZ" sz="1800" b="0" i="0" u="none" strike="noStrike" cap="none" normalizeH="0" baseline="0" smtClean="0">
                <a:ln>
                  <a:noFill/>
                </a:ln>
                <a:solidFill>
                  <a:schemeClr val="tx1"/>
                </a:solidFill>
                <a:effectLst/>
                <a:latin typeface="Arial" panose="020B0604020202020204" pitchFamily="34" charset="0"/>
              </a:rPr>
              <a:t> Poslední novela školského zákona, která s účinností od 1. září 2016 garantuje právo dětí na tzv. </a:t>
            </a:r>
            <a:r>
              <a:rPr kumimoji="0" lang="cs-CZ" altLang="cs-CZ" sz="1800" b="1" i="0" u="none" strike="noStrike" cap="none" normalizeH="0" baseline="0" smtClean="0">
                <a:ln>
                  <a:noFill/>
                </a:ln>
                <a:solidFill>
                  <a:schemeClr val="tx1"/>
                </a:solidFill>
                <a:effectLst/>
                <a:latin typeface="Arial" panose="020B0604020202020204" pitchFamily="34" charset="0"/>
              </a:rPr>
              <a:t>podpůrná opatření</a:t>
            </a:r>
            <a:r>
              <a:rPr kumimoji="0" lang="cs-CZ" altLang="cs-CZ" sz="1800" b="0" i="0" u="none" strike="noStrike" cap="none" normalizeH="0" baseline="0" smtClean="0">
                <a:ln>
                  <a:noFill/>
                </a:ln>
                <a:solidFill>
                  <a:schemeClr val="tx1"/>
                </a:solidFill>
                <a:effectLst/>
                <a:latin typeface="Arial" panose="020B0604020202020204" pitchFamily="34" charset="0"/>
              </a:rPr>
              <a:t>, pomůže překonávat jejich znevýhodnění. Současně dojde k zrušení přílohy rámcového vzdělávacího programu pro základní vzdělávání upravující vzdělávání žáků s lehkým mentálním postižením (RVP ZV - LMP), čímž MŠMT uvede výuku do souladu s platným právním řádem.</a:t>
            </a:r>
            <a:br>
              <a:rPr kumimoji="0" lang="cs-CZ" altLang="cs-CZ" sz="1800" b="0" i="0" u="none" strike="noStrike" cap="none" normalizeH="0" baseline="0" smtClean="0">
                <a:ln>
                  <a:noFill/>
                </a:ln>
                <a:solidFill>
                  <a:schemeClr val="tx1"/>
                </a:solidFill>
                <a:effectLst/>
                <a:latin typeface="Arial" panose="020B0604020202020204" pitchFamily="34" charset="0"/>
              </a:rPr>
            </a:br>
            <a:r>
              <a:rPr kumimoji="0" lang="cs-CZ" altLang="cs-CZ" sz="1800" b="0" i="0" u="none" strike="noStrike" cap="none" normalizeH="0" baseline="0" smtClean="0">
                <a:ln>
                  <a:noFill/>
                </a:ln>
                <a:solidFill>
                  <a:schemeClr val="tx1"/>
                </a:solidFill>
                <a:effectLst/>
                <a:latin typeface="Arial" panose="020B0604020202020204" pitchFamily="34" charset="0"/>
              </a:rPr>
              <a:t/>
            </a:r>
            <a:br>
              <a:rPr kumimoji="0" lang="cs-CZ" altLang="cs-CZ" sz="1800" b="0" i="0" u="none" strike="noStrike" cap="none" normalizeH="0" baseline="0" smtClean="0">
                <a:ln>
                  <a:noFill/>
                </a:ln>
                <a:solidFill>
                  <a:schemeClr val="tx1"/>
                </a:solidFill>
                <a:effectLst/>
                <a:latin typeface="Arial" panose="020B0604020202020204" pitchFamily="34" charset="0"/>
              </a:rPr>
            </a:br>
            <a:r>
              <a:rPr kumimoji="0" lang="cs-CZ" altLang="cs-CZ" sz="1800" b="0" i="0" u="none" strike="noStrike" cap="none" normalizeH="0" baseline="0" smtClean="0">
                <a:ln>
                  <a:noFill/>
                </a:ln>
                <a:solidFill>
                  <a:schemeClr val="tx1"/>
                </a:solidFill>
                <a:effectLst/>
                <a:latin typeface="Arial" panose="020B0604020202020204" pitchFamily="34" charset="0"/>
              </a:rPr>
              <a:t>Ve všech běžných základních školách se tak bude vzdělávat podle Rámcového vzdělávacího programu  pro základní školy,  podle Individuálního vzdělávacího plánu se budou žáci vzdělávat na základě doporučení poradenského zařízení.</a:t>
            </a:r>
            <a:br>
              <a:rPr kumimoji="0" lang="cs-CZ" altLang="cs-CZ" sz="1800" b="0" i="0" u="none" strike="noStrike" cap="none" normalizeH="0" baseline="0" smtClean="0">
                <a:ln>
                  <a:noFill/>
                </a:ln>
                <a:solidFill>
                  <a:schemeClr val="tx1"/>
                </a:solidFill>
                <a:effectLst/>
                <a:latin typeface="Arial" panose="020B0604020202020204" pitchFamily="34" charset="0"/>
              </a:rPr>
            </a:br>
            <a:r>
              <a:rPr kumimoji="0" lang="cs-CZ" altLang="cs-CZ" sz="1800" b="0" i="0" u="none" strike="noStrike" cap="none" normalizeH="0" baseline="0" smtClean="0">
                <a:ln>
                  <a:noFill/>
                </a:ln>
                <a:solidFill>
                  <a:schemeClr val="tx1"/>
                </a:solidFill>
                <a:effectLst/>
                <a:latin typeface="Arial" panose="020B0604020202020204" pitchFamily="34" charset="0"/>
              </a:rPr>
              <a:t/>
            </a:r>
            <a:br>
              <a:rPr kumimoji="0" lang="cs-CZ" altLang="cs-CZ" sz="1800" b="0" i="0" u="none" strike="noStrike" cap="none" normalizeH="0" baseline="0" smtClean="0">
                <a:ln>
                  <a:noFill/>
                </a:ln>
                <a:solidFill>
                  <a:schemeClr val="tx1"/>
                </a:solidFill>
                <a:effectLst/>
                <a:latin typeface="Arial" panose="020B0604020202020204" pitchFamily="34" charset="0"/>
              </a:rPr>
            </a:br>
            <a:r>
              <a:rPr kumimoji="0" lang="cs-CZ" altLang="cs-CZ" sz="1800" b="0" i="0" u="none" strike="noStrike" cap="none" normalizeH="0" baseline="0" smtClean="0">
                <a:ln>
                  <a:noFill/>
                </a:ln>
                <a:solidFill>
                  <a:schemeClr val="tx1"/>
                </a:solidFill>
                <a:effectLst/>
                <a:latin typeface="Arial" panose="020B0604020202020204" pitchFamily="34" charset="0"/>
              </a:rPr>
              <a:t>Prováděcí vyhláška k zákonu pak bude řešit konkrétní výčet a účel podpůrných opatření a jejich členění do stupňů, pravidla pro jejich použití školou a školským zařízením a postup při jejich poskytování tak, aby nebylo narušováno vzdělávání všech dětí. </a:t>
            </a:r>
          </a:p>
        </p:txBody>
      </p:sp>
      <p:pic>
        <p:nvPicPr>
          <p:cNvPr id="1026" name="Picture 2" descr="Brífink Společné vzdělávání"/>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650" y="-1876425"/>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58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157592" cy="5606083"/>
          </a:xfrm>
        </p:spPr>
        <p:txBody>
          <a:bodyPr>
            <a:normAutofit fontScale="70000" lnSpcReduction="20000"/>
          </a:bodyPr>
          <a:lstStyle/>
          <a:p>
            <a:r>
              <a:rPr lang="cs-CZ" b="1" dirty="0"/>
              <a:t>Inkluzivní škola</a:t>
            </a:r>
            <a:r>
              <a:rPr lang="cs-CZ" dirty="0"/>
              <a:t> je nejčastěji charakterizována jako prostředí, které je postupně co nejvíce cíleně uzpůsobováno tak, aby mohlo nabídnout </a:t>
            </a:r>
            <a:r>
              <a:rPr lang="cs-CZ" b="1" dirty="0"/>
              <a:t>adekvátní vyučování všem dětem</a:t>
            </a:r>
            <a:r>
              <a:rPr lang="cs-CZ" dirty="0"/>
              <a:t>, bez ohledu na jejich individuální rozdíly, přičemž </a:t>
            </a:r>
            <a:r>
              <a:rPr lang="cs-CZ" b="1" dirty="0"/>
              <a:t>nezáleží na druhu speciálních potřeb ani na úrovni jejich výkonu</a:t>
            </a:r>
            <a:r>
              <a:rPr lang="cs-CZ" dirty="0"/>
              <a:t>. Pro inkluzivní školu je charakteristická </a:t>
            </a:r>
            <a:r>
              <a:rPr lang="cs-CZ" b="1" dirty="0"/>
              <a:t>vysoká míra různorodosti žáků ve třídách</a:t>
            </a:r>
            <a:r>
              <a:rPr lang="cs-CZ" dirty="0"/>
              <a:t>, která je vnímána jako samozřejmost a normalita. Všichni žáci bez ohledu na jazykové, kulturní, etnické rozdíly nebo rozdíly v sociálním a ekonomickém statusu, pohlaví a schopnostech, mohou být vzdělávány se svými vrstevníky v běžných třídách, </a:t>
            </a:r>
            <a:r>
              <a:rPr lang="cs-CZ" b="1" dirty="0"/>
              <a:t>ve spádové škole, tedy co nejblíže svému bydlišti</a:t>
            </a:r>
            <a:r>
              <a:rPr lang="cs-CZ" dirty="0"/>
              <a:t>.</a:t>
            </a:r>
          </a:p>
          <a:p>
            <a:r>
              <a:rPr lang="cs-CZ" dirty="0"/>
              <a:t>Inkluzi nelze zaměňovat za pouhou přítomnost dětí se speciálními vzdělávacími potřebami ve škole. Velmi zjednodušeně by bylo možné říci, že běžný model integrace vyžaduje větší přizpůsobení dítěte škole, zatímco </a:t>
            </a:r>
            <a:r>
              <a:rPr lang="cs-CZ" b="1" dirty="0"/>
              <a:t>inkluzivní školy se více snaží přizpůsobit edukační prostředí</a:t>
            </a:r>
            <a:r>
              <a:rPr lang="cs-CZ" dirty="0"/>
              <a:t> tak, aby bylo možné co nejvíce naplnit individuální potřeby všech dětí.</a:t>
            </a:r>
          </a:p>
          <a:p>
            <a:endParaRPr lang="cs-CZ" dirty="0"/>
          </a:p>
        </p:txBody>
      </p:sp>
    </p:spTree>
    <p:extLst>
      <p:ext uri="{BB962C8B-B14F-4D97-AF65-F5344CB8AC3E}">
        <p14:creationId xmlns:p14="http://schemas.microsoft.com/office/powerpoint/2010/main" val="4219711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548680"/>
            <a:ext cx="8219256" cy="5577483"/>
          </a:xfrm>
        </p:spPr>
        <p:txBody>
          <a:bodyPr>
            <a:normAutofit fontScale="92500" lnSpcReduction="10000"/>
          </a:bodyPr>
          <a:lstStyle/>
          <a:p>
            <a:r>
              <a:rPr lang="cs-CZ" dirty="0"/>
              <a:t>Inkluze</a:t>
            </a:r>
          </a:p>
          <a:p>
            <a:r>
              <a:rPr lang="cs-CZ" dirty="0"/>
              <a:t>Základní idea integrace se postupně rozvíjí v novou, odlišnou, vyšší kvalitu, protože při tomto edukačním přístupu se už heterogenita principiálně chápe jako normalita. Zbytky starého školského systému a jeho segregující instance postupně zanikají. Je třeba si uvědomit, že akceptování heterogenity v inkluzivní edukaci obsahuje kromě humánního aspektu i faktor ulehčující práci učitele běžné školy. Odpadá totiž potřeba dosáhnout se všemi žáky stejného vzdělávacího cíle ve stejném čase, která výrazně zatěžuje práci učitelů.</a:t>
            </a:r>
          </a:p>
        </p:txBody>
      </p:sp>
    </p:spTree>
    <p:extLst>
      <p:ext uri="{BB962C8B-B14F-4D97-AF65-F5344CB8AC3E}">
        <p14:creationId xmlns:p14="http://schemas.microsoft.com/office/powerpoint/2010/main" val="1125896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2"/>
            <a:ext cx="8219256" cy="5649491"/>
          </a:xfrm>
        </p:spPr>
        <p:txBody>
          <a:bodyPr>
            <a:normAutofit fontScale="70000" lnSpcReduction="20000"/>
          </a:bodyPr>
          <a:lstStyle/>
          <a:p>
            <a:r>
              <a:rPr lang="cs-CZ" dirty="0"/>
              <a:t>Inkluzivní vzdělávání</a:t>
            </a:r>
          </a:p>
          <a:p>
            <a:r>
              <a:rPr lang="cs-CZ" dirty="0"/>
              <a:t>Opakovaně jsme uvedli, že prosazování inkluzivního přístupu a inkluzivního vzdělávání je aktuálně nejmodernějším trendem v oblasti péče o jedince s postižením. Pojďme tedy věnovat pozornost jasnému vymezení tohoto nového paradigmatu. Již z výše prezentovaného </a:t>
            </a:r>
            <a:r>
              <a:rPr lang="cs-CZ" dirty="0" err="1"/>
              <a:t>Scholzova</a:t>
            </a:r>
            <a:r>
              <a:rPr lang="cs-CZ" dirty="0"/>
              <a:t> členění je patrný poměrně zřetelný rozdíl ve vymezení pojmů integrace a inkluze. Toto zřetelné oddělení nicméně není v odborné literatuře vždy pravidlem a v uplynulém desetiletí je nemožné nezaznamenat především ve speciálně pedagogických publikacích poměrně výraznou terminologickou nejednotnost při vymezování pojmu inkluze. Lechta</a:t>
            </a:r>
            <a:r>
              <a:rPr lang="cs-CZ" baseline="30000" dirty="0">
                <a:hlinkClick r:id="rId2"/>
              </a:rPr>
              <a:t>1</a:t>
            </a:r>
            <a:r>
              <a:rPr lang="cs-CZ" dirty="0"/>
              <a:t> k tomuto problému poznamenává, že v současnosti je u nás i v zahraničí možné evidovat třídimenzionální pojetí inkluzivní edukace. Uvedený třídimenzionální model prezentuje například Horňáková (2006), podle níž je v tomto duchu inkluzi možné:</a:t>
            </a:r>
          </a:p>
          <a:p>
            <a:pPr lvl="0"/>
            <a:r>
              <a:rPr lang="cs-CZ" dirty="0"/>
              <a:t>ztotožňovat s integrací, anebo se může chápat jako</a:t>
            </a:r>
          </a:p>
          <a:p>
            <a:pPr lvl="0"/>
            <a:r>
              <a:rPr lang="cs-CZ" dirty="0"/>
              <a:t>jakási vylepšená „optimalizovaná“ integrace, nebo jako</a:t>
            </a:r>
          </a:p>
          <a:p>
            <a:pPr lvl="0"/>
            <a:r>
              <a:rPr lang="cs-CZ" dirty="0"/>
              <a:t>nová kvalita přístupu k postiženým dětem, odlišná od integrace – jako bezpodmínečné akceptování speciálních potřeb všech dětí.</a:t>
            </a:r>
          </a:p>
        </p:txBody>
      </p:sp>
    </p:spTree>
    <p:extLst>
      <p:ext uri="{BB962C8B-B14F-4D97-AF65-F5344CB8AC3E}">
        <p14:creationId xmlns:p14="http://schemas.microsoft.com/office/powerpoint/2010/main" val="1640731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827584" y="260648"/>
            <a:ext cx="7776864" cy="6120680"/>
          </a:xfrm>
        </p:spPr>
        <p:txBody>
          <a:bodyPr>
            <a:normAutofit fontScale="92500" lnSpcReduction="20000"/>
          </a:bodyPr>
          <a:lstStyle/>
          <a:p>
            <a:r>
              <a:rPr lang="cs-CZ" dirty="0"/>
              <a:t>Poznamenejme, že pojem „speciální“ by bylo vhodné uvést spíše v uvozovkách, neboť v konceptu inkluzivní edukace, kdy je přirozená diverzita žáků ve vyučovacím procesu principiálně chápána jako normalita, je možné chápat ony „speciální“ potřeby spíše jako individuální potřeby určitého žáka.</a:t>
            </a:r>
          </a:p>
          <a:p>
            <a:r>
              <a:rPr lang="cs-CZ" dirty="0"/>
              <a:t>Podle </a:t>
            </a:r>
            <a:r>
              <a:rPr lang="cs-CZ" dirty="0" err="1"/>
              <a:t>Lechty</a:t>
            </a:r>
            <a:r>
              <a:rPr lang="cs-CZ" dirty="0"/>
              <a:t> se v rámci inkluzivního edukačního konceptu </a:t>
            </a:r>
            <a:r>
              <a:rPr lang="cs-CZ" i="1" dirty="0"/>
              <a:t>žáci již nedělí na dvě skupiny (tj. ty, kteří mají speciální vzdělávací potřeby, a ty, kteří je nemají), ale jde tu o jedinou heterogenní skupinu žáků, kteří mají rozličné individuální potřeby. Velmi zjednodušeně by bylo možné říci, že integrace vyžaduje větší přizpůsobení dítěte škole, zatímco inkluze se víc snaží přizpůsobit edukační prostředí dětem.</a:t>
            </a:r>
            <a:r>
              <a:rPr lang="cs-CZ" baseline="30000" dirty="0">
                <a:hlinkClick r:id="rId2"/>
              </a:rPr>
              <a:t>2</a:t>
            </a:r>
            <a:endParaRPr lang="cs-CZ" dirty="0"/>
          </a:p>
          <a:p>
            <a:endParaRPr lang="cs-CZ" dirty="0"/>
          </a:p>
        </p:txBody>
      </p:sp>
    </p:spTree>
    <p:extLst>
      <p:ext uri="{BB962C8B-B14F-4D97-AF65-F5344CB8AC3E}">
        <p14:creationId xmlns:p14="http://schemas.microsoft.com/office/powerpoint/2010/main" val="134964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332656"/>
            <a:ext cx="8435280" cy="5793507"/>
          </a:xfrm>
        </p:spPr>
        <p:txBody>
          <a:bodyPr>
            <a:normAutofit fontScale="62500" lnSpcReduction="20000"/>
          </a:bodyPr>
          <a:lstStyle/>
          <a:p>
            <a:r>
              <a:rPr lang="cs-CZ" dirty="0"/>
              <a:t>Je tedy zřejmé, že moderní pojetí inkluzivního vzdělávání vyžaduje pochopení důležitých změn v celkovém přístupovém paradigmatu vzdělávání dětí se speciálními vzdělávacími potřebami, a to od </a:t>
            </a:r>
            <a:r>
              <a:rPr lang="cs-CZ" dirty="0" err="1"/>
              <a:t>patobiologického</a:t>
            </a:r>
            <a:r>
              <a:rPr lang="cs-CZ" dirty="0"/>
              <a:t> pojetí (orientace na defekt) ke konceptu sociálního znevýhodnění (orientace na důsledky postižení v rovině sociální integrace) a od „integrace pro postižené“ ke „škole pro všechny“. Je tedy výrazně akcentován prvek sociální integrace a je zřejmé, že všichni žáci ve třídě nemusí dosahovat stejných cílů.</a:t>
            </a:r>
          </a:p>
          <a:p>
            <a:r>
              <a:rPr lang="cs-CZ" dirty="0"/>
              <a:t>Dle patrně nejznámější definice, s níž pracuje například UNESCO, je inkluzivní vzdělávání definováno jako </a:t>
            </a:r>
            <a:r>
              <a:rPr lang="cs-CZ" i="1" dirty="0"/>
              <a:t>uspořádání běžné školy způsobem, který může nabídnout adekvátní vyučování všem dětem bez ohledu na jejich individuální rozdíly, přičemž nezáleží na druhu speciálních potřeb ani na úrovni výkonů žáků.</a:t>
            </a:r>
            <a:endParaRPr lang="cs-CZ" dirty="0"/>
          </a:p>
          <a:p>
            <a:r>
              <a:rPr lang="cs-CZ" dirty="0"/>
              <a:t>Tedy téměř všichni žáci bez ohledu na jejich individuální rozdíly tak mohou být vzděláváni se svými vrstevníky v běžných třídách, ve školách co nejblíže svému bydlišti, při současném respektování jejich zájmů, potřeb, schopností či nadání.</a:t>
            </a:r>
          </a:p>
          <a:p>
            <a:r>
              <a:rPr lang="cs-CZ" dirty="0"/>
              <a:t>Hájková a Strnadová doplňují, že tato koncepce s sebou přináší praktický předpoklad, že se všechny školy a školské systémy otevřou všem dětem a strukturálně se změní tak, aby jako inkluzivní vzdělávací zařízení začleňovaly postižené i nepostižené žáky a umožňovaly jim společně se vzdělávat.</a:t>
            </a:r>
            <a:r>
              <a:rPr lang="cs-CZ" baseline="30000" dirty="0">
                <a:hlinkClick r:id="rId2"/>
              </a:rPr>
              <a:t>3</a:t>
            </a:r>
            <a:endParaRPr lang="cs-CZ" dirty="0"/>
          </a:p>
        </p:txBody>
      </p:sp>
    </p:spTree>
    <p:extLst>
      <p:ext uri="{BB962C8B-B14F-4D97-AF65-F5344CB8AC3E}">
        <p14:creationId xmlns:p14="http://schemas.microsoft.com/office/powerpoint/2010/main" val="299651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70000" lnSpcReduction="20000"/>
          </a:bodyPr>
          <a:lstStyle/>
          <a:p>
            <a:r>
              <a:rPr lang="cs-CZ" dirty="0"/>
              <a:t>Vysoce specializované formy péče a edukace realizované odděleně od hlavního vzdělávacího proudu jsou v rámci inkluzivních vzdělávacích systémů poskytovány zpravidla jen omezenému spektru dětí se závažnými formami postižení</a:t>
            </a:r>
            <a:r>
              <a:rPr lang="cs-CZ" dirty="0" smtClean="0"/>
              <a:t>.</a:t>
            </a:r>
          </a:p>
          <a:p>
            <a:endParaRPr lang="cs-CZ" dirty="0"/>
          </a:p>
          <a:p>
            <a:r>
              <a:rPr lang="cs-CZ" dirty="0"/>
              <a:t>Podle Lebeera</a:t>
            </a:r>
            <a:r>
              <a:rPr lang="cs-CZ" baseline="30000" dirty="0">
                <a:hlinkClick r:id="rId2"/>
              </a:rPr>
              <a:t>4</a:t>
            </a:r>
            <a:r>
              <a:rPr lang="cs-CZ" dirty="0"/>
              <a:t> se inkluzivní vzdělávání stále </a:t>
            </a:r>
            <a:r>
              <a:rPr lang="cs-CZ" dirty="0" smtClean="0"/>
              <a:t>více </a:t>
            </a:r>
            <a:r>
              <a:rPr lang="cs-CZ" dirty="0"/>
              <a:t>prosazuje jako vhodnější alternativa tradičního (segregovaného) speciálního školství. V argumentaci pro prosazování inkluzivního vzdělávání například uvádí, že </a:t>
            </a:r>
            <a:r>
              <a:rPr lang="cs-CZ" i="1" dirty="0"/>
              <a:t>omezení nároků bývá pro některé děti ve speciálních školách příliš velké, následně tak bojují s příliš nízkým očekáváním a ztrácejí motivaci. Výuka předmětů ve speciálních školách je obvykle na mnohem nižší úrovni než v běžných školách. Programy pro děti s vývojovými obtížemi nezřídka postrádají dostatečné výzvy k abstraktnímu myšlení, které je předpokladem k porozumění dějepisu, zeměpisu, jazykům i počítání. Proto jsou tyto předměty oficiálně vyřazovány z osnov pro speciální školy, zatímco programy zaměřené na rozvoj samostatnosti a praktických činností jsou nadměrně podporovány v domněnce, že jsou cennější a užitečnější.</a:t>
            </a:r>
            <a:r>
              <a:rPr lang="cs-CZ" dirty="0"/>
              <a:t> </a:t>
            </a:r>
          </a:p>
        </p:txBody>
      </p:sp>
    </p:spTree>
    <p:extLst>
      <p:ext uri="{BB962C8B-B14F-4D97-AF65-F5344CB8AC3E}">
        <p14:creationId xmlns:p14="http://schemas.microsoft.com/office/powerpoint/2010/main" val="2395335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3345" y="360218"/>
            <a:ext cx="8243455" cy="5765945"/>
          </a:xfrm>
        </p:spPr>
        <p:txBody>
          <a:bodyPr>
            <a:normAutofit fontScale="70000" lnSpcReduction="20000"/>
          </a:bodyPr>
          <a:lstStyle/>
          <a:p>
            <a:r>
              <a:rPr lang="cs-CZ" dirty="0"/>
              <a:t>Žáci v běžných školách jsou podle tohoto autora naopak při odděleném vyučování dětí se speciálními potřebami ochuzováni o zkušenost s jedinci, kteří jsou jiní než oni, neučí se neignorovat potřeby dětí s nejrůznějšími potížemi a navíc vůči nim mívají mnohé předsudky. Učí se myslet v termínech „my a oni“, jako by žili v oddělených světech. Situace, kdy k integraci sice dochází, avšak s časovou prodlevou, bývá pro všechny náročnější a jedinec se speciálními potřebami hůře vstupuje do role, v níž má být přijímaný jako rovnoprávný občan. Oddělené vzdělávání je i nákladné, protože dítě potřebuje stálou osobní i odbornou podporu. Z ekonomického ani sociálního hlediska proto společnost příliš neobohacuje. Aktuálně se začíná prosazovat názor, že lidé se speciálními potřebami jsou schopni těžit ze vzdělávacího procesu mnohem více, než se dříve předpokládalo.</a:t>
            </a:r>
          </a:p>
          <a:p>
            <a:r>
              <a:rPr lang="cs-CZ" dirty="0"/>
              <a:t>Rovněž například podle </a:t>
            </a:r>
            <a:r>
              <a:rPr lang="cs-CZ" dirty="0" err="1"/>
              <a:t>Buckleyové</a:t>
            </a:r>
            <a:r>
              <a:rPr lang="cs-CZ" dirty="0"/>
              <a:t> a </a:t>
            </a:r>
            <a:r>
              <a:rPr lang="cs-CZ" dirty="0" err="1"/>
              <a:t>Birdové</a:t>
            </a:r>
            <a:r>
              <a:rPr lang="cs-CZ" dirty="0"/>
              <a:t> neexistuje žádný vědecký důkaz, že by výuka žáků v cíleně sestavovaných homogenních skupinách či v oddělených školách pro ně byla zásadně výhodnější.</a:t>
            </a:r>
            <a:r>
              <a:rPr lang="cs-CZ" baseline="30000" dirty="0">
                <a:hlinkClick r:id="rId2"/>
              </a:rPr>
              <a:t>5</a:t>
            </a:r>
            <a:endParaRPr lang="cs-CZ" dirty="0"/>
          </a:p>
        </p:txBody>
      </p:sp>
    </p:spTree>
    <p:extLst>
      <p:ext uri="{BB962C8B-B14F-4D97-AF65-F5344CB8AC3E}">
        <p14:creationId xmlns:p14="http://schemas.microsoft.com/office/powerpoint/2010/main" val="566499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620688"/>
            <a:ext cx="8219256" cy="5505475"/>
          </a:xfrm>
        </p:spPr>
        <p:txBody>
          <a:bodyPr>
            <a:normAutofit fontScale="70000" lnSpcReduction="20000"/>
          </a:bodyPr>
          <a:lstStyle/>
          <a:p>
            <a:r>
              <a:rPr lang="cs-CZ" dirty="0"/>
              <a:t>Považujeme však za nutné poznamenat, že masivnější rozvoj inkluzivního vzdělávání v podmínkách Českém republiky není reálný bez adekvátní přípravy vzdělávacího systému a všech jeho aktérů na uvedené změny. V současné době jsou kroky nutné k postupnému rozvoji inkluzivního vzdělávání v naší zemi shrnuty v Národním akčním plánu inkluzivního vzdělávání, jehož přípravnou fázi ohraničenou roky 2010–2013 schválila Vláda ČR v březnu roku 2010 .</a:t>
            </a:r>
            <a:r>
              <a:rPr lang="cs-CZ" baseline="30000" dirty="0">
                <a:hlinkClick r:id="rId2"/>
              </a:rPr>
              <a:t>6</a:t>
            </a:r>
            <a:endParaRPr lang="cs-CZ" dirty="0"/>
          </a:p>
          <a:p>
            <a:r>
              <a:rPr lang="cs-CZ" dirty="0"/>
              <a:t>Doplňme rovněž, že v září roku 2009 byla prezidentem České republiky ratifikována Úmluva o právech osob se zdravotním postižením, která se v únoru 2010 stala součástí českého právního řádu. Za velmi důležité považujeme, že v článku č. 24 této úmluvy je v bodě 1 explicitně formulován závazek vytvoření systému inkluzivního vzdělávání. V ustanovení tohoto článku je tak všem zemím, jež přistoupily k ratifikaci úmluvy, uložena povinnost zajistit rozvoj inkluzivního vzdělávání na všech úrovních vzdělávací soustavy, od mateřských po vysoké školy.</a:t>
            </a:r>
          </a:p>
        </p:txBody>
      </p:sp>
    </p:spTree>
    <p:extLst>
      <p:ext uri="{BB962C8B-B14F-4D97-AF65-F5344CB8AC3E}">
        <p14:creationId xmlns:p14="http://schemas.microsoft.com/office/powerpoint/2010/main" val="180016974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363</Words>
  <Application>Microsoft Office PowerPoint</Application>
  <PresentationFormat>Předvádění na obrazovce (4:3)</PresentationFormat>
  <Paragraphs>56</Paragraphs>
  <Slides>17</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17</vt:i4>
      </vt:variant>
    </vt:vector>
  </HeadingPairs>
  <TitlesOfParts>
    <vt:vector size="20" baseType="lpstr">
      <vt:lpstr>Arial</vt:lpstr>
      <vt:lpstr>Calibri</vt:lpstr>
      <vt:lpstr>Motiv systému Office</vt:lpstr>
      <vt:lpstr>Inkluzivní vzdělávání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Inkluzivní vzdělávání</dc:title>
  <dc:creator>Jan Šťáva</dc:creator>
  <cp:lastModifiedBy>Jan Šťáva</cp:lastModifiedBy>
  <cp:revision>4</cp:revision>
  <dcterms:created xsi:type="dcterms:W3CDTF">2015-11-09T16:02:06Z</dcterms:created>
  <dcterms:modified xsi:type="dcterms:W3CDTF">2015-11-09T16:37:25Z</dcterms:modified>
</cp:coreProperties>
</file>