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6" r:id="rId5"/>
    <p:sldId id="270" r:id="rId6"/>
    <p:sldId id="264" r:id="rId7"/>
    <p:sldId id="261" r:id="rId8"/>
    <p:sldId id="262" r:id="rId9"/>
    <p:sldId id="260" r:id="rId10"/>
    <p:sldId id="272" r:id="rId11"/>
    <p:sldId id="269" r:id="rId12"/>
    <p:sldId id="263" r:id="rId13"/>
    <p:sldId id="268" r:id="rId14"/>
    <p:sldId id="265" r:id="rId15"/>
    <p:sldId id="259" r:id="rId16"/>
    <p:sldId id="274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12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74BD8-5AD5-423B-83B5-D17F6F24018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FEAAE-9F70-44C9-811F-1CFDE66FF1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57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Analýza</a:t>
            </a:r>
            <a:r>
              <a:rPr lang="cs-CZ" baseline="0" dirty="0" smtClean="0"/>
              <a:t> vyhodnocení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→ </a:t>
            </a:r>
            <a:r>
              <a:rPr lang="cs-CZ" u="sng" dirty="0" smtClean="0"/>
              <a:t>chyby</a:t>
            </a:r>
            <a:r>
              <a:rPr lang="cs-CZ" dirty="0" smtClean="0"/>
              <a:t>: formulace v jazyce učitelova výkonu, nikoli žákova → </a:t>
            </a:r>
            <a:r>
              <a:rPr lang="cs-CZ" u="sng" dirty="0" smtClean="0"/>
              <a:t>cíl </a:t>
            </a:r>
            <a:r>
              <a:rPr lang="cs-CZ" u="sng" dirty="0" err="1" smtClean="0"/>
              <a:t>neni</a:t>
            </a:r>
            <a:r>
              <a:rPr lang="cs-CZ" u="sng" dirty="0" smtClean="0"/>
              <a:t> kontrolovatelný, neznáme požadovaný výkon žáka, není jasné, jak a za jakých podmínek má být cíle dosaženo.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→ </a:t>
            </a:r>
            <a:r>
              <a:rPr lang="cs-CZ" u="sng" dirty="0" smtClean="0"/>
              <a:t>je jasné, jaké činnosti budou žáci vykonávat, jako pomůcky je nutno </a:t>
            </a:r>
            <a:r>
              <a:rPr lang="cs-CZ" u="sng" dirty="0" err="1" smtClean="0"/>
              <a:t>zajistit,jaké</a:t>
            </a:r>
            <a:r>
              <a:rPr lang="cs-CZ" u="sng" dirty="0" smtClean="0"/>
              <a:t> příklady připravit, lze zvolit vhodné metody a formy učení žáků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FEAAE-9F70-44C9-811F-1CFDE66FF13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97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A64A6-4C74-4E61-9196-27AB40130E9C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99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2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0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3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97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7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33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49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5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1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22EE-EEAC-444C-B6BE-6E78C4154B5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BA5E-35E9-4039-B004-785397F671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5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didaktika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Vzdělávací cíle</a:t>
            </a:r>
          </a:p>
          <a:p>
            <a:r>
              <a:rPr lang="cs-CZ" dirty="0" err="1" smtClean="0"/>
              <a:t>Bloomova</a:t>
            </a:r>
            <a:r>
              <a:rPr lang="cs-CZ" dirty="0" smtClean="0"/>
              <a:t> taxonomie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7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019" y="427702"/>
            <a:ext cx="9485671" cy="597048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Na </a:t>
            </a:r>
            <a:r>
              <a:rPr lang="cs-CZ" dirty="0"/>
              <a:t>úrovni znalosti </a:t>
            </a:r>
            <a:r>
              <a:rPr lang="cs-CZ" dirty="0" smtClean="0"/>
              <a:t>(</a:t>
            </a:r>
            <a:r>
              <a:rPr lang="cs-CZ" b="1" dirty="0" smtClean="0"/>
              <a:t>pamatování</a:t>
            </a:r>
            <a:r>
              <a:rPr lang="cs-CZ" dirty="0"/>
              <a:t>) se vyžaduje od žáka </a:t>
            </a:r>
            <a:r>
              <a:rPr lang="cs-CZ" dirty="0" err="1"/>
              <a:t>znovuvybavení</a:t>
            </a:r>
            <a:r>
              <a:rPr lang="cs-CZ" dirty="0"/>
              <a:t> poznatků a jejich reprodukce.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. U </a:t>
            </a:r>
            <a:r>
              <a:rPr lang="cs-CZ" b="1" dirty="0"/>
              <a:t>porozumění</a:t>
            </a:r>
            <a:r>
              <a:rPr lang="cs-CZ" dirty="0"/>
              <a:t> má žák prokázat pochopení a schopnost užití znalosti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3. Při </a:t>
            </a:r>
            <a:r>
              <a:rPr lang="cs-CZ" b="1" dirty="0"/>
              <a:t>aplikac</a:t>
            </a:r>
            <a:r>
              <a:rPr lang="cs-CZ" dirty="0"/>
              <a:t>i již dochází pro jedince k přenosu učení do nových (problémových) situací. </a:t>
            </a:r>
            <a:endParaRPr lang="cs-CZ" dirty="0" smtClean="0"/>
          </a:p>
          <a:p>
            <a:r>
              <a:rPr lang="cs-CZ" dirty="0" smtClean="0"/>
              <a:t>4. U </a:t>
            </a:r>
            <a:r>
              <a:rPr lang="cs-CZ" b="1" dirty="0"/>
              <a:t>analýzy</a:t>
            </a:r>
            <a:r>
              <a:rPr lang="cs-CZ" dirty="0"/>
              <a:t> jde o schopnost rozložit sdělení (objekt) na prvky nebo části tak, aby si žák dokázal objasnit a uspořádat myšlenky, rozlišit fakta od hypotéz či významné údaje od nevýznamných. </a:t>
            </a:r>
            <a:endParaRPr lang="cs-CZ" dirty="0" smtClean="0"/>
          </a:p>
          <a:p>
            <a:r>
              <a:rPr lang="cs-CZ" dirty="0" smtClean="0"/>
              <a:t>5. </a:t>
            </a:r>
            <a:r>
              <a:rPr lang="cs-CZ" b="1" dirty="0" smtClean="0"/>
              <a:t>Vyhodnocení</a:t>
            </a:r>
            <a:r>
              <a:rPr lang="cs-CZ" dirty="0" smtClean="0"/>
              <a:t> je </a:t>
            </a:r>
            <a:r>
              <a:rPr lang="cs-CZ" dirty="0"/>
              <a:t>o </a:t>
            </a:r>
            <a:r>
              <a:rPr lang="cs-CZ" dirty="0" smtClean="0"/>
              <a:t>žákově schopnosti </a:t>
            </a:r>
            <a:r>
              <a:rPr lang="cs-CZ" dirty="0"/>
              <a:t>i </a:t>
            </a:r>
            <a:r>
              <a:rPr lang="cs-CZ" dirty="0" smtClean="0"/>
              <a:t>potřebě </a:t>
            </a:r>
            <a:r>
              <a:rPr lang="cs-CZ" dirty="0"/>
              <a:t>posouzení hodnoty myšlenek, dokumentů, výtvorů, metod, způsobů řešení </a:t>
            </a:r>
            <a:r>
              <a:rPr lang="cs-CZ" dirty="0" smtClean="0"/>
              <a:t>apod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6. Vytváření</a:t>
            </a:r>
            <a:r>
              <a:rPr lang="cs-CZ" dirty="0" smtClean="0"/>
              <a:t> znamená </a:t>
            </a:r>
            <a:r>
              <a:rPr lang="cs-CZ" dirty="0"/>
              <a:t>schopnost žáka skládat prvky a části v celek, či prvky </a:t>
            </a:r>
            <a:r>
              <a:rPr lang="cs-CZ" dirty="0" err="1"/>
              <a:t>přestrukturovávat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Picture 2" descr="http://clanky.rvp.cz/wp-content/upload/obrazky/12573/2.gif?220308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41" y="1645605"/>
            <a:ext cx="4244018" cy="35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Testík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Jen teď potichu si vyjmenujte co nejvíce oblastí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Bloomovy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taxonomie…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Kolik si jich kdo pamatuje?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Jaké tedy jsou?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Které jste si nezapamatovali?</a:t>
            </a:r>
          </a:p>
          <a:p>
            <a:pPr marL="514350" indent="-514350">
              <a:buAutoNum type="arabicParenR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Mnemotechnická pomůcka: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</a:t>
            </a:r>
            <a:endParaRPr lang="cs-CZ" sz="48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7469746" y="3092073"/>
            <a:ext cx="3721995" cy="3765927"/>
            <a:chOff x="7469746" y="3092073"/>
            <a:chExt cx="3721995" cy="376592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9746" y="3719453"/>
              <a:ext cx="3721995" cy="3138547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8178084" y="3092073"/>
              <a:ext cx="230531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000" b="1" dirty="0"/>
                <a:t>PPAAVV</a:t>
              </a:r>
            </a:p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9098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Aktivní slovesa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>
                <a:latin typeface="Arial Unicode MS" panose="020B0604020202020204" pitchFamily="34" charset="-128"/>
              </a:rPr>
              <a:t>Každý z typů je spojen s řadou </a:t>
            </a:r>
            <a:r>
              <a:rPr lang="cs-CZ" altLang="cs-CZ" dirty="0" smtClean="0">
                <a:latin typeface="Arial Unicode MS" panose="020B0604020202020204" pitchFamily="34" charset="-128"/>
              </a:rPr>
              <a:t>aktivních sloves</a:t>
            </a:r>
            <a:r>
              <a:rPr lang="cs-CZ" altLang="cs-CZ" dirty="0">
                <a:latin typeface="Arial Unicode MS" panose="020B0604020202020204" pitchFamily="34" charset="-128"/>
              </a:rPr>
              <a:t>, např.:</a:t>
            </a:r>
          </a:p>
          <a:p>
            <a:endParaRPr lang="cs-CZ" altLang="cs-CZ" dirty="0">
              <a:latin typeface="Arial Unicode MS" panose="020B0604020202020204" pitchFamily="34" charset="-128"/>
            </a:endParaRPr>
          </a:p>
          <a:p>
            <a:r>
              <a:rPr lang="cs-CZ" altLang="cs-CZ" b="1" dirty="0" smtClean="0">
                <a:latin typeface="Arial Unicode MS" panose="020B0604020202020204" pitchFamily="34" charset="-128"/>
              </a:rPr>
              <a:t>Pamatovat </a:t>
            </a:r>
            <a:r>
              <a:rPr lang="cs-CZ" altLang="cs-CZ" b="1" dirty="0">
                <a:latin typeface="Arial Unicode MS" panose="020B0604020202020204" pitchFamily="34" charset="-128"/>
              </a:rPr>
              <a:t>si</a:t>
            </a:r>
            <a:r>
              <a:rPr lang="cs-CZ" altLang="cs-CZ" dirty="0">
                <a:latin typeface="Arial Unicode MS" panose="020B0604020202020204" pitchFamily="34" charset="-128"/>
              </a:rPr>
              <a:t> – </a:t>
            </a:r>
            <a:r>
              <a:rPr lang="cs-CZ" altLang="cs-CZ" i="1" dirty="0">
                <a:latin typeface="Arial Unicode MS" panose="020B0604020202020204" pitchFamily="34" charset="-128"/>
              </a:rPr>
              <a:t>rozpoznání, vyjmenování, popis, identifikování, zařazení</a:t>
            </a:r>
          </a:p>
          <a:p>
            <a:r>
              <a:rPr lang="cs-CZ" altLang="cs-CZ" b="1" dirty="0" smtClean="0">
                <a:latin typeface="Arial Unicode MS" panose="020B0604020202020204" pitchFamily="34" charset="-128"/>
              </a:rPr>
              <a:t>Pochopit </a:t>
            </a:r>
            <a:r>
              <a:rPr lang="cs-CZ" altLang="cs-CZ" b="1" dirty="0">
                <a:latin typeface="Arial Unicode MS" panose="020B0604020202020204" pitchFamily="34" charset="-128"/>
              </a:rPr>
              <a:t>- 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</a:t>
            </a:r>
            <a:r>
              <a:rPr lang="cs-CZ" altLang="cs-CZ" i="1" dirty="0">
                <a:latin typeface="Arial Unicode MS" panose="020B0604020202020204" pitchFamily="34" charset="-128"/>
              </a:rPr>
              <a:t>ovat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vyjád</a:t>
            </a:r>
            <a:r>
              <a:rPr lang="cs-CZ" altLang="cs-CZ" i="1" dirty="0">
                <a:latin typeface="Arial Unicode MS" panose="020B0604020202020204" pitchFamily="34" charset="-128"/>
              </a:rPr>
              <a:t>řit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vlastními slovy, </a:t>
            </a:r>
            <a:r>
              <a:rPr lang="cs-CZ" altLang="cs-CZ" i="1" dirty="0">
                <a:latin typeface="Arial Unicode MS" panose="020B0604020202020204" pitchFamily="34" charset="-128"/>
              </a:rPr>
              <a:t>popsat, shrnout</a:t>
            </a:r>
            <a:r>
              <a:rPr lang="cs-CZ" altLang="cs-CZ" i="1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, vysvětl</a:t>
            </a:r>
            <a:r>
              <a:rPr lang="cs-CZ" altLang="cs-CZ" i="1" dirty="0">
                <a:latin typeface="Arial Unicode MS" panose="020B0604020202020204" pitchFamily="34" charset="-128"/>
              </a:rPr>
              <a:t>it</a:t>
            </a:r>
            <a:r>
              <a:rPr lang="cs-CZ" altLang="cs-CZ" i="1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, objasn</a:t>
            </a:r>
            <a:r>
              <a:rPr lang="cs-CZ" altLang="cs-CZ" i="1" dirty="0">
                <a:latin typeface="Arial Unicode MS" panose="020B0604020202020204" pitchFamily="34" charset="-128"/>
              </a:rPr>
              <a:t>it</a:t>
            </a:r>
          </a:p>
          <a:p>
            <a:r>
              <a:rPr lang="cs-CZ" altLang="cs-CZ" b="1" dirty="0">
                <a:latin typeface="Arial Unicode MS" panose="020B0604020202020204" pitchFamily="34" charset="-128"/>
              </a:rPr>
              <a:t>Aplikovat</a:t>
            </a:r>
            <a:r>
              <a:rPr lang="cs-CZ" altLang="cs-CZ" dirty="0">
                <a:latin typeface="Arial Unicode MS" panose="020B0604020202020204" pitchFamily="34" charset="-128"/>
              </a:rPr>
              <a:t> – </a:t>
            </a:r>
            <a:r>
              <a:rPr lang="cs-CZ" altLang="cs-CZ" i="1" dirty="0">
                <a:latin typeface="Arial Unicode MS" panose="020B0604020202020204" pitchFamily="34" charset="-128"/>
              </a:rPr>
              <a:t>použít, vykonat, aplikovat, </a:t>
            </a:r>
          </a:p>
          <a:p>
            <a:r>
              <a:rPr lang="cs-CZ" altLang="cs-CZ" b="1" dirty="0">
                <a:latin typeface="Arial Unicode MS" panose="020B0604020202020204" pitchFamily="34" charset="-128"/>
              </a:rPr>
              <a:t>Analyzovat</a:t>
            </a:r>
            <a:r>
              <a:rPr lang="cs-CZ" altLang="cs-CZ" dirty="0">
                <a:latin typeface="Arial Unicode MS" panose="020B0604020202020204" pitchFamily="34" charset="-128"/>
              </a:rPr>
              <a:t> –</a:t>
            </a:r>
            <a:r>
              <a:rPr lang="cs-CZ" altLang="cs-CZ" i="1" dirty="0">
                <a:latin typeface="Arial Unicode MS" panose="020B0604020202020204" pitchFamily="34" charset="-128"/>
              </a:rPr>
              <a:t>a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nalyzovat, provést rozbor, rozhodnout, rozlišit, rozčlenit, specifikovat</a:t>
            </a:r>
            <a:r>
              <a:rPr lang="cs-CZ" altLang="cs-CZ" i="1" dirty="0">
                <a:latin typeface="Arial Unicode MS" panose="020B0604020202020204" pitchFamily="34" charset="-128"/>
              </a:rPr>
              <a:t>, srovnat, nalézt vztahy,</a:t>
            </a:r>
          </a:p>
          <a:p>
            <a:r>
              <a:rPr lang="cs-CZ" altLang="cs-CZ" b="1" dirty="0" smtClean="0">
                <a:latin typeface="Arial Unicode MS" panose="020B0604020202020204" pitchFamily="34" charset="-128"/>
              </a:rPr>
              <a:t>Vyhodnotit</a:t>
            </a:r>
            <a:r>
              <a:rPr lang="cs-CZ" altLang="cs-CZ" dirty="0" smtClean="0">
                <a:latin typeface="Arial Unicode MS" panose="020B0604020202020204" pitchFamily="34" charset="-128"/>
              </a:rPr>
              <a:t> </a:t>
            </a:r>
            <a:r>
              <a:rPr lang="cs-CZ" altLang="cs-CZ" dirty="0">
                <a:latin typeface="Arial Unicode MS" panose="020B0604020202020204" pitchFamily="34" charset="-128"/>
              </a:rPr>
              <a:t>– </a:t>
            </a:r>
            <a:r>
              <a:rPr lang="cs-CZ" altLang="cs-CZ" i="1" dirty="0">
                <a:latin typeface="Arial Unicode MS" panose="020B0604020202020204" pitchFamily="34" charset="-128"/>
              </a:rPr>
              <a:t>přezkoumat, vytvořit hypotézu, kritiku, experimentovat, posoudit, otestovat, monitorovat</a:t>
            </a:r>
          </a:p>
          <a:p>
            <a:r>
              <a:rPr lang="cs-CZ" altLang="cs-CZ" b="1" dirty="0" smtClean="0">
                <a:latin typeface="Arial Unicode MS" panose="020B0604020202020204" pitchFamily="34" charset="-128"/>
              </a:rPr>
              <a:t>Vytvořit</a:t>
            </a:r>
            <a:r>
              <a:rPr lang="cs-CZ" altLang="cs-CZ" dirty="0" smtClean="0">
                <a:latin typeface="Arial Unicode MS" panose="020B0604020202020204" pitchFamily="34" charset="-128"/>
              </a:rPr>
              <a:t> </a:t>
            </a:r>
            <a:r>
              <a:rPr lang="cs-CZ" altLang="cs-CZ" dirty="0">
                <a:latin typeface="Arial Unicode MS" panose="020B0604020202020204" pitchFamily="34" charset="-128"/>
              </a:rPr>
              <a:t>– </a:t>
            </a:r>
            <a:r>
              <a:rPr lang="cs-CZ" altLang="cs-CZ" i="1" dirty="0">
                <a:latin typeface="Arial Unicode MS" panose="020B0604020202020204" pitchFamily="34" charset="-128"/>
              </a:rPr>
              <a:t>navrhovat, stavět, plánovat, vyrábět, vymýšlet, vytvářet, vynalézat</a:t>
            </a:r>
            <a:endParaRPr lang="cs-CZ" altLang="cs-CZ" dirty="0">
              <a:latin typeface="Arial Unicode MS" panose="020B060402020202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6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-94720" y="3546895"/>
            <a:ext cx="23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plikovat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285431" y="5514548"/>
            <a:ext cx="27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amatovat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285431" y="535888"/>
            <a:ext cx="277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ytvořit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94720" y="2451841"/>
            <a:ext cx="23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nalyzovat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94720" y="1526084"/>
            <a:ext cx="23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yhodnotit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183798" y="4499933"/>
            <a:ext cx="23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ochopit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63307" y="89629"/>
            <a:ext cx="9051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rozpoznání, vyjmenování, popis, identifikování, zařazení</a:t>
            </a:r>
          </a:p>
          <a:p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327383" y="863110"/>
            <a:ext cx="9464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ovat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vyjád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řit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vlastními slovy, 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popsat, shrnout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vysvětl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it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objasn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it</a:t>
            </a:r>
          </a:p>
          <a:p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63307" y="2105651"/>
            <a:ext cx="94673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použít, vykonat, aplikovat, </a:t>
            </a:r>
          </a:p>
          <a:p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63307" y="2943124"/>
            <a:ext cx="76606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i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provést 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rozbor, rozhodnout, rozlišit, rozčlenit, specifikovat</a:t>
            </a:r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, srovnat, nalézt vztahy,</a:t>
            </a:r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63307" y="4131843"/>
            <a:ext cx="7949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přezkoumat, vytvořit hypotézu, kritiku, experimentovat, posoudit, otestovat, monitorovat</a:t>
            </a:r>
          </a:p>
          <a:p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63307" y="5477044"/>
            <a:ext cx="100635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600" i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navrhovat, stavět, plánovat, vyrábět, vymýšlet, vytvářet</a:t>
            </a:r>
            <a:r>
              <a:rPr lang="cs-CZ" altLang="cs-CZ" sz="2600" i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,</a:t>
            </a:r>
          </a:p>
          <a:p>
            <a:r>
              <a:rPr lang="cs-CZ" altLang="cs-CZ" sz="2600" i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vynalézat</a:t>
            </a:r>
            <a:endParaRPr lang="cs-CZ" altLang="cs-CZ" sz="2600" dirty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</a:endParaRPr>
          </a:p>
          <a:p>
            <a:endParaRPr lang="cs-CZ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latin typeface="DejaVu Serif Condensed" pitchFamily="18" charset="0"/>
              </a:rPr>
              <a:t>Má učiteli usnadnit odpovědi na otázky</a:t>
            </a:r>
            <a:r>
              <a:rPr lang="cs-CZ" altLang="cs-CZ" sz="3600">
                <a:latin typeface="DejaVu Serif Condensed" pitchFamily="18" charset="0"/>
              </a:rPr>
              <a:t>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9144000" cy="4786312"/>
          </a:xfrm>
        </p:spPr>
        <p:txBody>
          <a:bodyPr/>
          <a:lstStyle/>
          <a:p>
            <a:r>
              <a:rPr lang="cs-CZ" altLang="cs-CZ" sz="2400" b="1" dirty="0">
                <a:latin typeface="Arial Unicode MS" panose="020B0604020202020204" pitchFamily="34" charset="-128"/>
              </a:rPr>
              <a:t>CO </a:t>
            </a:r>
            <a:r>
              <a:rPr lang="cs-CZ" altLang="cs-CZ" sz="2400" dirty="0">
                <a:latin typeface="Arial Unicode MS" panose="020B0604020202020204" pitchFamily="34" charset="-128"/>
              </a:rPr>
              <a:t>je natolik důležité, aby se tomu studenti naučili v omezeném čase povinné školní docházky?</a:t>
            </a:r>
          </a:p>
          <a:p>
            <a:endParaRPr lang="cs-CZ" altLang="cs-CZ" sz="2400" dirty="0">
              <a:latin typeface="Arial Unicode MS" panose="020B0604020202020204" pitchFamily="34" charset="-128"/>
            </a:endParaRPr>
          </a:p>
          <a:p>
            <a:r>
              <a:rPr lang="cs-CZ" altLang="cs-CZ" sz="2400" b="1" dirty="0">
                <a:latin typeface="Arial Unicode MS" panose="020B0604020202020204" pitchFamily="34" charset="-128"/>
              </a:rPr>
              <a:t>JAK</a:t>
            </a:r>
            <a:r>
              <a:rPr lang="cs-CZ" altLang="cs-CZ" sz="2400" dirty="0">
                <a:latin typeface="Arial Unicode MS" panose="020B0604020202020204" pitchFamily="34" charset="-128"/>
              </a:rPr>
              <a:t> plánovat výuku, aby učitel zajistil vysokou úroveň vzdělávacích výsledků u maxima studentů?</a:t>
            </a:r>
          </a:p>
          <a:p>
            <a:endParaRPr lang="cs-CZ" altLang="cs-CZ" sz="2400" dirty="0">
              <a:latin typeface="Arial Unicode MS" panose="020B0604020202020204" pitchFamily="34" charset="-128"/>
            </a:endParaRPr>
          </a:p>
          <a:p>
            <a:r>
              <a:rPr lang="cs-CZ" altLang="cs-CZ" sz="2400" b="1" dirty="0">
                <a:latin typeface="Arial Unicode MS" panose="020B0604020202020204" pitchFamily="34" charset="-128"/>
              </a:rPr>
              <a:t>JAK HODNOTIT</a:t>
            </a:r>
            <a:r>
              <a:rPr lang="cs-CZ" altLang="cs-CZ" sz="2400" dirty="0">
                <a:latin typeface="Arial Unicode MS" panose="020B0604020202020204" pitchFamily="34" charset="-128"/>
              </a:rPr>
              <a:t>, aby se ukázalo, co se studenti skutečně naučili?</a:t>
            </a:r>
          </a:p>
          <a:p>
            <a:endParaRPr lang="cs-CZ" altLang="cs-CZ" sz="2400" dirty="0">
              <a:latin typeface="Arial Unicode MS" panose="020B0604020202020204" pitchFamily="34" charset="-128"/>
            </a:endParaRPr>
          </a:p>
          <a:p>
            <a:r>
              <a:rPr lang="cs-CZ" altLang="cs-CZ" sz="2400" dirty="0">
                <a:latin typeface="Arial Unicode MS" panose="020B0604020202020204" pitchFamily="34" charset="-128"/>
              </a:rPr>
              <a:t>Existuje </a:t>
            </a:r>
            <a:r>
              <a:rPr lang="cs-CZ" altLang="cs-CZ" sz="2400" b="1" dirty="0">
                <a:latin typeface="Arial Unicode MS" panose="020B0604020202020204" pitchFamily="34" charset="-128"/>
              </a:rPr>
              <a:t>SOUVZTAŽNOST MEZI CÍLI, UČITELOVÝMI INSTRUKCEMI A HODNOCENÍM</a:t>
            </a:r>
            <a:r>
              <a:rPr lang="cs-CZ" altLang="cs-CZ" sz="2400" dirty="0">
                <a:latin typeface="Arial Unicode MS" panose="020B0604020202020204" pitchFamily="34" charset="-128"/>
              </a:rPr>
              <a:t>?</a:t>
            </a:r>
          </a:p>
          <a:p>
            <a:endParaRPr lang="cs-CZ" altLang="cs-CZ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5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iki.rvp.cz/@api/deki/files/677/=slunecnice.gif?size=web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45" y="-599400"/>
            <a:ext cx="7020232" cy="78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5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Bloomova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taxonomie prakticky…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Identifikujte do jaké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Bloomovy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kategorie patří cíl, který jste vymysleli.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Ke stejnému tématu (jaký je obsažený v cíli) vytvořte další dvě kategorie z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Bloomovy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taxonomie…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clanky.rvp.cz/wp-content/upload/obrazky/11113/full/1.jpg?144903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2" y="0"/>
            <a:ext cx="11470053" cy="147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vzdělávacími </a:t>
            </a:r>
            <a:r>
              <a:rPr lang="cs-CZ" dirty="0" err="1" smtClean="0"/>
              <a:t>cíly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latin typeface="Arial Unicode MS" panose="020B0604020202020204" pitchFamily="34" charset="-128"/>
              </a:rPr>
              <a:t>Od 50. let požadavek </a:t>
            </a:r>
            <a:r>
              <a:rPr lang="cs-CZ" altLang="cs-CZ" dirty="0">
                <a:latin typeface="Arial Unicode MS" panose="020B0604020202020204" pitchFamily="34" charset="-128"/>
              </a:rPr>
              <a:t>na vymezení cílů v podobě jasně a přesně definovaných výkonů (</a:t>
            </a:r>
            <a:r>
              <a:rPr lang="cs-CZ" altLang="cs-CZ" dirty="0" err="1">
                <a:latin typeface="Arial Unicode MS" panose="020B0604020202020204" pitchFamily="34" charset="-128"/>
              </a:rPr>
              <a:t>operacionalizovanost</a:t>
            </a:r>
            <a:r>
              <a:rPr lang="cs-CZ" altLang="cs-CZ" dirty="0">
                <a:latin typeface="Arial Unicode MS" panose="020B0604020202020204" pitchFamily="34" charset="-128"/>
              </a:rPr>
              <a:t> cílů)</a:t>
            </a:r>
          </a:p>
          <a:p>
            <a:r>
              <a:rPr lang="cs-CZ" dirty="0" smtClean="0"/>
              <a:t>Jak na to?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2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vzdělávacího cíle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0" y="1628775"/>
            <a:ext cx="11239500" cy="52292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90382" y="4169647"/>
            <a:ext cx="1578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Aktivní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38645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0793"/>
            <a:ext cx="10515600" cy="1325563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Příklady cílů?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Autofit/>
          </a:bodyPr>
          <a:lstStyle/>
          <a:p>
            <a:pPr lvl="0"/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Cílem vyučovací hodiny je probrat základní matematické operace na logaritmickém pravítku ( násobení, dělení, umocňování).</a:t>
            </a:r>
          </a:p>
          <a:p>
            <a:pPr lvl="0"/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České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národní 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obrození.</a:t>
            </a:r>
          </a:p>
          <a:p>
            <a:pPr lvl="0"/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Žáci se naučí provádět základní matematické operace na logaritmickém pravítku tak, aby byli schopni s jeho pomocí samostatně vyřešit 10 z předložených 12 standartních úloh na násobení, dělení, umocňování a to s přesností na 2 desetinná místa. </a:t>
            </a:r>
          </a:p>
          <a:p>
            <a:pPr lvl="0"/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Poznat </a:t>
            </a:r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ptáky, kteří u nás 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přezimují.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16794" y="3235869"/>
            <a:ext cx="230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Téma hodiny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39614" y="2712649"/>
            <a:ext cx="355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Popis činnosti učitele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68613" y="6116540"/>
            <a:ext cx="353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Obecně definované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Vytvořte příklady ze svých oborů několika výukových cílů…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Sloveso + podstatné jméno (předmět)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Bloomova</a:t>
            </a:r>
            <a:r>
              <a:rPr lang="cs-CZ" dirty="0" smtClean="0"/>
              <a:t>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altLang="cs-CZ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Bloomova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taxonomie je teorie vzdělávacích cílů nazvaná podle amerického psychologa vzdělávání Benjamina </a:t>
            </a:r>
            <a:r>
              <a:rPr lang="cs-CZ" altLang="cs-CZ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Blooma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Jedná se o jednu z </a:t>
            </a:r>
            <a:r>
              <a:rPr lang="cs-CZ" altLang="cs-CZ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nejvýznamějších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pedagogických teorií ovlivňující koncepce plánování výuky a tvorby kurikula.  </a:t>
            </a:r>
            <a:endParaRPr lang="cs-CZ" altLang="cs-CZ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cs-CZ" altLang="cs-CZ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cs-CZ" altLang="cs-CZ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Skalková 2007, s. 121)</a:t>
            </a:r>
            <a:endParaRPr lang="cs-CZ" alt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5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Pozadí…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Taxonomie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obor</a:t>
            </a:r>
            <a:r>
              <a:rPr lang="cs-CZ" altLang="cs-CZ" dirty="0">
                <a:latin typeface="Arial Unicode MS" panose="020B0604020202020204" pitchFamily="34" charset="-128"/>
              </a:rPr>
              <a:t> biologie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zabývající se klasifikac</a:t>
            </a:r>
            <a:r>
              <a:rPr lang="cs-CZ" altLang="cs-CZ" dirty="0">
                <a:latin typeface="Arial Unicode MS" panose="020B0604020202020204" pitchFamily="34" charset="-128"/>
              </a:rPr>
              <a:t>í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organismů a jejich uspořádáním do hierarchického systému.</a:t>
            </a:r>
            <a:r>
              <a:rPr lang="cs-CZ" altLang="cs-CZ" dirty="0">
                <a:latin typeface="Arial Unicode MS" panose="020B0604020202020204" pitchFamily="34" charset="-128"/>
              </a:rPr>
              <a:t> V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pedagogice užíván</a:t>
            </a:r>
            <a:r>
              <a:rPr lang="cs-CZ" altLang="cs-CZ" dirty="0">
                <a:latin typeface="Arial Unicode MS" panose="020B0604020202020204" pitchFamily="34" charset="-128"/>
              </a:rPr>
              <a:t>a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především k označení systémů umožňujících klasifikovat vzdělávací cíle.</a:t>
            </a:r>
            <a:endParaRPr lang="cs-CZ" altLang="cs-CZ" dirty="0">
              <a:latin typeface="Arial Unicode MS" panose="020B0604020202020204" pitchFamily="34" charset="-128"/>
            </a:endParaRPr>
          </a:p>
          <a:p>
            <a:endParaRPr lang="cs-CZ" altLang="cs-CZ" dirty="0">
              <a:latin typeface="Arial Unicode MS" panose="020B0604020202020204" pitchFamily="34" charset="-128"/>
            </a:endParaRPr>
          </a:p>
          <a:p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cs-CZ" alt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Benjamin </a:t>
            </a:r>
            <a:r>
              <a:rPr lang="cs-CZ" alt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Bloom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psycholog na Univerzitě v Chicagu, vedoucí pětičlenného výboru pro vypracování klasifikačního systému vzdělávacích cílů  (</a:t>
            </a:r>
            <a:r>
              <a:rPr lang="cs-CZ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Bloom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Engelhart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Jurst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Hill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cs-CZ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Krathwohl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plus 29 dalších spolupracovníků</a:t>
            </a:r>
            <a:endParaRPr lang="cs-CZ" altLang="cs-CZ" dirty="0">
              <a:latin typeface="Arial Unicode MS" panose="020B0604020202020204" pitchFamily="34" charset="-128"/>
            </a:endParaRPr>
          </a:p>
          <a:p>
            <a:endParaRPr lang="cs-CZ" altLang="cs-CZ" dirty="0">
              <a:latin typeface="Arial Unicode MS" panose="020B0604020202020204" pitchFamily="34" charset="-128"/>
            </a:endParaRPr>
          </a:p>
          <a:p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1956 – "</a:t>
            </a:r>
            <a:r>
              <a:rPr lang="cs-CZ" alt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cs-CZ" alt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Taxonomy </a:t>
            </a:r>
            <a:r>
              <a:rPr lang="cs-CZ" alt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cs-CZ" alt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alt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Educational</a:t>
            </a:r>
            <a:r>
              <a:rPr lang="cs-CZ" alt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altLang="cs-CZ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Objectives</a:t>
            </a:r>
            <a:r>
              <a:rPr lang="cs-CZ" altLang="cs-CZ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cs-CZ" altLang="cs-CZ" b="1" dirty="0">
                <a:latin typeface="Arial Unicode MS" panose="020B0604020202020204" pitchFamily="34" charset="-128"/>
              </a:rPr>
              <a:t> (Taxonomie edukačních cílů)</a:t>
            </a:r>
          </a:p>
          <a:p>
            <a:pPr>
              <a:buFontTx/>
              <a:buNone/>
            </a:pPr>
            <a:endParaRPr lang="cs-CZ" altLang="cs-CZ" b="1" dirty="0">
              <a:latin typeface="Arial Unicode MS" panose="020B0604020202020204" pitchFamily="34" charset="-128"/>
            </a:endParaRPr>
          </a:p>
          <a:p>
            <a:pPr>
              <a:buFontTx/>
              <a:buNone/>
            </a:pPr>
            <a:r>
              <a:rPr lang="cs-CZ" altLang="cs-CZ" b="1" dirty="0">
                <a:latin typeface="Arial Unicode MS" panose="020B0604020202020204" pitchFamily="34" charset="-128"/>
              </a:rPr>
              <a:t>REVIZE PŮVODNÍ TAXONOMIE</a:t>
            </a:r>
          </a:p>
          <a:p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 druhé polovině 90. let </a:t>
            </a:r>
            <a:r>
              <a:rPr lang="cs-CZ" altLang="cs-CZ" dirty="0">
                <a:latin typeface="Arial Unicode MS" panose="020B0604020202020204" pitchFamily="34" charset="-128"/>
              </a:rPr>
              <a:t>20.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století</a:t>
            </a:r>
            <a:r>
              <a:rPr lang="cs-CZ" altLang="cs-CZ" dirty="0">
                <a:latin typeface="Arial Unicode MS" panose="020B0604020202020204" pitchFamily="34" charset="-128"/>
              </a:rPr>
              <a:t>  - revize </a:t>
            </a:r>
            <a:r>
              <a:rPr lang="cs-CZ" altLang="cs-CZ" dirty="0" err="1">
                <a:latin typeface="Arial Unicode MS" panose="020B0604020202020204" pitchFamily="34" charset="-128"/>
              </a:rPr>
              <a:t>Bloomovy</a:t>
            </a:r>
            <a:r>
              <a:rPr lang="cs-CZ" altLang="cs-CZ" dirty="0">
                <a:latin typeface="Arial Unicode MS" panose="020B0604020202020204" pitchFamily="34" charset="-128"/>
              </a:rPr>
              <a:t> taxonomie výzkumným týmem pod vedením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D.B. </a:t>
            </a:r>
            <a:r>
              <a:rPr lang="cs-CZ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Krathwohla</a:t>
            </a:r>
            <a:r>
              <a:rPr lang="cs-CZ" altLang="cs-CZ" dirty="0">
                <a:latin typeface="Arial Unicode MS" panose="020B0604020202020204" pitchFamily="34" charset="-128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1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://clanky.rvp.cz/wp-content/upload/obrazky/12573/2.gif?220308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680545"/>
            <a:ext cx="6915395" cy="575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9659155" y="850007"/>
            <a:ext cx="0" cy="5326956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1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595</Words>
  <Application>Microsoft Office PowerPoint</Application>
  <PresentationFormat>Širokoúhlá obrazovka</PresentationFormat>
  <Paragraphs>82</Paragraphs>
  <Slides>16</Slides>
  <Notes>2</Notes>
  <HiddenSlides>2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DejaVu Serif Condensed</vt:lpstr>
      <vt:lpstr>Times New Roman</vt:lpstr>
      <vt:lpstr>Wingdings</vt:lpstr>
      <vt:lpstr>Motiv Office</vt:lpstr>
      <vt:lpstr>Obecná didaktika</vt:lpstr>
      <vt:lpstr>Prezentace aplikace PowerPoint</vt:lpstr>
      <vt:lpstr>Práce s vzdělávacími cíly</vt:lpstr>
      <vt:lpstr>Formulace vzdělávacího cíle</vt:lpstr>
      <vt:lpstr>Příklady cílů?</vt:lpstr>
      <vt:lpstr>Vytvořte příklady ze svých oborů několika výukových cílů…</vt:lpstr>
      <vt:lpstr>Bloomova taxonomie</vt:lpstr>
      <vt:lpstr>Pozadí…</vt:lpstr>
      <vt:lpstr>Prezentace aplikace PowerPoint</vt:lpstr>
      <vt:lpstr>Prezentace aplikace PowerPoint</vt:lpstr>
      <vt:lpstr>Testík? </vt:lpstr>
      <vt:lpstr>Aktivní slovesa</vt:lpstr>
      <vt:lpstr>Prezentace aplikace PowerPoint</vt:lpstr>
      <vt:lpstr>Má učiteli usnadnit odpovědi na otázky:</vt:lpstr>
      <vt:lpstr>Prezentace aplikace PowerPoint</vt:lpstr>
      <vt:lpstr>Bloomova taxonomie prakticky…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didaktika</dc:title>
  <dc:creator>Nehyba</dc:creator>
  <cp:lastModifiedBy>Nehyba</cp:lastModifiedBy>
  <cp:revision>21</cp:revision>
  <dcterms:created xsi:type="dcterms:W3CDTF">2015-09-21T11:11:43Z</dcterms:created>
  <dcterms:modified xsi:type="dcterms:W3CDTF">2015-10-14T16:59:45Z</dcterms:modified>
</cp:coreProperties>
</file>