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7" r:id="rId5"/>
    <p:sldId id="261" r:id="rId6"/>
    <p:sldId id="264" r:id="rId7"/>
    <p:sldId id="270" r:id="rId8"/>
    <p:sldId id="263" r:id="rId9"/>
    <p:sldId id="265" r:id="rId10"/>
    <p:sldId id="259" r:id="rId11"/>
    <p:sldId id="268" r:id="rId12"/>
    <p:sldId id="26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3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6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11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30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00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16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58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8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18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0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9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77788-40E8-44E1-ACBF-69E37E13D780}" type="datetimeFigureOut">
              <a:rPr lang="cs-CZ" smtClean="0"/>
              <a:pPr/>
              <a:t>25. 11. 2015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D088-5420-4AB8-8FB2-572004BE4D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3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ped.muni.cz/course/view.php?id=222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player.cz/slide/2937138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komensky/" TargetMode="External"/><Relationship Id="rId2" Type="http://schemas.openxmlformats.org/officeDocument/2006/relationships/hyperlink" Target="http://www.ped.muni.cz/didacticaviva/kazuistiky/databanka-kazuist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imssvideo.com/videos/science/Czech%20Republi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Obecná didaktika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7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PASCH</a:t>
            </a:r>
            <a:r>
              <a:rPr lang="cs-CZ" b="1" dirty="0"/>
              <a:t>, </a:t>
            </a:r>
            <a:r>
              <a:rPr lang="cs-CZ" b="1" dirty="0" err="1"/>
              <a:t>Marvin</a:t>
            </a:r>
            <a:r>
              <a:rPr lang="cs-CZ" b="1" dirty="0"/>
              <a:t>. </a:t>
            </a:r>
            <a:r>
              <a:rPr lang="cs-CZ" b="1" i="1" dirty="0"/>
              <a:t>Od vzdělávacího programu k vyučovací hodině</a:t>
            </a:r>
            <a:r>
              <a:rPr lang="cs-CZ" b="1" dirty="0"/>
              <a:t>. Vyd. 2. Praha: Portál, 2005. 416 s. ISBN 80-7367-054-2</a:t>
            </a:r>
            <a:r>
              <a:rPr lang="cs-CZ" b="1" dirty="0" smtClean="0"/>
              <a:t>.</a:t>
            </a:r>
          </a:p>
          <a:p>
            <a:r>
              <a:rPr lang="cs-CZ" dirty="0"/>
              <a:t>JANÍK, Tomáš, Josef MAŇÁK a Petr KNECHT. </a:t>
            </a:r>
            <a:r>
              <a:rPr lang="cs-CZ" i="1" dirty="0"/>
              <a:t>Cíle a obsahy školního vzdělávání a metodologie jejich utváření</a:t>
            </a:r>
            <a:r>
              <a:rPr lang="cs-CZ" dirty="0"/>
              <a:t>. 1. vyd. Brno: </a:t>
            </a:r>
            <a:r>
              <a:rPr lang="cs-CZ" dirty="0" err="1"/>
              <a:t>Paido</a:t>
            </a:r>
            <a:r>
              <a:rPr lang="cs-CZ" dirty="0"/>
              <a:t>, 2009. 173 s. Pedagogický výzkum v teorii a praxi. </a:t>
            </a:r>
            <a:endParaRPr lang="cs-CZ" dirty="0" smtClean="0"/>
          </a:p>
          <a:p>
            <a:r>
              <a:rPr lang="en-US" dirty="0" smtClean="0"/>
              <a:t>PETTY, Geoffrey. </a:t>
            </a:r>
            <a:r>
              <a:rPr lang="en-US" i="1" dirty="0" smtClean="0"/>
              <a:t>Evidence-based teaching :a practical approach</a:t>
            </a:r>
            <a:r>
              <a:rPr lang="en-US" dirty="0" smtClean="0"/>
              <a:t>. 2nd ed. Cheltenham: Nelson Thornes, 2009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53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z předmětu Obecná didaktika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část: Seminární práce jako podklad k diskuzi</a:t>
            </a:r>
          </a:p>
          <a:p>
            <a:r>
              <a:rPr lang="cs-CZ" dirty="0" smtClean="0"/>
              <a:t>2. část: Otázka z okruhů (viz sylabus kurzu)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386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Sylabus…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1. Úvod do studia didaktiky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Vzdělávací a </a:t>
            </a:r>
            <a:r>
              <a:rPr lang="cs-CZ" dirty="0" err="1"/>
              <a:t>kurikulární</a:t>
            </a:r>
            <a:r>
              <a:rPr lang="cs-CZ" dirty="0"/>
              <a:t> politika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</a:t>
            </a:r>
            <a:r>
              <a:rPr lang="cs-CZ" dirty="0"/>
              <a:t>. Vzdělávací a školský systém, škola jako učební prostředí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</a:t>
            </a:r>
            <a:r>
              <a:rPr lang="cs-CZ" dirty="0"/>
              <a:t>. Vzdělávání, vzdělání, vzdělanost: pojetí, cíle, obsahy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5</a:t>
            </a:r>
            <a:r>
              <a:rPr lang="cs-CZ" dirty="0"/>
              <a:t>. Cíle a obsahy vzdělávání a jejich transformace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6</a:t>
            </a:r>
            <a:r>
              <a:rPr lang="cs-CZ" dirty="0"/>
              <a:t>. Učebnice a další didaktická média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7</a:t>
            </a:r>
            <a:r>
              <a:rPr lang="cs-CZ" dirty="0"/>
              <a:t>. Výuka: vyučování a učení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8</a:t>
            </a:r>
            <a:r>
              <a:rPr lang="cs-CZ" dirty="0"/>
              <a:t>. Organizace a řízení třídy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9</a:t>
            </a:r>
            <a:r>
              <a:rPr lang="cs-CZ" dirty="0"/>
              <a:t>. Učební úlohy: pohledy z mezinárodních srovnávacích výzkumů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10</a:t>
            </a:r>
            <a:r>
              <a:rPr lang="cs-CZ" dirty="0"/>
              <a:t>. Hodnocení žáků, diagnostika a zpětná vazba k rozvoji kompetencí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11</a:t>
            </a:r>
            <a:r>
              <a:rPr lang="cs-CZ" dirty="0"/>
              <a:t>. Analýza a reflexe výuky a rozvíjení její </a:t>
            </a:r>
            <a:r>
              <a:rPr lang="cs-CZ" dirty="0" smtClean="0"/>
              <a:t>kvality</a:t>
            </a:r>
          </a:p>
          <a:p>
            <a:pPr marL="0" indent="0">
              <a:buNone/>
            </a:pPr>
            <a:r>
              <a:rPr lang="cs-CZ" dirty="0" smtClean="0"/>
              <a:t>Požadavky na zkoušku.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26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Provázanost předmětu Obecná didaktika a Seminářů k OB.</a:t>
            </a:r>
          </a:p>
          <a:p>
            <a:pPr marL="0" indent="0">
              <a:buNone/>
            </a:pPr>
            <a:r>
              <a:rPr lang="cs-CZ" dirty="0" smtClean="0"/>
              <a:t>Vše potřebné:</a:t>
            </a:r>
          </a:p>
          <a:p>
            <a:r>
              <a:rPr lang="cs-CZ" dirty="0" err="1" smtClean="0"/>
              <a:t>Moodlinka</a:t>
            </a:r>
            <a:r>
              <a:rPr lang="cs-CZ" dirty="0" smtClean="0"/>
              <a:t> - </a:t>
            </a:r>
            <a:r>
              <a:rPr lang="cs-CZ" dirty="0" smtClean="0">
                <a:hlinkClick r:id="rId2"/>
              </a:rPr>
              <a:t>http://moodlinka.ped.muni.cz/course/view.php?id=2224</a:t>
            </a:r>
            <a:endParaRPr lang="cs-CZ" dirty="0" smtClean="0"/>
          </a:p>
          <a:p>
            <a:r>
              <a:rPr lang="cs-CZ" dirty="0" smtClean="0"/>
              <a:t>(klíč k zápisu: </a:t>
            </a:r>
            <a:r>
              <a:rPr lang="cs-CZ" dirty="0" err="1" smtClean="0"/>
              <a:t>comenius</a:t>
            </a:r>
            <a:r>
              <a:rPr lang="cs-CZ" dirty="0" smtClean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961270"/>
              </p:ext>
            </p:extLst>
          </p:nvPr>
        </p:nvGraphicFramePr>
        <p:xfrm>
          <a:off x="1921567" y="0"/>
          <a:ext cx="7447720" cy="6725868"/>
        </p:xfrm>
        <a:graphic>
          <a:graphicData uri="http://schemas.openxmlformats.org/drawingml/2006/table">
            <a:tbl>
              <a:tblPr/>
              <a:tblGrid>
                <a:gridCol w="1408384"/>
                <a:gridCol w="6039336"/>
              </a:tblGrid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23.9.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Úvodní hodina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8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30.9.</a:t>
                      </a:r>
                      <a:endParaRPr lang="cs-CZ" sz="180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Samostudium (přečíst kapitola 2.2. Analýza cílů v oblasti obsahu učiva</a:t>
                      </a:r>
                      <a:r>
                        <a:rPr lang="cs-CZ" sz="18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r>
                        <a:rPr lang="cs-CZ" sz="1800" b="0" i="0" u="none" strike="noStrike" dirty="0" err="1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Odevzdávárna</a:t>
                      </a:r>
                      <a:r>
                        <a:rPr lang="cs-CZ" sz="18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 v </a:t>
                      </a:r>
                      <a:r>
                        <a:rPr lang="cs-CZ" sz="1800" b="0" i="0" u="none" strike="noStrike" dirty="0" err="1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Isu</a:t>
                      </a:r>
                      <a:r>
                        <a:rPr lang="cs-CZ" sz="18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: 1 strana reflexe - nejdůležitější myšlenka z textu, kterou si odnáším je...?</a:t>
                      </a:r>
                      <a:endParaRPr lang="cs-CZ" sz="1800" dirty="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7.10.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Cvičení: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Bloomova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taxonomie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14.10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Cvičení: Ostatní</a:t>
                      </a:r>
                      <a:r>
                        <a:rPr lang="cs-CZ" sz="1800" baseline="0" dirty="0" smtClean="0">
                          <a:effectLst/>
                        </a:rPr>
                        <a:t> taxonomie… (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21.10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Prezentace: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28.10.</a:t>
                      </a:r>
                      <a:endParaRPr lang="cs-CZ" sz="180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Státní svátek (samostudium: 4.1 Žák a učení</a:t>
                      </a:r>
                      <a:r>
                        <a:rPr lang="cs-CZ" sz="18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) + </a:t>
                      </a:r>
                      <a:r>
                        <a:rPr lang="cs-CZ" sz="1800" b="0" i="0" u="none" strike="noStrike" dirty="0" err="1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Odevzdávárna</a:t>
                      </a:r>
                      <a:r>
                        <a:rPr lang="cs-CZ" sz="18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cs-CZ" sz="1800" dirty="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4.11.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Prezentace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11.11.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Prezentace: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1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18.11</a:t>
                      </a:r>
                      <a:endParaRPr lang="cs-CZ" sz="180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Samostudium (přečíst kapitola 5.3 Různé přístupy k výuce a příprava hodiny</a:t>
                      </a:r>
                      <a:r>
                        <a:rPr lang="cs-CZ" sz="18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) + </a:t>
                      </a:r>
                      <a:r>
                        <a:rPr lang="cs-CZ" sz="1800" b="0" i="0" u="none" strike="noStrike" dirty="0" err="1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Odevzdávárna</a:t>
                      </a:r>
                      <a:r>
                        <a:rPr lang="cs-CZ" sz="18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?</a:t>
                      </a:r>
                      <a:endParaRPr lang="cs-CZ" sz="1800" dirty="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25.11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Prezentace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Prezentace: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9.12.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Prezentace: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9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16.12</a:t>
                      </a:r>
                      <a:endParaRPr lang="cs-CZ" sz="180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Prezentace:</a:t>
                      </a:r>
                      <a:endParaRPr lang="cs-CZ" sz="1800" dirty="0">
                        <a:effectLst/>
                      </a:endParaRPr>
                    </a:p>
                  </a:txBody>
                  <a:tcPr marL="49608" marR="49608" marT="49608" marB="4960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8461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s://obalky.kosmas.cz/ArticleCovers/129315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425" y="3524250"/>
            <a:ext cx="23145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35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SZ7MP_ODI2/10 St 9:20--10:05 učebna 41 – 23 osob (3 prezentace na seminář) 10 minut prezentace </a:t>
            </a:r>
            <a:r>
              <a:rPr kumimoji="0" lang="cs-CZ" altLang="cs-CZ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cs-CZ" altLang="cs-CZ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SZ7MP_ODI2/09 St 12:05--12:50 učebna 37 – 16 osob</a:t>
            </a:r>
            <a:r>
              <a:rPr kumimoji="0" lang="cs-CZ" altLang="cs-CZ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(2 prezentace na seminář) 15 minut prezentace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6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– co je a není v </a:t>
            </a:r>
            <a:r>
              <a:rPr lang="cs-CZ" dirty="0" err="1" smtClean="0"/>
              <a:t>Isu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63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Pro ukončení předmětu jsou v semestru předepsány průběžné kontroly </a:t>
            </a:r>
            <a:r>
              <a:rPr lang="cs-CZ" dirty="0" smtClean="0"/>
              <a:t>(u nás průběžné čtení zadaných kapitol</a:t>
            </a:r>
            <a:r>
              <a:rPr lang="cs-CZ" dirty="0"/>
              <a:t>). </a:t>
            </a:r>
            <a:r>
              <a:rPr lang="cs-CZ" b="1" dirty="0" smtClean="0"/>
              <a:t>Bonus: </a:t>
            </a:r>
            <a:r>
              <a:rPr lang="cs-CZ" dirty="0" smtClean="0"/>
              <a:t>vložte svoji reflexi kapitoly do </a:t>
            </a:r>
            <a:r>
              <a:rPr lang="cs-CZ" dirty="0" err="1" smtClean="0"/>
              <a:t>odevzdávárny</a:t>
            </a:r>
            <a:r>
              <a:rPr lang="cs-CZ" dirty="0" smtClean="0"/>
              <a:t> a dostanete k tomu moji reflexi. Vkládat </a:t>
            </a:r>
            <a:r>
              <a:rPr lang="cs-CZ" dirty="0"/>
              <a:t>v den samostudia</a:t>
            </a:r>
            <a:r>
              <a:rPr lang="cs-CZ" dirty="0" smtClean="0"/>
              <a:t>. Najdete si v rozvrhu PŘEDMĚT – dole je odkaz na STUDIJNÍ MATERIÁLY, pak následně kliknout na ODEVZDÁVÁRNY. </a:t>
            </a:r>
            <a:r>
              <a:rPr lang="cs-CZ" dirty="0">
                <a:solidFill>
                  <a:srgbClr val="FF0000"/>
                </a:solidFill>
              </a:rPr>
              <a:t>ANO/NE</a:t>
            </a:r>
            <a:r>
              <a:rPr lang="cs-CZ" dirty="0"/>
              <a:t>? </a:t>
            </a:r>
            <a:endParaRPr lang="cs-CZ" dirty="0" smtClean="0"/>
          </a:p>
          <a:p>
            <a:r>
              <a:rPr lang="cs-CZ" dirty="0" smtClean="0"/>
              <a:t>Prezentace zvoleného </a:t>
            </a:r>
            <a:r>
              <a:rPr lang="cs-CZ" dirty="0" smtClean="0">
                <a:solidFill>
                  <a:schemeClr val="accent2"/>
                </a:solidFill>
              </a:rPr>
              <a:t>seminárního úkolu </a:t>
            </a:r>
            <a:r>
              <a:rPr lang="cs-CZ" dirty="0" smtClean="0"/>
              <a:t>(10-15 minut+5minut reflexe).</a:t>
            </a:r>
          </a:p>
          <a:p>
            <a:r>
              <a:rPr lang="cs-CZ" dirty="0" smtClean="0"/>
              <a:t>Odevzdání </a:t>
            </a:r>
            <a:r>
              <a:rPr lang="cs-CZ" dirty="0" smtClean="0">
                <a:solidFill>
                  <a:schemeClr val="accent5"/>
                </a:solidFill>
              </a:rPr>
              <a:t>seminární práce </a:t>
            </a:r>
            <a:r>
              <a:rPr lang="cs-CZ" dirty="0" smtClean="0"/>
              <a:t>v rozsahu </a:t>
            </a:r>
            <a:r>
              <a:rPr lang="cs-CZ" dirty="0" smtClean="0"/>
              <a:t>min. </a:t>
            </a:r>
            <a:r>
              <a:rPr lang="cs-CZ" dirty="0" smtClean="0"/>
              <a:t>5 </a:t>
            </a:r>
            <a:r>
              <a:rPr lang="cs-CZ" dirty="0" smtClean="0"/>
              <a:t>stránek (jde o zpracování seminárního úkolu).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Seminární úkol</a:t>
            </a:r>
            <a:r>
              <a:rPr lang="cs-CZ" dirty="0" smtClean="0"/>
              <a:t>: </a:t>
            </a:r>
            <a:r>
              <a:rPr lang="cs-CZ" dirty="0" err="1" smtClean="0"/>
              <a:t>mirkovyučování</a:t>
            </a:r>
            <a:r>
              <a:rPr lang="cs-CZ" dirty="0" smtClean="0"/>
              <a:t> jednoho celku učiva (my jsme žáci, vy učitelé).</a:t>
            </a:r>
          </a:p>
          <a:p>
            <a:r>
              <a:rPr lang="cs-CZ" dirty="0" smtClean="0">
                <a:solidFill>
                  <a:schemeClr val="accent5"/>
                </a:solidFill>
              </a:rPr>
              <a:t>Seminární práce </a:t>
            </a:r>
            <a:r>
              <a:rPr lang="cs-CZ" dirty="0" smtClean="0"/>
              <a:t>spočívá v </a:t>
            </a:r>
            <a:r>
              <a:rPr lang="cs-CZ" b="1" dirty="0" smtClean="0"/>
              <a:t>didaktické analýze jednoho tematického celku učiva nebo učiva jedné vyučovací hodiny zvolené aprobace. </a:t>
            </a:r>
            <a:r>
              <a:rPr lang="cs-CZ" dirty="0" smtClean="0"/>
              <a:t>Vybrané části analýzy musí být vědecky, tedy s oporou v odborné literatuře zdůvodněny. Odevzdat do </a:t>
            </a:r>
            <a:r>
              <a:rPr lang="cs-CZ" dirty="0" err="1" smtClean="0"/>
              <a:t>odevzdávárny</a:t>
            </a:r>
            <a:r>
              <a:rPr lang="cs-CZ" dirty="0" smtClean="0"/>
              <a:t> do 16.12. odevzdat.</a:t>
            </a:r>
          </a:p>
          <a:p>
            <a:r>
              <a:rPr lang="cs-CZ" b="1" dirty="0" smtClean="0"/>
              <a:t>Účast na seminářích: </a:t>
            </a:r>
            <a:r>
              <a:rPr lang="cs-CZ" dirty="0" smtClean="0"/>
              <a:t>založeno na důvěře a myšlence, že čím více studentů, tím více hlasů a podnětů k diskuzi</a:t>
            </a:r>
          </a:p>
        </p:txBody>
      </p:sp>
    </p:spTree>
    <p:extLst>
      <p:ext uri="{BB962C8B-B14F-4D97-AF65-F5344CB8AC3E}">
        <p14:creationId xmlns:p14="http://schemas.microsoft.com/office/powerpoint/2010/main" val="31677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Zástupný symbol pro obsah 3" descr="obr_6_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9926" y="0"/>
            <a:ext cx="6342063" cy="6864350"/>
          </a:xfrm>
        </p:spPr>
      </p:pic>
      <p:sp>
        <p:nvSpPr>
          <p:cNvPr id="3" name="Obdélník 2"/>
          <p:cNvSpPr/>
          <p:nvPr/>
        </p:nvSpPr>
        <p:spPr>
          <a:xfrm>
            <a:off x="8543925" y="1341438"/>
            <a:ext cx="1296988" cy="532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20484" name="Title 3"/>
          <p:cNvSpPr>
            <a:spLocks noGrp="1"/>
          </p:cNvSpPr>
          <p:nvPr>
            <p:ph type="title"/>
          </p:nvPr>
        </p:nvSpPr>
        <p:spPr>
          <a:xfrm>
            <a:off x="580691" y="463550"/>
            <a:ext cx="3780173" cy="777875"/>
          </a:xfrm>
        </p:spPr>
        <p:txBody>
          <a:bodyPr>
            <a:normAutofit fontScale="90000"/>
          </a:bodyPr>
          <a:lstStyle/>
          <a:p>
            <a:r>
              <a:rPr lang="cs-CZ" altLang="cs-CZ" sz="3600" dirty="0" err="1" smtClean="0">
                <a:ea typeface="ＭＳ Ｐゴシック" panose="020B0600070205080204" pitchFamily="34" charset="-128"/>
              </a:rPr>
              <a:t>Konceptová</a:t>
            </a:r>
            <a:r>
              <a:rPr lang="cs-CZ" altLang="cs-CZ" sz="3600" dirty="0" smtClean="0">
                <a:ea typeface="ＭＳ Ｐゴシック" panose="020B0600070205080204" pitchFamily="34" charset="-128"/>
              </a:rPr>
              <a:t> analýza (</a:t>
            </a:r>
            <a:r>
              <a:rPr lang="cs-CZ" altLang="cs-CZ" sz="3600" dirty="0" smtClean="0">
                <a:ea typeface="ＭＳ Ｐゴシック" panose="020B0600070205080204" pitchFamily="34" charset="-128"/>
                <a:hlinkClick r:id="rId3"/>
              </a:rPr>
              <a:t>Slavík, 2015</a:t>
            </a:r>
            <a:r>
              <a:rPr lang="cs-CZ" altLang="cs-CZ" sz="3600" dirty="0" smtClean="0">
                <a:ea typeface="ＭＳ Ｐゴシック" panose="020B0600070205080204" pitchFamily="34" charset="-128"/>
              </a:rPr>
              <a:t>)</a:t>
            </a:r>
            <a:r>
              <a:rPr lang="cs-CZ" altLang="cs-CZ" sz="3600" dirty="0">
                <a:ea typeface="ＭＳ Ｐゴシック" panose="020B0600070205080204" pitchFamily="34" charset="-128"/>
              </a:rPr>
              <a:t/>
            </a:r>
            <a:br>
              <a:rPr lang="cs-CZ" altLang="cs-CZ" sz="3600" dirty="0">
                <a:ea typeface="ＭＳ Ｐゴシック" panose="020B0600070205080204" pitchFamily="34" charset="-128"/>
              </a:rPr>
            </a:br>
            <a:endParaRPr lang="cs-CZ" altLang="cs-CZ" sz="3600" dirty="0">
              <a:ea typeface="ＭＳ Ｐゴシック" panose="020B0600070205080204" pitchFamily="34" charset="-128"/>
            </a:endParaRPr>
          </a:p>
        </p:txBody>
      </p:sp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8893176" y="390526"/>
            <a:ext cx="1763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My jsme se dnes učili slogany…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8759826" y="5313364"/>
            <a:ext cx="17637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Proč je mediální výuka v kurikulu?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49788" y="682626"/>
            <a:ext cx="3168650" cy="64611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 err="1">
                <a:solidFill>
                  <a:schemeClr val="bg1"/>
                </a:solidFill>
              </a:rPr>
              <a:t>eurotel</a:t>
            </a:r>
            <a:r>
              <a:rPr lang="cs-CZ" b="1" dirty="0">
                <a:solidFill>
                  <a:schemeClr val="bg1"/>
                </a:solidFill>
              </a:rPr>
              <a:t>, škoda,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kofola, orion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56138" y="2339975"/>
            <a:ext cx="3168650" cy="92233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 err="1">
                <a:solidFill>
                  <a:schemeClr val="bg1"/>
                </a:solidFill>
              </a:rPr>
              <a:t>re“klamání</a:t>
            </a:r>
            <a:r>
              <a:rPr lang="cs-CZ" b="1" dirty="0">
                <a:solidFill>
                  <a:schemeClr val="bg1"/>
                </a:solidFill>
              </a:rPr>
              <a:t>“,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jazykové prostředky,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forma reklamy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56138" y="5084764"/>
            <a:ext cx="3168650" cy="369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obezřetné postoje?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1847850" y="2060576"/>
            <a:ext cx="8675688" cy="730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8759826" y="2565401"/>
            <a:ext cx="2016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Simply clever.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i="1">
                <a:latin typeface="Arial" panose="020B0604020202020204" pitchFamily="34" charset="0"/>
              </a:rPr>
              <a:t>Wir leben Autos.</a:t>
            </a:r>
          </a:p>
        </p:txBody>
      </p:sp>
      <p:sp>
        <p:nvSpPr>
          <p:cNvPr id="15" name="Obdélník 14"/>
          <p:cNvSpPr/>
          <p:nvPr/>
        </p:nvSpPr>
        <p:spPr>
          <a:xfrm rot="19330989">
            <a:off x="508411" y="2139919"/>
            <a:ext cx="460769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0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Obsahová transformace</a:t>
            </a:r>
            <a:endParaRPr lang="cs-CZ" sz="20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93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1" grpId="0" animBg="1"/>
      <p:bldP spid="12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6002" y="0"/>
            <a:ext cx="9271584" cy="673565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376002" y="230188"/>
            <a:ext cx="3374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Konceptový</a:t>
            </a:r>
            <a:r>
              <a:rPr lang="cs-CZ" sz="2800" dirty="0" smtClean="0"/>
              <a:t> diagram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308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57553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Inspirace k seminární práci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Didaktické kazuistiky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http://www.ped.muni.cz/didacticaviva/kazuistiky/databanka-kazuistik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Komenský – více populárně naučně psané texty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http://www.ped.muni.cz/komensky/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Videostudie</a:t>
            </a:r>
            <a:r>
              <a:rPr lang="cs-CZ" dirty="0" smtClean="0"/>
              <a:t> z hodin:</a:t>
            </a:r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http://www.timssvideo.com/videos/science/Czech%20Republic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68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340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Motiv Office</vt:lpstr>
      <vt:lpstr>Obecná didaktika</vt:lpstr>
      <vt:lpstr>Prezentace aplikace PowerPoint</vt:lpstr>
      <vt:lpstr>Prezentace aplikace PowerPoint</vt:lpstr>
      <vt:lpstr>Prezentace aplikace PowerPoint</vt:lpstr>
      <vt:lpstr>Ukončení – co je a není v Isu:</vt:lpstr>
      <vt:lpstr>Prezentace aplikace PowerPoint</vt:lpstr>
      <vt:lpstr>Konceptová analýza (Slavík, 2015) </vt:lpstr>
      <vt:lpstr>Prezentace aplikace PowerPoint</vt:lpstr>
      <vt:lpstr>Inspirace k seminární práci </vt:lpstr>
      <vt:lpstr>Literatura</vt:lpstr>
      <vt:lpstr>Zkouška z předmětu Obecná didaktika</vt:lpstr>
      <vt:lpstr>Sylabus…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23</cp:revision>
  <dcterms:created xsi:type="dcterms:W3CDTF">2015-09-21T19:59:17Z</dcterms:created>
  <dcterms:modified xsi:type="dcterms:W3CDTF">2015-11-25T09:31:30Z</dcterms:modified>
</cp:coreProperties>
</file>