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3" r:id="rId4"/>
    <p:sldId id="258" r:id="rId5"/>
    <p:sldId id="259" r:id="rId6"/>
    <p:sldId id="264" r:id="rId7"/>
    <p:sldId id="260" r:id="rId8"/>
    <p:sldId id="265" r:id="rId9"/>
    <p:sldId id="261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3F3D8-9214-411A-97B9-1C31A8D3C0A9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B550-B64C-4A81-AF7A-4B869EBD4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844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mtClean="0"/>
              <a:t>Ukázka z videozáznamu výuky fyziky (virtuální hospitace)</a:t>
            </a:r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11B08-9301-4FF2-AA91-20036EF0F3D9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51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25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90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08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7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37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85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33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05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62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66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0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9542C-437B-4816-8493-6544A459B5F1}" type="datetimeFigureOut">
              <a:rPr lang="cs-CZ" smtClean="0"/>
              <a:t>24. 11. 2015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CE79-A275-4166-999F-32EC267042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66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Konceptová analýza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Analýza obsahové transformace ve výuce a jejích strukturních opor – obsahová jádra – jádrové činnosti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10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3071813" y="260350"/>
            <a:ext cx="6172200" cy="820738"/>
          </a:xfrm>
        </p:spPr>
        <p:txBody>
          <a:bodyPr/>
          <a:lstStyle/>
          <a:p>
            <a:pPr marL="0" indent="0" algn="r">
              <a:buNone/>
            </a:pPr>
            <a:r>
              <a:rPr lang="cs-CZ" altLang="cs-CZ" sz="2400"/>
              <a:t>Hloubková konceptuální struktura obsahu</a:t>
            </a:r>
          </a:p>
        </p:txBody>
      </p:sp>
      <p:sp>
        <p:nvSpPr>
          <p:cNvPr id="5" name="Zaoblený obdélník 4"/>
          <p:cNvSpPr/>
          <p:nvPr/>
        </p:nvSpPr>
        <p:spPr bwMode="auto">
          <a:xfrm>
            <a:off x="6851650" y="2817813"/>
            <a:ext cx="1079500" cy="6477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/>
              <a:t>Zvuk</a:t>
            </a:r>
          </a:p>
        </p:txBody>
      </p:sp>
      <p:sp>
        <p:nvSpPr>
          <p:cNvPr id="6" name="Zaoblený obdélník 5"/>
          <p:cNvSpPr/>
          <p:nvPr/>
        </p:nvSpPr>
        <p:spPr bwMode="auto">
          <a:xfrm>
            <a:off x="5203825" y="2247900"/>
            <a:ext cx="1296988" cy="6477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/>
              <a:t>Rychlost</a:t>
            </a:r>
          </a:p>
        </p:txBody>
      </p:sp>
      <p:sp>
        <p:nvSpPr>
          <p:cNvPr id="7" name="Zaoblený obdélník 6"/>
          <p:cNvSpPr/>
          <p:nvPr/>
        </p:nvSpPr>
        <p:spPr bwMode="auto">
          <a:xfrm>
            <a:off x="3252788" y="2611439"/>
            <a:ext cx="1295400" cy="64928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/>
              <a:t>Měření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4257676" y="5024438"/>
            <a:ext cx="1084263" cy="5762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Procedurální znalost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6767513" y="4092576"/>
            <a:ext cx="1187450" cy="5762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Hodnotit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5421314" y="5030788"/>
            <a:ext cx="1081087" cy="5699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Konceptuální znalost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5368925" y="1398588"/>
            <a:ext cx="1187450" cy="5762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Fenomén</a:t>
            </a:r>
          </a:p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VLASTNOST</a:t>
            </a:r>
          </a:p>
        </p:txBody>
      </p:sp>
      <p:sp>
        <p:nvSpPr>
          <p:cNvPr id="12" name="Obdélník 11"/>
          <p:cNvSpPr/>
          <p:nvPr/>
        </p:nvSpPr>
        <p:spPr bwMode="auto">
          <a:xfrm>
            <a:off x="6745288" y="1398588"/>
            <a:ext cx="1185862" cy="5762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Fenomén</a:t>
            </a:r>
          </a:p>
          <a:p>
            <a:pPr algn="ctr">
              <a:defRPr/>
            </a:pPr>
            <a:r>
              <a:rPr lang="cs-CZ" sz="1600" dirty="0">
                <a:solidFill>
                  <a:schemeClr val="tx1"/>
                </a:solidFill>
              </a:rPr>
              <a:t>SUBSTANCE</a:t>
            </a:r>
          </a:p>
        </p:txBody>
      </p:sp>
      <p:sp>
        <p:nvSpPr>
          <p:cNvPr id="13" name="Zaoblený obdélník 12"/>
          <p:cNvSpPr/>
          <p:nvPr/>
        </p:nvSpPr>
        <p:spPr bwMode="auto">
          <a:xfrm>
            <a:off x="2827339" y="1963739"/>
            <a:ext cx="1997075" cy="504825"/>
          </a:xfrm>
          <a:prstGeom prst="roundRect">
            <a:avLst/>
          </a:prstGeom>
          <a:solidFill>
            <a:schemeClr val="bg1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Srovnávání podle všeobecného ekvivalentu </a:t>
            </a:r>
          </a:p>
        </p:txBody>
      </p:sp>
      <p:sp>
        <p:nvSpPr>
          <p:cNvPr id="14" name="Zaoblený obdélník 13"/>
          <p:cNvSpPr/>
          <p:nvPr/>
        </p:nvSpPr>
        <p:spPr bwMode="auto">
          <a:xfrm>
            <a:off x="8040688" y="1849438"/>
            <a:ext cx="1377950" cy="1238250"/>
          </a:xfrm>
          <a:prstGeom prst="roundRect">
            <a:avLst/>
          </a:prstGeom>
          <a:solidFill>
            <a:schemeClr val="bg1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>
                <a:solidFill>
                  <a:schemeClr val="tx1"/>
                </a:solidFill>
              </a:rPr>
              <a:t>Fyzika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 bwMode="auto">
          <a:xfrm>
            <a:off x="5226050" y="3138488"/>
            <a:ext cx="1296988" cy="6477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/>
              <a:t>Intenzita</a:t>
            </a:r>
          </a:p>
        </p:txBody>
      </p:sp>
      <p:sp>
        <p:nvSpPr>
          <p:cNvPr id="16" name="Zaoblený obdélník 15"/>
          <p:cNvSpPr/>
          <p:nvPr/>
        </p:nvSpPr>
        <p:spPr bwMode="auto">
          <a:xfrm>
            <a:off x="5202239" y="3968750"/>
            <a:ext cx="1296987" cy="6477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/>
              <a:t>Krása</a:t>
            </a:r>
          </a:p>
        </p:txBody>
      </p:sp>
      <p:sp>
        <p:nvSpPr>
          <p:cNvPr id="17" name="Zaoblený obdélník 16"/>
          <p:cNvSpPr/>
          <p:nvPr/>
        </p:nvSpPr>
        <p:spPr bwMode="auto">
          <a:xfrm>
            <a:off x="3233738" y="3444875"/>
            <a:ext cx="1566862" cy="6477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/>
              <a:t>Hodnocení</a:t>
            </a:r>
          </a:p>
        </p:txBody>
      </p:sp>
      <p:sp>
        <p:nvSpPr>
          <p:cNvPr id="18" name="Zaoblený obdélník 17"/>
          <p:cNvSpPr/>
          <p:nvPr/>
        </p:nvSpPr>
        <p:spPr bwMode="auto">
          <a:xfrm>
            <a:off x="8040688" y="3673475"/>
            <a:ext cx="1377950" cy="1238250"/>
          </a:xfrm>
          <a:prstGeom prst="roundRect">
            <a:avLst/>
          </a:prstGeom>
          <a:solidFill>
            <a:schemeClr val="bg1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>
                <a:solidFill>
                  <a:schemeClr val="tx1"/>
                </a:solidFill>
              </a:rPr>
              <a:t>Hudební výchova</a:t>
            </a:r>
          </a:p>
        </p:txBody>
      </p:sp>
      <p:sp>
        <p:nvSpPr>
          <p:cNvPr id="19" name="Zaoblený obdélník 18"/>
          <p:cNvSpPr/>
          <p:nvPr/>
        </p:nvSpPr>
        <p:spPr bwMode="auto">
          <a:xfrm>
            <a:off x="2833689" y="4292601"/>
            <a:ext cx="1997075" cy="504825"/>
          </a:xfrm>
          <a:prstGeom prst="roundRect">
            <a:avLst/>
          </a:prstGeom>
          <a:solidFill>
            <a:schemeClr val="bg1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Srovnávání podle subjektivního ekvivalentu </a:t>
            </a:r>
          </a:p>
        </p:txBody>
      </p:sp>
      <p:cxnSp>
        <p:nvCxnSpPr>
          <p:cNvPr id="21" name="Přímá spojnice 20"/>
          <p:cNvCxnSpPr>
            <a:stCxn id="6" idx="3"/>
            <a:endCxn id="5" idx="1"/>
          </p:cNvCxnSpPr>
          <p:nvPr/>
        </p:nvCxnSpPr>
        <p:spPr bwMode="auto">
          <a:xfrm>
            <a:off x="6500814" y="2571751"/>
            <a:ext cx="350837" cy="569913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stCxn id="15" idx="3"/>
            <a:endCxn id="5" idx="1"/>
          </p:cNvCxnSpPr>
          <p:nvPr/>
        </p:nvCxnSpPr>
        <p:spPr bwMode="auto">
          <a:xfrm flipV="1">
            <a:off x="6523038" y="3141664"/>
            <a:ext cx="328612" cy="320675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16" idx="3"/>
            <a:endCxn id="5" idx="1"/>
          </p:cNvCxnSpPr>
          <p:nvPr/>
        </p:nvCxnSpPr>
        <p:spPr bwMode="auto">
          <a:xfrm flipV="1">
            <a:off x="6499226" y="3141664"/>
            <a:ext cx="352425" cy="1150937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>
            <a:stCxn id="7" idx="3"/>
            <a:endCxn id="6" idx="1"/>
          </p:cNvCxnSpPr>
          <p:nvPr/>
        </p:nvCxnSpPr>
        <p:spPr bwMode="auto">
          <a:xfrm flipV="1">
            <a:off x="4548189" y="2571751"/>
            <a:ext cx="655637" cy="365125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stCxn id="7" idx="3"/>
            <a:endCxn id="15" idx="1"/>
          </p:cNvCxnSpPr>
          <p:nvPr/>
        </p:nvCxnSpPr>
        <p:spPr bwMode="auto">
          <a:xfrm>
            <a:off x="4548188" y="2936876"/>
            <a:ext cx="677862" cy="525463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>
            <a:stCxn id="17" idx="3"/>
            <a:endCxn id="16" idx="1"/>
          </p:cNvCxnSpPr>
          <p:nvPr/>
        </p:nvCxnSpPr>
        <p:spPr bwMode="auto">
          <a:xfrm>
            <a:off x="4800600" y="3768726"/>
            <a:ext cx="401638" cy="523875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 bwMode="auto">
          <a:xfrm>
            <a:off x="2849564" y="1293813"/>
            <a:ext cx="1050925" cy="5762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Aplikovat</a:t>
            </a:r>
          </a:p>
        </p:txBody>
      </p:sp>
      <p:sp>
        <p:nvSpPr>
          <p:cNvPr id="39" name="Obdélník 38"/>
          <p:cNvSpPr/>
          <p:nvPr/>
        </p:nvSpPr>
        <p:spPr bwMode="auto">
          <a:xfrm>
            <a:off x="6767513" y="4767263"/>
            <a:ext cx="1187450" cy="5762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Tvořit</a:t>
            </a:r>
          </a:p>
        </p:txBody>
      </p:sp>
      <p:sp>
        <p:nvSpPr>
          <p:cNvPr id="27" name="Obdélník 26"/>
          <p:cNvSpPr/>
          <p:nvPr/>
        </p:nvSpPr>
        <p:spPr bwMode="auto">
          <a:xfrm>
            <a:off x="3375026" y="5060950"/>
            <a:ext cx="777875" cy="5651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Znalost</a:t>
            </a:r>
          </a:p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faktů</a:t>
            </a:r>
          </a:p>
        </p:txBody>
      </p:sp>
      <p:sp>
        <p:nvSpPr>
          <p:cNvPr id="28" name="Obdélník 27"/>
          <p:cNvSpPr/>
          <p:nvPr/>
        </p:nvSpPr>
        <p:spPr bwMode="auto">
          <a:xfrm>
            <a:off x="4032251" y="1293813"/>
            <a:ext cx="1031875" cy="5762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ČINNOST</a:t>
            </a:r>
          </a:p>
        </p:txBody>
      </p:sp>
      <p:sp>
        <p:nvSpPr>
          <p:cNvPr id="30" name="Zaoblený obdélník 29"/>
          <p:cNvSpPr/>
          <p:nvPr/>
        </p:nvSpPr>
        <p:spPr bwMode="auto">
          <a:xfrm>
            <a:off x="1822450" y="3443288"/>
            <a:ext cx="1428750" cy="6477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/>
              <a:t>Metafora</a:t>
            </a:r>
          </a:p>
        </p:txBody>
      </p:sp>
      <p:sp>
        <p:nvSpPr>
          <p:cNvPr id="31" name="Zaoblený obdélník 30"/>
          <p:cNvSpPr/>
          <p:nvPr/>
        </p:nvSpPr>
        <p:spPr bwMode="auto">
          <a:xfrm>
            <a:off x="6838950" y="2813050"/>
            <a:ext cx="1079500" cy="6477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/>
              <a:t>Vliv</a:t>
            </a:r>
          </a:p>
        </p:txBody>
      </p:sp>
      <p:sp>
        <p:nvSpPr>
          <p:cNvPr id="33" name="Zaoblený obdélník 32"/>
          <p:cNvSpPr/>
          <p:nvPr/>
        </p:nvSpPr>
        <p:spPr bwMode="auto">
          <a:xfrm>
            <a:off x="5232400" y="3141663"/>
            <a:ext cx="1296988" cy="6477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/>
              <a:t>Intenzita</a:t>
            </a:r>
          </a:p>
        </p:txBody>
      </p:sp>
      <p:sp>
        <p:nvSpPr>
          <p:cNvPr id="34" name="Zaoblený obdélník 33"/>
          <p:cNvSpPr/>
          <p:nvPr/>
        </p:nvSpPr>
        <p:spPr bwMode="auto">
          <a:xfrm>
            <a:off x="5199064" y="2254250"/>
            <a:ext cx="1296987" cy="6477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b="1" dirty="0"/>
              <a:t>Rozsah</a:t>
            </a:r>
          </a:p>
        </p:txBody>
      </p:sp>
      <p:sp>
        <p:nvSpPr>
          <p:cNvPr id="36" name="Zaoblený obdélník 35"/>
          <p:cNvSpPr/>
          <p:nvPr/>
        </p:nvSpPr>
        <p:spPr bwMode="auto">
          <a:xfrm>
            <a:off x="5199064" y="3949700"/>
            <a:ext cx="1296987" cy="6477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/>
              <a:t>Vkus</a:t>
            </a:r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8040688" y="1844675"/>
            <a:ext cx="1827212" cy="3062288"/>
            <a:chOff x="6516216" y="1844824"/>
            <a:chExt cx="1377950" cy="3062287"/>
          </a:xfrm>
        </p:grpSpPr>
        <p:sp>
          <p:nvSpPr>
            <p:cNvPr id="37" name="Zaoblený obdélník 36"/>
            <p:cNvSpPr/>
            <p:nvPr/>
          </p:nvSpPr>
          <p:spPr bwMode="auto">
            <a:xfrm>
              <a:off x="6516216" y="1844824"/>
              <a:ext cx="1377950" cy="123825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2400" dirty="0">
                  <a:solidFill>
                    <a:schemeClr val="tx1"/>
                  </a:solidFill>
                </a:rPr>
                <a:t>Mediální výchova</a:t>
              </a:r>
              <a:br>
                <a:rPr lang="cs-CZ" sz="2400" dirty="0">
                  <a:solidFill>
                    <a:schemeClr val="tx1"/>
                  </a:solidFill>
                </a:rPr>
              </a:br>
              <a:r>
                <a:rPr lang="cs-CZ" sz="2400" dirty="0">
                  <a:solidFill>
                    <a:schemeClr val="tx1"/>
                  </a:solidFill>
                </a:rPr>
                <a:t>Sociologie</a:t>
              </a:r>
            </a:p>
          </p:txBody>
        </p:sp>
        <p:sp>
          <p:nvSpPr>
            <p:cNvPr id="40" name="Zaoblený obdélník 39"/>
            <p:cNvSpPr/>
            <p:nvPr/>
          </p:nvSpPr>
          <p:spPr bwMode="auto">
            <a:xfrm>
              <a:off x="6516216" y="3668861"/>
              <a:ext cx="1377950" cy="123825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sz="2400" dirty="0">
                  <a:solidFill>
                    <a:schemeClr val="tx1"/>
                  </a:solidFill>
                </a:rPr>
                <a:t>Mediální výchova</a:t>
              </a:r>
            </a:p>
            <a:p>
              <a:pPr algn="ctr">
                <a:defRPr/>
              </a:pPr>
              <a:r>
                <a:rPr lang="cs-CZ" sz="2400" dirty="0">
                  <a:solidFill>
                    <a:schemeClr val="tx1"/>
                  </a:solidFill>
                </a:rPr>
                <a:t>Estetika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6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4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s odříznutými rohy na stejné straně 1"/>
          <p:cNvSpPr/>
          <p:nvPr/>
        </p:nvSpPr>
        <p:spPr>
          <a:xfrm>
            <a:off x="4617443" y="5279470"/>
            <a:ext cx="4282519" cy="865691"/>
          </a:xfrm>
          <a:prstGeom prst="snip2SameRect">
            <a:avLst/>
          </a:prstGeom>
          <a:solidFill>
            <a:schemeClr val="accent1">
              <a:alpha val="47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/>
              <a:t>Jednotky transformace obsahu v učební situaci </a:t>
            </a:r>
            <a:br>
              <a:rPr lang="cs-CZ" altLang="cs-CZ" sz="3600" dirty="0" smtClean="0"/>
            </a:br>
            <a:r>
              <a:rPr lang="cs-CZ" altLang="cs-CZ" sz="3600" dirty="0" smtClean="0"/>
              <a:t>prekoncept / představa – výraz – koncept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1919288" y="1700213"/>
            <a:ext cx="8050622" cy="4287632"/>
          </a:xfrm>
          <a:ln w="222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3076" name="Oval 6"/>
          <p:cNvSpPr>
            <a:spLocks noChangeArrowheads="1"/>
          </p:cNvSpPr>
          <p:nvPr/>
        </p:nvSpPr>
        <p:spPr bwMode="auto">
          <a:xfrm>
            <a:off x="3557290" y="1457224"/>
            <a:ext cx="4751388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OBSAH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2927350" y="2997201"/>
            <a:ext cx="1830388" cy="461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PREKONCEPT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7319964" y="2997201"/>
            <a:ext cx="1379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/>
              <a:t>KONCEPT</a:t>
            </a: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3843339" y="1865313"/>
            <a:ext cx="9698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SITUACE</a:t>
            </a:r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6796088" y="1792288"/>
            <a:ext cx="9336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ZÁŽITEK</a:t>
            </a:r>
          </a:p>
        </p:txBody>
      </p:sp>
      <p:sp>
        <p:nvSpPr>
          <p:cNvPr id="3081" name="Text Box 12"/>
          <p:cNvSpPr txBox="1">
            <a:spLocks noChangeArrowheads="1"/>
          </p:cNvSpPr>
          <p:nvPr/>
        </p:nvSpPr>
        <p:spPr bwMode="auto">
          <a:xfrm>
            <a:off x="3359151" y="3716338"/>
            <a:ext cx="1258293" cy="369332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PŘEDSTAVA</a:t>
            </a:r>
          </a:p>
        </p:txBody>
      </p:sp>
      <p:sp>
        <p:nvSpPr>
          <p:cNvPr id="3082" name="Text Box 13"/>
          <p:cNvSpPr txBox="1">
            <a:spLocks noChangeArrowheads="1"/>
          </p:cNvSpPr>
          <p:nvPr/>
        </p:nvSpPr>
        <p:spPr bwMode="auto">
          <a:xfrm>
            <a:off x="7248526" y="3716338"/>
            <a:ext cx="793807" cy="369332"/>
          </a:xfrm>
          <a:prstGeom prst="rect">
            <a:avLst/>
          </a:prstGeom>
          <a:noFill/>
          <a:ln w="1587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VÝRAZ</a:t>
            </a:r>
          </a:p>
        </p:txBody>
      </p:sp>
      <p:sp>
        <p:nvSpPr>
          <p:cNvPr id="3083" name="Text Box 14"/>
          <p:cNvSpPr txBox="1">
            <a:spLocks noChangeArrowheads="1"/>
          </p:cNvSpPr>
          <p:nvPr/>
        </p:nvSpPr>
        <p:spPr bwMode="auto">
          <a:xfrm>
            <a:off x="3935413" y="36449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cxnSp>
        <p:nvCxnSpPr>
          <p:cNvPr id="3084" name="AutoShape 15"/>
          <p:cNvCxnSpPr>
            <a:cxnSpLocks noChangeShapeType="1"/>
            <a:stCxn id="3076" idx="2"/>
            <a:endCxn id="3077" idx="0"/>
          </p:cNvCxnSpPr>
          <p:nvPr/>
        </p:nvCxnSpPr>
        <p:spPr bwMode="auto">
          <a:xfrm>
            <a:off x="3557290" y="2249387"/>
            <a:ext cx="285254" cy="74781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AutoShape 16"/>
          <p:cNvCxnSpPr>
            <a:cxnSpLocks noChangeShapeType="1"/>
            <a:stCxn id="3081" idx="0"/>
            <a:endCxn id="3077" idx="2"/>
          </p:cNvCxnSpPr>
          <p:nvPr/>
        </p:nvCxnSpPr>
        <p:spPr bwMode="auto">
          <a:xfrm flipH="1" flipV="1">
            <a:off x="3842545" y="3459164"/>
            <a:ext cx="145753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AutoShape 17"/>
          <p:cNvCxnSpPr>
            <a:cxnSpLocks noChangeShapeType="1"/>
            <a:stCxn id="3081" idx="3"/>
            <a:endCxn id="3082" idx="1"/>
          </p:cNvCxnSpPr>
          <p:nvPr/>
        </p:nvCxnSpPr>
        <p:spPr bwMode="auto">
          <a:xfrm>
            <a:off x="4617443" y="3901004"/>
            <a:ext cx="263108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AutoShape 18"/>
          <p:cNvCxnSpPr>
            <a:cxnSpLocks noChangeShapeType="1"/>
            <a:stCxn id="3077" idx="3"/>
            <a:endCxn id="3078" idx="1"/>
          </p:cNvCxnSpPr>
          <p:nvPr/>
        </p:nvCxnSpPr>
        <p:spPr bwMode="auto">
          <a:xfrm>
            <a:off x="4757739" y="3227389"/>
            <a:ext cx="25622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8" name="AutoShape 19"/>
          <p:cNvSpPr>
            <a:spLocks/>
          </p:cNvSpPr>
          <p:nvPr/>
        </p:nvSpPr>
        <p:spPr bwMode="auto">
          <a:xfrm rot="16200000" flipH="1">
            <a:off x="5862638" y="3230563"/>
            <a:ext cx="431800" cy="2413000"/>
          </a:xfrm>
          <a:prstGeom prst="rightBrace">
            <a:avLst>
              <a:gd name="adj1" fmla="val 465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089" name="Text Box 20"/>
          <p:cNvSpPr txBox="1">
            <a:spLocks noChangeArrowheads="1"/>
          </p:cNvSpPr>
          <p:nvPr/>
        </p:nvSpPr>
        <p:spPr bwMode="auto">
          <a:xfrm>
            <a:off x="4872038" y="4652963"/>
            <a:ext cx="23133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VÝZNAM - komunikace</a:t>
            </a: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4757738" y="5383768"/>
            <a:ext cx="4142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Kontext – možný </a:t>
            </a:r>
            <a:r>
              <a:rPr lang="cs-CZ" altLang="cs-CZ" sz="1800" dirty="0" smtClean="0"/>
              <a:t>svět v rámci dané kultury</a:t>
            </a:r>
            <a:endParaRPr lang="cs-CZ" altLang="cs-CZ" sz="1800" dirty="0">
              <a:sym typeface="Symbol" panose="05050102010706020507" pitchFamily="18" charset="2"/>
            </a:endParaRPr>
          </a:p>
        </p:txBody>
      </p:sp>
      <p:sp>
        <p:nvSpPr>
          <p:cNvPr id="3091" name="Text Box 32"/>
          <p:cNvSpPr txBox="1">
            <a:spLocks noChangeArrowheads="1"/>
          </p:cNvSpPr>
          <p:nvPr/>
        </p:nvSpPr>
        <p:spPr bwMode="auto">
          <a:xfrm>
            <a:off x="4851400" y="48164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cxnSp>
        <p:nvCxnSpPr>
          <p:cNvPr id="3092" name="AutoShape 33"/>
          <p:cNvCxnSpPr>
            <a:cxnSpLocks noChangeShapeType="1"/>
            <a:stCxn id="3091" idx="1"/>
          </p:cNvCxnSpPr>
          <p:nvPr/>
        </p:nvCxnSpPr>
        <p:spPr bwMode="auto">
          <a:xfrm flipH="1">
            <a:off x="4594966" y="4999833"/>
            <a:ext cx="256434" cy="75326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3" name="AutoShape 34"/>
          <p:cNvCxnSpPr>
            <a:cxnSpLocks noChangeShapeType="1"/>
            <a:stCxn id="3089" idx="3"/>
            <a:endCxn id="3090" idx="3"/>
          </p:cNvCxnSpPr>
          <p:nvPr/>
        </p:nvCxnSpPr>
        <p:spPr bwMode="auto">
          <a:xfrm>
            <a:off x="7185428" y="4837629"/>
            <a:ext cx="1714534" cy="73080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Obdélník 2"/>
          <p:cNvSpPr/>
          <p:nvPr/>
        </p:nvSpPr>
        <p:spPr>
          <a:xfrm rot="19330989">
            <a:off x="4669108" y="2967335"/>
            <a:ext cx="285379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Obsahová transformace</a:t>
            </a:r>
            <a:endParaRPr lang="cs-CZ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14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se zabýváme? </a:t>
            </a:r>
            <a:br>
              <a:rPr lang="cs-CZ" dirty="0" smtClean="0"/>
            </a:br>
            <a:r>
              <a:rPr lang="cs-CZ" dirty="0" smtClean="0"/>
              <a:t>Konceptová analýza.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Konceptová analýza: epistemologický </a:t>
            </a:r>
            <a:r>
              <a:rPr lang="cs-CZ" dirty="0"/>
              <a:t>rozbor obsahové </a:t>
            </a:r>
            <a:r>
              <a:rPr lang="cs-CZ" dirty="0" smtClean="0"/>
              <a:t>transformace.  </a:t>
            </a:r>
          </a:p>
          <a:p>
            <a:endParaRPr lang="cs-CZ" dirty="0" smtClean="0"/>
          </a:p>
          <a:p>
            <a:r>
              <a:rPr lang="cs-CZ" dirty="0" smtClean="0"/>
              <a:t>Konceptová </a:t>
            </a:r>
            <a:r>
              <a:rPr lang="cs-CZ" dirty="0"/>
              <a:t>analýza didakticky vyhodnocuje pojmovou strukturaci učiva a způsob jeho uplatnění v učebních úlohách s ohledem na metody a cíle výuky (Janík et al. 2013, s. 221 n.).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Konceptová analýza vyhodnocuje kvalitu způsobu, jak se obsah transformuje do cílů výuky prostřednictvím činností a komunikace žáků při řešení učebních úloh.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1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Modality existence obsahu – koncept v pojetí didaktiky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4670" y="1825625"/>
            <a:ext cx="3079130" cy="4351338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 - subjektivně </a:t>
            </a:r>
            <a:r>
              <a:rPr lang="cs-CZ" dirty="0"/>
              <a:t>uchopený obsah (představa, prekoncept – P) </a:t>
            </a:r>
            <a:endParaRPr lang="cs-CZ" dirty="0" smtClean="0"/>
          </a:p>
          <a:p>
            <a:r>
              <a:rPr lang="cs-CZ" dirty="0" smtClean="0"/>
              <a:t>Q – výraz</a:t>
            </a:r>
          </a:p>
          <a:p>
            <a:r>
              <a:rPr lang="cs-CZ" dirty="0" smtClean="0"/>
              <a:t>R – reálný objekt označený výrazem </a:t>
            </a:r>
          </a:p>
          <a:p>
            <a:r>
              <a:rPr lang="cs-CZ" dirty="0" smtClean="0"/>
              <a:t>Vědomí </a:t>
            </a:r>
            <a:r>
              <a:rPr lang="cs-CZ" dirty="0"/>
              <a:t>obsahu P předpokládá </a:t>
            </a:r>
            <a:r>
              <a:rPr lang="cs-CZ" dirty="0">
                <a:solidFill>
                  <a:srgbClr val="FF0000"/>
                </a:solidFill>
              </a:rPr>
              <a:t>vzájemné poznávání obsahu mysli prostřednictvím společného jazyka</a:t>
            </a:r>
            <a:r>
              <a:rPr lang="cs-CZ" dirty="0"/>
              <a:t>. Jinými slovy, k tomu, aby lidský subjekt </a:t>
            </a:r>
            <a:r>
              <a:rPr lang="cs-CZ" i="1" dirty="0"/>
              <a:t>věděl</a:t>
            </a:r>
            <a:r>
              <a:rPr lang="cs-CZ" dirty="0"/>
              <a:t>, že si myslí či představuje určitý obsah, musí znát a umět používat výraz Q srozumitelný i jiným lidem.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aplikaci na výuku to znamená, že o obsahu, kterému žák má </a:t>
            </a:r>
            <a:r>
              <a:rPr lang="cs-CZ" i="1" dirty="0"/>
              <a:t>rozumět</a:t>
            </a:r>
            <a:r>
              <a:rPr lang="cs-CZ" dirty="0"/>
              <a:t>, se má umět </a:t>
            </a:r>
            <a:r>
              <a:rPr lang="cs-CZ" i="1" dirty="0"/>
              <a:t>dorozumět</a:t>
            </a:r>
            <a:r>
              <a:rPr lang="cs-CZ" dirty="0"/>
              <a:t> s druhými lidmi. </a:t>
            </a:r>
            <a:endParaRPr lang="cs-CZ" dirty="0" smtClean="0"/>
          </a:p>
          <a:p>
            <a:r>
              <a:rPr lang="cs-CZ" dirty="0" smtClean="0"/>
              <a:t>Tuto </a:t>
            </a:r>
            <a:r>
              <a:rPr lang="cs-CZ" dirty="0"/>
              <a:t>skutečnost lze schematicky zapsat jako ekvivalenci Q</a:t>
            </a:r>
            <a:r>
              <a:rPr lang="cs-CZ" baseline="-25000" dirty="0"/>
              <a:t>X</a:t>
            </a:r>
            <a:r>
              <a:rPr lang="cs-CZ" dirty="0"/>
              <a:t>~Q</a:t>
            </a:r>
            <a:r>
              <a:rPr lang="cs-CZ" baseline="-25000" dirty="0"/>
              <a:t>Y</a:t>
            </a:r>
            <a:r>
              <a:rPr lang="cs-CZ" i="1" baseline="-25000" dirty="0"/>
              <a:t>, </a:t>
            </a:r>
            <a:r>
              <a:rPr lang="cs-CZ" dirty="0"/>
              <a:t>přičemž Q</a:t>
            </a:r>
            <a:r>
              <a:rPr lang="cs-CZ" baseline="-25000" dirty="0"/>
              <a:t>X</a:t>
            </a:r>
            <a:r>
              <a:rPr lang="cs-CZ" dirty="0"/>
              <a:t> a Q</a:t>
            </a:r>
            <a:r>
              <a:rPr lang="cs-CZ" baseline="-25000" dirty="0"/>
              <a:t>Y</a:t>
            </a:r>
            <a:r>
              <a:rPr lang="cs-CZ" dirty="0"/>
              <a:t> jsou výrazy použité různými mluvčími pro tentýž předmět R. Tehdy platí vztah P~Q</a:t>
            </a:r>
            <a:r>
              <a:rPr lang="cs-CZ" baseline="-25000" dirty="0"/>
              <a:t>X</a:t>
            </a:r>
            <a:r>
              <a:rPr lang="cs-CZ" dirty="0"/>
              <a:t>~Q</a:t>
            </a:r>
            <a:r>
              <a:rPr lang="cs-CZ" baseline="-25000" dirty="0"/>
              <a:t>Y</a:t>
            </a:r>
            <a:r>
              <a:rPr lang="cs-CZ" dirty="0"/>
              <a:t>~R</a:t>
            </a:r>
            <a:r>
              <a:rPr lang="cs-CZ" dirty="0" smtClean="0"/>
              <a:t>. </a:t>
            </a:r>
          </a:p>
          <a:p>
            <a:r>
              <a:rPr lang="cs-CZ" dirty="0" smtClean="0"/>
              <a:t>(Slavík &amp; Janík 2012)   </a:t>
            </a:r>
            <a:endParaRPr lang="cs-CZ" dirty="0"/>
          </a:p>
          <a:p>
            <a:endParaRPr lang="cs-CZ" dirty="0"/>
          </a:p>
        </p:txBody>
      </p:sp>
      <p:grpSp>
        <p:nvGrpSpPr>
          <p:cNvPr id="4" name="Plátno 8"/>
          <p:cNvGrpSpPr/>
          <p:nvPr/>
        </p:nvGrpSpPr>
        <p:grpSpPr>
          <a:xfrm>
            <a:off x="378690" y="2230409"/>
            <a:ext cx="7435273" cy="3385300"/>
            <a:chOff x="0" y="0"/>
            <a:chExt cx="5486400" cy="1769110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5486400" cy="1769110"/>
            </a:xfrm>
            <a:prstGeom prst="rect">
              <a:avLst/>
            </a:prstGeom>
          </p:spPr>
        </p:sp>
        <p:sp>
          <p:nvSpPr>
            <p:cNvPr id="6" name="Ovál 5"/>
            <p:cNvSpPr/>
            <p:nvPr/>
          </p:nvSpPr>
          <p:spPr>
            <a:xfrm>
              <a:off x="3460878" y="17068"/>
              <a:ext cx="741045" cy="549399"/>
            </a:xfrm>
            <a:prstGeom prst="ellips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cs-CZ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Zaoblený obdélník 6"/>
            <p:cNvSpPr/>
            <p:nvPr/>
          </p:nvSpPr>
          <p:spPr>
            <a:xfrm>
              <a:off x="2180125" y="1233639"/>
              <a:ext cx="755582" cy="500513"/>
            </a:xfrm>
            <a:prstGeom prst="round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" name="Textové pole 10"/>
            <p:cNvSpPr txBox="1"/>
            <p:nvPr/>
          </p:nvSpPr>
          <p:spPr>
            <a:xfrm>
              <a:off x="1078030" y="104606"/>
              <a:ext cx="510139" cy="46201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2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cs-CZ" sz="2200" baseline="-250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  <a:endPara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ové pole 10"/>
            <p:cNvSpPr txBox="1"/>
            <p:nvPr/>
          </p:nvSpPr>
          <p:spPr>
            <a:xfrm>
              <a:off x="3571302" y="60789"/>
              <a:ext cx="509905" cy="46164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20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P</a:t>
              </a:r>
              <a:r>
                <a:rPr lang="cs-CZ" sz="2200" baseline="-2500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Y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ové pole 10"/>
            <p:cNvSpPr txBox="1"/>
            <p:nvPr/>
          </p:nvSpPr>
          <p:spPr>
            <a:xfrm>
              <a:off x="2307183" y="1242074"/>
              <a:ext cx="509905" cy="46164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20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R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Textové pole 10"/>
            <p:cNvSpPr txBox="1"/>
            <p:nvPr/>
          </p:nvSpPr>
          <p:spPr>
            <a:xfrm>
              <a:off x="1889760" y="566152"/>
              <a:ext cx="482867" cy="40864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20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Q</a:t>
              </a:r>
              <a:r>
                <a:rPr lang="cs-CZ" sz="2200" baseline="-2500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X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Textové pole 10"/>
            <p:cNvSpPr txBox="1"/>
            <p:nvPr/>
          </p:nvSpPr>
          <p:spPr>
            <a:xfrm>
              <a:off x="2817088" y="556888"/>
              <a:ext cx="495071" cy="41817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2200" dirty="0" smtClean="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Q</a:t>
              </a:r>
              <a:r>
                <a:rPr lang="cs-CZ" sz="2200" baseline="-25000" dirty="0" smtClean="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Y</a:t>
              </a:r>
              <a:endPara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3" name="Přímá spojnice se šipkou 12"/>
            <p:cNvCxnSpPr>
              <a:stCxn id="17" idx="6"/>
              <a:endCxn id="11" idx="1"/>
            </p:cNvCxnSpPr>
            <p:nvPr/>
          </p:nvCxnSpPr>
          <p:spPr>
            <a:xfrm>
              <a:off x="1723724" y="324741"/>
              <a:ext cx="166036" cy="44567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/>
            <p:cNvCxnSpPr>
              <a:stCxn id="6" idx="2"/>
              <a:endCxn id="12" idx="3"/>
            </p:cNvCxnSpPr>
            <p:nvPr/>
          </p:nvCxnSpPr>
          <p:spPr>
            <a:xfrm flipH="1">
              <a:off x="3312159" y="291768"/>
              <a:ext cx="148719" cy="47415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>
              <a:stCxn id="11" idx="2"/>
              <a:endCxn id="7" idx="0"/>
            </p:cNvCxnSpPr>
            <p:nvPr/>
          </p:nvCxnSpPr>
          <p:spPr>
            <a:xfrm>
              <a:off x="2131194" y="974688"/>
              <a:ext cx="426722" cy="258951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>
              <a:stCxn id="12" idx="2"/>
              <a:endCxn id="7" idx="0"/>
            </p:cNvCxnSpPr>
            <p:nvPr/>
          </p:nvCxnSpPr>
          <p:spPr>
            <a:xfrm flipH="1">
              <a:off x="2557916" y="974950"/>
              <a:ext cx="506708" cy="258689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headEnd type="triangle"/>
              <a:tailEnd type="triangl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ál 16"/>
            <p:cNvSpPr/>
            <p:nvPr/>
          </p:nvSpPr>
          <p:spPr>
            <a:xfrm>
              <a:off x="982679" y="50421"/>
              <a:ext cx="741045" cy="548640"/>
            </a:xfrm>
            <a:prstGeom prst="ellips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</a:rPr>
                <a:t> 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8" name="Přímá spojnice 17"/>
            <p:cNvCxnSpPr/>
            <p:nvPr/>
          </p:nvCxnSpPr>
          <p:spPr>
            <a:xfrm flipV="1">
              <a:off x="599440" y="557186"/>
              <a:ext cx="4470400" cy="4171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V="1">
              <a:off x="599440" y="1094174"/>
              <a:ext cx="4470400" cy="41275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ové pole 2"/>
            <p:cNvSpPr txBox="1"/>
            <p:nvPr/>
          </p:nvSpPr>
          <p:spPr>
            <a:xfrm>
              <a:off x="1986281" y="0"/>
              <a:ext cx="1178560" cy="566438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SUBJEKTIVNÍ MODALITA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obsah v psychice</a:t>
              </a:r>
            </a:p>
          </p:txBody>
        </p:sp>
        <p:sp>
          <p:nvSpPr>
            <p:cNvPr id="21" name="Textové pole 2"/>
            <p:cNvSpPr txBox="1"/>
            <p:nvPr/>
          </p:nvSpPr>
          <p:spPr>
            <a:xfrm>
              <a:off x="3876040" y="549298"/>
              <a:ext cx="1417320" cy="58570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INTERSUBJEKTIVNÍ MODALITA</a:t>
              </a:r>
              <a:endPara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cs-CZ" sz="1400" dirty="0">
                  <a:effectLst/>
                  <a:ea typeface="Times New Roman" panose="02020603050405020304" pitchFamily="18" charset="0"/>
                  <a:cs typeface="Calibri" panose="020F0502020204030204" pitchFamily="34" charset="0"/>
                </a:rPr>
                <a:t>obsah v sociální interakci</a:t>
              </a:r>
              <a:endPara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Textové pole 2"/>
            <p:cNvSpPr txBox="1"/>
            <p:nvPr/>
          </p:nvSpPr>
          <p:spPr>
            <a:xfrm>
              <a:off x="3164841" y="1145544"/>
              <a:ext cx="1417320" cy="587532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400" dirty="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OBJEKTIVNÍ MODALITA</a:t>
              </a:r>
              <a:endPara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400" dirty="0">
                  <a:effectLst/>
                  <a:ea typeface="Times New Roman" panose="02020603050405020304" pitchFamily="18" charset="0"/>
                  <a:cs typeface="Calibri" panose="020F0502020204030204" pitchFamily="34" charset="0"/>
                </a:rPr>
                <a:t>obsah ve fyzickém světě </a:t>
              </a:r>
              <a:endPara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Obousměrná vodorovná šipka 22"/>
            <p:cNvSpPr/>
            <p:nvPr/>
          </p:nvSpPr>
          <p:spPr>
            <a:xfrm>
              <a:off x="2372627" y="720781"/>
              <a:ext cx="482333" cy="187354"/>
            </a:xfrm>
            <a:prstGeom prst="leftRightArrow">
              <a:avLst>
                <a:gd name="adj1" fmla="val 28528"/>
                <a:gd name="adj2" fmla="val 47275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4" name="Zaoblený obdélník 23"/>
            <p:cNvSpPr/>
            <p:nvPr/>
          </p:nvSpPr>
          <p:spPr>
            <a:xfrm>
              <a:off x="599440" y="629753"/>
              <a:ext cx="3058160" cy="426438"/>
            </a:xfrm>
            <a:prstGeom prst="roundRect">
              <a:avLst/>
            </a:prstGeom>
            <a:noFill/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5" name="Textové pole 5"/>
            <p:cNvSpPr txBox="1"/>
            <p:nvPr/>
          </p:nvSpPr>
          <p:spPr>
            <a:xfrm>
              <a:off x="772160" y="598985"/>
              <a:ext cx="951564" cy="45688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kontext:</a:t>
              </a: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cs-CZ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kultura, obor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78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 obsahové transformace: A je 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vše, co lze uchovávat v paměti a intersubjektivně sdílet prostřednictvím </a:t>
            </a:r>
            <a:r>
              <a:rPr lang="cs-CZ" i="1" dirty="0" smtClean="0"/>
              <a:t>ideového </a:t>
            </a:r>
            <a:r>
              <a:rPr lang="cs-CZ" dirty="0" smtClean="0"/>
              <a:t>interpretování </a:t>
            </a:r>
            <a:r>
              <a:rPr lang="cs-CZ" i="1" dirty="0" smtClean="0"/>
              <a:t>věcného</a:t>
            </a:r>
            <a:r>
              <a:rPr lang="cs-CZ" dirty="0" smtClean="0"/>
              <a:t> artefaktu </a:t>
            </a:r>
            <a:r>
              <a:rPr lang="cs-CZ" sz="1600" dirty="0" smtClean="0"/>
              <a:t>(Slavík, Chrz, Štech et. al. 2013, s. 47)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interpretování obsahu artefaktu je proces záměrného přiřazování artefaktů s cílem vyjádřit a zprostředkovat částečnou shodu jejich obsahu </a:t>
            </a:r>
          </a:p>
          <a:p>
            <a:pPr lvl="2"/>
            <a:r>
              <a:rPr lang="cs-CZ" i="1" dirty="0" smtClean="0"/>
              <a:t>Význam výrazu spočívá v určení </a:t>
            </a:r>
            <a:r>
              <a:rPr lang="cs-CZ" i="1" dirty="0" smtClean="0">
                <a:solidFill>
                  <a:schemeClr val="accent5">
                    <a:lumMod val="75000"/>
                  </a:schemeClr>
                </a:solidFill>
              </a:rPr>
              <a:t>okolností</a:t>
            </a:r>
            <a:r>
              <a:rPr lang="cs-CZ" i="1" dirty="0" smtClean="0"/>
              <a:t>, kdy dva výrazy mají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stejný význam.</a:t>
            </a:r>
            <a:r>
              <a:rPr lang="cs-CZ" i="1" dirty="0" smtClean="0"/>
              <a:t> </a:t>
            </a:r>
            <a:r>
              <a:rPr lang="cs-CZ" sz="1600" dirty="0" smtClean="0"/>
              <a:t>(Quine, W. V. O. </a:t>
            </a:r>
            <a:r>
              <a:rPr lang="cs-CZ" sz="1600" i="1" dirty="0" smtClean="0"/>
              <a:t>Od stimulu k vědě. </a:t>
            </a:r>
            <a:r>
              <a:rPr lang="cs-CZ" sz="1600" dirty="0" smtClean="0"/>
              <a:t>Praha : </a:t>
            </a:r>
            <a:r>
              <a:rPr lang="cs-CZ" sz="1600" dirty="0" err="1" smtClean="0"/>
              <a:t>Filosofia</a:t>
            </a:r>
            <a:r>
              <a:rPr lang="cs-CZ" sz="1600" dirty="0" smtClean="0"/>
              <a:t> 2002. s. 108. )</a:t>
            </a:r>
          </a:p>
          <a:p>
            <a:r>
              <a:rPr lang="cs-CZ" dirty="0" smtClean="0"/>
              <a:t>Transformace obsahu: jednotky obsahu – </a:t>
            </a:r>
            <a:r>
              <a:rPr lang="cs-CZ" b="1" dirty="0" smtClean="0"/>
              <a:t>koncepty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 </a:t>
            </a:r>
            <a:r>
              <a:rPr lang="cs-CZ" dirty="0" smtClean="0">
                <a:sym typeface="Symbol" panose="05050102010706020507" pitchFamily="18" charset="2"/>
              </a:rPr>
              <a:t> B (odlišitelnost, zaměnitelnost, srovnatelnost): </a:t>
            </a:r>
          </a:p>
          <a:p>
            <a:pPr lvl="2"/>
            <a:r>
              <a:rPr lang="cs-CZ" dirty="0" smtClean="0">
                <a:sym typeface="Symbol" panose="05050102010706020507" pitchFamily="18" charset="2"/>
              </a:rPr>
              <a:t>2 = 1 + 1, 2 = //, 2 = 10</a:t>
            </a:r>
          </a:p>
          <a:p>
            <a:pPr lvl="2"/>
            <a:r>
              <a:rPr lang="cs-CZ" dirty="0" err="1" smtClean="0">
                <a:sym typeface="Symbol" panose="05050102010706020507" pitchFamily="18" charset="2"/>
              </a:rPr>
              <a:t>pssst</a:t>
            </a:r>
            <a:r>
              <a:rPr lang="cs-CZ" dirty="0" smtClean="0">
                <a:sym typeface="Symbol" panose="05050102010706020507" pitchFamily="18" charset="2"/>
              </a:rPr>
              <a:t>  zmlkněte  buďte potichu  držte klapačku                          </a:t>
            </a:r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25875" y="5319134"/>
            <a:ext cx="1167420" cy="7768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984" y="4085646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3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pro dnešní 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4"/>
            <a:r>
              <a:rPr lang="cs-CZ" sz="2400" dirty="0" smtClean="0"/>
              <a:t>Z</a:t>
            </a:r>
            <a:r>
              <a:rPr lang="cs-CZ" sz="2400" dirty="0"/>
              <a:t> výběrového videozáznamu výuky na </a:t>
            </a:r>
            <a:r>
              <a:rPr lang="cs-CZ" sz="2400" dirty="0" err="1"/>
              <a:t>DiVi</a:t>
            </a:r>
            <a:r>
              <a:rPr lang="cs-CZ" sz="2400" dirty="0"/>
              <a:t>-Webu zformulovat poznatky o </a:t>
            </a:r>
            <a:r>
              <a:rPr lang="cs-CZ" sz="2400" i="1" dirty="0"/>
              <a:t>konceptu/konceptech</a:t>
            </a:r>
            <a:r>
              <a:rPr lang="cs-CZ" sz="2400" dirty="0"/>
              <a:t>, které jsou předmětem činnosti žáků (vystižení a přesné pojmenování konceptů bylo v semináři prezentováno jako jeden z nejobtížnějších úkolů při – transdidaktické – analýze výuky). </a:t>
            </a:r>
          </a:p>
          <a:p>
            <a:pPr lvl="4"/>
            <a:r>
              <a:rPr lang="cs-CZ" sz="2400" dirty="0"/>
              <a:t>Zformulovat poznatky o žákovských </a:t>
            </a:r>
            <a:r>
              <a:rPr lang="cs-CZ" sz="2400" i="1" dirty="0" err="1"/>
              <a:t>prekonceptech</a:t>
            </a:r>
            <a:r>
              <a:rPr lang="cs-CZ" sz="2400" dirty="0"/>
              <a:t>, které byly v této výuce rozvíjeny – jak a v čem přesně docházelo k nárůstu poznání nebo dovedností. </a:t>
            </a:r>
          </a:p>
          <a:p>
            <a:pPr lvl="4"/>
            <a:r>
              <a:rPr lang="cs-CZ" sz="2400" dirty="0"/>
              <a:t>Promyslet a vysvětlit proces utváření poznávání cizího jazyka až do úrovně </a:t>
            </a:r>
            <a:r>
              <a:rPr lang="cs-CZ" sz="2400" i="1" dirty="0"/>
              <a:t>transdidaktického zobecnění </a:t>
            </a:r>
            <a:r>
              <a:rPr lang="cs-CZ" sz="2400" dirty="0"/>
              <a:t>s oporou o vlastní obor.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95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Zástupný symbol pro obsah 3" descr="obr_6_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9926" y="0"/>
            <a:ext cx="6342063" cy="6864350"/>
          </a:xfrm>
        </p:spPr>
      </p:pic>
      <p:sp>
        <p:nvSpPr>
          <p:cNvPr id="3" name="Obdélník 2"/>
          <p:cNvSpPr/>
          <p:nvPr/>
        </p:nvSpPr>
        <p:spPr>
          <a:xfrm>
            <a:off x="8543925" y="1341438"/>
            <a:ext cx="1296988" cy="532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20484" name="Title 3"/>
          <p:cNvSpPr>
            <a:spLocks noGrp="1"/>
          </p:cNvSpPr>
          <p:nvPr>
            <p:ph type="title"/>
          </p:nvPr>
        </p:nvSpPr>
        <p:spPr>
          <a:xfrm>
            <a:off x="1263651" y="463550"/>
            <a:ext cx="3097213" cy="777875"/>
          </a:xfrm>
        </p:spPr>
        <p:txBody>
          <a:bodyPr>
            <a:normAutofit fontScale="90000"/>
          </a:bodyPr>
          <a:lstStyle/>
          <a:p>
            <a:r>
              <a:rPr lang="cs-CZ" altLang="cs-CZ" sz="3600" dirty="0" smtClean="0">
                <a:ea typeface="ＭＳ Ｐゴシック" panose="020B0600070205080204" pitchFamily="34" charset="-128"/>
              </a:rPr>
              <a:t>Hloubková struktura výuky  </a:t>
            </a:r>
            <a:r>
              <a:rPr lang="cs-CZ" altLang="cs-CZ" sz="3600" dirty="0">
                <a:ea typeface="ＭＳ Ｐゴシック" panose="020B0600070205080204" pitchFamily="34" charset="-128"/>
              </a:rPr>
              <a:t/>
            </a:r>
            <a:br>
              <a:rPr lang="cs-CZ" altLang="cs-CZ" sz="3600" dirty="0">
                <a:ea typeface="ＭＳ Ｐゴシック" panose="020B0600070205080204" pitchFamily="34" charset="-128"/>
              </a:rPr>
            </a:br>
            <a:endParaRPr lang="cs-CZ" altLang="cs-CZ" sz="3600" dirty="0">
              <a:ea typeface="ＭＳ Ｐゴシック" panose="020B0600070205080204" pitchFamily="34" charset="-128"/>
            </a:endParaRPr>
          </a:p>
        </p:txBody>
      </p:sp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8893176" y="390526"/>
            <a:ext cx="17637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latin typeface="Arial" panose="020B0604020202020204" pitchFamily="34" charset="0"/>
              </a:rPr>
              <a:t>My jsme se dnes učili slogany…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8759826" y="5313364"/>
            <a:ext cx="17637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latin typeface="Arial" panose="020B0604020202020204" pitchFamily="34" charset="0"/>
              </a:rPr>
              <a:t>Proč je mediální výuka v kurikulu?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49788" y="682626"/>
            <a:ext cx="3168650" cy="6461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1" dirty="0" err="1">
                <a:solidFill>
                  <a:schemeClr val="bg1"/>
                </a:solidFill>
              </a:rPr>
              <a:t>eurotel</a:t>
            </a:r>
            <a:r>
              <a:rPr lang="cs-CZ" b="1" dirty="0">
                <a:solidFill>
                  <a:schemeClr val="bg1"/>
                </a:solidFill>
              </a:rPr>
              <a:t>, škoda,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kofola, orion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56138" y="2339975"/>
            <a:ext cx="3168650" cy="92233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1" dirty="0" err="1">
                <a:solidFill>
                  <a:schemeClr val="bg1"/>
                </a:solidFill>
              </a:rPr>
              <a:t>re“klamání</a:t>
            </a:r>
            <a:r>
              <a:rPr lang="cs-CZ" b="1" dirty="0">
                <a:solidFill>
                  <a:schemeClr val="bg1"/>
                </a:solidFill>
              </a:rPr>
              <a:t>“,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jazykové prostředky,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forma reklamy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56138" y="5084764"/>
            <a:ext cx="3168650" cy="369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obezřetné postoje?</a:t>
            </a:r>
          </a:p>
        </p:txBody>
      </p:sp>
      <p:cxnSp>
        <p:nvCxnSpPr>
          <p:cNvPr id="13" name="Přímá spojnice 12"/>
          <p:cNvCxnSpPr/>
          <p:nvPr/>
        </p:nvCxnSpPr>
        <p:spPr>
          <a:xfrm>
            <a:off x="1847850" y="2060576"/>
            <a:ext cx="8675688" cy="730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8759826" y="2565401"/>
            <a:ext cx="2016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latin typeface="Arial" panose="020B0604020202020204" pitchFamily="34" charset="0"/>
              </a:rPr>
              <a:t>Simply clever.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latin typeface="Arial" panose="020B0604020202020204" pitchFamily="34" charset="0"/>
              </a:rPr>
              <a:t>Wir leben Autos.</a:t>
            </a:r>
          </a:p>
        </p:txBody>
      </p:sp>
      <p:sp>
        <p:nvSpPr>
          <p:cNvPr id="15" name="Obdélník 14"/>
          <p:cNvSpPr/>
          <p:nvPr/>
        </p:nvSpPr>
        <p:spPr>
          <a:xfrm rot="19330989">
            <a:off x="508411" y="2139919"/>
            <a:ext cx="460769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Obsahová transformace</a:t>
            </a:r>
            <a:endParaRPr lang="cs-CZ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426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animBg="1"/>
      <p:bldP spid="11" grpId="0" animBg="1"/>
      <p:bldP spid="12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jádra &amp; jádrová činnost ve výuce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Obsahové jádro – jádrový </a:t>
            </a:r>
            <a:r>
              <a:rPr lang="cs-CZ" b="1" dirty="0" smtClean="0"/>
              <a:t>koncept</a:t>
            </a:r>
            <a:r>
              <a:rPr lang="cs-CZ" dirty="0" smtClean="0"/>
              <a:t> – propojuje zkušenost žáků s příslušným oborem učení prostřednictvím jádrových činností </a:t>
            </a:r>
          </a:p>
          <a:p>
            <a:r>
              <a:rPr lang="cs-CZ" dirty="0" smtClean="0"/>
              <a:t>Obsahová jádra – analogie centrálních kategorií výzkumu</a:t>
            </a:r>
          </a:p>
          <a:p>
            <a:pPr lvl="1"/>
            <a:r>
              <a:rPr lang="cs-CZ" sz="2000" b="1" dirty="0" smtClean="0"/>
              <a:t>Ústřední (centrální) – </a:t>
            </a:r>
            <a:r>
              <a:rPr lang="cs-CZ" sz="2000" dirty="0" smtClean="0"/>
              <a:t>vztahuje se k nim velký počet prvků obsahu didakticky transformovaného ve výuce</a:t>
            </a:r>
          </a:p>
          <a:p>
            <a:pPr lvl="1"/>
            <a:r>
              <a:rPr lang="cs-CZ" sz="2000" b="1" dirty="0" smtClean="0"/>
              <a:t>Reprezentativní</a:t>
            </a:r>
            <a:r>
              <a:rPr lang="cs-CZ" sz="2000" dirty="0" smtClean="0"/>
              <a:t> – odkazují k velkému množství fenoménů, které ve výuce poukazují k významům obsahového jádra</a:t>
            </a:r>
          </a:p>
          <a:p>
            <a:pPr lvl="1"/>
            <a:r>
              <a:rPr lang="cs-CZ" sz="2000" b="1" dirty="0" smtClean="0"/>
              <a:t>Strukturní</a:t>
            </a:r>
            <a:r>
              <a:rPr lang="cs-CZ" sz="2000" dirty="0" smtClean="0"/>
              <a:t> – utvářejí soustavu vzájemných vztahů a mají doložitelné vazby k dalším prvkům obsahu ve výuce</a:t>
            </a:r>
          </a:p>
          <a:p>
            <a:pPr lvl="1"/>
            <a:r>
              <a:rPr lang="cs-CZ" sz="2000" b="1" dirty="0" smtClean="0"/>
              <a:t>Implikativní</a:t>
            </a:r>
            <a:r>
              <a:rPr lang="cs-CZ" sz="2000" dirty="0" smtClean="0"/>
              <a:t> – odkazují k oborové a didaktické koncepci pozorované výuky</a:t>
            </a:r>
          </a:p>
          <a:p>
            <a:pPr lvl="1"/>
            <a:r>
              <a:rPr lang="cs-CZ" sz="2000" b="1" dirty="0" smtClean="0"/>
              <a:t>Explikativní</a:t>
            </a:r>
            <a:r>
              <a:rPr lang="cs-CZ" sz="2000" dirty="0" smtClean="0"/>
              <a:t> – vysvětlují velkou část variační šíře zaznamenávaných vlastností, vztahů, podmínek a strategií pozorovaných ve výuce. </a:t>
            </a:r>
          </a:p>
          <a:p>
            <a:r>
              <a:rPr lang="cs-CZ" dirty="0" smtClean="0"/>
              <a:t>Jádrová činnost – ten zcela základní typ úkonu žáka, který musí žák (začít) dělat, aby u něj nastalo učení se tomu obsahu, který se žák má učit </a:t>
            </a:r>
          </a:p>
          <a:p>
            <a:pPr lvl="3"/>
            <a:r>
              <a:rPr lang="cs-CZ" dirty="0" smtClean="0"/>
              <a:t>Valenta in Janík et al. 2013, s. 225 – 227      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79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Koncept ZVUK 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38" y="1512888"/>
            <a:ext cx="3878262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8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89301" y="3429001"/>
            <a:ext cx="3241675" cy="2879725"/>
          </a:xfrm>
        </p:spPr>
      </p:pic>
      <p:pic>
        <p:nvPicPr>
          <p:cNvPr id="21509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6" y="1512889"/>
            <a:ext cx="286226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4" y="4076700"/>
            <a:ext cx="2909887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 rot="20717537">
            <a:off x="3708743" y="1495441"/>
            <a:ext cx="567463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symbolické systémy (notace</a:t>
            </a:r>
            <a:r>
              <a:rPr lang="cs-CZ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)</a:t>
            </a:r>
            <a:endParaRPr lang="cs-CZ" sz="54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036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474</Words>
  <Application>Microsoft Office PowerPoint</Application>
  <PresentationFormat>Širokoúhlá obrazovka</PresentationFormat>
  <Paragraphs>110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Symbol</vt:lpstr>
      <vt:lpstr>Times New Roman</vt:lpstr>
      <vt:lpstr>Motiv Office</vt:lpstr>
      <vt:lpstr>Konceptová analýza </vt:lpstr>
      <vt:lpstr>Jednotky transformace obsahu v učební situaci  prekoncept / představa – výraz – koncept </vt:lpstr>
      <vt:lpstr>Čím se zabýváme?  Konceptová analýza. </vt:lpstr>
      <vt:lpstr>Modality existence obsahu – koncept v pojetí didaktiky</vt:lpstr>
      <vt:lpstr>Základ obsahové transformace: A je B </vt:lpstr>
      <vt:lpstr>Úkoly pro dnešní seminář</vt:lpstr>
      <vt:lpstr>Hloubková struktura výuky   </vt:lpstr>
      <vt:lpstr>Obsahová jádra &amp; jádrová činnost ve výuce </vt:lpstr>
      <vt:lpstr>Koncept ZVUK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Konceptová analýza</dc:title>
  <dc:creator>Jan Slavík</dc:creator>
  <cp:lastModifiedBy>Nehyba</cp:lastModifiedBy>
  <cp:revision>10</cp:revision>
  <dcterms:created xsi:type="dcterms:W3CDTF">2015-01-07T09:50:53Z</dcterms:created>
  <dcterms:modified xsi:type="dcterms:W3CDTF">2015-11-24T17:02:58Z</dcterms:modified>
</cp:coreProperties>
</file>