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2" r:id="rId2"/>
    <p:sldId id="256" r:id="rId3"/>
    <p:sldId id="258" r:id="rId4"/>
    <p:sldId id="273" r:id="rId5"/>
    <p:sldId id="257" r:id="rId6"/>
    <p:sldId id="263" r:id="rId7"/>
    <p:sldId id="262" r:id="rId8"/>
    <p:sldId id="271" r:id="rId9"/>
    <p:sldId id="259" r:id="rId10"/>
    <p:sldId id="264" r:id="rId11"/>
    <p:sldId id="267" r:id="rId12"/>
    <p:sldId id="268"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ADEF6"/>
    <a:srgbClr val="FDE3FD"/>
    <a:srgbClr val="FABEFA"/>
    <a:srgbClr val="D2CCFC"/>
    <a:srgbClr val="F2FFEB"/>
    <a:srgbClr val="C9FEAC"/>
    <a:srgbClr val="DEFEFD"/>
    <a:srgbClr val="FCF6F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115" autoAdjust="0"/>
    <p:restoredTop sz="94660"/>
  </p:normalViewPr>
  <p:slideViewPr>
    <p:cSldViewPr>
      <p:cViewPr varScale="1">
        <p:scale>
          <a:sx n="70" d="100"/>
          <a:sy n="70" d="100"/>
        </p:scale>
        <p:origin x="-35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F1BE40-C8D0-4ABC-9669-13A0FAA9A4A3}" type="datetimeFigureOut">
              <a:rPr lang="cs-CZ" smtClean="0"/>
              <a:pPr/>
              <a:t>5.11.2014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5F6EC8-C9E0-444E-9CB1-0130AAE83C92}" type="slidenum">
              <a:rPr lang="cs-CZ" smtClean="0"/>
              <a:pPr/>
              <a:t>‹#›</a:t>
            </a:fld>
            <a:endParaRPr lang="cs-CZ"/>
          </a:p>
        </p:txBody>
      </p:sp>
    </p:spTree>
    <p:extLst>
      <p:ext uri="{BB962C8B-B14F-4D97-AF65-F5344CB8AC3E}">
        <p14:creationId xmlns:p14="http://schemas.microsoft.com/office/powerpoint/2010/main" xmlns="" val="2205050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516A0D2-D063-406E-8E4A-D2D567F22D7F}" type="slidenum">
              <a:rPr lang="cs-CZ" smtClean="0"/>
              <a:pPr/>
              <a:t>3</a:t>
            </a:fld>
            <a:endParaRPr lang="cs-CZ"/>
          </a:p>
        </p:txBody>
      </p:sp>
    </p:spTree>
    <p:extLst>
      <p:ext uri="{BB962C8B-B14F-4D97-AF65-F5344CB8AC3E}">
        <p14:creationId xmlns:p14="http://schemas.microsoft.com/office/powerpoint/2010/main" xmlns="" val="3091325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7B670CA3-366B-4C7A-929D-3F9970FDF019}" type="datetimeFigureOut">
              <a:rPr lang="cs-CZ" smtClean="0"/>
              <a:pPr/>
              <a:t>5.11.2014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AE51B4F-926D-43B4-9164-EE9D4B5EB269}" type="slidenum">
              <a:rPr lang="cs-CZ" smtClean="0"/>
              <a:pPr/>
              <a:t>‹#›</a:t>
            </a:fld>
            <a:endParaRPr lang="cs-CZ"/>
          </a:p>
        </p:txBody>
      </p:sp>
    </p:spTree>
    <p:extLst>
      <p:ext uri="{BB962C8B-B14F-4D97-AF65-F5344CB8AC3E}">
        <p14:creationId xmlns:p14="http://schemas.microsoft.com/office/powerpoint/2010/main" xmlns="" val="2348166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B670CA3-366B-4C7A-929D-3F9970FDF019}" type="datetimeFigureOut">
              <a:rPr lang="cs-CZ" smtClean="0"/>
              <a:pPr/>
              <a:t>5.11.2014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AE51B4F-926D-43B4-9164-EE9D4B5EB269}" type="slidenum">
              <a:rPr lang="cs-CZ" smtClean="0"/>
              <a:pPr/>
              <a:t>‹#›</a:t>
            </a:fld>
            <a:endParaRPr lang="cs-CZ"/>
          </a:p>
        </p:txBody>
      </p:sp>
    </p:spTree>
    <p:extLst>
      <p:ext uri="{BB962C8B-B14F-4D97-AF65-F5344CB8AC3E}">
        <p14:creationId xmlns:p14="http://schemas.microsoft.com/office/powerpoint/2010/main" xmlns="" val="22897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B670CA3-366B-4C7A-929D-3F9970FDF019}" type="datetimeFigureOut">
              <a:rPr lang="cs-CZ" smtClean="0"/>
              <a:pPr/>
              <a:t>5.11.2014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AE51B4F-926D-43B4-9164-EE9D4B5EB269}" type="slidenum">
              <a:rPr lang="cs-CZ" smtClean="0"/>
              <a:pPr/>
              <a:t>‹#›</a:t>
            </a:fld>
            <a:endParaRPr lang="cs-CZ"/>
          </a:p>
        </p:txBody>
      </p:sp>
    </p:spTree>
    <p:extLst>
      <p:ext uri="{BB962C8B-B14F-4D97-AF65-F5344CB8AC3E}">
        <p14:creationId xmlns:p14="http://schemas.microsoft.com/office/powerpoint/2010/main" xmlns="" val="3353409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B670CA3-366B-4C7A-929D-3F9970FDF019}" type="datetimeFigureOut">
              <a:rPr lang="cs-CZ" smtClean="0"/>
              <a:pPr/>
              <a:t>5.11.2014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AE51B4F-926D-43B4-9164-EE9D4B5EB269}" type="slidenum">
              <a:rPr lang="cs-CZ" smtClean="0"/>
              <a:pPr/>
              <a:t>‹#›</a:t>
            </a:fld>
            <a:endParaRPr lang="cs-CZ"/>
          </a:p>
        </p:txBody>
      </p:sp>
    </p:spTree>
    <p:extLst>
      <p:ext uri="{BB962C8B-B14F-4D97-AF65-F5344CB8AC3E}">
        <p14:creationId xmlns:p14="http://schemas.microsoft.com/office/powerpoint/2010/main" xmlns="" val="2248157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7B670CA3-366B-4C7A-929D-3F9970FDF019}" type="datetimeFigureOut">
              <a:rPr lang="cs-CZ" smtClean="0"/>
              <a:pPr/>
              <a:t>5.11.2014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AE51B4F-926D-43B4-9164-EE9D4B5EB269}" type="slidenum">
              <a:rPr lang="cs-CZ" smtClean="0"/>
              <a:pPr/>
              <a:t>‹#›</a:t>
            </a:fld>
            <a:endParaRPr lang="cs-CZ"/>
          </a:p>
        </p:txBody>
      </p:sp>
    </p:spTree>
    <p:extLst>
      <p:ext uri="{BB962C8B-B14F-4D97-AF65-F5344CB8AC3E}">
        <p14:creationId xmlns:p14="http://schemas.microsoft.com/office/powerpoint/2010/main" xmlns="" val="667008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B670CA3-366B-4C7A-929D-3F9970FDF019}" type="datetimeFigureOut">
              <a:rPr lang="cs-CZ" smtClean="0"/>
              <a:pPr/>
              <a:t>5.11.2014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AE51B4F-926D-43B4-9164-EE9D4B5EB269}" type="slidenum">
              <a:rPr lang="cs-CZ" smtClean="0"/>
              <a:pPr/>
              <a:t>‹#›</a:t>
            </a:fld>
            <a:endParaRPr lang="cs-CZ"/>
          </a:p>
        </p:txBody>
      </p:sp>
    </p:spTree>
    <p:extLst>
      <p:ext uri="{BB962C8B-B14F-4D97-AF65-F5344CB8AC3E}">
        <p14:creationId xmlns:p14="http://schemas.microsoft.com/office/powerpoint/2010/main" xmlns="" val="631014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B670CA3-366B-4C7A-929D-3F9970FDF019}" type="datetimeFigureOut">
              <a:rPr lang="cs-CZ" smtClean="0"/>
              <a:pPr/>
              <a:t>5.11.2014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AE51B4F-926D-43B4-9164-EE9D4B5EB269}" type="slidenum">
              <a:rPr lang="cs-CZ" smtClean="0"/>
              <a:pPr/>
              <a:t>‹#›</a:t>
            </a:fld>
            <a:endParaRPr lang="cs-CZ"/>
          </a:p>
        </p:txBody>
      </p:sp>
    </p:spTree>
    <p:extLst>
      <p:ext uri="{BB962C8B-B14F-4D97-AF65-F5344CB8AC3E}">
        <p14:creationId xmlns:p14="http://schemas.microsoft.com/office/powerpoint/2010/main" xmlns="" val="2001529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B670CA3-366B-4C7A-929D-3F9970FDF019}" type="datetimeFigureOut">
              <a:rPr lang="cs-CZ" smtClean="0"/>
              <a:pPr/>
              <a:t>5.11.2014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AE51B4F-926D-43B4-9164-EE9D4B5EB269}" type="slidenum">
              <a:rPr lang="cs-CZ" smtClean="0"/>
              <a:pPr/>
              <a:t>‹#›</a:t>
            </a:fld>
            <a:endParaRPr lang="cs-CZ"/>
          </a:p>
        </p:txBody>
      </p:sp>
    </p:spTree>
    <p:extLst>
      <p:ext uri="{BB962C8B-B14F-4D97-AF65-F5344CB8AC3E}">
        <p14:creationId xmlns:p14="http://schemas.microsoft.com/office/powerpoint/2010/main" xmlns="" val="2312444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B670CA3-366B-4C7A-929D-3F9970FDF019}" type="datetimeFigureOut">
              <a:rPr lang="cs-CZ" smtClean="0"/>
              <a:pPr/>
              <a:t>5.11.2014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AE51B4F-926D-43B4-9164-EE9D4B5EB269}" type="slidenum">
              <a:rPr lang="cs-CZ" smtClean="0"/>
              <a:pPr/>
              <a:t>‹#›</a:t>
            </a:fld>
            <a:endParaRPr lang="cs-CZ"/>
          </a:p>
        </p:txBody>
      </p:sp>
    </p:spTree>
    <p:extLst>
      <p:ext uri="{BB962C8B-B14F-4D97-AF65-F5344CB8AC3E}">
        <p14:creationId xmlns:p14="http://schemas.microsoft.com/office/powerpoint/2010/main" xmlns="" val="483947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B670CA3-366B-4C7A-929D-3F9970FDF019}" type="datetimeFigureOut">
              <a:rPr lang="cs-CZ" smtClean="0"/>
              <a:pPr/>
              <a:t>5.11.2014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AE51B4F-926D-43B4-9164-EE9D4B5EB269}" type="slidenum">
              <a:rPr lang="cs-CZ" smtClean="0"/>
              <a:pPr/>
              <a:t>‹#›</a:t>
            </a:fld>
            <a:endParaRPr lang="cs-CZ"/>
          </a:p>
        </p:txBody>
      </p:sp>
    </p:spTree>
    <p:extLst>
      <p:ext uri="{BB962C8B-B14F-4D97-AF65-F5344CB8AC3E}">
        <p14:creationId xmlns:p14="http://schemas.microsoft.com/office/powerpoint/2010/main" xmlns="" val="347584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B670CA3-366B-4C7A-929D-3F9970FDF019}" type="datetimeFigureOut">
              <a:rPr lang="cs-CZ" smtClean="0"/>
              <a:pPr/>
              <a:t>5.11.2014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AE51B4F-926D-43B4-9164-EE9D4B5EB269}" type="slidenum">
              <a:rPr lang="cs-CZ" smtClean="0"/>
              <a:pPr/>
              <a:t>‹#›</a:t>
            </a:fld>
            <a:endParaRPr lang="cs-CZ"/>
          </a:p>
        </p:txBody>
      </p:sp>
    </p:spTree>
    <p:extLst>
      <p:ext uri="{BB962C8B-B14F-4D97-AF65-F5344CB8AC3E}">
        <p14:creationId xmlns:p14="http://schemas.microsoft.com/office/powerpoint/2010/main" xmlns="" val="1233809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670CA3-366B-4C7A-929D-3F9970FDF019}" type="datetimeFigureOut">
              <a:rPr lang="cs-CZ" smtClean="0"/>
              <a:pPr/>
              <a:t>5.11.2014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E51B4F-926D-43B4-9164-EE9D4B5EB269}" type="slidenum">
              <a:rPr lang="cs-CZ" smtClean="0"/>
              <a:pPr/>
              <a:t>‹#›</a:t>
            </a:fld>
            <a:endParaRPr lang="cs-CZ"/>
          </a:p>
        </p:txBody>
      </p:sp>
    </p:spTree>
    <p:extLst>
      <p:ext uri="{BB962C8B-B14F-4D97-AF65-F5344CB8AC3E}">
        <p14:creationId xmlns:p14="http://schemas.microsoft.com/office/powerpoint/2010/main" xmlns="" val="1142769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642194"/>
          </a:xfrm>
        </p:spPr>
        <p:txBody>
          <a:bodyPr>
            <a:normAutofit/>
          </a:bodyPr>
          <a:lstStyle/>
          <a:p>
            <a:pPr algn="l"/>
            <a:r>
              <a:rPr lang="cs-CZ" sz="3200" b="1" dirty="0" smtClean="0"/>
              <a:t>DIAGNOSTIKA   HODNOCENÍ</a:t>
            </a:r>
            <a:r>
              <a:rPr lang="cs-CZ" sz="3200" b="1" dirty="0"/>
              <a:t> </a:t>
            </a:r>
            <a:r>
              <a:rPr lang="cs-CZ" sz="3200" b="1" dirty="0" smtClean="0"/>
              <a:t>   ZPĚTNÁ VAZBA</a:t>
            </a:r>
            <a:br>
              <a:rPr lang="cs-CZ" sz="3200" b="1" dirty="0" smtClean="0"/>
            </a:br>
            <a:r>
              <a:rPr lang="cs-CZ" sz="3200" b="1" dirty="0" smtClean="0"/>
              <a:t/>
            </a:r>
            <a:br>
              <a:rPr lang="cs-CZ" sz="3200" b="1" dirty="0" smtClean="0"/>
            </a:br>
            <a:endParaRPr lang="cs-CZ" sz="3200" b="1" dirty="0"/>
          </a:p>
        </p:txBody>
      </p:sp>
      <p:sp>
        <p:nvSpPr>
          <p:cNvPr id="4" name="Zástupný symbol pro obsah 3"/>
          <p:cNvSpPr>
            <a:spLocks noGrp="1"/>
          </p:cNvSpPr>
          <p:nvPr>
            <p:ph idx="1"/>
          </p:nvPr>
        </p:nvSpPr>
        <p:spPr/>
        <p:txBody>
          <a:bodyPr>
            <a:normAutofit fontScale="92500" lnSpcReduction="10000"/>
          </a:bodyPr>
          <a:lstStyle/>
          <a:p>
            <a:r>
              <a:rPr lang="cs-CZ" sz="2200" b="1" dirty="0"/>
              <a:t>DIAGNOSTIKA</a:t>
            </a:r>
            <a:r>
              <a:rPr lang="cs-CZ" sz="1800" dirty="0"/>
              <a:t> – analýza, interpretace vzdělávání jedince </a:t>
            </a:r>
            <a:endParaRPr lang="cs-CZ" sz="1800" dirty="0" smtClean="0"/>
          </a:p>
          <a:p>
            <a:pPr>
              <a:buNone/>
            </a:pPr>
            <a:r>
              <a:rPr lang="cs-CZ" sz="1800" dirty="0" smtClean="0"/>
              <a:t>			</a:t>
            </a:r>
          </a:p>
          <a:p>
            <a:pPr marL="0" lvl="0" indent="0">
              <a:buNone/>
            </a:pPr>
            <a:r>
              <a:rPr lang="cs-CZ" sz="1800" dirty="0" smtClean="0"/>
              <a:t>       pozorování </a:t>
            </a:r>
          </a:p>
          <a:p>
            <a:pPr lvl="0">
              <a:buNone/>
            </a:pPr>
            <a:r>
              <a:rPr lang="cs-CZ" sz="1800" dirty="0" smtClean="0"/>
              <a:t>	anamnéza </a:t>
            </a:r>
          </a:p>
          <a:p>
            <a:pPr lvl="0">
              <a:buNone/>
            </a:pPr>
            <a:r>
              <a:rPr lang="cs-CZ" sz="1800" dirty="0" smtClean="0"/>
              <a:t>	rozhovor </a:t>
            </a:r>
            <a:endParaRPr lang="cs-CZ" sz="1800" dirty="0"/>
          </a:p>
          <a:p>
            <a:pPr lvl="0">
              <a:buNone/>
            </a:pPr>
            <a:r>
              <a:rPr lang="cs-CZ" sz="1800" dirty="0" smtClean="0"/>
              <a:t>	dotazník </a:t>
            </a:r>
            <a:endParaRPr lang="cs-CZ" sz="1800" dirty="0"/>
          </a:p>
          <a:p>
            <a:pPr lvl="0">
              <a:buNone/>
            </a:pPr>
            <a:r>
              <a:rPr lang="cs-CZ" sz="1800" dirty="0" smtClean="0"/>
              <a:t>	didaktické </a:t>
            </a:r>
            <a:r>
              <a:rPr lang="cs-CZ" sz="1800" dirty="0"/>
              <a:t>testy </a:t>
            </a:r>
          </a:p>
          <a:p>
            <a:pPr lvl="0">
              <a:buNone/>
            </a:pPr>
            <a:r>
              <a:rPr lang="cs-CZ" sz="1800" dirty="0" smtClean="0"/>
              <a:t>	analýza </a:t>
            </a:r>
            <a:r>
              <a:rPr lang="cs-CZ" sz="1800" dirty="0"/>
              <a:t>prací žáků   </a:t>
            </a:r>
          </a:p>
          <a:p>
            <a:pPr lvl="0">
              <a:buNone/>
            </a:pPr>
            <a:r>
              <a:rPr lang="cs-CZ" sz="1800" dirty="0" smtClean="0"/>
              <a:t>	analýza </a:t>
            </a:r>
            <a:r>
              <a:rPr lang="cs-CZ" sz="1800" dirty="0"/>
              <a:t>pedagogické dokumentace </a:t>
            </a:r>
          </a:p>
          <a:p>
            <a:pPr lvl="0">
              <a:buNone/>
            </a:pPr>
            <a:r>
              <a:rPr lang="cs-CZ" sz="1800" smtClean="0"/>
              <a:t>	hra</a:t>
            </a:r>
            <a:endParaRPr lang="cs-CZ" sz="1800" dirty="0"/>
          </a:p>
          <a:p>
            <a:pPr lvl="0"/>
            <a:endParaRPr lang="cs-CZ" sz="1800" dirty="0"/>
          </a:p>
          <a:p>
            <a:r>
              <a:rPr lang="cs-CZ" sz="2200" b="1" dirty="0"/>
              <a:t>HODNOCENÍ</a:t>
            </a:r>
            <a:r>
              <a:rPr lang="cs-CZ" sz="1800" dirty="0"/>
              <a:t> – zaujímání stanoviska </a:t>
            </a:r>
            <a:r>
              <a:rPr lang="cs-CZ" sz="1800" dirty="0" smtClean="0"/>
              <a:t>výkonům </a:t>
            </a:r>
            <a:r>
              <a:rPr lang="cs-CZ" sz="1800" dirty="0"/>
              <a:t>žáka ve vyučování</a:t>
            </a:r>
          </a:p>
          <a:p>
            <a:endParaRPr lang="cs-CZ" sz="1800" dirty="0"/>
          </a:p>
          <a:p>
            <a:r>
              <a:rPr lang="cs-CZ" sz="2200" b="1" dirty="0"/>
              <a:t>ZPĚTNÁ VAZBA </a:t>
            </a:r>
            <a:r>
              <a:rPr lang="cs-CZ" sz="2800" b="1" dirty="0"/>
              <a:t>- </a:t>
            </a:r>
            <a:r>
              <a:rPr lang="cs-CZ" sz="1800" dirty="0"/>
              <a:t>výstup nějakého systému ovlivňuje zpětně jeho vstup</a:t>
            </a:r>
          </a:p>
        </p:txBody>
      </p:sp>
    </p:spTree>
    <p:extLst>
      <p:ext uri="{BB962C8B-B14F-4D97-AF65-F5344CB8AC3E}">
        <p14:creationId xmlns:p14="http://schemas.microsoft.com/office/powerpoint/2010/main" xmlns="" val="33747454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ulka 5"/>
          <p:cNvGraphicFramePr>
            <a:graphicFrameLocks noGrp="1"/>
          </p:cNvGraphicFramePr>
          <p:nvPr>
            <p:extLst>
              <p:ext uri="{D42A27DB-BD31-4B8C-83A1-F6EECF244321}">
                <p14:modId xmlns:p14="http://schemas.microsoft.com/office/powerpoint/2010/main" xmlns="" val="1185698413"/>
              </p:ext>
            </p:extLst>
          </p:nvPr>
        </p:nvGraphicFramePr>
        <p:xfrm>
          <a:off x="899592" y="1412774"/>
          <a:ext cx="6840760" cy="4344882"/>
        </p:xfrm>
        <a:graphic>
          <a:graphicData uri="http://schemas.openxmlformats.org/drawingml/2006/table">
            <a:tbl>
              <a:tblPr firstRow="1" firstCol="1" lastRow="1" lastCol="1" bandRow="1" bandCol="1">
                <a:tableStyleId>{5C22544A-7EE6-4342-B048-85BDC9FD1C3A}</a:tableStyleId>
              </a:tblPr>
              <a:tblGrid>
                <a:gridCol w="1609227"/>
                <a:gridCol w="2080898"/>
                <a:gridCol w="2219625"/>
                <a:gridCol w="931010"/>
              </a:tblGrid>
              <a:tr h="724147">
                <a:tc>
                  <a:txBody>
                    <a:bodyPr/>
                    <a:lstStyle/>
                    <a:p>
                      <a:pPr>
                        <a:lnSpc>
                          <a:spcPct val="115000"/>
                        </a:lnSpc>
                        <a:spcAft>
                          <a:spcPts val="1000"/>
                        </a:spcAft>
                      </a:pPr>
                      <a:r>
                        <a:rPr lang="cs-CZ" sz="1400" b="1" dirty="0">
                          <a:effectLst/>
                        </a:rPr>
                        <a:t>100 bodů</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vynikající</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ojedinělý</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A</a:t>
                      </a:r>
                      <a:endParaRPr lang="cs-CZ" sz="1400" b="1" dirty="0">
                        <a:effectLst/>
                        <a:latin typeface="Tahoma"/>
                        <a:ea typeface="Times New Roman"/>
                        <a:cs typeface="Times New Roman"/>
                      </a:endParaRPr>
                    </a:p>
                  </a:txBody>
                  <a:tcPr marL="68580" marR="68580" marT="0" marB="0"/>
                </a:tc>
              </a:tr>
              <a:tr h="724147">
                <a:tc>
                  <a:txBody>
                    <a:bodyPr/>
                    <a:lstStyle/>
                    <a:p>
                      <a:pPr>
                        <a:lnSpc>
                          <a:spcPct val="115000"/>
                        </a:lnSpc>
                        <a:spcAft>
                          <a:spcPts val="1000"/>
                        </a:spcAft>
                      </a:pPr>
                      <a:r>
                        <a:rPr lang="cs-CZ" sz="1400" b="1" dirty="0">
                          <a:effectLst/>
                        </a:rPr>
                        <a:t>99 – 80 bodů</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výborný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výjimečný</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B</a:t>
                      </a:r>
                      <a:endParaRPr lang="cs-CZ" sz="1400" b="1" dirty="0">
                        <a:effectLst/>
                        <a:latin typeface="Tahoma"/>
                        <a:ea typeface="Times New Roman"/>
                        <a:cs typeface="Times New Roman"/>
                      </a:endParaRPr>
                    </a:p>
                  </a:txBody>
                  <a:tcPr marL="68580" marR="68580" marT="0" marB="0"/>
                </a:tc>
              </a:tr>
              <a:tr h="724147">
                <a:tc>
                  <a:txBody>
                    <a:bodyPr/>
                    <a:lstStyle/>
                    <a:p>
                      <a:pPr>
                        <a:lnSpc>
                          <a:spcPct val="115000"/>
                        </a:lnSpc>
                        <a:spcAft>
                          <a:spcPts val="1000"/>
                        </a:spcAft>
                      </a:pPr>
                      <a:r>
                        <a:rPr lang="cs-CZ" sz="1400" b="1" dirty="0">
                          <a:effectLst/>
                        </a:rPr>
                        <a:t>79 – 60 bodů</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chvalitebný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kvalitní</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C</a:t>
                      </a:r>
                      <a:endParaRPr lang="cs-CZ" sz="1400" b="1" dirty="0">
                        <a:effectLst/>
                        <a:latin typeface="Tahoma"/>
                        <a:ea typeface="Times New Roman"/>
                        <a:cs typeface="Times New Roman"/>
                      </a:endParaRPr>
                    </a:p>
                  </a:txBody>
                  <a:tcPr marL="68580" marR="68580" marT="0" marB="0"/>
                </a:tc>
              </a:tr>
              <a:tr h="724147">
                <a:tc>
                  <a:txBody>
                    <a:bodyPr/>
                    <a:lstStyle/>
                    <a:p>
                      <a:pPr>
                        <a:lnSpc>
                          <a:spcPct val="115000"/>
                        </a:lnSpc>
                        <a:spcAft>
                          <a:spcPts val="1000"/>
                        </a:spcAft>
                      </a:pPr>
                      <a:r>
                        <a:rPr lang="cs-CZ" sz="1400" b="1">
                          <a:effectLst/>
                        </a:rPr>
                        <a:t>59 - 40 bodů</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dobrý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obvyklý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D</a:t>
                      </a:r>
                      <a:endParaRPr lang="cs-CZ" sz="1400" b="1" dirty="0">
                        <a:effectLst/>
                        <a:latin typeface="Tahoma"/>
                        <a:ea typeface="Times New Roman"/>
                        <a:cs typeface="Times New Roman"/>
                      </a:endParaRPr>
                    </a:p>
                  </a:txBody>
                  <a:tcPr marL="68580" marR="68580" marT="0" marB="0"/>
                </a:tc>
              </a:tr>
              <a:tr h="724147">
                <a:tc>
                  <a:txBody>
                    <a:bodyPr/>
                    <a:lstStyle/>
                    <a:p>
                      <a:pPr>
                        <a:lnSpc>
                          <a:spcPct val="115000"/>
                        </a:lnSpc>
                        <a:spcAft>
                          <a:spcPts val="1000"/>
                        </a:spcAft>
                      </a:pPr>
                      <a:r>
                        <a:rPr lang="cs-CZ" sz="1400" b="1">
                          <a:effectLst/>
                        </a:rPr>
                        <a:t>39 – 20 bodů</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dostatečný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nevalný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E</a:t>
                      </a:r>
                      <a:endParaRPr lang="cs-CZ" sz="1400" b="1" dirty="0">
                        <a:effectLst/>
                        <a:latin typeface="Tahoma"/>
                        <a:ea typeface="Times New Roman"/>
                        <a:cs typeface="Times New Roman"/>
                      </a:endParaRPr>
                    </a:p>
                  </a:txBody>
                  <a:tcPr marL="68580" marR="68580" marT="0" marB="0"/>
                </a:tc>
              </a:tr>
              <a:tr h="724147">
                <a:tc>
                  <a:txBody>
                    <a:bodyPr/>
                    <a:lstStyle/>
                    <a:p>
                      <a:pPr>
                        <a:lnSpc>
                          <a:spcPct val="115000"/>
                        </a:lnSpc>
                        <a:spcAft>
                          <a:spcPts val="1000"/>
                        </a:spcAft>
                      </a:pPr>
                      <a:r>
                        <a:rPr lang="cs-CZ" sz="1400" b="1">
                          <a:effectLst/>
                        </a:rPr>
                        <a:t>19 – 0 bodů</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nedostatečný</a:t>
                      </a:r>
                      <a:endParaRPr lang="cs-CZ" sz="1400" b="1" dirty="0">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a:effectLst/>
                        </a:rPr>
                        <a:t>nepřijatelný</a:t>
                      </a:r>
                      <a:endParaRPr lang="cs-CZ" sz="1400" b="1">
                        <a:effectLst/>
                        <a:latin typeface="Tahoma"/>
                        <a:ea typeface="Times New Roman"/>
                        <a:cs typeface="Times New Roman"/>
                      </a:endParaRPr>
                    </a:p>
                  </a:txBody>
                  <a:tcPr marL="68580" marR="68580" marT="0" marB="0"/>
                </a:tc>
                <a:tc>
                  <a:txBody>
                    <a:bodyPr/>
                    <a:lstStyle/>
                    <a:p>
                      <a:pPr>
                        <a:lnSpc>
                          <a:spcPct val="115000"/>
                        </a:lnSpc>
                        <a:spcAft>
                          <a:spcPts val="1000"/>
                        </a:spcAft>
                      </a:pPr>
                      <a:r>
                        <a:rPr lang="cs-CZ" sz="1400" b="1" dirty="0">
                          <a:effectLst/>
                        </a:rPr>
                        <a:t>F</a:t>
                      </a:r>
                      <a:endParaRPr lang="cs-CZ" sz="1400" b="1" dirty="0">
                        <a:effectLst/>
                        <a:latin typeface="Tahoma"/>
                        <a:ea typeface="Times New Roman"/>
                        <a:cs typeface="Times New Roman"/>
                      </a:endParaRPr>
                    </a:p>
                  </a:txBody>
                  <a:tcPr marL="68580" marR="68580" marT="0" marB="0"/>
                </a:tc>
              </a:tr>
            </a:tbl>
          </a:graphicData>
        </a:graphic>
      </p:graphicFrame>
      <p:sp>
        <p:nvSpPr>
          <p:cNvPr id="7" name="Rectangle 2"/>
          <p:cNvSpPr>
            <a:spLocks noChangeArrowheads="1"/>
          </p:cNvSpPr>
          <p:nvPr/>
        </p:nvSpPr>
        <p:spPr bwMode="auto">
          <a:xfrm>
            <a:off x="899592" y="620688"/>
            <a:ext cx="5626124"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Hodnocení výsledků všech testů:</a:t>
            </a:r>
            <a:endParaRPr kumimoji="0" lang="cs-CZ"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8564614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ál 1"/>
          <p:cNvSpPr/>
          <p:nvPr/>
        </p:nvSpPr>
        <p:spPr>
          <a:xfrm>
            <a:off x="249714" y="836712"/>
            <a:ext cx="2808312" cy="914400"/>
          </a:xfrm>
          <a:prstGeom prst="ellipse">
            <a:avLst/>
          </a:prstGeom>
          <a:solidFill>
            <a:srgbClr val="FDE3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rPr>
              <a:t>Hodnocení známkou</a:t>
            </a:r>
            <a:endParaRPr lang="cs-CZ" b="1" dirty="0">
              <a:solidFill>
                <a:schemeClr val="tx1"/>
              </a:solidFill>
            </a:endParaRPr>
          </a:p>
        </p:txBody>
      </p:sp>
      <p:sp>
        <p:nvSpPr>
          <p:cNvPr id="5" name="Ovál 4"/>
          <p:cNvSpPr/>
          <p:nvPr/>
        </p:nvSpPr>
        <p:spPr>
          <a:xfrm>
            <a:off x="5432203" y="783324"/>
            <a:ext cx="2808312" cy="936104"/>
          </a:xfrm>
          <a:prstGeom prst="ellipse">
            <a:avLst/>
          </a:prstGeom>
          <a:solidFill>
            <a:srgbClr val="FDE3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rPr>
              <a:t>Slovní hodnocení</a:t>
            </a:r>
            <a:endParaRPr lang="cs-CZ" b="1" dirty="0">
              <a:solidFill>
                <a:schemeClr val="tx1"/>
              </a:solidFill>
            </a:endParaRPr>
          </a:p>
        </p:txBody>
      </p:sp>
      <p:sp>
        <p:nvSpPr>
          <p:cNvPr id="6" name="Ovál 5"/>
          <p:cNvSpPr/>
          <p:nvPr/>
        </p:nvSpPr>
        <p:spPr>
          <a:xfrm rot="10800000" flipV="1">
            <a:off x="672321" y="4941168"/>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Vyhledává chyby, trestá je</a:t>
            </a:r>
            <a:endParaRPr lang="cs-CZ" sz="1200" b="1" dirty="0">
              <a:solidFill>
                <a:schemeClr val="tx1"/>
              </a:solidFill>
            </a:endParaRPr>
          </a:p>
        </p:txBody>
      </p:sp>
      <p:sp>
        <p:nvSpPr>
          <p:cNvPr id="9" name="Ovál 8"/>
          <p:cNvSpPr/>
          <p:nvPr/>
        </p:nvSpPr>
        <p:spPr>
          <a:xfrm>
            <a:off x="561216" y="2023159"/>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Srovnávání žáků</a:t>
            </a:r>
            <a:endParaRPr lang="cs-CZ" sz="1200" b="1" dirty="0">
              <a:solidFill>
                <a:schemeClr val="tx1"/>
              </a:solidFill>
            </a:endParaRPr>
          </a:p>
        </p:txBody>
      </p:sp>
      <p:sp>
        <p:nvSpPr>
          <p:cNvPr id="10" name="Ovál 9"/>
          <p:cNvSpPr/>
          <p:nvPr/>
        </p:nvSpPr>
        <p:spPr>
          <a:xfrm rot="10800000" flipV="1">
            <a:off x="672322" y="5733256"/>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Nenabízí řešení </a:t>
            </a:r>
            <a:endParaRPr lang="cs-CZ" sz="1200" b="1" dirty="0">
              <a:solidFill>
                <a:schemeClr val="tx1"/>
              </a:solidFill>
            </a:endParaRPr>
          </a:p>
        </p:txBody>
      </p:sp>
      <p:sp>
        <p:nvSpPr>
          <p:cNvPr id="12" name="Ovál 11"/>
          <p:cNvSpPr/>
          <p:nvPr/>
        </p:nvSpPr>
        <p:spPr>
          <a:xfrm rot="10800000" flipV="1">
            <a:off x="561216" y="2864698"/>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Kontrolní funkce</a:t>
            </a:r>
            <a:endParaRPr lang="cs-CZ" sz="1200" b="1" dirty="0">
              <a:solidFill>
                <a:schemeClr val="tx1"/>
              </a:solidFill>
            </a:endParaRPr>
          </a:p>
        </p:txBody>
      </p:sp>
      <p:sp>
        <p:nvSpPr>
          <p:cNvPr id="14" name="Ovál 13"/>
          <p:cNvSpPr/>
          <p:nvPr/>
        </p:nvSpPr>
        <p:spPr>
          <a:xfrm rot="10800000" flipV="1">
            <a:off x="5727417" y="2036200"/>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a:solidFill>
                  <a:schemeClr val="tx1"/>
                </a:solidFill>
              </a:rPr>
              <a:t>K</a:t>
            </a:r>
            <a:r>
              <a:rPr lang="cs-CZ" sz="1200" b="1" dirty="0" smtClean="0">
                <a:solidFill>
                  <a:schemeClr val="tx1"/>
                </a:solidFill>
              </a:rPr>
              <a:t>valitativní</a:t>
            </a:r>
            <a:endParaRPr lang="cs-CZ" sz="1200" b="1" dirty="0">
              <a:solidFill>
                <a:schemeClr val="tx1"/>
              </a:solidFill>
            </a:endParaRPr>
          </a:p>
        </p:txBody>
      </p:sp>
      <p:sp>
        <p:nvSpPr>
          <p:cNvPr id="15" name="Ovál 14"/>
          <p:cNvSpPr/>
          <p:nvPr/>
        </p:nvSpPr>
        <p:spPr>
          <a:xfrm rot="10800000" flipV="1">
            <a:off x="636980" y="3573016"/>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Funkce selektivní</a:t>
            </a:r>
            <a:endParaRPr lang="cs-CZ" sz="1200" b="1" dirty="0">
              <a:solidFill>
                <a:schemeClr val="tx1"/>
              </a:solidFill>
            </a:endParaRPr>
          </a:p>
        </p:txBody>
      </p:sp>
      <p:sp>
        <p:nvSpPr>
          <p:cNvPr id="16" name="Ovál 15"/>
          <p:cNvSpPr/>
          <p:nvPr/>
        </p:nvSpPr>
        <p:spPr>
          <a:xfrm rot="10800000" flipV="1">
            <a:off x="636980" y="4221088"/>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Posouzení vědomostí</a:t>
            </a:r>
            <a:endParaRPr lang="cs-CZ" sz="1200" b="1" dirty="0">
              <a:solidFill>
                <a:schemeClr val="tx1"/>
              </a:solidFill>
            </a:endParaRPr>
          </a:p>
        </p:txBody>
      </p:sp>
      <p:sp>
        <p:nvSpPr>
          <p:cNvPr id="17" name="Ovál 16"/>
          <p:cNvSpPr/>
          <p:nvPr/>
        </p:nvSpPr>
        <p:spPr>
          <a:xfrm rot="10800000" flipV="1">
            <a:off x="5752352" y="2780928"/>
            <a:ext cx="232612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Informuje o problémech</a:t>
            </a:r>
            <a:endParaRPr lang="cs-CZ" sz="1200" b="1" dirty="0">
              <a:solidFill>
                <a:schemeClr val="tx1"/>
              </a:solidFill>
            </a:endParaRPr>
          </a:p>
        </p:txBody>
      </p:sp>
      <p:sp>
        <p:nvSpPr>
          <p:cNvPr id="18" name="Ovál 17"/>
          <p:cNvSpPr/>
          <p:nvPr/>
        </p:nvSpPr>
        <p:spPr>
          <a:xfrm rot="10800000" flipV="1">
            <a:off x="5885091" y="3551204"/>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Porovnává se aktuální výkon s předešlým</a:t>
            </a:r>
            <a:endParaRPr lang="cs-CZ" sz="1200" b="1" dirty="0">
              <a:solidFill>
                <a:schemeClr val="tx1"/>
              </a:solidFill>
            </a:endParaRPr>
          </a:p>
        </p:txBody>
      </p:sp>
      <p:sp>
        <p:nvSpPr>
          <p:cNvPr id="20" name="Ovál 19"/>
          <p:cNvSpPr/>
          <p:nvPr/>
        </p:nvSpPr>
        <p:spPr>
          <a:xfrm rot="10800000" flipV="1">
            <a:off x="5886795" y="4221088"/>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Komplexní posouzení celku osobnosti</a:t>
            </a:r>
            <a:endParaRPr lang="cs-CZ" sz="1200" b="1" dirty="0">
              <a:solidFill>
                <a:schemeClr val="tx1"/>
              </a:solidFill>
            </a:endParaRPr>
          </a:p>
        </p:txBody>
      </p:sp>
      <p:sp>
        <p:nvSpPr>
          <p:cNvPr id="21" name="Ovál 20"/>
          <p:cNvSpPr/>
          <p:nvPr/>
        </p:nvSpPr>
        <p:spPr>
          <a:xfrm rot="10800000" flipV="1">
            <a:off x="5886793" y="5733256"/>
            <a:ext cx="2447293"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Chyba - pozitivní jev</a:t>
            </a:r>
            <a:endParaRPr lang="cs-CZ" sz="1200" b="1" dirty="0">
              <a:solidFill>
                <a:schemeClr val="tx1"/>
              </a:solidFill>
            </a:endParaRPr>
          </a:p>
        </p:txBody>
      </p:sp>
      <p:sp>
        <p:nvSpPr>
          <p:cNvPr id="22" name="Ovál 21"/>
          <p:cNvSpPr/>
          <p:nvPr/>
        </p:nvSpPr>
        <p:spPr>
          <a:xfrm rot="10800000" flipV="1">
            <a:off x="5886795" y="4955589"/>
            <a:ext cx="2225670" cy="576064"/>
          </a:xfrm>
          <a:prstGeom prst="ellipse">
            <a:avLst/>
          </a:prstGeom>
          <a:solidFill>
            <a:srgbClr val="CAD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Naznačuje řešení</a:t>
            </a:r>
            <a:endParaRPr lang="cs-CZ" sz="1200" b="1" dirty="0">
              <a:solidFill>
                <a:schemeClr val="tx1"/>
              </a:solidFill>
            </a:endParaRPr>
          </a:p>
        </p:txBody>
      </p:sp>
    </p:spTree>
    <p:extLst>
      <p:ext uri="{BB962C8B-B14F-4D97-AF65-F5344CB8AC3E}">
        <p14:creationId xmlns:p14="http://schemas.microsoft.com/office/powerpoint/2010/main" xmlns="" val="34087146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67544" y="1916832"/>
            <a:ext cx="7848872" cy="1938992"/>
          </a:xfrm>
          <a:prstGeom prst="rect">
            <a:avLst/>
          </a:prstGeom>
        </p:spPr>
        <p:txBody>
          <a:bodyPr wrap="square">
            <a:spAutoFit/>
          </a:bodyPr>
          <a:lstStyle/>
          <a:p>
            <a:r>
              <a:rPr lang="cs-CZ" sz="2000" dirty="0"/>
              <a:t>Pasch, M. et al. (1998). </a:t>
            </a:r>
            <a:r>
              <a:rPr lang="cs-CZ" sz="2000" i="1" dirty="0"/>
              <a:t>Od vzdělávacího programu k vyučovací hodině.</a:t>
            </a:r>
            <a:r>
              <a:rPr lang="cs-CZ" sz="2000" dirty="0"/>
              <a:t> Praha: Portál.</a:t>
            </a:r>
          </a:p>
          <a:p>
            <a:r>
              <a:rPr lang="cs-CZ" sz="2000" dirty="0"/>
              <a:t>Janík, </a:t>
            </a:r>
            <a:r>
              <a:rPr lang="cs-CZ" sz="2000" dirty="0" err="1"/>
              <a:t>T.,Maňák</a:t>
            </a:r>
            <a:r>
              <a:rPr lang="cs-CZ" sz="2000" dirty="0"/>
              <a:t>, </a:t>
            </a:r>
            <a:r>
              <a:rPr lang="cs-CZ" sz="2000" dirty="0" err="1"/>
              <a:t>J.,Knecht</a:t>
            </a:r>
            <a:r>
              <a:rPr lang="cs-CZ" sz="2000" dirty="0"/>
              <a:t>, P. (2009). </a:t>
            </a:r>
            <a:r>
              <a:rPr lang="cs-CZ" sz="2000" i="1" dirty="0"/>
              <a:t>Cíle a obsahy školního vzdělávání a metodologie jejich utváření</a:t>
            </a:r>
            <a:r>
              <a:rPr lang="cs-CZ" sz="2000" dirty="0"/>
              <a:t>. Brno: </a:t>
            </a:r>
            <a:r>
              <a:rPr lang="cs-CZ" sz="2000" dirty="0" err="1"/>
              <a:t>Paido</a:t>
            </a:r>
            <a:r>
              <a:rPr lang="cs-CZ" sz="2000" dirty="0"/>
              <a:t>. </a:t>
            </a:r>
          </a:p>
          <a:p>
            <a:r>
              <a:rPr lang="cs-CZ" sz="2000" dirty="0"/>
              <a:t>Skalková, J. (2007).  </a:t>
            </a:r>
            <a:r>
              <a:rPr lang="cs-CZ" sz="2000" i="1" dirty="0"/>
              <a:t>Obecná didaktika</a:t>
            </a:r>
            <a:r>
              <a:rPr lang="cs-CZ" sz="2000" dirty="0"/>
              <a:t>. Praha: </a:t>
            </a:r>
            <a:r>
              <a:rPr lang="cs-CZ" sz="2000" dirty="0" err="1"/>
              <a:t>Grada</a:t>
            </a:r>
            <a:r>
              <a:rPr lang="cs-CZ" sz="2000" dirty="0" smtClean="0"/>
              <a:t>.</a:t>
            </a:r>
            <a:endParaRPr lang="cs-CZ" sz="2000" i="1"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Slavík, Jan.(</a:t>
            </a:r>
            <a:r>
              <a:rPr lang="cs-CZ" sz="2000" smtClean="0">
                <a:latin typeface="Times New Roman" pitchFamily="18" charset="0"/>
                <a:cs typeface="Times New Roman" pitchFamily="18" charset="0"/>
              </a:rPr>
              <a:t>1999). </a:t>
            </a:r>
            <a:r>
              <a:rPr lang="cs-CZ" sz="2000" i="1" smtClean="0">
                <a:latin typeface="Times New Roman" pitchFamily="18" charset="0"/>
                <a:cs typeface="Times New Roman" pitchFamily="18" charset="0"/>
              </a:rPr>
              <a:t>Hodnocení </a:t>
            </a:r>
            <a:r>
              <a:rPr lang="cs-CZ" sz="2000" i="1" dirty="0" smtClean="0">
                <a:latin typeface="Times New Roman" pitchFamily="18" charset="0"/>
                <a:cs typeface="Times New Roman" pitchFamily="18" charset="0"/>
              </a:rPr>
              <a:t>v současné škole. Praha: Portál.</a:t>
            </a:r>
            <a:endParaRPr lang="cs-CZ" sz="2000" i="1" dirty="0">
              <a:latin typeface="Times New Roman" pitchFamily="18" charset="0"/>
              <a:cs typeface="Times New Roman" pitchFamily="18" charset="0"/>
            </a:endParaRPr>
          </a:p>
        </p:txBody>
      </p:sp>
      <p:sp>
        <p:nvSpPr>
          <p:cNvPr id="4" name="TextovéPole 3"/>
          <p:cNvSpPr txBox="1"/>
          <p:nvPr/>
        </p:nvSpPr>
        <p:spPr>
          <a:xfrm>
            <a:off x="899592" y="1013519"/>
            <a:ext cx="1579763" cy="430887"/>
          </a:xfrm>
          <a:prstGeom prst="rect">
            <a:avLst/>
          </a:prstGeom>
          <a:noFill/>
        </p:spPr>
        <p:txBody>
          <a:bodyPr wrap="square" rtlCol="0">
            <a:spAutoFit/>
          </a:bodyPr>
          <a:lstStyle/>
          <a:p>
            <a:r>
              <a:rPr lang="cs-CZ" sz="2200" b="1" dirty="0" smtClean="0">
                <a:latin typeface="Times New Roman" pitchFamily="18" charset="0"/>
                <a:cs typeface="Times New Roman" pitchFamily="18" charset="0"/>
              </a:rPr>
              <a:t>Literatura:</a:t>
            </a:r>
            <a:endParaRPr lang="cs-CZ" sz="22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1564209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ál 6"/>
          <p:cNvSpPr/>
          <p:nvPr/>
        </p:nvSpPr>
        <p:spPr>
          <a:xfrm>
            <a:off x="3131840" y="325411"/>
            <a:ext cx="2232248" cy="914400"/>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rPr>
              <a:t>HODNOCENÍ</a:t>
            </a:r>
          </a:p>
          <a:p>
            <a:pPr algn="ctr"/>
            <a:r>
              <a:rPr lang="cs-CZ" dirty="0" smtClean="0">
                <a:solidFill>
                  <a:schemeClr val="tx1"/>
                </a:solidFill>
              </a:rPr>
              <a:t>EVALUACE</a:t>
            </a:r>
            <a:endParaRPr lang="cs-CZ" dirty="0">
              <a:solidFill>
                <a:schemeClr val="tx1"/>
              </a:solidFill>
            </a:endParaRPr>
          </a:p>
        </p:txBody>
      </p:sp>
      <p:sp>
        <p:nvSpPr>
          <p:cNvPr id="9" name="TextovéPole 8"/>
          <p:cNvSpPr txBox="1"/>
          <p:nvPr/>
        </p:nvSpPr>
        <p:spPr>
          <a:xfrm>
            <a:off x="2334291" y="1256679"/>
            <a:ext cx="4469957" cy="830997"/>
          </a:xfrm>
          <a:prstGeom prst="rect">
            <a:avLst/>
          </a:prstGeom>
          <a:noFill/>
        </p:spPr>
        <p:txBody>
          <a:bodyPr wrap="square" rtlCol="0">
            <a:spAutoFit/>
          </a:bodyPr>
          <a:lstStyle/>
          <a:p>
            <a:r>
              <a:rPr lang="cs-CZ" sz="1200" b="1" dirty="0" smtClean="0"/>
              <a:t>-    Hodnoticí procesy, ovlivňují školní výuku nebo o ní vypovídají</a:t>
            </a:r>
          </a:p>
          <a:p>
            <a:pPr marL="171450" indent="-171450">
              <a:buFontTx/>
              <a:buChar char="-"/>
            </a:pPr>
            <a:r>
              <a:rPr lang="cs-CZ" sz="1200" b="1" dirty="0" smtClean="0"/>
              <a:t>Zaujímání a vyjadřování kladného nebo záporného stanoviska k různým činnostem a výkonům žáků ve vyučování</a:t>
            </a:r>
          </a:p>
          <a:p>
            <a:r>
              <a:rPr lang="cs-CZ" sz="1200" b="1" dirty="0" smtClean="0"/>
              <a:t>-    Zpětná vazba</a:t>
            </a:r>
            <a:endParaRPr lang="cs-CZ" sz="1200" b="1" dirty="0"/>
          </a:p>
        </p:txBody>
      </p:sp>
      <p:sp>
        <p:nvSpPr>
          <p:cNvPr id="10" name="Ovál 9"/>
          <p:cNvSpPr/>
          <p:nvPr/>
        </p:nvSpPr>
        <p:spPr>
          <a:xfrm>
            <a:off x="582832" y="2099934"/>
            <a:ext cx="2168624" cy="818920"/>
          </a:xfrm>
          <a:prstGeom prst="ellipse">
            <a:avLst/>
          </a:prstGeom>
          <a:solidFill>
            <a:srgbClr val="F2FF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I</a:t>
            </a:r>
            <a:r>
              <a:rPr lang="cs-CZ" sz="1400" dirty="0">
                <a:solidFill>
                  <a:schemeClr val="tx1"/>
                </a:solidFill>
              </a:rPr>
              <a:t>.</a:t>
            </a:r>
            <a:r>
              <a:rPr lang="cs-CZ" sz="1400" dirty="0" smtClean="0">
                <a:solidFill>
                  <a:schemeClr val="tx1"/>
                </a:solidFill>
              </a:rPr>
              <a:t> Rozhodnutí o cíli hodnocení</a:t>
            </a:r>
            <a:endParaRPr lang="cs-CZ" sz="1400" dirty="0">
              <a:solidFill>
                <a:schemeClr val="tx1"/>
              </a:solidFill>
            </a:endParaRPr>
          </a:p>
        </p:txBody>
      </p:sp>
      <p:sp>
        <p:nvSpPr>
          <p:cNvPr id="11" name="Ovál 10"/>
          <p:cNvSpPr/>
          <p:nvPr/>
        </p:nvSpPr>
        <p:spPr>
          <a:xfrm>
            <a:off x="692189" y="4183180"/>
            <a:ext cx="2168624" cy="834680"/>
          </a:xfrm>
          <a:prstGeom prst="ellipse">
            <a:avLst/>
          </a:prstGeom>
          <a:solidFill>
            <a:srgbClr val="F2FF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III. Formulování hodnoticího závěru</a:t>
            </a:r>
            <a:endParaRPr lang="cs-CZ" sz="1400" dirty="0">
              <a:solidFill>
                <a:schemeClr val="tx1"/>
              </a:solidFill>
            </a:endParaRPr>
          </a:p>
        </p:txBody>
      </p:sp>
      <p:sp>
        <p:nvSpPr>
          <p:cNvPr id="12" name="Ovál 11"/>
          <p:cNvSpPr/>
          <p:nvPr/>
        </p:nvSpPr>
        <p:spPr>
          <a:xfrm>
            <a:off x="692189" y="3178862"/>
            <a:ext cx="2168624" cy="864096"/>
          </a:xfrm>
          <a:prstGeom prst="ellipse">
            <a:avLst/>
          </a:prstGeom>
          <a:solidFill>
            <a:srgbClr val="F2FF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II. Zjišťování skutečností o současném stavu</a:t>
            </a:r>
            <a:endParaRPr lang="cs-CZ" sz="1400" dirty="0">
              <a:solidFill>
                <a:schemeClr val="tx1"/>
              </a:solidFill>
            </a:endParaRPr>
          </a:p>
        </p:txBody>
      </p:sp>
      <p:sp>
        <p:nvSpPr>
          <p:cNvPr id="21" name="TextovéPole 20"/>
          <p:cNvSpPr txBox="1"/>
          <p:nvPr/>
        </p:nvSpPr>
        <p:spPr>
          <a:xfrm>
            <a:off x="920273" y="872970"/>
            <a:ext cx="562911" cy="369332"/>
          </a:xfrm>
          <a:prstGeom prst="rect">
            <a:avLst/>
          </a:prstGeom>
          <a:noFill/>
        </p:spPr>
        <p:txBody>
          <a:bodyPr wrap="none" rtlCol="0">
            <a:spAutoFit/>
          </a:bodyPr>
          <a:lstStyle/>
          <a:p>
            <a:r>
              <a:rPr lang="cs-CZ" dirty="0" smtClean="0"/>
              <a:t>fáze</a:t>
            </a:r>
            <a:endParaRPr lang="cs-CZ" dirty="0"/>
          </a:p>
        </p:txBody>
      </p:sp>
      <p:cxnSp>
        <p:nvCxnSpPr>
          <p:cNvPr id="23" name="Přímá spojnice se šipkou 22"/>
          <p:cNvCxnSpPr>
            <a:stCxn id="7" idx="2"/>
            <a:endCxn id="21" idx="3"/>
          </p:cNvCxnSpPr>
          <p:nvPr/>
        </p:nvCxnSpPr>
        <p:spPr>
          <a:xfrm flipH="1">
            <a:off x="1483184" y="782611"/>
            <a:ext cx="1648656" cy="2750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TextovéPole 24"/>
          <p:cNvSpPr txBox="1"/>
          <p:nvPr/>
        </p:nvSpPr>
        <p:spPr>
          <a:xfrm>
            <a:off x="6914404" y="874944"/>
            <a:ext cx="643574" cy="369332"/>
          </a:xfrm>
          <a:prstGeom prst="rect">
            <a:avLst/>
          </a:prstGeom>
          <a:noFill/>
        </p:spPr>
        <p:txBody>
          <a:bodyPr wrap="none" rtlCol="0">
            <a:spAutoFit/>
          </a:bodyPr>
          <a:lstStyle/>
          <a:p>
            <a:r>
              <a:rPr lang="cs-CZ" dirty="0" smtClean="0"/>
              <a:t>typy </a:t>
            </a:r>
            <a:endParaRPr lang="cs-CZ" dirty="0"/>
          </a:p>
        </p:txBody>
      </p:sp>
      <p:cxnSp>
        <p:nvCxnSpPr>
          <p:cNvPr id="27" name="Přímá spojnice se šipkou 26"/>
          <p:cNvCxnSpPr>
            <a:stCxn id="7" idx="6"/>
            <a:endCxn id="25" idx="1"/>
          </p:cNvCxnSpPr>
          <p:nvPr/>
        </p:nvCxnSpPr>
        <p:spPr>
          <a:xfrm>
            <a:off x="5364088" y="782611"/>
            <a:ext cx="1550316" cy="2769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Ovál 29"/>
          <p:cNvSpPr/>
          <p:nvPr/>
        </p:nvSpPr>
        <p:spPr>
          <a:xfrm flipH="1">
            <a:off x="6036600" y="2312470"/>
            <a:ext cx="2428015" cy="785982"/>
          </a:xfrm>
          <a:prstGeom prst="ellipse">
            <a:avLst/>
          </a:prstGeom>
          <a:solidFill>
            <a:srgbClr val="FCF6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formativní</a:t>
            </a:r>
            <a:endParaRPr lang="cs-CZ" sz="1400" dirty="0">
              <a:solidFill>
                <a:schemeClr val="tx1"/>
              </a:solidFill>
            </a:endParaRPr>
          </a:p>
        </p:txBody>
      </p:sp>
      <p:sp>
        <p:nvSpPr>
          <p:cNvPr id="33" name="Ovál 32"/>
          <p:cNvSpPr/>
          <p:nvPr/>
        </p:nvSpPr>
        <p:spPr>
          <a:xfrm rot="10800000" flipH="1" flipV="1">
            <a:off x="6182962" y="3610910"/>
            <a:ext cx="2428015" cy="748706"/>
          </a:xfrm>
          <a:prstGeom prst="ellipse">
            <a:avLst/>
          </a:prstGeom>
          <a:solidFill>
            <a:srgbClr val="FCF6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informativní</a:t>
            </a:r>
            <a:endParaRPr lang="cs-CZ" sz="1400" dirty="0">
              <a:solidFill>
                <a:schemeClr val="tx1"/>
              </a:solidFill>
            </a:endParaRPr>
          </a:p>
        </p:txBody>
      </p:sp>
      <p:sp>
        <p:nvSpPr>
          <p:cNvPr id="34" name="Ovál 33"/>
          <p:cNvSpPr/>
          <p:nvPr/>
        </p:nvSpPr>
        <p:spPr>
          <a:xfrm flipH="1">
            <a:off x="6633154" y="4268494"/>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finální</a:t>
            </a:r>
            <a:endParaRPr lang="cs-CZ" sz="1400" dirty="0">
              <a:solidFill>
                <a:schemeClr val="tx1"/>
              </a:solidFill>
            </a:endParaRPr>
          </a:p>
        </p:txBody>
      </p:sp>
      <p:sp>
        <p:nvSpPr>
          <p:cNvPr id="38" name="Ovál 37"/>
          <p:cNvSpPr/>
          <p:nvPr/>
        </p:nvSpPr>
        <p:spPr>
          <a:xfrm flipH="1">
            <a:off x="4667783" y="5189808"/>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smtClean="0">
                <a:solidFill>
                  <a:schemeClr val="tx1"/>
                </a:solidFill>
              </a:rPr>
              <a:t>normativní</a:t>
            </a:r>
            <a:endParaRPr lang="cs-CZ" sz="1400" b="1" dirty="0">
              <a:solidFill>
                <a:schemeClr val="tx1"/>
              </a:solidFill>
            </a:endParaRPr>
          </a:p>
        </p:txBody>
      </p:sp>
      <p:sp>
        <p:nvSpPr>
          <p:cNvPr id="39" name="Ovál 38"/>
          <p:cNvSpPr/>
          <p:nvPr/>
        </p:nvSpPr>
        <p:spPr>
          <a:xfrm flipH="1">
            <a:off x="576315" y="6026810"/>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interní</a:t>
            </a:r>
            <a:endParaRPr lang="cs-CZ" sz="1400" dirty="0">
              <a:solidFill>
                <a:schemeClr val="tx1"/>
              </a:solidFill>
            </a:endParaRPr>
          </a:p>
        </p:txBody>
      </p:sp>
      <p:sp>
        <p:nvSpPr>
          <p:cNvPr id="42" name="Ovál 41"/>
          <p:cNvSpPr/>
          <p:nvPr/>
        </p:nvSpPr>
        <p:spPr>
          <a:xfrm flipH="1">
            <a:off x="170352" y="5482215"/>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kriteriální</a:t>
            </a:r>
            <a:endParaRPr lang="cs-CZ" sz="1400" dirty="0">
              <a:solidFill>
                <a:schemeClr val="tx1"/>
              </a:solidFill>
            </a:endParaRPr>
          </a:p>
        </p:txBody>
      </p:sp>
      <p:sp>
        <p:nvSpPr>
          <p:cNvPr id="43" name="Ovál 42"/>
          <p:cNvSpPr/>
          <p:nvPr/>
        </p:nvSpPr>
        <p:spPr>
          <a:xfrm flipH="1">
            <a:off x="2051720" y="5570339"/>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extern</a:t>
            </a:r>
            <a:r>
              <a:rPr lang="cs-CZ" sz="1200" dirty="0" smtClean="0">
                <a:solidFill>
                  <a:schemeClr val="tx1"/>
                </a:solidFill>
              </a:rPr>
              <a:t>í</a:t>
            </a:r>
            <a:endParaRPr lang="cs-CZ" sz="1200" dirty="0">
              <a:solidFill>
                <a:schemeClr val="tx1"/>
              </a:solidFill>
            </a:endParaRPr>
          </a:p>
        </p:txBody>
      </p:sp>
      <p:sp>
        <p:nvSpPr>
          <p:cNvPr id="44" name="Ovál 43"/>
          <p:cNvSpPr/>
          <p:nvPr/>
        </p:nvSpPr>
        <p:spPr>
          <a:xfrm flipH="1">
            <a:off x="3995936" y="5602463"/>
            <a:ext cx="2332536"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neformální</a:t>
            </a:r>
            <a:endParaRPr lang="cs-CZ" sz="1400" dirty="0">
              <a:solidFill>
                <a:schemeClr val="tx1"/>
              </a:solidFill>
            </a:endParaRPr>
          </a:p>
        </p:txBody>
      </p:sp>
      <p:sp>
        <p:nvSpPr>
          <p:cNvPr id="45" name="Ovál 44"/>
          <p:cNvSpPr/>
          <p:nvPr/>
        </p:nvSpPr>
        <p:spPr>
          <a:xfrm flipH="1">
            <a:off x="2642099" y="5176380"/>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diagnostické</a:t>
            </a:r>
            <a:endParaRPr lang="cs-CZ" sz="1400" dirty="0">
              <a:solidFill>
                <a:schemeClr val="tx1"/>
              </a:solidFill>
            </a:endParaRPr>
          </a:p>
        </p:txBody>
      </p:sp>
      <p:sp>
        <p:nvSpPr>
          <p:cNvPr id="53" name="Ovál 52"/>
          <p:cNvSpPr/>
          <p:nvPr/>
        </p:nvSpPr>
        <p:spPr>
          <a:xfrm flipH="1">
            <a:off x="6398980" y="2806297"/>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průběžné</a:t>
            </a:r>
            <a:endParaRPr lang="cs-CZ" sz="1400" dirty="0">
              <a:solidFill>
                <a:schemeClr val="tx1"/>
              </a:solidFill>
            </a:endParaRPr>
          </a:p>
        </p:txBody>
      </p:sp>
      <p:sp>
        <p:nvSpPr>
          <p:cNvPr id="54" name="Ovál 53"/>
          <p:cNvSpPr/>
          <p:nvPr/>
        </p:nvSpPr>
        <p:spPr>
          <a:xfrm flipH="1">
            <a:off x="2483768" y="6117640"/>
            <a:ext cx="1876872"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závěrečné</a:t>
            </a:r>
            <a:endParaRPr lang="cs-CZ" sz="1400" dirty="0">
              <a:solidFill>
                <a:schemeClr val="tx1"/>
              </a:solidFill>
            </a:endParaRPr>
          </a:p>
        </p:txBody>
      </p:sp>
      <p:sp>
        <p:nvSpPr>
          <p:cNvPr id="55" name="Ovál 54"/>
          <p:cNvSpPr/>
          <p:nvPr/>
        </p:nvSpPr>
        <p:spPr>
          <a:xfrm flipH="1">
            <a:off x="179511" y="6362731"/>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formální</a:t>
            </a:r>
            <a:endParaRPr lang="cs-CZ" sz="1400" dirty="0">
              <a:solidFill>
                <a:schemeClr val="tx1"/>
              </a:solidFill>
            </a:endParaRPr>
          </a:p>
        </p:txBody>
      </p:sp>
      <p:sp>
        <p:nvSpPr>
          <p:cNvPr id="56" name="Ovál 55"/>
          <p:cNvSpPr/>
          <p:nvPr/>
        </p:nvSpPr>
        <p:spPr>
          <a:xfrm flipH="1">
            <a:off x="4406226" y="6359805"/>
            <a:ext cx="1731197"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objektivní</a:t>
            </a:r>
            <a:endParaRPr lang="cs-CZ" sz="1400" dirty="0">
              <a:solidFill>
                <a:schemeClr val="tx1"/>
              </a:solidFill>
            </a:endParaRPr>
          </a:p>
        </p:txBody>
      </p:sp>
      <p:sp>
        <p:nvSpPr>
          <p:cNvPr id="57" name="Ovál 56"/>
          <p:cNvSpPr/>
          <p:nvPr/>
        </p:nvSpPr>
        <p:spPr>
          <a:xfrm flipH="1">
            <a:off x="6300192" y="5790344"/>
            <a:ext cx="2480764"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hodnocení průběhu</a:t>
            </a:r>
            <a:endParaRPr lang="cs-CZ" sz="1400" dirty="0">
              <a:solidFill>
                <a:schemeClr val="tx1"/>
              </a:solidFill>
            </a:endParaRPr>
          </a:p>
        </p:txBody>
      </p:sp>
      <p:sp>
        <p:nvSpPr>
          <p:cNvPr id="58" name="Ovál 57"/>
          <p:cNvSpPr/>
          <p:nvPr/>
        </p:nvSpPr>
        <p:spPr>
          <a:xfrm flipH="1">
            <a:off x="6300192" y="6288383"/>
            <a:ext cx="2593934"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hodnocení výsledku</a:t>
            </a:r>
            <a:endParaRPr lang="cs-CZ" sz="1400" dirty="0">
              <a:solidFill>
                <a:schemeClr val="tx1"/>
              </a:solidFill>
            </a:endParaRPr>
          </a:p>
        </p:txBody>
      </p:sp>
      <p:sp>
        <p:nvSpPr>
          <p:cNvPr id="59" name="Ovál 58"/>
          <p:cNvSpPr/>
          <p:nvPr/>
        </p:nvSpPr>
        <p:spPr>
          <a:xfrm flipH="1">
            <a:off x="6629667" y="4605571"/>
            <a:ext cx="1619340"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err="1" smtClean="0">
                <a:solidFill>
                  <a:schemeClr val="tx1"/>
                </a:solidFill>
              </a:rPr>
              <a:t>sumativní</a:t>
            </a:r>
            <a:endParaRPr lang="cs-CZ" sz="1400" b="1" dirty="0">
              <a:solidFill>
                <a:schemeClr val="tx1"/>
              </a:solidFill>
            </a:endParaRPr>
          </a:p>
        </p:txBody>
      </p:sp>
    </p:spTree>
    <p:extLst>
      <p:ext uri="{BB962C8B-B14F-4D97-AF65-F5344CB8AC3E}">
        <p14:creationId xmlns:p14="http://schemas.microsoft.com/office/powerpoint/2010/main" xmlns="" val="22672133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a:xfrm>
            <a:off x="0" y="0"/>
            <a:ext cx="8507413" cy="1143000"/>
          </a:xfrm>
        </p:spPr>
        <p:txBody>
          <a:bodyPr/>
          <a:lstStyle/>
          <a:p>
            <a:r>
              <a:rPr lang="cs-CZ" sz="2000" b="1"/>
              <a:t>      CÍLE VZDĚLÁVÁNÍ                                KLÍČOVÉ KOMPETENCE</a:t>
            </a:r>
          </a:p>
        </p:txBody>
      </p:sp>
      <p:sp>
        <p:nvSpPr>
          <p:cNvPr id="9223" name="Rectangle 7"/>
          <p:cNvSpPr>
            <a:spLocks noChangeArrowheads="1"/>
          </p:cNvSpPr>
          <p:nvPr/>
        </p:nvSpPr>
        <p:spPr bwMode="auto">
          <a:xfrm>
            <a:off x="684213" y="1916113"/>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cs-CZ" sz="1200" b="1"/>
              <a:t>2.</a:t>
            </a:r>
          </a:p>
          <a:p>
            <a:pPr algn="ctr"/>
            <a:r>
              <a:rPr lang="cs-CZ" sz="1200" b="1"/>
              <a:t>Podněcovat žáky k tvořivému myšlení</a:t>
            </a:r>
          </a:p>
        </p:txBody>
      </p:sp>
      <p:sp>
        <p:nvSpPr>
          <p:cNvPr id="9269" name="Rectangle 53"/>
          <p:cNvSpPr>
            <a:spLocks noChangeArrowheads="1"/>
          </p:cNvSpPr>
          <p:nvPr/>
        </p:nvSpPr>
        <p:spPr bwMode="auto">
          <a:xfrm>
            <a:off x="684213" y="2492375"/>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cs-CZ" sz="1200" b="1"/>
              <a:t>3.</a:t>
            </a:r>
          </a:p>
          <a:p>
            <a:pPr algn="ctr"/>
            <a:r>
              <a:rPr lang="cs-CZ" sz="1200" b="1"/>
              <a:t>Vést žáky k všestranné komunikaci</a:t>
            </a:r>
          </a:p>
        </p:txBody>
      </p:sp>
      <p:sp>
        <p:nvSpPr>
          <p:cNvPr id="9270" name="Rectangle 54"/>
          <p:cNvSpPr>
            <a:spLocks noChangeArrowheads="1"/>
          </p:cNvSpPr>
          <p:nvPr/>
        </p:nvSpPr>
        <p:spPr bwMode="auto">
          <a:xfrm>
            <a:off x="684213" y="3644900"/>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cs-CZ" sz="1200" b="1"/>
              <a:t>5.</a:t>
            </a:r>
          </a:p>
          <a:p>
            <a:pPr algn="ctr"/>
            <a:r>
              <a:rPr lang="cs-CZ" sz="1200" b="1"/>
              <a:t>Připravovat k projevům svébytnosti</a:t>
            </a:r>
          </a:p>
        </p:txBody>
      </p:sp>
      <p:sp>
        <p:nvSpPr>
          <p:cNvPr id="9271" name="Rectangle 55"/>
          <p:cNvSpPr>
            <a:spLocks noChangeArrowheads="1"/>
          </p:cNvSpPr>
          <p:nvPr/>
        </p:nvSpPr>
        <p:spPr bwMode="auto">
          <a:xfrm>
            <a:off x="684213" y="4221163"/>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cs-CZ" sz="1200" b="1"/>
              <a:t>6.</a:t>
            </a:r>
          </a:p>
          <a:p>
            <a:pPr algn="ctr"/>
            <a:r>
              <a:rPr lang="cs-CZ" sz="1200" b="1"/>
              <a:t>Vytvářet potřebu projevovat</a:t>
            </a:r>
            <a:r>
              <a:rPr lang="cs-CZ" b="1"/>
              <a:t> </a:t>
            </a:r>
            <a:r>
              <a:rPr lang="cs-CZ" sz="1200" b="1"/>
              <a:t>pozit. city</a:t>
            </a:r>
          </a:p>
        </p:txBody>
      </p:sp>
      <p:sp>
        <p:nvSpPr>
          <p:cNvPr id="9272" name="Rectangle 56"/>
          <p:cNvSpPr>
            <a:spLocks noChangeArrowheads="1"/>
          </p:cNvSpPr>
          <p:nvPr/>
        </p:nvSpPr>
        <p:spPr bwMode="auto">
          <a:xfrm>
            <a:off x="684213" y="4797425"/>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cs-CZ" sz="1200"/>
              <a:t>7.</a:t>
            </a:r>
          </a:p>
          <a:p>
            <a:pPr algn="ctr"/>
            <a:r>
              <a:rPr lang="cs-CZ" sz="1200" b="1"/>
              <a:t>Učit rozvíjet a chránit fyzic.a dušev. zdraví</a:t>
            </a:r>
          </a:p>
        </p:txBody>
      </p:sp>
      <p:sp>
        <p:nvSpPr>
          <p:cNvPr id="9273" name="Rectangle 57"/>
          <p:cNvSpPr>
            <a:spLocks noChangeArrowheads="1"/>
          </p:cNvSpPr>
          <p:nvPr/>
        </p:nvSpPr>
        <p:spPr bwMode="auto">
          <a:xfrm>
            <a:off x="684213" y="5445125"/>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cs-CZ" sz="1200" b="1"/>
              <a:t>8.</a:t>
            </a:r>
          </a:p>
          <a:p>
            <a:pPr algn="ctr"/>
            <a:r>
              <a:rPr lang="cs-CZ" sz="1200" b="1"/>
              <a:t>Vést k toleranci a ohleduplnosti</a:t>
            </a:r>
          </a:p>
        </p:txBody>
      </p:sp>
      <p:sp>
        <p:nvSpPr>
          <p:cNvPr id="9274" name="Rectangle 58"/>
          <p:cNvSpPr>
            <a:spLocks noChangeArrowheads="1"/>
          </p:cNvSpPr>
          <p:nvPr/>
        </p:nvSpPr>
        <p:spPr bwMode="auto">
          <a:xfrm>
            <a:off x="684213" y="6021388"/>
            <a:ext cx="3167062"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cs-CZ" sz="1200" b="1"/>
              <a:t>9.</a:t>
            </a:r>
          </a:p>
          <a:p>
            <a:pPr algn="ctr"/>
            <a:r>
              <a:rPr lang="cs-CZ" sz="1200" b="1"/>
              <a:t>Rozvíjet schopnosti vzhl. k profesní orientaci</a:t>
            </a:r>
          </a:p>
        </p:txBody>
      </p:sp>
      <p:sp>
        <p:nvSpPr>
          <p:cNvPr id="9275" name="Rectangle 59"/>
          <p:cNvSpPr>
            <a:spLocks noChangeArrowheads="1"/>
          </p:cNvSpPr>
          <p:nvPr/>
        </p:nvSpPr>
        <p:spPr bwMode="auto">
          <a:xfrm>
            <a:off x="5508625" y="5589588"/>
            <a:ext cx="2736850" cy="431800"/>
          </a:xfrm>
          <a:prstGeom prst="rect">
            <a:avLst/>
          </a:prstGeom>
          <a:solidFill>
            <a:srgbClr val="FCA6F8"/>
          </a:solidFill>
          <a:ln w="9525">
            <a:solidFill>
              <a:srgbClr val="FCA6F8"/>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cs-CZ" sz="1600" b="1"/>
              <a:t>F</a:t>
            </a:r>
          </a:p>
          <a:p>
            <a:pPr algn="ctr"/>
            <a:r>
              <a:rPr lang="cs-CZ" sz="1600" b="1"/>
              <a:t>pracovní</a:t>
            </a:r>
          </a:p>
        </p:txBody>
      </p:sp>
      <p:sp>
        <p:nvSpPr>
          <p:cNvPr id="9276" name="Rectangle 60"/>
          <p:cNvSpPr>
            <a:spLocks noChangeArrowheads="1"/>
          </p:cNvSpPr>
          <p:nvPr/>
        </p:nvSpPr>
        <p:spPr bwMode="auto">
          <a:xfrm>
            <a:off x="5508625" y="4652963"/>
            <a:ext cx="2736850" cy="431800"/>
          </a:xfrm>
          <a:prstGeom prst="rect">
            <a:avLst/>
          </a:prstGeom>
          <a:solidFill>
            <a:srgbClr val="FCA6F8"/>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cs-CZ" sz="1600" b="1"/>
              <a:t>E</a:t>
            </a:r>
          </a:p>
          <a:p>
            <a:pPr algn="ctr"/>
            <a:r>
              <a:rPr lang="cs-CZ" sz="1600" b="1"/>
              <a:t>občanské</a:t>
            </a:r>
          </a:p>
        </p:txBody>
      </p:sp>
      <p:sp>
        <p:nvSpPr>
          <p:cNvPr id="9277" name="Rectangle 61"/>
          <p:cNvSpPr>
            <a:spLocks noChangeArrowheads="1"/>
          </p:cNvSpPr>
          <p:nvPr/>
        </p:nvSpPr>
        <p:spPr bwMode="auto">
          <a:xfrm>
            <a:off x="5435600" y="3716338"/>
            <a:ext cx="2736850" cy="431800"/>
          </a:xfrm>
          <a:prstGeom prst="rect">
            <a:avLst/>
          </a:prstGeom>
          <a:solidFill>
            <a:srgbClr val="FCA6F8"/>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cs-CZ" sz="1600" b="1"/>
              <a:t>D</a:t>
            </a:r>
          </a:p>
          <a:p>
            <a:pPr algn="ctr"/>
            <a:r>
              <a:rPr lang="cs-CZ" sz="1600" b="1"/>
              <a:t>sociální a personální</a:t>
            </a:r>
          </a:p>
        </p:txBody>
      </p:sp>
      <p:sp>
        <p:nvSpPr>
          <p:cNvPr id="9278" name="Rectangle 62"/>
          <p:cNvSpPr>
            <a:spLocks noChangeArrowheads="1"/>
          </p:cNvSpPr>
          <p:nvPr/>
        </p:nvSpPr>
        <p:spPr bwMode="auto">
          <a:xfrm>
            <a:off x="5435600" y="2924175"/>
            <a:ext cx="2738438" cy="431800"/>
          </a:xfrm>
          <a:prstGeom prst="rect">
            <a:avLst/>
          </a:prstGeom>
          <a:solidFill>
            <a:srgbClr val="FCA6F8"/>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cs-CZ" sz="1600" b="1"/>
              <a:t>C</a:t>
            </a:r>
          </a:p>
          <a:p>
            <a:pPr algn="ctr"/>
            <a:r>
              <a:rPr lang="cs-CZ" sz="1600" b="1"/>
              <a:t>komunikativní</a:t>
            </a:r>
          </a:p>
        </p:txBody>
      </p:sp>
      <p:sp>
        <p:nvSpPr>
          <p:cNvPr id="9279" name="Rectangle 63"/>
          <p:cNvSpPr>
            <a:spLocks noChangeArrowheads="1"/>
          </p:cNvSpPr>
          <p:nvPr/>
        </p:nvSpPr>
        <p:spPr bwMode="auto">
          <a:xfrm>
            <a:off x="5435600" y="2205038"/>
            <a:ext cx="2738438" cy="431800"/>
          </a:xfrm>
          <a:prstGeom prst="rect">
            <a:avLst/>
          </a:prstGeom>
          <a:solidFill>
            <a:srgbClr val="FCA6F8"/>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cs-CZ" sz="1600"/>
              <a:t>B</a:t>
            </a:r>
          </a:p>
          <a:p>
            <a:pPr algn="ctr"/>
            <a:r>
              <a:rPr lang="cs-CZ" sz="1600" b="1"/>
              <a:t>k řešení problémů</a:t>
            </a:r>
          </a:p>
        </p:txBody>
      </p:sp>
      <p:sp>
        <p:nvSpPr>
          <p:cNvPr id="9280" name="Rectangle 64"/>
          <p:cNvSpPr>
            <a:spLocks noChangeArrowheads="1"/>
          </p:cNvSpPr>
          <p:nvPr/>
        </p:nvSpPr>
        <p:spPr bwMode="auto">
          <a:xfrm>
            <a:off x="5435600" y="1412875"/>
            <a:ext cx="2738438" cy="431800"/>
          </a:xfrm>
          <a:prstGeom prst="rect">
            <a:avLst/>
          </a:prstGeom>
          <a:solidFill>
            <a:srgbClr val="FCA6F8"/>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cs-CZ" sz="1600" b="1"/>
              <a:t>A</a:t>
            </a:r>
          </a:p>
          <a:p>
            <a:pPr algn="ctr"/>
            <a:r>
              <a:rPr lang="cs-CZ" sz="1600" b="1"/>
              <a:t>k učení</a:t>
            </a:r>
          </a:p>
        </p:txBody>
      </p:sp>
      <p:sp>
        <p:nvSpPr>
          <p:cNvPr id="9281" name="Rectangle 65"/>
          <p:cNvSpPr>
            <a:spLocks noChangeArrowheads="1"/>
          </p:cNvSpPr>
          <p:nvPr/>
        </p:nvSpPr>
        <p:spPr bwMode="auto">
          <a:xfrm>
            <a:off x="684213" y="1341438"/>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cs-CZ" sz="1200" b="1"/>
              <a:t>1.</a:t>
            </a:r>
          </a:p>
          <a:p>
            <a:pPr algn="ctr"/>
            <a:r>
              <a:rPr lang="cs-CZ" sz="1200" b="1"/>
              <a:t>Umožnit žákům osvojit si strategie učení</a:t>
            </a:r>
          </a:p>
        </p:txBody>
      </p:sp>
      <p:sp>
        <p:nvSpPr>
          <p:cNvPr id="9282" name="Rectangle 66"/>
          <p:cNvSpPr>
            <a:spLocks noChangeArrowheads="1"/>
          </p:cNvSpPr>
          <p:nvPr/>
        </p:nvSpPr>
        <p:spPr bwMode="auto">
          <a:xfrm>
            <a:off x="684213" y="2997200"/>
            <a:ext cx="3095625" cy="431800"/>
          </a:xfrm>
          <a:prstGeom prst="rect">
            <a:avLst/>
          </a:prstGeom>
          <a:solidFill>
            <a:srgbClr val="DCFBA3"/>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cs-CZ" sz="1200" b="1"/>
              <a:t>4.</a:t>
            </a:r>
          </a:p>
          <a:p>
            <a:pPr algn="ctr"/>
            <a:r>
              <a:rPr lang="cs-CZ" sz="1200" b="1"/>
              <a:t>Rozvíjet schopnost spolupracovat</a:t>
            </a:r>
          </a:p>
        </p:txBody>
      </p:sp>
      <p:sp>
        <p:nvSpPr>
          <p:cNvPr id="9283" name="Rectangle 67"/>
          <p:cNvSpPr>
            <a:spLocks noChangeArrowheads="1"/>
          </p:cNvSpPr>
          <p:nvPr/>
        </p:nvSpPr>
        <p:spPr bwMode="auto">
          <a:xfrm>
            <a:off x="3646488" y="5006975"/>
            <a:ext cx="18415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endParaRPr lang="cs-CZ" sz="1200"/>
          </a:p>
        </p:txBody>
      </p:sp>
      <p:sp>
        <p:nvSpPr>
          <p:cNvPr id="9286" name="Line 70"/>
          <p:cNvSpPr>
            <a:spLocks noChangeShapeType="1"/>
          </p:cNvSpPr>
          <p:nvPr/>
        </p:nvSpPr>
        <p:spPr bwMode="auto">
          <a:xfrm flipV="1">
            <a:off x="4140200" y="1484313"/>
            <a:ext cx="7191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cs-CZ"/>
          </a:p>
        </p:txBody>
      </p:sp>
      <p:sp>
        <p:nvSpPr>
          <p:cNvPr id="9289" name="Line 73"/>
          <p:cNvSpPr>
            <a:spLocks noChangeShapeType="1"/>
          </p:cNvSpPr>
          <p:nvPr/>
        </p:nvSpPr>
        <p:spPr bwMode="auto">
          <a:xfrm flipH="1">
            <a:off x="4140200" y="1412875"/>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cs-CZ"/>
          </a:p>
        </p:txBody>
      </p:sp>
    </p:spTree>
    <p:extLst>
      <p:ext uri="{BB962C8B-B14F-4D97-AF65-F5344CB8AC3E}">
        <p14:creationId xmlns:p14="http://schemas.microsoft.com/office/powerpoint/2010/main" xmlns="" val="42387350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adpis 8"/>
          <p:cNvSpPr>
            <a:spLocks noGrp="1"/>
          </p:cNvSpPr>
          <p:nvPr>
            <p:ph type="title"/>
          </p:nvPr>
        </p:nvSpPr>
        <p:spPr>
          <a:xfrm>
            <a:off x="457200" y="274638"/>
            <a:ext cx="8229600" cy="5458618"/>
          </a:xfrm>
        </p:spPr>
        <p:txBody>
          <a:bodyPr>
            <a:normAutofit/>
          </a:bodyPr>
          <a:lstStyle/>
          <a:p>
            <a:pPr algn="l"/>
            <a:r>
              <a:rPr lang="cs-CZ" sz="2800" b="1" dirty="0" smtClean="0"/>
              <a:t>CÍLE KOGNITIVNÍ</a:t>
            </a:r>
            <a:r>
              <a:rPr lang="cs-CZ" sz="2800" dirty="0" smtClean="0"/>
              <a:t/>
            </a:r>
            <a:br>
              <a:rPr lang="cs-CZ" sz="2800" dirty="0" smtClean="0"/>
            </a:br>
            <a:r>
              <a:rPr lang="cs-CZ" sz="2000" i="1" dirty="0" smtClean="0"/>
              <a:t>znalost, porozumění, aplikace, analýza, hodnocení tvoření</a:t>
            </a:r>
            <a:br>
              <a:rPr lang="cs-CZ" sz="2000" i="1" dirty="0" smtClean="0"/>
            </a:br>
            <a:r>
              <a:rPr lang="cs-CZ" sz="2800" dirty="0"/>
              <a:t/>
            </a:r>
            <a:br>
              <a:rPr lang="cs-CZ" sz="2800" dirty="0"/>
            </a:br>
            <a:r>
              <a:rPr lang="cs-CZ" sz="2800" b="1" dirty="0" smtClean="0"/>
              <a:t>CÍLE PSYCHOMOTORICKÉ</a:t>
            </a:r>
            <a:r>
              <a:rPr lang="cs-CZ" sz="2800" dirty="0" smtClean="0"/>
              <a:t/>
            </a:r>
            <a:br>
              <a:rPr lang="cs-CZ" sz="2800" dirty="0" smtClean="0"/>
            </a:br>
            <a:r>
              <a:rPr lang="cs-CZ" sz="2000" i="1" dirty="0" smtClean="0"/>
              <a:t>imitace, manipulace, zpřesňování, koordinace, automatizace, motorická tvořivost, </a:t>
            </a:r>
            <a:br>
              <a:rPr lang="cs-CZ" sz="2000" i="1" dirty="0" smtClean="0"/>
            </a:br>
            <a:r>
              <a:rPr lang="cs-CZ" sz="2000" i="1" dirty="0" smtClean="0"/>
              <a:t/>
            </a:r>
            <a:br>
              <a:rPr lang="cs-CZ" sz="2000" i="1" dirty="0" smtClean="0"/>
            </a:br>
            <a:r>
              <a:rPr lang="cs-CZ" sz="2800" b="1" dirty="0" smtClean="0"/>
              <a:t>CÍLE AFEKTIVNÍ</a:t>
            </a:r>
            <a:r>
              <a:rPr lang="cs-CZ" sz="2800" dirty="0" smtClean="0"/>
              <a:t/>
            </a:r>
            <a:br>
              <a:rPr lang="cs-CZ" sz="2800" dirty="0" smtClean="0"/>
            </a:br>
            <a:r>
              <a:rPr lang="cs-CZ" sz="2000" i="1" dirty="0" smtClean="0"/>
              <a:t>přijímání, reagování, oceňování  hodnoty, integrování hodnoty, začleňování </a:t>
            </a:r>
            <a:r>
              <a:rPr lang="cs-CZ" sz="2000" i="1" dirty="0"/>
              <a:t>hodnot do charakteru osobnosti</a:t>
            </a:r>
            <a:br>
              <a:rPr lang="cs-CZ" sz="2000" i="1" dirty="0"/>
            </a:br>
            <a:r>
              <a:rPr lang="cs-CZ" sz="2800" dirty="0" smtClean="0"/>
              <a:t/>
            </a:r>
            <a:br>
              <a:rPr lang="cs-CZ" sz="2800" dirty="0" smtClean="0"/>
            </a:br>
            <a:r>
              <a:rPr lang="cs-CZ" sz="2800" b="1" dirty="0" smtClean="0"/>
              <a:t>CÍLE SOCIÁLNÍ</a:t>
            </a:r>
            <a:r>
              <a:rPr lang="cs-CZ" sz="2800" dirty="0" smtClean="0"/>
              <a:t/>
            </a:r>
            <a:br>
              <a:rPr lang="cs-CZ" sz="2800" dirty="0" smtClean="0"/>
            </a:br>
            <a:r>
              <a:rPr lang="cs-CZ" sz="2000" i="1" dirty="0" smtClean="0"/>
              <a:t>vyhledat si kontakt, přijímání návrhů na spolupráci, návrhy na spolupráci a její rozšiřování, vytvářet sociální role</a:t>
            </a:r>
            <a:endParaRPr lang="cs-CZ" sz="2000" i="1" dirty="0"/>
          </a:p>
        </p:txBody>
      </p:sp>
      <p:sp>
        <p:nvSpPr>
          <p:cNvPr id="17" name="Zástupný symbol pro obsah 16"/>
          <p:cNvSpPr>
            <a:spLocks noGrp="1"/>
          </p:cNvSpPr>
          <p:nvPr>
            <p:ph idx="1"/>
          </p:nvPr>
        </p:nvSpPr>
        <p:spPr>
          <a:xfrm>
            <a:off x="457200" y="6080444"/>
            <a:ext cx="8229600" cy="45719"/>
          </a:xfrm>
        </p:spPr>
        <p:txBody>
          <a:bodyPr>
            <a:normAutofit fontScale="25000" lnSpcReduction="20000"/>
          </a:bodyPr>
          <a:lstStyle/>
          <a:p>
            <a:endParaRPr lang="cs-CZ" dirty="0"/>
          </a:p>
        </p:txBody>
      </p:sp>
    </p:spTree>
    <p:extLst>
      <p:ext uri="{BB962C8B-B14F-4D97-AF65-F5344CB8AC3E}">
        <p14:creationId xmlns:p14="http://schemas.microsoft.com/office/powerpoint/2010/main" xmlns="" val="39537722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1979712" y="5085184"/>
            <a:ext cx="1512168" cy="1562472"/>
          </a:xfrm>
          <a:prstGeom prst="rect">
            <a:avLst/>
          </a:prstGeom>
          <a:solidFill>
            <a:srgbClr val="1CEB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zapamatovat</a:t>
            </a:r>
            <a:endParaRPr lang="cs-CZ" dirty="0"/>
          </a:p>
        </p:txBody>
      </p:sp>
      <p:sp>
        <p:nvSpPr>
          <p:cNvPr id="6" name="Obdélník 5"/>
          <p:cNvSpPr/>
          <p:nvPr/>
        </p:nvSpPr>
        <p:spPr>
          <a:xfrm>
            <a:off x="5004048" y="5085184"/>
            <a:ext cx="1512168" cy="1562472"/>
          </a:xfrm>
          <a:prstGeom prst="rect">
            <a:avLst/>
          </a:prstGeom>
          <a:solidFill>
            <a:srgbClr val="1CEB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aplikovat</a:t>
            </a:r>
            <a:endParaRPr lang="cs-CZ" dirty="0"/>
          </a:p>
        </p:txBody>
      </p:sp>
      <p:sp>
        <p:nvSpPr>
          <p:cNvPr id="7" name="Obdélník 6"/>
          <p:cNvSpPr/>
          <p:nvPr/>
        </p:nvSpPr>
        <p:spPr>
          <a:xfrm>
            <a:off x="3491880" y="5085184"/>
            <a:ext cx="1512168" cy="1562472"/>
          </a:xfrm>
          <a:prstGeom prst="rect">
            <a:avLst/>
          </a:prstGeom>
          <a:solidFill>
            <a:srgbClr val="1CEB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porozumět</a:t>
            </a:r>
            <a:endParaRPr lang="cs-CZ" dirty="0"/>
          </a:p>
        </p:txBody>
      </p:sp>
      <p:sp>
        <p:nvSpPr>
          <p:cNvPr id="8" name="Obdélník 7"/>
          <p:cNvSpPr/>
          <p:nvPr/>
        </p:nvSpPr>
        <p:spPr>
          <a:xfrm>
            <a:off x="3484527" y="373081"/>
            <a:ext cx="1512168" cy="15624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tvořit</a:t>
            </a:r>
            <a:endParaRPr lang="cs-CZ" dirty="0"/>
          </a:p>
        </p:txBody>
      </p:sp>
      <p:sp>
        <p:nvSpPr>
          <p:cNvPr id="9" name="Obdélník 8"/>
          <p:cNvSpPr/>
          <p:nvPr/>
        </p:nvSpPr>
        <p:spPr>
          <a:xfrm>
            <a:off x="3484527" y="1935553"/>
            <a:ext cx="1512168" cy="15624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hodnotit</a:t>
            </a:r>
            <a:endParaRPr lang="cs-CZ" dirty="0"/>
          </a:p>
        </p:txBody>
      </p:sp>
      <p:sp>
        <p:nvSpPr>
          <p:cNvPr id="10" name="Obdélník 9"/>
          <p:cNvSpPr/>
          <p:nvPr/>
        </p:nvSpPr>
        <p:spPr>
          <a:xfrm>
            <a:off x="3491880" y="3522712"/>
            <a:ext cx="1512168" cy="15624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analyzovat</a:t>
            </a:r>
            <a:endParaRPr lang="cs-CZ" dirty="0"/>
          </a:p>
        </p:txBody>
      </p:sp>
      <p:sp>
        <p:nvSpPr>
          <p:cNvPr id="11" name="TextovéPole 10"/>
          <p:cNvSpPr txBox="1"/>
          <p:nvPr/>
        </p:nvSpPr>
        <p:spPr>
          <a:xfrm>
            <a:off x="611560" y="373081"/>
            <a:ext cx="2222532" cy="646331"/>
          </a:xfrm>
          <a:prstGeom prst="rect">
            <a:avLst/>
          </a:prstGeom>
          <a:noFill/>
        </p:spPr>
        <p:txBody>
          <a:bodyPr wrap="none" rtlCol="0">
            <a:spAutoFit/>
          </a:bodyPr>
          <a:lstStyle/>
          <a:p>
            <a:r>
              <a:rPr lang="cs-CZ" dirty="0" err="1" smtClean="0"/>
              <a:t>Bloomova</a:t>
            </a:r>
            <a:r>
              <a:rPr lang="cs-CZ" dirty="0" smtClean="0"/>
              <a:t> taxonomie </a:t>
            </a:r>
          </a:p>
          <a:p>
            <a:r>
              <a:rPr lang="cs-CZ" dirty="0"/>
              <a:t>k</a:t>
            </a:r>
            <a:r>
              <a:rPr lang="cs-CZ" dirty="0" smtClean="0"/>
              <a:t>ognitivních cílů</a:t>
            </a:r>
            <a:endParaRPr lang="cs-CZ" dirty="0"/>
          </a:p>
        </p:txBody>
      </p:sp>
      <p:cxnSp>
        <p:nvCxnSpPr>
          <p:cNvPr id="16" name="Přímá spojnice se šipkou 15"/>
          <p:cNvCxnSpPr/>
          <p:nvPr/>
        </p:nvCxnSpPr>
        <p:spPr>
          <a:xfrm>
            <a:off x="1722826" y="6741368"/>
            <a:ext cx="558547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Přímá spojnice se šipkou 17"/>
          <p:cNvCxnSpPr/>
          <p:nvPr/>
        </p:nvCxnSpPr>
        <p:spPr>
          <a:xfrm flipV="1">
            <a:off x="5652120" y="476672"/>
            <a:ext cx="0" cy="4392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5674919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ál 1"/>
          <p:cNvSpPr/>
          <p:nvPr/>
        </p:nvSpPr>
        <p:spPr>
          <a:xfrm flipH="1">
            <a:off x="269789" y="1066876"/>
            <a:ext cx="2428015" cy="785982"/>
          </a:xfrm>
          <a:prstGeom prst="ellipse">
            <a:avLst/>
          </a:prstGeom>
          <a:solidFill>
            <a:srgbClr val="FCF6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formativní</a:t>
            </a:r>
            <a:endParaRPr lang="cs-CZ" sz="1400" dirty="0">
              <a:solidFill>
                <a:schemeClr val="tx1"/>
              </a:solidFill>
            </a:endParaRPr>
          </a:p>
        </p:txBody>
      </p:sp>
      <p:sp>
        <p:nvSpPr>
          <p:cNvPr id="3" name="Ovál 2"/>
          <p:cNvSpPr/>
          <p:nvPr/>
        </p:nvSpPr>
        <p:spPr>
          <a:xfrm>
            <a:off x="3347864" y="325411"/>
            <a:ext cx="2160240" cy="914400"/>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rPr>
              <a:t>HODNOCENÍ</a:t>
            </a:r>
          </a:p>
          <a:p>
            <a:pPr algn="ctr"/>
            <a:r>
              <a:rPr lang="cs-CZ" dirty="0" smtClean="0">
                <a:solidFill>
                  <a:schemeClr val="tx1"/>
                </a:solidFill>
              </a:rPr>
              <a:t>EVALUACE</a:t>
            </a:r>
            <a:endParaRPr lang="cs-CZ" dirty="0">
              <a:solidFill>
                <a:schemeClr val="tx1"/>
              </a:solidFill>
            </a:endParaRPr>
          </a:p>
        </p:txBody>
      </p:sp>
      <p:sp>
        <p:nvSpPr>
          <p:cNvPr id="4" name="Ovál 3"/>
          <p:cNvSpPr/>
          <p:nvPr/>
        </p:nvSpPr>
        <p:spPr>
          <a:xfrm rot="10800000" flipH="1" flipV="1">
            <a:off x="6156176" y="1066877"/>
            <a:ext cx="2428015" cy="748706"/>
          </a:xfrm>
          <a:prstGeom prst="ellipse">
            <a:avLst/>
          </a:prstGeom>
          <a:solidFill>
            <a:srgbClr val="FCF6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informativní</a:t>
            </a:r>
            <a:endParaRPr lang="cs-CZ" sz="1400" dirty="0">
              <a:solidFill>
                <a:schemeClr val="tx1"/>
              </a:solidFill>
            </a:endParaRPr>
          </a:p>
        </p:txBody>
      </p:sp>
      <p:sp>
        <p:nvSpPr>
          <p:cNvPr id="5" name="Ovál 4"/>
          <p:cNvSpPr/>
          <p:nvPr/>
        </p:nvSpPr>
        <p:spPr>
          <a:xfrm flipH="1">
            <a:off x="690205" y="1828717"/>
            <a:ext cx="1587181"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průběžné</a:t>
            </a:r>
            <a:endParaRPr lang="cs-CZ" sz="1400" dirty="0">
              <a:solidFill>
                <a:schemeClr val="tx1"/>
              </a:solidFill>
            </a:endParaRPr>
          </a:p>
        </p:txBody>
      </p:sp>
      <p:sp>
        <p:nvSpPr>
          <p:cNvPr id="6" name="Ovál 5"/>
          <p:cNvSpPr/>
          <p:nvPr/>
        </p:nvSpPr>
        <p:spPr>
          <a:xfrm flipH="1">
            <a:off x="6732240" y="1662704"/>
            <a:ext cx="1440160"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dirty="0" smtClean="0">
                <a:solidFill>
                  <a:schemeClr val="tx1"/>
                </a:solidFill>
              </a:rPr>
              <a:t>finální</a:t>
            </a:r>
            <a:endParaRPr lang="cs-CZ" sz="1400" dirty="0">
              <a:solidFill>
                <a:schemeClr val="tx1"/>
              </a:solidFill>
            </a:endParaRPr>
          </a:p>
        </p:txBody>
      </p:sp>
      <p:sp>
        <p:nvSpPr>
          <p:cNvPr id="7" name="Ovál 6"/>
          <p:cNvSpPr/>
          <p:nvPr/>
        </p:nvSpPr>
        <p:spPr>
          <a:xfrm flipH="1">
            <a:off x="6804248" y="1944932"/>
            <a:ext cx="1457742" cy="332026"/>
          </a:xfrm>
          <a:prstGeom prst="ellipse">
            <a:avLst/>
          </a:prstGeom>
          <a:solidFill>
            <a:srgbClr val="DEFE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err="1" smtClean="0">
                <a:solidFill>
                  <a:schemeClr val="tx1"/>
                </a:solidFill>
              </a:rPr>
              <a:t>sumativní</a:t>
            </a:r>
            <a:endParaRPr lang="cs-CZ" sz="1400" b="1" dirty="0">
              <a:solidFill>
                <a:schemeClr val="tx1"/>
              </a:solidFill>
            </a:endParaRPr>
          </a:p>
        </p:txBody>
      </p:sp>
      <p:sp>
        <p:nvSpPr>
          <p:cNvPr id="8" name="TextovéPole 7"/>
          <p:cNvSpPr txBox="1"/>
          <p:nvPr/>
        </p:nvSpPr>
        <p:spPr>
          <a:xfrm>
            <a:off x="179512" y="2276958"/>
            <a:ext cx="3024336" cy="1969770"/>
          </a:xfrm>
          <a:prstGeom prst="rect">
            <a:avLst/>
          </a:prstGeom>
          <a:noFill/>
        </p:spPr>
        <p:txBody>
          <a:bodyPr wrap="square" rtlCol="0">
            <a:spAutoFit/>
          </a:bodyPr>
          <a:lstStyle/>
          <a:p>
            <a:endParaRPr lang="cs-CZ" sz="1400" b="1" dirty="0"/>
          </a:p>
          <a:p>
            <a:r>
              <a:rPr lang="cs-CZ" sz="1200" b="1" dirty="0" smtClean="0"/>
              <a:t>Průběžné poskytování diagnostických</a:t>
            </a:r>
          </a:p>
          <a:p>
            <a:r>
              <a:rPr lang="cs-CZ" sz="1200" b="1" dirty="0" smtClean="0"/>
              <a:t>informací žákům o pokrocích v učení,</a:t>
            </a:r>
          </a:p>
          <a:p>
            <a:r>
              <a:rPr lang="cs-CZ" sz="1200" b="1" dirty="0" smtClean="0"/>
              <a:t>kde se na cestě k cíli nachází</a:t>
            </a:r>
          </a:p>
          <a:p>
            <a:endParaRPr lang="cs-CZ" sz="1200" b="1" dirty="0"/>
          </a:p>
          <a:p>
            <a:r>
              <a:rPr lang="cs-CZ" sz="1200" b="1" dirty="0" smtClean="0"/>
              <a:t>Jak postupovat dál: opravit chyby, doplnit mezery</a:t>
            </a:r>
          </a:p>
          <a:p>
            <a:endParaRPr lang="cs-CZ" sz="1200" b="1" dirty="0"/>
          </a:p>
          <a:p>
            <a:r>
              <a:rPr lang="cs-CZ" sz="1200" b="1" dirty="0" smtClean="0"/>
              <a:t>Slouží zlepšení výkonu žáka, změřené na zvládání cíle</a:t>
            </a:r>
            <a:endParaRPr lang="cs-CZ" sz="1200" b="1" dirty="0"/>
          </a:p>
        </p:txBody>
      </p:sp>
      <p:cxnSp>
        <p:nvCxnSpPr>
          <p:cNvPr id="10" name="Přímá spojnice se šipkou 9"/>
          <p:cNvCxnSpPr>
            <a:stCxn id="3" idx="3"/>
            <a:endCxn id="2" idx="2"/>
          </p:cNvCxnSpPr>
          <p:nvPr/>
        </p:nvCxnSpPr>
        <p:spPr>
          <a:xfrm flipH="1">
            <a:off x="2697804" y="1105900"/>
            <a:ext cx="966420" cy="3539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p:nvPr/>
        </p:nvCxnSpPr>
        <p:spPr>
          <a:xfrm>
            <a:off x="5141084" y="1105900"/>
            <a:ext cx="1015092" cy="4508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ovéPole 13"/>
          <p:cNvSpPr txBox="1"/>
          <p:nvPr/>
        </p:nvSpPr>
        <p:spPr>
          <a:xfrm>
            <a:off x="5508104" y="2636912"/>
            <a:ext cx="3312368" cy="1384995"/>
          </a:xfrm>
          <a:prstGeom prst="rect">
            <a:avLst/>
          </a:prstGeom>
          <a:noFill/>
        </p:spPr>
        <p:txBody>
          <a:bodyPr wrap="square" rtlCol="0">
            <a:spAutoFit/>
          </a:bodyPr>
          <a:lstStyle/>
          <a:p>
            <a:r>
              <a:rPr lang="cs-CZ" sz="1200" b="1" dirty="0" smtClean="0"/>
              <a:t>Shrnuje, čeho žák dosáhl </a:t>
            </a:r>
          </a:p>
          <a:p>
            <a:endParaRPr lang="cs-CZ" sz="1200" b="1" dirty="0"/>
          </a:p>
          <a:p>
            <a:r>
              <a:rPr lang="cs-CZ" sz="1200" b="1" dirty="0" smtClean="0"/>
              <a:t>Porovnává žáky mezi sebou</a:t>
            </a:r>
          </a:p>
          <a:p>
            <a:endParaRPr lang="cs-CZ" sz="1200" b="1" dirty="0"/>
          </a:p>
          <a:p>
            <a:r>
              <a:rPr lang="cs-CZ" sz="1200" b="1" dirty="0" smtClean="0"/>
              <a:t>Vede k soutěživosti</a:t>
            </a:r>
          </a:p>
          <a:p>
            <a:endParaRPr lang="cs-CZ" sz="1200" b="1" dirty="0"/>
          </a:p>
          <a:p>
            <a:r>
              <a:rPr lang="cs-CZ" sz="1200" b="1" dirty="0" smtClean="0"/>
              <a:t>Zaměřené na dosažení cíle</a:t>
            </a:r>
            <a:endParaRPr lang="cs-CZ" sz="1200" b="1" dirty="0"/>
          </a:p>
        </p:txBody>
      </p:sp>
    </p:spTree>
    <p:extLst>
      <p:ext uri="{BB962C8B-B14F-4D97-AF65-F5344CB8AC3E}">
        <p14:creationId xmlns:p14="http://schemas.microsoft.com/office/powerpoint/2010/main" xmlns="" val="9966738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3"/>
          <p:cNvGraphicFramePr>
            <a:graphicFrameLocks noGrp="1"/>
          </p:cNvGraphicFramePr>
          <p:nvPr>
            <p:extLst>
              <p:ext uri="{D42A27DB-BD31-4B8C-83A1-F6EECF244321}">
                <p14:modId xmlns:p14="http://schemas.microsoft.com/office/powerpoint/2010/main" xmlns="" val="3716883123"/>
              </p:ext>
            </p:extLst>
          </p:nvPr>
        </p:nvGraphicFramePr>
        <p:xfrm>
          <a:off x="899593" y="2204865"/>
          <a:ext cx="6561657" cy="2247685"/>
        </p:xfrm>
        <a:graphic>
          <a:graphicData uri="http://schemas.openxmlformats.org/drawingml/2006/table">
            <a:tbl>
              <a:tblPr>
                <a:tableStyleId>{5C22544A-7EE6-4342-B048-85BDC9FD1C3A}</a:tableStyleId>
              </a:tblPr>
              <a:tblGrid>
                <a:gridCol w="1938857"/>
                <a:gridCol w="1155700"/>
                <a:gridCol w="1155700"/>
                <a:gridCol w="1155700"/>
                <a:gridCol w="1155700"/>
              </a:tblGrid>
              <a:tr h="322174">
                <a:tc>
                  <a:txBody>
                    <a:bodyPr/>
                    <a:lstStyle/>
                    <a:p>
                      <a:pPr algn="ctr">
                        <a:spcAft>
                          <a:spcPts val="0"/>
                        </a:spcAft>
                      </a:pPr>
                      <a:r>
                        <a:rPr lang="cs-CZ" sz="1400" b="1" dirty="0">
                          <a:effectLst/>
                        </a:rPr>
                        <a:t>1/A</a:t>
                      </a:r>
                      <a:endParaRPr lang="cs-CZ" sz="1400" b="1" dirty="0">
                        <a:effectLst/>
                        <a:latin typeface="Times New Roman"/>
                        <a:ea typeface="Times New Roman"/>
                      </a:endParaRPr>
                    </a:p>
                  </a:txBody>
                  <a:tcPr marL="9525" marR="9525" marT="9525" marB="0" anchor="b"/>
                </a:tc>
                <a:tc>
                  <a:txBody>
                    <a:bodyPr/>
                    <a:lstStyle/>
                    <a:p>
                      <a:pPr algn="ctr">
                        <a:spcAft>
                          <a:spcPts val="0"/>
                        </a:spcAft>
                      </a:pPr>
                      <a:r>
                        <a:rPr lang="cs-CZ" sz="1400" b="1" dirty="0">
                          <a:effectLst/>
                        </a:rPr>
                        <a:t>2/B</a:t>
                      </a:r>
                      <a:endParaRPr lang="cs-CZ" sz="1400" b="1" dirty="0">
                        <a:effectLst/>
                        <a:latin typeface="Times New Roman"/>
                        <a:ea typeface="Times New Roman"/>
                      </a:endParaRPr>
                    </a:p>
                  </a:txBody>
                  <a:tcPr marL="9525" marR="9525" marT="9525" marB="0" anchor="b"/>
                </a:tc>
                <a:tc>
                  <a:txBody>
                    <a:bodyPr/>
                    <a:lstStyle/>
                    <a:p>
                      <a:pPr algn="ctr">
                        <a:spcAft>
                          <a:spcPts val="0"/>
                        </a:spcAft>
                      </a:pPr>
                      <a:r>
                        <a:rPr lang="cs-CZ" sz="1400" b="1" dirty="0">
                          <a:effectLst/>
                        </a:rPr>
                        <a:t>3/C</a:t>
                      </a:r>
                      <a:endParaRPr lang="cs-CZ" sz="1400" b="1" dirty="0">
                        <a:effectLst/>
                        <a:latin typeface="Times New Roman"/>
                        <a:ea typeface="Times New Roman"/>
                      </a:endParaRPr>
                    </a:p>
                  </a:txBody>
                  <a:tcPr marL="9525" marR="9525" marT="9525" marB="0" anchor="b"/>
                </a:tc>
                <a:tc>
                  <a:txBody>
                    <a:bodyPr/>
                    <a:lstStyle/>
                    <a:p>
                      <a:pPr algn="ctr">
                        <a:spcAft>
                          <a:spcPts val="0"/>
                        </a:spcAft>
                      </a:pPr>
                      <a:r>
                        <a:rPr lang="cs-CZ" sz="1400" b="1" dirty="0">
                          <a:effectLst/>
                        </a:rPr>
                        <a:t>4/D</a:t>
                      </a:r>
                      <a:endParaRPr lang="cs-CZ" sz="1400" b="1" dirty="0">
                        <a:effectLst/>
                        <a:latin typeface="Times New Roman"/>
                        <a:ea typeface="Times New Roman"/>
                      </a:endParaRPr>
                    </a:p>
                  </a:txBody>
                  <a:tcPr marL="9525" marR="9525" marT="9525" marB="0" anchor="b"/>
                </a:tc>
                <a:tc>
                  <a:txBody>
                    <a:bodyPr/>
                    <a:lstStyle/>
                    <a:p>
                      <a:pPr algn="ctr">
                        <a:spcAft>
                          <a:spcPts val="0"/>
                        </a:spcAft>
                      </a:pPr>
                      <a:r>
                        <a:rPr lang="cs-CZ" sz="1400" b="1" dirty="0">
                          <a:effectLst/>
                        </a:rPr>
                        <a:t>5/E</a:t>
                      </a:r>
                      <a:endParaRPr lang="cs-CZ" sz="1400" b="1" dirty="0">
                        <a:effectLst/>
                        <a:latin typeface="Times New Roman"/>
                        <a:ea typeface="Times New Roman"/>
                      </a:endParaRPr>
                    </a:p>
                  </a:txBody>
                  <a:tcPr marL="9525" marR="9525" marT="9525" marB="0" anchor="b"/>
                </a:tc>
              </a:tr>
              <a:tr h="261530">
                <a:tc>
                  <a:txBody>
                    <a:bodyPr/>
                    <a:lstStyle/>
                    <a:p>
                      <a:pPr algn="ctr">
                        <a:spcAft>
                          <a:spcPts val="0"/>
                        </a:spcAft>
                      </a:pPr>
                      <a:r>
                        <a:rPr lang="cs-CZ" sz="1200" b="1" dirty="0">
                          <a:effectLst/>
                        </a:rPr>
                        <a:t>Výborný</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dirty="0">
                          <a:effectLst/>
                        </a:rPr>
                        <a:t>chvalitebný</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a:effectLst/>
                        </a:rPr>
                        <a:t>dobrý</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dostatečný</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nedostatečný</a:t>
                      </a:r>
                      <a:endParaRPr lang="cs-CZ" sz="1200" b="1">
                        <a:effectLst/>
                        <a:latin typeface="Times New Roman"/>
                        <a:ea typeface="Times New Roman"/>
                      </a:endParaRPr>
                    </a:p>
                  </a:txBody>
                  <a:tcPr marL="9525" marR="9525" marT="9525" marB="0" anchor="b"/>
                </a:tc>
              </a:tr>
              <a:tr h="322174">
                <a:tc>
                  <a:txBody>
                    <a:bodyPr/>
                    <a:lstStyle/>
                    <a:p>
                      <a:pPr algn="ctr">
                        <a:spcAft>
                          <a:spcPts val="0"/>
                        </a:spcAft>
                      </a:pPr>
                      <a:r>
                        <a:rPr lang="cs-CZ" sz="1200" b="1" dirty="0">
                          <a:effectLst/>
                        </a:rPr>
                        <a:t>Výjimečný</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a:effectLst/>
                        </a:rPr>
                        <a:t>kvalitní</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obvyklý</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nevalný</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nepřijatelný</a:t>
                      </a:r>
                      <a:endParaRPr lang="cs-CZ" sz="1200" b="1">
                        <a:effectLst/>
                        <a:latin typeface="Times New Roman"/>
                        <a:ea typeface="Times New Roman"/>
                      </a:endParaRPr>
                    </a:p>
                  </a:txBody>
                  <a:tcPr marL="9525" marR="9525" marT="9525" marB="0" anchor="b"/>
                </a:tc>
              </a:tr>
              <a:tr h="322174">
                <a:tc>
                  <a:txBody>
                    <a:bodyPr/>
                    <a:lstStyle/>
                    <a:p>
                      <a:pPr algn="ctr">
                        <a:spcAft>
                          <a:spcPts val="0"/>
                        </a:spcAft>
                      </a:pPr>
                      <a:r>
                        <a:rPr lang="cs-CZ" sz="1200" b="1" dirty="0">
                          <a:effectLst/>
                        </a:rPr>
                        <a:t>možno dát za vzor</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a:effectLst/>
                        </a:rPr>
                        <a:t>možno ocenit</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lze přijmout</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vyžaduje změny</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nutno přepracovat</a:t>
                      </a:r>
                      <a:endParaRPr lang="cs-CZ" sz="1200" b="1">
                        <a:effectLst/>
                        <a:latin typeface="Times New Roman"/>
                        <a:ea typeface="Times New Roman"/>
                      </a:endParaRPr>
                    </a:p>
                  </a:txBody>
                  <a:tcPr marL="9525" marR="9525" marT="9525" marB="0" anchor="b"/>
                </a:tc>
              </a:tr>
              <a:tr h="322174">
                <a:tc>
                  <a:txBody>
                    <a:bodyPr/>
                    <a:lstStyle/>
                    <a:p>
                      <a:pPr algn="ctr">
                        <a:spcAft>
                          <a:spcPts val="0"/>
                        </a:spcAft>
                      </a:pPr>
                      <a:r>
                        <a:rPr lang="cs-CZ" sz="1200" b="1" dirty="0">
                          <a:effectLst/>
                        </a:rPr>
                        <a:t>Vždy</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dirty="0">
                          <a:effectLst/>
                        </a:rPr>
                        <a:t>většinou</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a:effectLst/>
                        </a:rPr>
                        <a:t>někdy</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málokdy, občas</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nikdy</a:t>
                      </a:r>
                      <a:endParaRPr lang="cs-CZ" sz="1200" b="1">
                        <a:effectLst/>
                        <a:latin typeface="Times New Roman"/>
                        <a:ea typeface="Times New Roman"/>
                      </a:endParaRPr>
                    </a:p>
                  </a:txBody>
                  <a:tcPr marL="9525" marR="9525" marT="9525" marB="0" anchor="b"/>
                </a:tc>
              </a:tr>
              <a:tr h="322174">
                <a:tc>
                  <a:txBody>
                    <a:bodyPr/>
                    <a:lstStyle/>
                    <a:p>
                      <a:pPr algn="ctr">
                        <a:spcAft>
                          <a:spcPts val="0"/>
                        </a:spcAft>
                      </a:pPr>
                      <a:r>
                        <a:rPr lang="cs-CZ" sz="1200" b="1">
                          <a:effectLst/>
                        </a:rPr>
                        <a:t>A = rozhodně ano</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dirty="0">
                          <a:effectLst/>
                        </a:rPr>
                        <a:t>a = spíše ano</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dirty="0">
                          <a:effectLst/>
                        </a:rPr>
                        <a:t>? = nedá se určit</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a:effectLst/>
                        </a:rPr>
                        <a:t>n = spíše ne</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N = rozhodně ne</a:t>
                      </a:r>
                      <a:endParaRPr lang="cs-CZ" sz="1200" b="1">
                        <a:effectLst/>
                        <a:latin typeface="Times New Roman"/>
                        <a:ea typeface="Times New Roman"/>
                      </a:endParaRPr>
                    </a:p>
                  </a:txBody>
                  <a:tcPr marL="9525" marR="9525" marT="9525" marB="0" anchor="b"/>
                </a:tc>
              </a:tr>
              <a:tr h="322174">
                <a:tc>
                  <a:txBody>
                    <a:bodyPr/>
                    <a:lstStyle/>
                    <a:p>
                      <a:pPr algn="ctr">
                        <a:spcAft>
                          <a:spcPts val="0"/>
                        </a:spcAft>
                      </a:pPr>
                      <a:r>
                        <a:rPr lang="cs-CZ" sz="1200" b="1">
                          <a:effectLst/>
                        </a:rPr>
                        <a:t>Všichni</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a:effectLst/>
                        </a:rPr>
                        <a:t>skoro všichni</a:t>
                      </a:r>
                      <a:endParaRPr lang="cs-CZ" sz="1200" b="1">
                        <a:effectLst/>
                        <a:latin typeface="Times New Roman"/>
                        <a:ea typeface="Times New Roman"/>
                      </a:endParaRPr>
                    </a:p>
                  </a:txBody>
                  <a:tcPr marL="9525" marR="9525" marT="9525" marB="0" anchor="b"/>
                </a:tc>
                <a:tc>
                  <a:txBody>
                    <a:bodyPr/>
                    <a:lstStyle/>
                    <a:p>
                      <a:pPr algn="ctr">
                        <a:spcAft>
                          <a:spcPts val="0"/>
                        </a:spcAft>
                      </a:pPr>
                      <a:r>
                        <a:rPr lang="cs-CZ" sz="1200" b="1" dirty="0">
                          <a:effectLst/>
                        </a:rPr>
                        <a:t>asi polovina</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dirty="0">
                          <a:effectLst/>
                        </a:rPr>
                        <a:t>téměř nikdo</a:t>
                      </a:r>
                      <a:endParaRPr lang="cs-CZ" sz="1200" b="1" dirty="0">
                        <a:effectLst/>
                        <a:latin typeface="Times New Roman"/>
                        <a:ea typeface="Times New Roman"/>
                      </a:endParaRPr>
                    </a:p>
                  </a:txBody>
                  <a:tcPr marL="9525" marR="9525" marT="9525" marB="0" anchor="b"/>
                </a:tc>
                <a:tc>
                  <a:txBody>
                    <a:bodyPr/>
                    <a:lstStyle/>
                    <a:p>
                      <a:pPr algn="ctr">
                        <a:spcAft>
                          <a:spcPts val="0"/>
                        </a:spcAft>
                      </a:pPr>
                      <a:r>
                        <a:rPr lang="cs-CZ" sz="1200" b="1" dirty="0">
                          <a:effectLst/>
                        </a:rPr>
                        <a:t>nikdo</a:t>
                      </a:r>
                      <a:endParaRPr lang="cs-CZ" sz="1200" b="1" dirty="0">
                        <a:effectLst/>
                        <a:latin typeface="Times New Roman"/>
                        <a:ea typeface="Times New Roman"/>
                      </a:endParaRPr>
                    </a:p>
                  </a:txBody>
                  <a:tcPr marL="9525" marR="9525" marT="9525" marB="0" anchor="b"/>
                </a:tc>
              </a:tr>
            </a:tbl>
          </a:graphicData>
        </a:graphic>
      </p:graphicFrame>
      <p:sp>
        <p:nvSpPr>
          <p:cNvPr id="5" name="Rectangle 2"/>
          <p:cNvSpPr>
            <a:spLocks noChangeArrowheads="1"/>
          </p:cNvSpPr>
          <p:nvPr/>
        </p:nvSpPr>
        <p:spPr bwMode="auto">
          <a:xfrm>
            <a:off x="755576" y="646530"/>
            <a:ext cx="6552728"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dirty="0" smtClean="0">
                <a:ln>
                  <a:noFill/>
                </a:ln>
                <a:solidFill>
                  <a:schemeClr val="tx1"/>
                </a:solidFill>
                <a:effectLst/>
                <a:latin typeface="Arial Unicode MS" pitchFamily="34" charset="-128"/>
                <a:ea typeface="Times New Roman" pitchFamily="18" charset="0"/>
                <a:cs typeface="Arial Unicode MS" pitchFamily="34" charset="-128"/>
              </a:rPr>
              <a:t>HODNOTICÍ ŠKÁLA</a:t>
            </a:r>
            <a:endParaRPr kumimoji="0" lang="cs-CZ" sz="1400" b="1"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3195660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3"/>
          <p:cNvGraphicFramePr>
            <a:graphicFrameLocks noGrp="1"/>
          </p:cNvGraphicFramePr>
          <p:nvPr>
            <p:extLst>
              <p:ext uri="{D42A27DB-BD31-4B8C-83A1-F6EECF244321}">
                <p14:modId xmlns:p14="http://schemas.microsoft.com/office/powerpoint/2010/main" xmlns="" val="2475358397"/>
              </p:ext>
            </p:extLst>
          </p:nvPr>
        </p:nvGraphicFramePr>
        <p:xfrm>
          <a:off x="611560" y="404664"/>
          <a:ext cx="8352928" cy="5743560"/>
        </p:xfrm>
        <a:graphic>
          <a:graphicData uri="http://schemas.openxmlformats.org/drawingml/2006/table">
            <a:tbl>
              <a:tblPr firstRow="1" firstCol="1" lastRow="1" lastCol="1" bandRow="1" bandCol="1"/>
              <a:tblGrid>
                <a:gridCol w="2696910"/>
                <a:gridCol w="1158829"/>
                <a:gridCol w="1264176"/>
                <a:gridCol w="1264176"/>
                <a:gridCol w="948132"/>
                <a:gridCol w="1020705"/>
              </a:tblGrid>
              <a:tr h="187698">
                <a:tc>
                  <a:txBody>
                    <a:bodyPr/>
                    <a:lstStyle/>
                    <a:p>
                      <a:pPr>
                        <a:spcAft>
                          <a:spcPts val="0"/>
                        </a:spcAft>
                      </a:pPr>
                      <a:r>
                        <a:rPr lang="cs-CZ" sz="1000" b="1" dirty="0">
                          <a:effectLst/>
                          <a:latin typeface="Times New Roman"/>
                          <a:ea typeface="Times New Roman"/>
                        </a:rPr>
                        <a:t>DOVEDNOSTI ČTENÁŘE</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spcAft>
                          <a:spcPts val="0"/>
                        </a:spcAft>
                      </a:pPr>
                      <a:r>
                        <a:rPr lang="cs-CZ" sz="1000" b="1">
                          <a:effectLst/>
                          <a:latin typeface="Times New Roman"/>
                          <a:ea typeface="Times New Roman"/>
                        </a:rPr>
                        <a:t>HODNOCENÍ, ZNÁMKOVÁNÍ</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r h="187698">
                <a:tc>
                  <a:txBody>
                    <a:bodyPr/>
                    <a:lstStyle/>
                    <a:p>
                      <a:pPr>
                        <a:spcAft>
                          <a:spcPts val="0"/>
                        </a:spcAft>
                      </a:pPr>
                      <a:r>
                        <a:rPr lang="cs-CZ" sz="1000" dirty="0">
                          <a:effectLst/>
                          <a:latin typeface="Times New Roman"/>
                          <a:ea typeface="Times New Roman"/>
                        </a:rPr>
                        <a:t>Žák:</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a:effectLst/>
                          <a:latin typeface="Times New Roman"/>
                          <a:ea typeface="Times New Roman"/>
                        </a:rPr>
                        <a:t>1/A</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a:effectLst/>
                          <a:latin typeface="Times New Roman"/>
                          <a:ea typeface="Times New Roman"/>
                        </a:rPr>
                        <a:t>2/B</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a:effectLst/>
                          <a:latin typeface="Times New Roman"/>
                          <a:ea typeface="Times New Roman"/>
                        </a:rPr>
                        <a:t>3/C</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a:effectLst/>
                          <a:latin typeface="Times New Roman"/>
                          <a:ea typeface="Times New Roman"/>
                        </a:rPr>
                        <a:t>4/D</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a:effectLst/>
                          <a:latin typeface="Times New Roman"/>
                          <a:ea typeface="Times New Roman"/>
                        </a:rPr>
                        <a:t>5/E</a:t>
                      </a: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3094">
                <a:tc>
                  <a:txBody>
                    <a:bodyPr/>
                    <a:lstStyle/>
                    <a:p>
                      <a:pPr>
                        <a:spcAft>
                          <a:spcPts val="0"/>
                        </a:spcAft>
                      </a:pPr>
                      <a:r>
                        <a:rPr lang="cs-CZ" sz="900" b="1">
                          <a:effectLst/>
                          <a:latin typeface="Times New Roman"/>
                          <a:ea typeface="Times New Roman"/>
                        </a:rPr>
                        <a:t>1. Vybere pro sebe knihu, text, článek</a:t>
                      </a:r>
                      <a:endParaRPr lang="cs-CZ" sz="1000">
                        <a:effectLst/>
                        <a:latin typeface="Times New Roman"/>
                        <a:ea typeface="Times New Roman"/>
                      </a:endParaRPr>
                    </a:p>
                    <a:p>
                      <a:pPr>
                        <a:spcAft>
                          <a:spcPts val="0"/>
                        </a:spcAft>
                      </a:pPr>
                      <a:r>
                        <a:rPr lang="cs-CZ" sz="900">
                          <a:effectLst/>
                          <a:latin typeface="Times New Roman"/>
                          <a:ea typeface="Times New Roman"/>
                        </a:rPr>
                        <a:t>- v učebnici, knize, časopise, na inter., knih.</a:t>
                      </a:r>
                      <a:endParaRPr lang="cs-CZ" sz="1000">
                        <a:effectLst/>
                        <a:latin typeface="Times New Roman"/>
                        <a:ea typeface="Times New Roman"/>
                      </a:endParaRPr>
                    </a:p>
                    <a:p>
                      <a:pPr>
                        <a:spcAft>
                          <a:spcPts val="0"/>
                        </a:spcAft>
                      </a:pPr>
                      <a:r>
                        <a:rPr lang="cs-CZ" sz="900">
                          <a:effectLst/>
                          <a:latin typeface="Times New Roman"/>
                          <a:ea typeface="Times New Roman"/>
                        </a:rPr>
                        <a:t>- předvídá obsah, pokračov., dokládá z  textu</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kniha odpovídá věku a zájmům, rozsahem</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příliš náročná, něco ho zaujme</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málo náročná, už ji četl</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vybere náhodnou knihu</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nedokáže vybrat</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3253">
                <a:tc>
                  <a:txBody>
                    <a:bodyPr/>
                    <a:lstStyle/>
                    <a:p>
                      <a:pPr>
                        <a:spcAft>
                          <a:spcPts val="0"/>
                        </a:spcAft>
                      </a:pPr>
                      <a:r>
                        <a:rPr lang="cs-CZ" sz="900" b="1" dirty="0">
                          <a:effectLst/>
                          <a:latin typeface="Times New Roman"/>
                          <a:ea typeface="Times New Roman"/>
                        </a:rPr>
                        <a:t>2. Knihu, text  přečte, </a:t>
                      </a:r>
                      <a:r>
                        <a:rPr lang="cs-CZ" sz="1000" b="1" dirty="0">
                          <a:effectLst/>
                          <a:latin typeface="Times New Roman"/>
                          <a:ea typeface="Times New Roman"/>
                        </a:rPr>
                        <a:t>orientuje se podle:</a:t>
                      </a:r>
                      <a:endParaRPr lang="cs-CZ" sz="1000" dirty="0">
                        <a:effectLst/>
                        <a:latin typeface="Times New Roman"/>
                        <a:ea typeface="Times New Roman"/>
                      </a:endParaRPr>
                    </a:p>
                    <a:p>
                      <a:pPr>
                        <a:spcAft>
                          <a:spcPts val="0"/>
                        </a:spcAft>
                      </a:pPr>
                      <a:r>
                        <a:rPr lang="cs-CZ" sz="1000" dirty="0">
                          <a:effectLst/>
                          <a:latin typeface="Times New Roman"/>
                          <a:ea typeface="Times New Roman"/>
                        </a:rPr>
                        <a:t>- </a:t>
                      </a:r>
                      <a:r>
                        <a:rPr lang="cs-CZ" sz="900" dirty="0">
                          <a:effectLst/>
                          <a:latin typeface="Times New Roman"/>
                          <a:ea typeface="Times New Roman"/>
                        </a:rPr>
                        <a:t>členění textu /úvod, závěr, obsah, doslov/</a:t>
                      </a:r>
                      <a:endParaRPr lang="cs-CZ" sz="1000" dirty="0">
                        <a:effectLst/>
                        <a:latin typeface="Times New Roman"/>
                        <a:ea typeface="Times New Roman"/>
                      </a:endParaRPr>
                    </a:p>
                    <a:p>
                      <a:pPr>
                        <a:spcAft>
                          <a:spcPts val="0"/>
                        </a:spcAft>
                      </a:pPr>
                      <a:r>
                        <a:rPr lang="cs-CZ" sz="900" dirty="0">
                          <a:effectLst/>
                          <a:latin typeface="Times New Roman"/>
                          <a:ea typeface="Times New Roman"/>
                        </a:rPr>
                        <a:t>- písma, titulků, grafů, schémat, odstavců</a:t>
                      </a:r>
                      <a:endParaRPr lang="cs-CZ" sz="1000" dirty="0">
                        <a:effectLst/>
                        <a:latin typeface="Times New Roman"/>
                        <a:ea typeface="Times New Roman"/>
                      </a:endParaRPr>
                    </a:p>
                    <a:p>
                      <a:pPr>
                        <a:spcAft>
                          <a:spcPts val="0"/>
                        </a:spcAft>
                      </a:pPr>
                      <a:r>
                        <a:rPr lang="cs-CZ" sz="900" dirty="0">
                          <a:effectLst/>
                          <a:latin typeface="Times New Roman"/>
                          <a:ea typeface="Times New Roman"/>
                        </a:rPr>
                        <a:t>  /</a:t>
                      </a:r>
                      <a:r>
                        <a:rPr lang="cs-CZ" sz="900" dirty="0" err="1">
                          <a:effectLst/>
                          <a:latin typeface="Times New Roman"/>
                          <a:ea typeface="Times New Roman"/>
                        </a:rPr>
                        <a:t>orientátory</a:t>
                      </a:r>
                      <a:r>
                        <a:rPr lang="cs-CZ" sz="900" dirty="0">
                          <a:effectLst/>
                          <a:latin typeface="Times New Roman"/>
                          <a:ea typeface="Times New Roman"/>
                        </a:rPr>
                        <a:t>/</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celou knihu</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na přeskáčku</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začátek, konec</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pár stránek</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neotevře</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6785">
                <a:tc>
                  <a:txBody>
                    <a:bodyPr/>
                    <a:lstStyle/>
                    <a:p>
                      <a:pPr>
                        <a:spcAft>
                          <a:spcPts val="0"/>
                        </a:spcAft>
                      </a:pPr>
                      <a:r>
                        <a:rPr lang="cs-CZ" sz="900" b="1">
                          <a:effectLst/>
                          <a:latin typeface="Times New Roman"/>
                          <a:ea typeface="Times New Roman"/>
                        </a:rPr>
                        <a:t>3. Hledá paralely se osobními zkušenostmi</a:t>
                      </a:r>
                      <a:endParaRPr lang="cs-CZ" sz="1000">
                        <a:effectLst/>
                        <a:latin typeface="Times New Roman"/>
                        <a:ea typeface="Times New Roman"/>
                      </a:endParaRPr>
                    </a:p>
                    <a:p>
                      <a:pPr>
                        <a:spcAft>
                          <a:spcPts val="0"/>
                        </a:spcAft>
                      </a:pPr>
                      <a:r>
                        <a:rPr lang="cs-CZ" sz="900">
                          <a:effectLst/>
                          <a:latin typeface="Times New Roman"/>
                          <a:ea typeface="Times New Roman"/>
                        </a:rPr>
                        <a:t>- porovnává svoje informace, názory s  textem </a:t>
                      </a:r>
                      <a:endParaRPr lang="cs-CZ" sz="1000">
                        <a:effectLst/>
                        <a:latin typeface="Times New Roman"/>
                        <a:ea typeface="Times New Roman"/>
                      </a:endParaRPr>
                    </a:p>
                    <a:p>
                      <a:pPr>
                        <a:spcAft>
                          <a:spcPts val="0"/>
                        </a:spcAft>
                      </a:pPr>
                      <a:r>
                        <a:rPr lang="cs-CZ" sz="900">
                          <a:effectLst/>
                          <a:latin typeface="Times New Roman"/>
                          <a:ea typeface="Times New Roman"/>
                        </a:rPr>
                        <a:t>- porovnává s jinými texty, hledá shody, rozdíly</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 </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3569">
                <a:tc>
                  <a:txBody>
                    <a:bodyPr/>
                    <a:lstStyle/>
                    <a:p>
                      <a:pPr>
                        <a:spcAft>
                          <a:spcPts val="0"/>
                        </a:spcAft>
                      </a:pPr>
                      <a:r>
                        <a:rPr lang="cs-CZ" sz="900" b="1">
                          <a:effectLst/>
                          <a:latin typeface="Times New Roman"/>
                          <a:ea typeface="Times New Roman"/>
                        </a:rPr>
                        <a:t>4. Sdělí hlavní myšlenku </a:t>
                      </a:r>
                      <a:endParaRPr lang="cs-CZ" sz="1000">
                        <a:effectLst/>
                        <a:latin typeface="Times New Roman"/>
                        <a:ea typeface="Times New Roman"/>
                      </a:endParaRPr>
                    </a:p>
                    <a:p>
                      <a:pPr>
                        <a:spcAft>
                          <a:spcPts val="0"/>
                        </a:spcAft>
                      </a:pPr>
                      <a:r>
                        <a:rPr lang="cs-CZ" sz="900">
                          <a:effectLst/>
                          <a:latin typeface="Times New Roman"/>
                          <a:ea typeface="Times New Roman"/>
                        </a:rPr>
                        <a:t>- odliší hlavní informace od nepodstatných</a:t>
                      </a:r>
                      <a:endParaRPr lang="cs-CZ" sz="1000">
                        <a:effectLst/>
                        <a:latin typeface="Times New Roman"/>
                        <a:ea typeface="Times New Roman"/>
                      </a:endParaRPr>
                    </a:p>
                    <a:p>
                      <a:pPr>
                        <a:spcAft>
                          <a:spcPts val="0"/>
                        </a:spcAft>
                      </a:pPr>
                      <a:r>
                        <a:rPr lang="cs-CZ" sz="900">
                          <a:effectLst/>
                          <a:latin typeface="Times New Roman"/>
                          <a:ea typeface="Times New Roman"/>
                        </a:rPr>
                        <a:t>- odliší fakta od názorů</a:t>
                      </a:r>
                      <a:endParaRPr lang="cs-CZ" sz="1000">
                        <a:effectLst/>
                        <a:latin typeface="Times New Roman"/>
                        <a:ea typeface="Times New Roman"/>
                      </a:endParaRPr>
                    </a:p>
                    <a:p>
                      <a:pPr>
                        <a:spcAft>
                          <a:spcPts val="0"/>
                        </a:spcAft>
                      </a:pPr>
                      <a:r>
                        <a:rPr lang="cs-CZ" sz="900">
                          <a:effectLst/>
                          <a:latin typeface="Times New Roman"/>
                          <a:ea typeface="Times New Roman"/>
                        </a:rPr>
                        <a:t>- vybere klíčová slova, logic. uspořádá myšlenky,</a:t>
                      </a:r>
                      <a:endParaRPr lang="cs-CZ" sz="1000">
                        <a:effectLst/>
                        <a:latin typeface="Times New Roman"/>
                        <a:ea typeface="Times New Roman"/>
                      </a:endParaRPr>
                    </a:p>
                    <a:p>
                      <a:pPr>
                        <a:spcAft>
                          <a:spcPts val="0"/>
                        </a:spcAft>
                      </a:pPr>
                      <a:r>
                        <a:rPr lang="cs-CZ" sz="900">
                          <a:effectLst/>
                          <a:latin typeface="Times New Roman"/>
                          <a:ea typeface="Times New Roman"/>
                        </a:rPr>
                        <a:t>  zaznamená do osnovy, myšlenkové mapy</a:t>
                      </a:r>
                      <a:endParaRPr lang="cs-CZ" sz="1000">
                        <a:effectLst/>
                        <a:latin typeface="Times New Roman"/>
                        <a:ea typeface="Times New Roman"/>
                      </a:endParaRPr>
                    </a:p>
                    <a:p>
                      <a:pPr>
                        <a:spcAft>
                          <a:spcPts val="0"/>
                        </a:spcAft>
                      </a:pPr>
                      <a:r>
                        <a:rPr lang="cs-CZ" sz="900">
                          <a:effectLst/>
                          <a:latin typeface="Times New Roman"/>
                          <a:ea typeface="Times New Roman"/>
                        </a:rPr>
                        <a:t>- vytvoří nadpis, anotaci</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 </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4641">
                <a:tc>
                  <a:txBody>
                    <a:bodyPr/>
                    <a:lstStyle/>
                    <a:p>
                      <a:pPr>
                        <a:spcAft>
                          <a:spcPts val="0"/>
                        </a:spcAft>
                      </a:pPr>
                      <a:r>
                        <a:rPr lang="cs-CZ" sz="900" b="1">
                          <a:effectLst/>
                          <a:latin typeface="Times New Roman"/>
                          <a:ea typeface="Times New Roman"/>
                        </a:rPr>
                        <a:t>5. Analyzuje příčiny a důsledky</a:t>
                      </a:r>
                      <a:endParaRPr lang="cs-CZ" sz="1000">
                        <a:effectLst/>
                        <a:latin typeface="Times New Roman"/>
                        <a:ea typeface="Times New Roman"/>
                      </a:endParaRPr>
                    </a:p>
                    <a:p>
                      <a:pPr>
                        <a:spcAft>
                          <a:spcPts val="0"/>
                        </a:spcAft>
                      </a:pPr>
                      <a:r>
                        <a:rPr lang="cs-CZ" sz="900">
                          <a:effectLst/>
                          <a:latin typeface="Times New Roman"/>
                          <a:ea typeface="Times New Roman"/>
                        </a:rPr>
                        <a:t>- vztahy mezi jevy, souvislostmi</a:t>
                      </a:r>
                      <a:r>
                        <a:rPr lang="cs-CZ" sz="900" b="1" i="1">
                          <a:effectLst/>
                          <a:latin typeface="Times New Roman"/>
                          <a:ea typeface="Times New Roman"/>
                        </a:rPr>
                        <a:t>, postavami</a:t>
                      </a:r>
                      <a:endParaRPr lang="cs-CZ" sz="1000">
                        <a:effectLst/>
                        <a:latin typeface="Times New Roman"/>
                        <a:ea typeface="Times New Roman"/>
                      </a:endParaRPr>
                    </a:p>
                    <a:p>
                      <a:pPr>
                        <a:spcAft>
                          <a:spcPts val="0"/>
                        </a:spcAft>
                      </a:pPr>
                      <a:r>
                        <a:rPr lang="cs-CZ" sz="900" b="1" i="1">
                          <a:effectLst/>
                          <a:latin typeface="Times New Roman"/>
                          <a:ea typeface="Times New Roman"/>
                        </a:rPr>
                        <a:t>- usuzuje na motivy jednání</a:t>
                      </a:r>
                      <a:endParaRPr lang="cs-CZ" sz="1000">
                        <a:effectLst/>
                        <a:latin typeface="Times New Roman"/>
                        <a:ea typeface="Times New Roman"/>
                      </a:endParaRPr>
                    </a:p>
                    <a:p>
                      <a:pPr>
                        <a:spcAft>
                          <a:spcPts val="0"/>
                        </a:spcAft>
                      </a:pPr>
                      <a:r>
                        <a:rPr lang="cs-CZ" sz="900" b="1" i="1">
                          <a:effectLst/>
                          <a:latin typeface="Times New Roman"/>
                          <a:ea typeface="Times New Roman"/>
                        </a:rPr>
                        <a:t>- vcítí se do pocitů postavy, rozpozná city</a:t>
                      </a:r>
                      <a:endParaRPr lang="cs-CZ" sz="1000">
                        <a:effectLst/>
                        <a:latin typeface="Times New Roman"/>
                        <a:ea typeface="Times New Roman"/>
                      </a:endParaRPr>
                    </a:p>
                    <a:p>
                      <a:pPr>
                        <a:spcAft>
                          <a:spcPts val="0"/>
                        </a:spcAft>
                      </a:pPr>
                      <a:r>
                        <a:rPr lang="cs-CZ" sz="900">
                          <a:effectLst/>
                          <a:latin typeface="Times New Roman"/>
                          <a:ea typeface="Times New Roman"/>
                        </a:rPr>
                        <a:t>- dělá závěry</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5713">
                <a:tc>
                  <a:txBody>
                    <a:bodyPr/>
                    <a:lstStyle/>
                    <a:p>
                      <a:pPr>
                        <a:spcAft>
                          <a:spcPts val="0"/>
                        </a:spcAft>
                      </a:pPr>
                      <a:r>
                        <a:rPr lang="cs-CZ" sz="900" b="1" dirty="0">
                          <a:effectLst/>
                          <a:latin typeface="Times New Roman"/>
                          <a:ea typeface="Times New Roman"/>
                        </a:rPr>
                        <a:t>6. Vytváří otázky k textu:</a:t>
                      </a:r>
                      <a:endParaRPr lang="cs-CZ" sz="1000" dirty="0">
                        <a:effectLst/>
                        <a:latin typeface="Times New Roman"/>
                        <a:ea typeface="Times New Roman"/>
                      </a:endParaRPr>
                    </a:p>
                    <a:p>
                      <a:pPr>
                        <a:spcAft>
                          <a:spcPts val="0"/>
                        </a:spcAft>
                      </a:pPr>
                      <a:r>
                        <a:rPr lang="cs-CZ" sz="900" dirty="0">
                          <a:effectLst/>
                          <a:latin typeface="Times New Roman"/>
                          <a:ea typeface="Times New Roman"/>
                        </a:rPr>
                        <a:t>- odpověď najde v textu</a:t>
                      </a:r>
                      <a:endParaRPr lang="cs-CZ" sz="1000" dirty="0">
                        <a:effectLst/>
                        <a:latin typeface="Times New Roman"/>
                        <a:ea typeface="Times New Roman"/>
                      </a:endParaRPr>
                    </a:p>
                    <a:p>
                      <a:pPr>
                        <a:spcAft>
                          <a:spcPts val="0"/>
                        </a:spcAft>
                      </a:pPr>
                      <a:r>
                        <a:rPr lang="cs-CZ" sz="900" dirty="0">
                          <a:effectLst/>
                          <a:latin typeface="Times New Roman"/>
                          <a:ea typeface="Times New Roman"/>
                        </a:rPr>
                        <a:t>- odpověď zahrnuje vlastní zkušenost</a:t>
                      </a:r>
                      <a:endParaRPr lang="cs-CZ" sz="1000" dirty="0">
                        <a:effectLst/>
                        <a:latin typeface="Times New Roman"/>
                        <a:ea typeface="Times New Roman"/>
                      </a:endParaRPr>
                    </a:p>
                    <a:p>
                      <a:pPr>
                        <a:spcAft>
                          <a:spcPts val="0"/>
                        </a:spcAft>
                      </a:pPr>
                      <a:r>
                        <a:rPr lang="cs-CZ" sz="900" dirty="0">
                          <a:effectLst/>
                          <a:latin typeface="Times New Roman"/>
                          <a:ea typeface="Times New Roman"/>
                        </a:rPr>
                        <a:t>- odpověď vyžaduje další zdroje</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6785">
                <a:tc>
                  <a:txBody>
                    <a:bodyPr/>
                    <a:lstStyle/>
                    <a:p>
                      <a:pPr>
                        <a:spcAft>
                          <a:spcPts val="0"/>
                        </a:spcAft>
                      </a:pPr>
                      <a:r>
                        <a:rPr lang="cs-CZ" sz="900" b="1" dirty="0">
                          <a:effectLst/>
                          <a:latin typeface="Times New Roman"/>
                          <a:ea typeface="Times New Roman"/>
                        </a:rPr>
                        <a:t>7. Interpretuje</a:t>
                      </a:r>
                      <a:endParaRPr lang="cs-CZ" sz="1000" dirty="0">
                        <a:effectLst/>
                        <a:latin typeface="Times New Roman"/>
                        <a:ea typeface="Times New Roman"/>
                      </a:endParaRPr>
                    </a:p>
                    <a:p>
                      <a:pPr>
                        <a:spcAft>
                          <a:spcPts val="0"/>
                        </a:spcAft>
                      </a:pPr>
                      <a:r>
                        <a:rPr lang="cs-CZ" sz="900" dirty="0">
                          <a:effectLst/>
                          <a:latin typeface="Times New Roman"/>
                          <a:ea typeface="Times New Roman"/>
                        </a:rPr>
                        <a:t>-využívá získané informace k vlastnímu sdělení</a:t>
                      </a:r>
                      <a:endParaRPr lang="cs-CZ" sz="1000" dirty="0">
                        <a:effectLst/>
                        <a:latin typeface="Times New Roman"/>
                        <a:ea typeface="Times New Roman"/>
                      </a:endParaRPr>
                    </a:p>
                    <a:p>
                      <a:pPr>
                        <a:spcAft>
                          <a:spcPts val="0"/>
                        </a:spcAft>
                      </a:pPr>
                      <a:r>
                        <a:rPr lang="cs-CZ" sz="900" dirty="0">
                          <a:effectLst/>
                          <a:latin typeface="Times New Roman"/>
                          <a:ea typeface="Times New Roman"/>
                        </a:rPr>
                        <a:t>a) ústnímu   /b) písemnému</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698">
                <a:tc>
                  <a:txBody>
                    <a:bodyPr/>
                    <a:lstStyle/>
                    <a:p>
                      <a:pPr>
                        <a:spcAft>
                          <a:spcPts val="0"/>
                        </a:spcAft>
                      </a:pPr>
                      <a:r>
                        <a:rPr lang="cs-CZ" sz="1000" b="1">
                          <a:effectLst/>
                          <a:latin typeface="Times New Roman"/>
                          <a:ea typeface="Times New Roman"/>
                        </a:rPr>
                        <a:t>8</a:t>
                      </a:r>
                      <a:r>
                        <a:rPr lang="cs-CZ" sz="900" b="1">
                          <a:effectLst/>
                          <a:latin typeface="Times New Roman"/>
                          <a:ea typeface="Times New Roman"/>
                        </a:rPr>
                        <a:t>. Kriticky posoudí </a:t>
                      </a:r>
                      <a:r>
                        <a:rPr lang="cs-CZ" sz="900">
                          <a:effectLst/>
                          <a:latin typeface="Times New Roman"/>
                          <a:ea typeface="Times New Roman"/>
                        </a:rPr>
                        <a:t>kritikou východisek, závěrů</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6626">
                <a:tc>
                  <a:txBody>
                    <a:bodyPr/>
                    <a:lstStyle/>
                    <a:p>
                      <a:pPr>
                        <a:spcAft>
                          <a:spcPts val="0"/>
                        </a:spcAft>
                      </a:pPr>
                      <a:r>
                        <a:rPr lang="cs-CZ" sz="900" b="1">
                          <a:effectLst/>
                          <a:latin typeface="Times New Roman"/>
                          <a:ea typeface="Times New Roman"/>
                        </a:rPr>
                        <a:t>9. Využívá představivosti/ Vcítí se do postavy</a:t>
                      </a:r>
                      <a:endParaRPr lang="cs-CZ" sz="1000">
                        <a:effectLst/>
                        <a:latin typeface="Times New Roman"/>
                        <a:ea typeface="Times New Roman"/>
                      </a:endParaRPr>
                    </a:p>
                    <a:p>
                      <a:pPr>
                        <a:spcAft>
                          <a:spcPts val="0"/>
                        </a:spcAft>
                      </a:pPr>
                      <a:r>
                        <a:rPr lang="cs-CZ" sz="1000" b="1">
                          <a:effectLst/>
                          <a:latin typeface="Times New Roman"/>
                          <a:ea typeface="Times New Roman"/>
                        </a:rPr>
                        <a:t>-</a:t>
                      </a:r>
                      <a:r>
                        <a:rPr lang="cs-CZ" sz="900">
                          <a:effectLst/>
                          <a:latin typeface="Times New Roman"/>
                          <a:ea typeface="Times New Roman"/>
                        </a:rPr>
                        <a:t>rozvine text objevným způsobem</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 </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a:effectLst/>
                          <a:latin typeface="Times New Roman"/>
                          <a:ea typeface="Times New Roman"/>
                        </a:rPr>
                        <a:t> </a:t>
                      </a:r>
                      <a:endParaRPr lang="cs-CZ" sz="100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000" i="1" dirty="0">
                          <a:effectLst/>
                          <a:latin typeface="Times New Roman"/>
                          <a:ea typeface="Times New Roman"/>
                        </a:rPr>
                        <a:t> </a:t>
                      </a:r>
                      <a:endParaRPr lang="cs-CZ" sz="1000" dirty="0">
                        <a:effectLst/>
                        <a:latin typeface="Times New Roman"/>
                        <a:ea typeface="Times New Roman"/>
                      </a:endParaRPr>
                    </a:p>
                  </a:txBody>
                  <a:tcPr marL="54750" marR="54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7264341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xmlns="" val="3249650412"/>
              </p:ext>
            </p:extLst>
          </p:nvPr>
        </p:nvGraphicFramePr>
        <p:xfrm>
          <a:off x="179512" y="1268760"/>
          <a:ext cx="8496945" cy="4259951"/>
        </p:xfrm>
        <a:graphic>
          <a:graphicData uri="http://schemas.openxmlformats.org/drawingml/2006/table">
            <a:tbl>
              <a:tblPr>
                <a:tableStyleId>{5C22544A-7EE6-4342-B048-85BDC9FD1C3A}</a:tableStyleId>
              </a:tblPr>
              <a:tblGrid>
                <a:gridCol w="432048"/>
                <a:gridCol w="504056"/>
                <a:gridCol w="1022441"/>
                <a:gridCol w="531843"/>
                <a:gridCol w="632560"/>
                <a:gridCol w="622416"/>
                <a:gridCol w="790519"/>
                <a:gridCol w="750667"/>
                <a:gridCol w="780374"/>
                <a:gridCol w="672412"/>
                <a:gridCol w="513728"/>
                <a:gridCol w="513728"/>
                <a:gridCol w="641979"/>
                <a:gridCol w="88174"/>
              </a:tblGrid>
              <a:tr h="314068">
                <a:tc gridSpan="2">
                  <a:txBody>
                    <a:bodyPr/>
                    <a:lstStyle/>
                    <a:p>
                      <a:pPr>
                        <a:spcAft>
                          <a:spcPts val="0"/>
                        </a:spcAft>
                      </a:pPr>
                      <a:r>
                        <a:rPr lang="cs-CZ" sz="1200" b="1" dirty="0">
                          <a:effectLst/>
                        </a:rPr>
                        <a:t>Třídní učitel:</a:t>
                      </a:r>
                      <a:endParaRPr lang="cs-CZ" sz="1200" b="1" dirty="0">
                        <a:effectLst/>
                        <a:latin typeface="Times New Roman"/>
                        <a:ea typeface="Times New Roman"/>
                      </a:endParaRPr>
                    </a:p>
                  </a:txBody>
                  <a:tcPr marL="44450" marR="44450" marT="0" marB="0" anchor="b"/>
                </a:tc>
                <a:tc hMerge="1">
                  <a:txBody>
                    <a:bodyPr/>
                    <a:lstStyle/>
                    <a:p>
                      <a:endParaRPr lang="cs-CZ"/>
                    </a:p>
                  </a:txBody>
                  <a:tcPr/>
                </a:tc>
                <a:tc gridSpan="11">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spcAft>
                          <a:spcPts val="0"/>
                        </a:spcAft>
                      </a:pPr>
                      <a:r>
                        <a:rPr lang="cs-CZ" sz="1200" b="1">
                          <a:effectLst/>
                        </a:rPr>
                        <a:t> </a:t>
                      </a:r>
                      <a:endParaRPr lang="cs-CZ" sz="1200" b="1">
                        <a:effectLst/>
                        <a:latin typeface="Times New Roman"/>
                        <a:ea typeface="Times New Roman"/>
                      </a:endParaRPr>
                    </a:p>
                  </a:txBody>
                  <a:tcPr marL="0" marR="0" marT="0" marB="0" anchor="ctr"/>
                </a:tc>
              </a:tr>
              <a:tr h="386726">
                <a:tc rowSpan="2">
                  <a:txBody>
                    <a:bodyPr/>
                    <a:lstStyle/>
                    <a:p>
                      <a:pPr>
                        <a:spcAft>
                          <a:spcPts val="0"/>
                        </a:spcAft>
                      </a:pPr>
                      <a:r>
                        <a:rPr lang="cs-CZ" sz="1200" b="1" dirty="0">
                          <a:effectLst/>
                        </a:rPr>
                        <a:t> </a:t>
                      </a:r>
                    </a:p>
                    <a:p>
                      <a:pPr>
                        <a:spcAft>
                          <a:spcPts val="0"/>
                        </a:spcAft>
                      </a:pPr>
                      <a:r>
                        <a:rPr lang="cs-CZ" sz="1200" b="1" dirty="0">
                          <a:effectLst/>
                        </a:rPr>
                        <a:t> </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dirty="0">
                          <a:effectLst/>
                        </a:rPr>
                        <a:t>Jméno žáka</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dirty="0">
                          <a:effectLst/>
                        </a:rPr>
                        <a:t>A) Příprava a schopnost učit se</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a:effectLst/>
                        </a:rPr>
                        <a:t>B) </a:t>
                      </a:r>
                    </a:p>
                    <a:p>
                      <a:pPr>
                        <a:spcAft>
                          <a:spcPts val="0"/>
                        </a:spcAft>
                      </a:pPr>
                      <a:r>
                        <a:rPr lang="cs-CZ" sz="1200" b="1">
                          <a:effectLst/>
                        </a:rPr>
                        <a:t>Ústní projev</a:t>
                      </a:r>
                      <a:endParaRPr lang="cs-CZ" sz="1200" b="1">
                        <a:effectLst/>
                        <a:latin typeface="Times New Roman"/>
                        <a:ea typeface="Times New Roman"/>
                      </a:endParaRPr>
                    </a:p>
                  </a:txBody>
                  <a:tcPr marL="44450" marR="44450" marT="0" marB="0"/>
                </a:tc>
                <a:tc rowSpan="2">
                  <a:txBody>
                    <a:bodyPr/>
                    <a:lstStyle/>
                    <a:p>
                      <a:pPr>
                        <a:spcAft>
                          <a:spcPts val="0"/>
                        </a:spcAft>
                      </a:pPr>
                      <a:r>
                        <a:rPr lang="cs-CZ" sz="1200" b="1" dirty="0">
                          <a:effectLst/>
                        </a:rPr>
                        <a:t>C) Písemný projev</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dirty="0">
                          <a:effectLst/>
                        </a:rPr>
                        <a:t>D) Práce ve skupině</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dirty="0">
                          <a:effectLst/>
                        </a:rPr>
                        <a:t>E) Nezdar, změna názoru, hodnocení druhých</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dirty="0">
                          <a:effectLst/>
                        </a:rPr>
                        <a:t>F) </a:t>
                      </a:r>
                    </a:p>
                    <a:p>
                      <a:pPr>
                        <a:spcAft>
                          <a:spcPts val="0"/>
                        </a:spcAft>
                      </a:pPr>
                      <a:r>
                        <a:rPr lang="cs-CZ" sz="1200" b="1" dirty="0">
                          <a:effectLst/>
                        </a:rPr>
                        <a:t>Řešení problémů, chyba</a:t>
                      </a:r>
                      <a:endParaRPr lang="cs-CZ" sz="1200" b="1" dirty="0">
                        <a:effectLst/>
                        <a:latin typeface="Times New Roman"/>
                        <a:ea typeface="Times New Roman"/>
                      </a:endParaRPr>
                    </a:p>
                  </a:txBody>
                  <a:tcPr marL="44450" marR="44450" marT="0" marB="0"/>
                </a:tc>
                <a:tc rowSpan="2">
                  <a:txBody>
                    <a:bodyPr/>
                    <a:lstStyle/>
                    <a:p>
                      <a:pPr>
                        <a:spcAft>
                          <a:spcPts val="0"/>
                        </a:spcAft>
                      </a:pPr>
                      <a:r>
                        <a:rPr lang="cs-CZ" sz="1200" b="1" dirty="0">
                          <a:effectLst/>
                        </a:rPr>
                        <a:t>G) Dodržování pravidel, ochota pomoci</a:t>
                      </a:r>
                      <a:endParaRPr lang="cs-CZ" sz="1200" b="1" dirty="0">
                        <a:effectLst/>
                        <a:latin typeface="Times New Roman"/>
                        <a:ea typeface="Times New Roman"/>
                      </a:endParaRPr>
                    </a:p>
                  </a:txBody>
                  <a:tcPr marL="44450" marR="44450" marT="0" marB="0"/>
                </a:tc>
                <a:tc gridSpan="5">
                  <a:txBody>
                    <a:bodyPr/>
                    <a:lstStyle/>
                    <a:p>
                      <a:pPr>
                        <a:spcAft>
                          <a:spcPts val="0"/>
                        </a:spcAft>
                      </a:pPr>
                      <a:r>
                        <a:rPr lang="cs-CZ" sz="1200" b="1">
                          <a:effectLst/>
                        </a:rPr>
                        <a:t>H) Aktivita</a:t>
                      </a:r>
                      <a:endParaRPr lang="cs-CZ" sz="1200" b="1">
                        <a:effectLst/>
                        <a:latin typeface="Times New Roman"/>
                        <a:ea typeface="Times New Roman"/>
                      </a:endParaRPr>
                    </a:p>
                  </a:txBody>
                  <a:tcPr marL="44450" marR="44450" marT="0" marB="0"/>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r h="829703">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a:txBody>
                    <a:bodyPr/>
                    <a:lstStyle/>
                    <a:p>
                      <a:pPr>
                        <a:spcAft>
                          <a:spcPts val="0"/>
                        </a:spcAft>
                      </a:pPr>
                      <a:r>
                        <a:rPr lang="cs-CZ" sz="1200" b="1" dirty="0">
                          <a:effectLst/>
                        </a:rPr>
                        <a:t>známka oblíbené</a:t>
                      </a:r>
                      <a:endParaRPr lang="cs-CZ" sz="1200" b="1" dirty="0">
                        <a:effectLst/>
                        <a:latin typeface="Times New Roman"/>
                        <a:ea typeface="Times New Roman"/>
                      </a:endParaRPr>
                    </a:p>
                  </a:txBody>
                  <a:tcPr marL="44450" marR="44450" marT="0" marB="0"/>
                </a:tc>
                <a:tc>
                  <a:txBody>
                    <a:bodyPr/>
                    <a:lstStyle/>
                    <a:p>
                      <a:pPr>
                        <a:spcAft>
                          <a:spcPts val="0"/>
                        </a:spcAft>
                      </a:pPr>
                      <a:r>
                        <a:rPr lang="cs-CZ" sz="1200" b="1">
                          <a:effectLst/>
                        </a:rPr>
                        <a:t>seznam oblíbené</a:t>
                      </a:r>
                      <a:endParaRPr lang="cs-CZ" sz="1200" b="1">
                        <a:effectLst/>
                        <a:latin typeface="Times New Roman"/>
                        <a:ea typeface="Times New Roman"/>
                      </a:endParaRPr>
                    </a:p>
                  </a:txBody>
                  <a:tcPr marL="44450" marR="44450" marT="0" marB="0"/>
                </a:tc>
                <a:tc>
                  <a:txBody>
                    <a:bodyPr/>
                    <a:lstStyle/>
                    <a:p>
                      <a:pPr>
                        <a:spcAft>
                          <a:spcPts val="0"/>
                        </a:spcAft>
                      </a:pPr>
                      <a:r>
                        <a:rPr lang="cs-CZ" sz="1200" b="1">
                          <a:effectLst/>
                        </a:rPr>
                        <a:t>známka neoblíbené</a:t>
                      </a:r>
                      <a:endParaRPr lang="cs-CZ" sz="1200" b="1">
                        <a:effectLst/>
                        <a:latin typeface="Times New Roman"/>
                        <a:ea typeface="Times New Roman"/>
                      </a:endParaRPr>
                    </a:p>
                  </a:txBody>
                  <a:tcPr marL="44450" marR="44450" marT="0" marB="0"/>
                </a:tc>
                <a:tc gridSpan="2">
                  <a:txBody>
                    <a:bodyPr/>
                    <a:lstStyle/>
                    <a:p>
                      <a:pPr>
                        <a:spcAft>
                          <a:spcPts val="0"/>
                        </a:spcAft>
                      </a:pPr>
                      <a:r>
                        <a:rPr lang="cs-CZ" sz="1200" b="1" dirty="0">
                          <a:effectLst/>
                        </a:rPr>
                        <a:t>seznam neoblíbené</a:t>
                      </a:r>
                      <a:endParaRPr lang="cs-CZ" sz="1200" b="1" dirty="0">
                        <a:effectLst/>
                        <a:latin typeface="Times New Roman"/>
                        <a:ea typeface="Times New Roman"/>
                      </a:endParaRPr>
                    </a:p>
                  </a:txBody>
                  <a:tcPr marL="44450" marR="44450" marT="0" marB="0"/>
                </a:tc>
                <a:tc hMerge="1">
                  <a:txBody>
                    <a:bodyPr/>
                    <a:lstStyle/>
                    <a:p>
                      <a:endParaRPr lang="cs-CZ"/>
                    </a:p>
                  </a:txBody>
                  <a:tcPr/>
                </a:tc>
              </a:tr>
              <a:tr h="267192">
                <a:tc>
                  <a:txBody>
                    <a:bodyPr/>
                    <a:lstStyle/>
                    <a:p>
                      <a:pPr>
                        <a:spcAft>
                          <a:spcPts val="0"/>
                        </a:spcAft>
                      </a:pPr>
                      <a:r>
                        <a:rPr lang="cs-CZ" sz="1200" b="1">
                          <a:effectLst/>
                        </a:rPr>
                        <a:t>1.</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gridSpan="2">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hMerge="1">
                  <a:txBody>
                    <a:bodyPr/>
                    <a:lstStyle/>
                    <a:p>
                      <a:endParaRPr lang="cs-CZ"/>
                    </a:p>
                  </a:txBody>
                  <a:tcPr/>
                </a:tc>
              </a:tr>
              <a:tr h="277850">
                <a:tc>
                  <a:txBody>
                    <a:bodyPr/>
                    <a:lstStyle/>
                    <a:p>
                      <a:pPr>
                        <a:spcAft>
                          <a:spcPts val="0"/>
                        </a:spcAft>
                      </a:pPr>
                      <a:r>
                        <a:rPr lang="cs-CZ" sz="1200" b="1">
                          <a:effectLst/>
                        </a:rPr>
                        <a:t>2.</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a:effectLst/>
                        </a:rPr>
                        <a:t>3.</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dirty="0">
                          <a:effectLst/>
                        </a:rPr>
                        <a:t>4.</a:t>
                      </a:r>
                      <a:endParaRPr lang="cs-CZ" sz="1200" b="1" dirty="0">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a:effectLst/>
                        </a:rPr>
                        <a:t>5.</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a:effectLst/>
                        </a:rPr>
                        <a:t>6.</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a:effectLst/>
                        </a:rPr>
                        <a:t>7.</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a:effectLst/>
                        </a:rPr>
                        <a:t>8.</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hMerge="1">
                  <a:txBody>
                    <a:bodyPr/>
                    <a:lstStyle/>
                    <a:p>
                      <a:endParaRPr lang="cs-CZ"/>
                    </a:p>
                  </a:txBody>
                  <a:tcPr/>
                </a:tc>
              </a:tr>
              <a:tr h="267192">
                <a:tc>
                  <a:txBody>
                    <a:bodyPr/>
                    <a:lstStyle/>
                    <a:p>
                      <a:pPr>
                        <a:spcAft>
                          <a:spcPts val="0"/>
                        </a:spcAft>
                      </a:pPr>
                      <a:r>
                        <a:rPr lang="cs-CZ" sz="1200" b="1">
                          <a:effectLst/>
                        </a:rPr>
                        <a:t>9.</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gridSpan="2">
                  <a:txBody>
                    <a:bodyPr/>
                    <a:lstStyle/>
                    <a:p>
                      <a:pPr>
                        <a:spcAft>
                          <a:spcPts val="0"/>
                        </a:spcAft>
                      </a:pPr>
                      <a:r>
                        <a:rPr lang="cs-CZ" sz="1200" b="1" dirty="0">
                          <a:effectLst/>
                        </a:rPr>
                        <a:t> </a:t>
                      </a:r>
                      <a:endParaRPr lang="cs-CZ" sz="1200" b="1" dirty="0">
                        <a:effectLst/>
                        <a:latin typeface="Times New Roman"/>
                        <a:ea typeface="Times New Roman"/>
                      </a:endParaRPr>
                    </a:p>
                  </a:txBody>
                  <a:tcPr marL="44450" marR="44450" marT="0" marB="0" anchor="b"/>
                </a:tc>
                <a:tc hMerge="1">
                  <a:txBody>
                    <a:bodyPr/>
                    <a:lstStyle/>
                    <a:p>
                      <a:endParaRPr lang="cs-CZ"/>
                    </a:p>
                  </a:txBody>
                  <a:tcPr/>
                </a:tc>
              </a:tr>
              <a:tr h="314068">
                <a:tc gridSpan="2">
                  <a:txBody>
                    <a:bodyPr/>
                    <a:lstStyle/>
                    <a:p>
                      <a:pPr>
                        <a:spcAft>
                          <a:spcPts val="0"/>
                        </a:spcAft>
                      </a:pPr>
                      <a:r>
                        <a:rPr lang="cs-CZ" sz="1200" b="1">
                          <a:effectLst/>
                        </a:rPr>
                        <a:t>Třída:</a:t>
                      </a:r>
                      <a:endParaRPr lang="cs-CZ" sz="1200" b="1">
                        <a:effectLst/>
                        <a:latin typeface="Times New Roman"/>
                        <a:ea typeface="Times New Roman"/>
                      </a:endParaRPr>
                    </a:p>
                  </a:txBody>
                  <a:tcPr marL="44450" marR="44450" marT="0" marB="0" anchor="b"/>
                </a:tc>
                <a:tc hMerge="1">
                  <a:txBody>
                    <a:bodyPr/>
                    <a:lstStyle/>
                    <a:p>
                      <a:endParaRPr lang="cs-CZ"/>
                    </a:p>
                  </a:txBody>
                  <a:tcPr/>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a:effectLst/>
                        </a:rPr>
                        <a:t> </a:t>
                      </a:r>
                      <a:endParaRPr lang="cs-CZ" sz="1200" b="1">
                        <a:effectLst/>
                        <a:latin typeface="Times New Roman"/>
                        <a:ea typeface="Times New Roman"/>
                      </a:endParaRPr>
                    </a:p>
                  </a:txBody>
                  <a:tcPr marL="44450" marR="44450" marT="0" marB="0" anchor="b"/>
                </a:tc>
                <a:tc>
                  <a:txBody>
                    <a:bodyPr/>
                    <a:lstStyle/>
                    <a:p>
                      <a:pPr>
                        <a:spcAft>
                          <a:spcPts val="0"/>
                        </a:spcAft>
                      </a:pPr>
                      <a:r>
                        <a:rPr lang="cs-CZ" sz="1200" b="1" dirty="0">
                          <a:effectLst/>
                        </a:rPr>
                        <a:t> </a:t>
                      </a:r>
                      <a:endParaRPr lang="cs-CZ" sz="1200" b="1" dirty="0">
                        <a:effectLst/>
                        <a:latin typeface="Times New Roman"/>
                        <a:ea typeface="Times New Roman"/>
                      </a:endParaRPr>
                    </a:p>
                  </a:txBody>
                  <a:tcPr marL="0" marR="0" marT="0" marB="0" anchor="ctr"/>
                </a:tc>
              </a:tr>
            </a:tbl>
          </a:graphicData>
        </a:graphic>
      </p:graphicFrame>
      <p:sp>
        <p:nvSpPr>
          <p:cNvPr id="3" name="Rectangle 1"/>
          <p:cNvSpPr>
            <a:spLocks noChangeArrowheads="1"/>
          </p:cNvSpPr>
          <p:nvPr/>
        </p:nvSpPr>
        <p:spPr bwMode="auto">
          <a:xfrm>
            <a:off x="827584" y="515670"/>
            <a:ext cx="7488832"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Sebehodnocení žáků – záznamová tabulka</a:t>
            </a:r>
            <a:endParaRPr kumimoji="0" lang="cs-CZ"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815554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TotalTime>
  <Words>744</Words>
  <Application>Microsoft Office PowerPoint</Application>
  <PresentationFormat>Předvádění na obrazovce (4:3)</PresentationFormat>
  <Paragraphs>419</Paragraphs>
  <Slides>12</Slides>
  <Notes>1</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Motiv systému Office</vt:lpstr>
      <vt:lpstr>DIAGNOSTIKA   HODNOCENÍ    ZPĚTNÁ VAZBA  </vt:lpstr>
      <vt:lpstr>Snímek 2</vt:lpstr>
      <vt:lpstr>      CÍLE VZDĚLÁVÁNÍ                                KLÍČOVÉ KOMPETENCE</vt:lpstr>
      <vt:lpstr>CÍLE KOGNITIVNÍ znalost, porozumění, aplikace, analýza, hodnocení tvoření  CÍLE PSYCHOMOTORICKÉ imitace, manipulace, zpřesňování, koordinace, automatizace, motorická tvořivost,   CÍLE AFEKTIVNÍ přijímání, reagování, oceňování  hodnoty, integrování hodnoty, začleňování hodnot do charakteru osobnosti  CÍLE SOCIÁLNÍ vyhledat si kontakt, přijímání návrhů na spolupráci, návrhy na spolupráci a její rozšiřování, vytvářet sociální role</vt:lpstr>
      <vt:lpstr>Snímek 5</vt:lpstr>
      <vt:lpstr>Snímek 6</vt:lpstr>
      <vt:lpstr>Snímek 7</vt:lpstr>
      <vt:lpstr>Snímek 8</vt:lpstr>
      <vt:lpstr>Snímek 9</vt:lpstr>
      <vt:lpstr>Snímek 10</vt:lpstr>
      <vt:lpstr>Snímek 11</vt:lpstr>
      <vt:lpstr>Snímek 12</vt:lpstr>
    </vt:vector>
  </TitlesOfParts>
  <Company>Sivice 8</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Vladimíra Neužilová</dc:creator>
  <cp:lastModifiedBy>Lektor</cp:lastModifiedBy>
  <cp:revision>31</cp:revision>
  <dcterms:created xsi:type="dcterms:W3CDTF">2013-04-23T16:53:27Z</dcterms:created>
  <dcterms:modified xsi:type="dcterms:W3CDTF">2014-11-05T06:24:21Z</dcterms:modified>
</cp:coreProperties>
</file>