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4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-15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1. </a:t>
            </a:r>
            <a:r>
              <a:rPr lang="cs-CZ" i="1" dirty="0"/>
              <a:t>U</a:t>
            </a:r>
            <a:r>
              <a:rPr lang="cs-CZ" i="1" dirty="0" smtClean="0"/>
              <a:t>pevnění osvojených </a:t>
            </a:r>
            <a:r>
              <a:rPr lang="cs-CZ" b="1" i="1" dirty="0" smtClean="0"/>
              <a:t>vědomostí</a:t>
            </a:r>
            <a:r>
              <a:rPr lang="cs-CZ" i="1" dirty="0" smtClean="0"/>
              <a:t> a dovedností opakováním a cvičením</a:t>
            </a:r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- opakování průběžné </a:t>
            </a:r>
          </a:p>
          <a:p>
            <a:r>
              <a:rPr lang="cs-CZ" dirty="0" smtClean="0"/>
              <a:t> - opakování zobecňující </a:t>
            </a:r>
          </a:p>
          <a:p>
            <a:r>
              <a:rPr lang="cs-CZ" dirty="0" smtClean="0"/>
              <a:t> - </a:t>
            </a:r>
            <a:r>
              <a:rPr lang="cs-CZ" b="1" dirty="0" smtClean="0"/>
              <a:t>opakování problémové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/>
              <a:t>ž</a:t>
            </a:r>
            <a:r>
              <a:rPr lang="cs-CZ" i="1" dirty="0" smtClean="0"/>
              <a:t>ák aktivně používá vlastní poznávací činnosti, odhalování chybějících dat,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překonává obtíže, ověřuje hypotézy, řeší problém, 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U</a:t>
            </a:r>
            <a:r>
              <a:rPr lang="cs-CZ" dirty="0" smtClean="0"/>
              <a:t>pevnění  </a:t>
            </a:r>
            <a:r>
              <a:rPr lang="cs-CZ" b="1" dirty="0" smtClean="0"/>
              <a:t>dovedností – </a:t>
            </a:r>
            <a:r>
              <a:rPr lang="cs-CZ" sz="1400" b="1" dirty="0" smtClean="0"/>
              <a:t>intelektové, senzomotorické, komunikativní, sociální, osobnostní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= </a:t>
            </a:r>
            <a:r>
              <a:rPr lang="cs-CZ" i="1" dirty="0" smtClean="0"/>
              <a:t>učením získaná pohotovost ke správnému vykonávání určité činnosti</a:t>
            </a:r>
          </a:p>
          <a:p>
            <a:endParaRPr lang="cs-CZ" i="1" dirty="0" smtClean="0"/>
          </a:p>
          <a:p>
            <a:r>
              <a:rPr lang="cs-CZ" b="1" dirty="0" smtClean="0"/>
              <a:t>Jak probíhá  vytváření dovedností ve </a:t>
            </a:r>
            <a:r>
              <a:rPr lang="cs-CZ" b="1" smtClean="0"/>
              <a:t>vyučovacím procesu</a:t>
            </a:r>
          </a:p>
          <a:p>
            <a:endParaRPr lang="cs-CZ" b="1" dirty="0" smtClean="0"/>
          </a:p>
          <a:p>
            <a:r>
              <a:rPr lang="cs-CZ" dirty="0" smtClean="0"/>
              <a:t>a) seznámení s požadavky - žák opakuje vzor /modelová situace/</a:t>
            </a:r>
            <a:endParaRPr lang="cs-CZ" dirty="0"/>
          </a:p>
          <a:p>
            <a:r>
              <a:rPr lang="cs-CZ" dirty="0" smtClean="0"/>
              <a:t>b) používání pravidel v praxi – vědomá pozornost, </a:t>
            </a:r>
            <a:r>
              <a:rPr lang="cs-CZ" dirty="0"/>
              <a:t>k</a:t>
            </a:r>
            <a:r>
              <a:rPr lang="cs-CZ" dirty="0" smtClean="0"/>
              <a:t>ontrola X nesoustředěnost</a:t>
            </a:r>
          </a:p>
          <a:p>
            <a:r>
              <a:rPr lang="cs-CZ" dirty="0" smtClean="0"/>
              <a:t>c) automatizace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DIAGNÓZA </a:t>
            </a:r>
            <a:r>
              <a:rPr lang="cs-CZ" sz="2000" dirty="0" smtClean="0"/>
              <a:t>didaktická//pedagogická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1"/>
            <a:ext cx="813690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Cíl = </a:t>
            </a:r>
            <a:r>
              <a:rPr lang="cs-CZ" b="1" i="1" dirty="0" smtClean="0"/>
              <a:t>poznání  průběhu </a:t>
            </a:r>
            <a:r>
              <a:rPr lang="cs-CZ" b="1" i="1" dirty="0" err="1" smtClean="0"/>
              <a:t>vzděl</a:t>
            </a:r>
            <a:r>
              <a:rPr lang="cs-CZ" b="1" i="1" dirty="0" smtClean="0"/>
              <a:t>. procesu žáka a návrh </a:t>
            </a:r>
            <a:r>
              <a:rPr lang="cs-CZ" b="1" i="1" dirty="0"/>
              <a:t>pedagogických </a:t>
            </a:r>
            <a:r>
              <a:rPr lang="cs-CZ" b="1" i="1" dirty="0" smtClean="0"/>
              <a:t>opatření</a:t>
            </a:r>
            <a:endParaRPr lang="cs-CZ" i="1" dirty="0"/>
          </a:p>
          <a:p>
            <a:endParaRPr lang="cs-CZ" b="1" i="1" dirty="0" smtClean="0"/>
          </a:p>
          <a:p>
            <a:r>
              <a:rPr lang="cs-CZ" b="1" i="1" dirty="0" smtClean="0"/>
              <a:t>Obsah = aktuální zjišťování, posuzování, hodnocení vnitřních a vnějších podmínek 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               průběhu a výsledku vzdělávacího procesu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     a)   dosažená úroveň vědomostí, dovedností, návyků, osvojování nových poznatků,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zapojení do výuky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b)   účinnost učitelových metodických postupů</a:t>
            </a:r>
          </a:p>
          <a:p>
            <a:endParaRPr lang="cs-CZ" b="1" i="1" dirty="0" smtClean="0"/>
          </a:p>
          <a:p>
            <a:r>
              <a:rPr lang="cs-CZ" b="1" i="1" dirty="0" smtClean="0"/>
              <a:t>Druh diagnózy /</a:t>
            </a:r>
            <a:r>
              <a:rPr lang="cs-CZ" i="1" dirty="0" smtClean="0"/>
              <a:t>v různých etapách vyučovacího procesu</a:t>
            </a:r>
            <a:r>
              <a:rPr lang="cs-CZ" b="1" i="1" dirty="0" smtClean="0"/>
              <a:t>/:</a:t>
            </a:r>
          </a:p>
          <a:p>
            <a:pPr marL="342900" indent="-342900">
              <a:buAutoNum type="arabicPeriod"/>
            </a:pPr>
            <a:r>
              <a:rPr lang="cs-CZ" i="1" dirty="0" err="1" smtClean="0"/>
              <a:t>Mikrodiagnóza</a:t>
            </a:r>
            <a:r>
              <a:rPr lang="cs-CZ" i="1" dirty="0" smtClean="0"/>
              <a:t>   2. Základní denní diagnóza 3. Dlouhodobá diagnóza</a:t>
            </a:r>
          </a:p>
          <a:p>
            <a:endParaRPr lang="cs-CZ" b="1" i="1" dirty="0" smtClean="0"/>
          </a:p>
          <a:p>
            <a:r>
              <a:rPr lang="cs-CZ" b="1" i="1" dirty="0" smtClean="0"/>
              <a:t>Zásady: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Poznávání žáka -  dlouhodobý proces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Spolupráce s ostatními učiteli, rodiči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Hledání příčin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Dodržovat individuální přístup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Návrh konkrétních opatření</a:t>
            </a:r>
          </a:p>
          <a:p>
            <a:pPr marL="342900" indent="-342900">
              <a:buAutoNum type="arabicPeriod"/>
            </a:pPr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/>
          </a:p>
          <a:p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DIAGNOSTICKÉ METODY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1. Ústní zkoušky</a:t>
            </a:r>
            <a:r>
              <a:rPr lang="cs-CZ" sz="1800" dirty="0" smtClean="0"/>
              <a:t>: </a:t>
            </a:r>
            <a:r>
              <a:rPr lang="cs-CZ" sz="2000" dirty="0" smtClean="0"/>
              <a:t>	</a:t>
            </a:r>
            <a:r>
              <a:rPr lang="cs-CZ" sz="1600" i="1" dirty="0" smtClean="0"/>
              <a:t>a)orientační 	b)klasifikační</a:t>
            </a:r>
          </a:p>
          <a:p>
            <a:pPr marL="0" indent="0">
              <a:buNone/>
            </a:pPr>
            <a:r>
              <a:rPr lang="cs-CZ" sz="1800" b="1" dirty="0" smtClean="0"/>
              <a:t>2. Písemné zkoušky</a:t>
            </a:r>
          </a:p>
          <a:p>
            <a:pPr>
              <a:buAutoNum type="alphaLcParenR"/>
            </a:pPr>
            <a:r>
              <a:rPr lang="cs-CZ" sz="1600" i="1" dirty="0" smtClean="0"/>
              <a:t>dlouhodobé práce – </a:t>
            </a:r>
            <a:r>
              <a:rPr lang="cs-CZ" sz="1600" i="1" dirty="0" err="1" smtClean="0"/>
              <a:t>zpracov</a:t>
            </a:r>
            <a:r>
              <a:rPr lang="cs-CZ" sz="1600" i="1" dirty="0" smtClean="0"/>
              <a:t>. projektu, vedení čtenář. záznamů</a:t>
            </a:r>
          </a:p>
          <a:p>
            <a:pPr>
              <a:buAutoNum type="alphaLcParenR"/>
            </a:pPr>
            <a:r>
              <a:rPr lang="cs-CZ" sz="1600" i="1" dirty="0" smtClean="0"/>
              <a:t>analýza obsahu – diktáty, sloh. cvičení, </a:t>
            </a:r>
            <a:r>
              <a:rPr lang="cs-CZ" sz="1600" i="1" dirty="0" err="1" smtClean="0"/>
              <a:t>pís</a:t>
            </a:r>
            <a:r>
              <a:rPr lang="cs-CZ" sz="1600" i="1" dirty="0" smtClean="0"/>
              <a:t>. práce  matematiky, cizích jazyků</a:t>
            </a:r>
          </a:p>
          <a:p>
            <a:pPr marL="0" indent="0">
              <a:buNone/>
            </a:pPr>
            <a:r>
              <a:rPr lang="cs-CZ" sz="1800" b="1" dirty="0" smtClean="0"/>
              <a:t>3. Analýza úkolů a výkonů žáka </a:t>
            </a:r>
            <a:r>
              <a:rPr lang="cs-CZ" sz="1600" i="1" dirty="0" smtClean="0"/>
              <a:t>– rozbor celkové učební činnosti, procesu učení, jazykových </a:t>
            </a:r>
          </a:p>
          <a:p>
            <a:pPr marL="0" indent="0">
              <a:buNone/>
            </a:pPr>
            <a:r>
              <a:rPr lang="cs-CZ" sz="1600" i="1" dirty="0" smtClean="0"/>
              <a:t>       projevů, technických prací</a:t>
            </a:r>
          </a:p>
          <a:p>
            <a:pPr marL="0" indent="0">
              <a:buNone/>
            </a:pPr>
            <a:r>
              <a:rPr lang="cs-CZ" sz="1800" b="1" dirty="0" smtClean="0"/>
              <a:t>4. Analýza výsledků činnosti   </a:t>
            </a:r>
            <a:r>
              <a:rPr lang="cs-CZ" sz="1600" i="1" dirty="0" smtClean="0"/>
              <a:t>- výrobků, výkresů</a:t>
            </a:r>
          </a:p>
          <a:p>
            <a:pPr marL="0" indent="0">
              <a:buNone/>
            </a:pPr>
            <a:r>
              <a:rPr lang="cs-CZ" sz="1800" b="1" dirty="0" smtClean="0"/>
              <a:t>5. Didaktické testy</a:t>
            </a:r>
          </a:p>
          <a:p>
            <a:pPr marL="0" indent="0">
              <a:buNone/>
            </a:pPr>
            <a:r>
              <a:rPr lang="cs-CZ" sz="1800" b="1" dirty="0" smtClean="0"/>
              <a:t>6. Metoda rozhovoru</a:t>
            </a:r>
          </a:p>
          <a:p>
            <a:pPr marL="0" indent="0">
              <a:buNone/>
            </a:pPr>
            <a:r>
              <a:rPr lang="cs-CZ" sz="1800" b="1" dirty="0" smtClean="0"/>
              <a:t>7. Systematické dlouhodobé pozorování žáka</a:t>
            </a:r>
          </a:p>
          <a:p>
            <a:pPr marL="0" indent="0">
              <a:buNone/>
            </a:pPr>
            <a:r>
              <a:rPr lang="cs-CZ" sz="1800" b="1" dirty="0" smtClean="0"/>
              <a:t>8. Dotazník</a:t>
            </a:r>
          </a:p>
          <a:p>
            <a:pPr marL="0" indent="0">
              <a:buNone/>
            </a:pPr>
            <a:r>
              <a:rPr lang="cs-CZ" sz="1800" b="1" dirty="0" smtClean="0"/>
              <a:t>9. Retrospektivní  a anamnestické metody</a:t>
            </a:r>
          </a:p>
          <a:p>
            <a:pPr marL="0" indent="0">
              <a:buNone/>
            </a:pPr>
            <a:r>
              <a:rPr lang="cs-CZ" sz="1800" b="1" dirty="0" smtClean="0"/>
              <a:t>10 Studium pedagogické dokumentace a údajů o žákovi</a:t>
            </a:r>
          </a:p>
          <a:p>
            <a:pPr marL="0" indent="0">
              <a:buNone/>
            </a:pPr>
            <a:r>
              <a:rPr lang="cs-CZ" sz="1800" b="1" dirty="0" smtClean="0"/>
              <a:t>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800" b="1" dirty="0" smtClean="0"/>
              <a:t>Diagnóza skupiny, třídy - </a:t>
            </a:r>
            <a:r>
              <a:rPr lang="cs-CZ" sz="1600" i="1" dirty="0" smtClean="0"/>
              <a:t>hospitace</a:t>
            </a:r>
          </a:p>
          <a:p>
            <a:pPr marL="0" indent="0">
              <a:buNone/>
            </a:pPr>
            <a:r>
              <a:rPr lang="cs-CZ" sz="1800" b="1" dirty="0" smtClean="0"/>
              <a:t>Metody </a:t>
            </a:r>
            <a:r>
              <a:rPr lang="cs-CZ" sz="1800" b="1" dirty="0" err="1" smtClean="0"/>
              <a:t>autodiagnostické</a:t>
            </a:r>
            <a:r>
              <a:rPr lang="cs-CZ" sz="1800" b="1" dirty="0" smtClean="0"/>
              <a:t>  - </a:t>
            </a:r>
            <a:r>
              <a:rPr lang="cs-CZ" sz="1600" i="1" dirty="0" smtClean="0"/>
              <a:t>posuzování vlastního pedagogického působení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465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434</Words>
  <Application>Microsoft Office PowerPoint</Application>
  <PresentationFormat>Předvádění na obrazovce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 didaktická//pedagogická</vt:lpstr>
      <vt:lpstr>DIAGNOSTICKÉ METODY</vt:lpstr>
      <vt:lpstr>APLIKACE    </vt:lpstr>
      <vt:lpstr>I. Konstruktivistické pojetí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Vladimíra Neužilová</cp:lastModifiedBy>
  <cp:revision>39</cp:revision>
  <dcterms:created xsi:type="dcterms:W3CDTF">2013-03-05T17:49:48Z</dcterms:created>
  <dcterms:modified xsi:type="dcterms:W3CDTF">2013-04-09T16:27:10Z</dcterms:modified>
</cp:coreProperties>
</file>