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975-9EEF-4A30-BA63-A11F0B477C22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B70F-BEBE-4497-BF37-246582481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56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975-9EEF-4A30-BA63-A11F0B477C22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B70F-BEBE-4497-BF37-246582481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93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975-9EEF-4A30-BA63-A11F0B477C22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B70F-BEBE-4497-BF37-246582481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47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975-9EEF-4A30-BA63-A11F0B477C22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B70F-BEBE-4497-BF37-246582481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006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975-9EEF-4A30-BA63-A11F0B477C22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B70F-BEBE-4497-BF37-246582481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5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975-9EEF-4A30-BA63-A11F0B477C22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B70F-BEBE-4497-BF37-246582481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9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975-9EEF-4A30-BA63-A11F0B477C22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B70F-BEBE-4497-BF37-246582481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82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975-9EEF-4A30-BA63-A11F0B477C22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B70F-BEBE-4497-BF37-246582481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29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975-9EEF-4A30-BA63-A11F0B477C22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B70F-BEBE-4497-BF37-246582481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89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975-9EEF-4A30-BA63-A11F0B477C22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B70F-BEBE-4497-BF37-246582481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60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975-9EEF-4A30-BA63-A11F0B477C22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B70F-BEBE-4497-BF37-246582481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50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3A975-9EEF-4A30-BA63-A11F0B477C22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1B70F-BEBE-4497-BF37-246582481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13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32655"/>
            <a:ext cx="7772400" cy="576065"/>
          </a:xfrm>
        </p:spPr>
        <p:txBody>
          <a:bodyPr>
            <a:noAutofit/>
          </a:bodyPr>
          <a:lstStyle/>
          <a:p>
            <a:pPr lvl="0" algn="l" fontAlgn="base">
              <a:spcAft>
                <a:spcPct val="0"/>
              </a:spcAft>
            </a:pPr>
            <a:r>
              <a:rPr lang="cs-CZ" sz="1200" b="1" dirty="0" smtClean="0"/>
              <a:t/>
            </a:r>
            <a:br>
              <a:rPr lang="cs-CZ" sz="1200" b="1" dirty="0" smtClean="0"/>
            </a:br>
            <a:r>
              <a:rPr lang="cs-CZ" sz="1200" b="1" dirty="0"/>
              <a:t/>
            </a:r>
            <a:br>
              <a:rPr lang="cs-CZ" sz="1200" b="1" dirty="0"/>
            </a:br>
            <a:r>
              <a:rPr lang="cs-CZ" sz="1200" b="1" dirty="0" smtClean="0"/>
              <a:t/>
            </a:r>
            <a:br>
              <a:rPr lang="cs-CZ" sz="1200" b="1" dirty="0" smtClean="0"/>
            </a:br>
            <a:r>
              <a:rPr lang="cs-CZ" sz="1200" b="1" dirty="0"/>
              <a:t/>
            </a:r>
            <a:br>
              <a:rPr lang="cs-CZ" sz="1200" b="1" dirty="0"/>
            </a:br>
            <a:r>
              <a:rPr lang="cs-CZ" sz="1200" b="1" dirty="0" smtClean="0"/>
              <a:t>Požadavky </a:t>
            </a:r>
            <a:r>
              <a:rPr lang="cs-CZ" sz="1200" b="1" dirty="0"/>
              <a:t>k udělení zápočtu: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b="1" dirty="0" smtClean="0"/>
              <a:t>1. Prezentace </a:t>
            </a:r>
            <a:r>
              <a:rPr lang="cs-CZ" sz="1200" b="1" dirty="0"/>
              <a:t>vybraného tématu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b="1" dirty="0" smtClean="0"/>
              <a:t>2. Záznam </a:t>
            </a:r>
            <a:r>
              <a:rPr lang="cs-CZ" sz="1200" b="1" dirty="0"/>
              <a:t>přípravy na výuku, viz tabulka: 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/>
              <a:t>Reflexe, hodnocení výuky, viz tabulka.</a:t>
            </a:r>
            <a:br>
              <a:rPr lang="cs-CZ" sz="1200" dirty="0"/>
            </a:br>
            <a:r>
              <a:rPr lang="cs-CZ" sz="1200" dirty="0"/>
              <a:t>Výběr problematiky, analýza s využitím odborné literatury, viz doporučení ke zkoušce, Dr. P. Knecht.</a:t>
            </a:r>
            <a:br>
              <a:rPr lang="cs-CZ" sz="1200" dirty="0"/>
            </a:br>
            <a:r>
              <a:rPr lang="cs-CZ" sz="1200" dirty="0"/>
              <a:t>Vlastní odborný názor na </a:t>
            </a:r>
            <a:r>
              <a:rPr lang="cs-CZ" sz="1200" dirty="0" smtClean="0"/>
              <a:t>problematiku. Rozsah </a:t>
            </a:r>
            <a:r>
              <a:rPr lang="cs-CZ" sz="1200" dirty="0"/>
              <a:t>3-4 strany</a:t>
            </a:r>
            <a:r>
              <a:rPr lang="cs-CZ" sz="1200" dirty="0" smtClean="0"/>
              <a:t>.</a:t>
            </a:r>
            <a:br>
              <a:rPr lang="cs-CZ" sz="1200" dirty="0" smtClean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kumimoji="0" lang="cs-CZ" alt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VÝUKA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škola, předmět, ročník, datum, vyučující</a:t>
            </a: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Jméno, studijní obor studenta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sz="12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40049"/>
              </p:ext>
            </p:extLst>
          </p:nvPr>
        </p:nvGraphicFramePr>
        <p:xfrm>
          <a:off x="395536" y="1988840"/>
          <a:ext cx="8135792" cy="4511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5714"/>
                <a:gridCol w="5712396"/>
                <a:gridCol w="1067682"/>
              </a:tblGrid>
              <a:tr h="47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TÉMA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3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CÍL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3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STRATEGIE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34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VYUČOVACÍ PROCES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-motivace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-seznámení s učivem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-upevňování učiva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-opakování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-aplikace, využití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METODY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24045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4894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KRITÉRIA PRO HODNOCENÍ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4894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ZKOUŠENÍ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HODNOCENÍ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459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POZNÁMKY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-kázeň ve výuce</a:t>
                      </a:r>
                      <a:endParaRPr lang="cs-CZ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45778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7228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</Words>
  <Application>Microsoft Office PowerPoint</Application>
  <PresentationFormat>Předvádění na obrazovce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    Požadavky k udělení zápočtu: 1. Prezentace vybraného tématu 2. Záznam přípravy na výuku, viz tabulka:  Reflexe, hodnocení výuky, viz tabulka. Výběr problematiky, analýza s využitím odborné literatury, viz doporučení ke zkoušce, Dr. P. Knecht. Vlastní odborný názor na problematiku. Rozsah 3-4 strany.   VÝUKA: škola, předmět, ročník, datum, vyučující Jméno, studijní obor studenta 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Požadavky k udělení zápočtu: 1. Prezentace vybraného tématu 2. Záznam přípravy na výuku, viz tabulka:  Reflexe, hodnocení výuky, viz tabulka. Výběr problematiky, analýza s využitím odborné literatury, viz doporučení ke zkoušce, Dr. P. Knecht. Vlastní odborný názor na problematiku. Rozsah 3-4 strany.   VÝUKA: škola, předmět, ročník, datum, vyučující Jméno, studijní obor studenta</dc:title>
  <dc:creator>Vladimíra Neužilová</dc:creator>
  <cp:lastModifiedBy>Vladimíra Neužilová</cp:lastModifiedBy>
  <cp:revision>2</cp:revision>
  <cp:lastPrinted>2015-09-21T17:47:25Z</cp:lastPrinted>
  <dcterms:created xsi:type="dcterms:W3CDTF">2015-09-21T17:38:56Z</dcterms:created>
  <dcterms:modified xsi:type="dcterms:W3CDTF">2015-09-21T17:50:19Z</dcterms:modified>
</cp:coreProperties>
</file>