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58" r:id="rId8"/>
    <p:sldId id="260" r:id="rId9"/>
    <p:sldId id="261" r:id="rId10"/>
    <p:sldId id="262" r:id="rId11"/>
    <p:sldId id="263" r:id="rId12"/>
    <p:sldId id="264" r:id="rId13"/>
    <p:sldId id="267" r:id="rId14"/>
    <p:sldId id="265" r:id="rId15"/>
    <p:sldId id="266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CC00CC"/>
    <a:srgbClr val="FF9933"/>
    <a:srgbClr val="FF33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4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35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19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140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07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98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38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704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63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8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78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260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ACA1D-20AC-48FC-B4EA-13EDEF8CED42}" type="datetimeFigureOut">
              <a:rPr lang="cs-CZ" smtClean="0"/>
              <a:t>22. 11. 2015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F61C8-48E1-4777-80BB-4F2381D3A9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11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Organizace a řízení třídy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56003" y="5877272"/>
            <a:ext cx="2624336" cy="5536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1600" dirty="0" smtClean="0"/>
              <a:t>Bc. Tereza Pokorná</a:t>
            </a:r>
          </a:p>
          <a:p>
            <a:pPr algn="l"/>
            <a:r>
              <a:rPr lang="cs-CZ" sz="1600" dirty="0" smtClean="0"/>
              <a:t>Bc. Iveta Janošková, </a:t>
            </a:r>
            <a:r>
              <a:rPr lang="cs-CZ" sz="1600" dirty="0" err="1" smtClean="0"/>
              <a:t>DiS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72816"/>
            <a:ext cx="5623943" cy="3880521"/>
          </a:xfrm>
          <a:prstGeom prst="rect">
            <a:avLst/>
          </a:prstGeom>
        </p:spPr>
      </p:pic>
      <p:cxnSp>
        <p:nvCxnSpPr>
          <p:cNvPr id="7" name="Přímá spojnice 6"/>
          <p:cNvCxnSpPr/>
          <p:nvPr/>
        </p:nvCxnSpPr>
        <p:spPr>
          <a:xfrm>
            <a:off x="251520" y="1556792"/>
            <a:ext cx="856895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cs-CZ" sz="3200" dirty="0" err="1" smtClean="0"/>
              <a:t>Ginottova</a:t>
            </a:r>
            <a:r>
              <a:rPr lang="cs-CZ" sz="3200" dirty="0" smtClean="0"/>
              <a:t> metoda – spolupráce prostřednictvím komunikace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2816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Vyhnout se nálepkování (sarkastické chování a negativní označování žáků)</a:t>
            </a:r>
          </a:p>
          <a:p>
            <a:r>
              <a:rPr lang="cs-CZ" sz="2000" dirty="0" smtClean="0"/>
              <a:t>Nevynášet soudy o žákovi samotném ale o jeho práci (negativní vliv chvály)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67544" y="3501008"/>
            <a:ext cx="8229600" cy="1143000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dirty="0"/>
          </a:p>
          <a:p>
            <a:r>
              <a:rPr lang="cs-CZ" sz="3200" dirty="0"/>
              <a:t>Glaserova metoda – racionální výběr</a:t>
            </a:r>
          </a:p>
          <a:p>
            <a:endParaRPr lang="cs-CZ" sz="3200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93812" y="4437112"/>
            <a:ext cx="8229600" cy="1972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cs-CZ" sz="1600" dirty="0" smtClean="0"/>
          </a:p>
          <a:p>
            <a:r>
              <a:rPr lang="cs-CZ" sz="2000" dirty="0" smtClean="0"/>
              <a:t>Neomlouvat žákovo chování jeho situací</a:t>
            </a:r>
          </a:p>
          <a:p>
            <a:r>
              <a:rPr lang="cs-CZ" sz="2000" dirty="0" smtClean="0"/>
              <a:t>Vést rozhovory s jednotlivci i celou třídou a hledat společná řešení konfliktů a problémů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3300"/>
          </a:solidFill>
        </p:spPr>
        <p:txBody>
          <a:bodyPr>
            <a:normAutofit/>
          </a:bodyPr>
          <a:lstStyle/>
          <a:p>
            <a:r>
              <a:rPr lang="cs-CZ" sz="3200" dirty="0" err="1" smtClean="0"/>
              <a:t>Dreikursova</a:t>
            </a:r>
            <a:r>
              <a:rPr lang="cs-CZ" sz="3200" dirty="0" smtClean="0"/>
              <a:t> metoda – mylné názory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dirty="0" smtClean="0"/>
              <a:t>Žáci mohou vycházet z nesprávných názorů: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>
              <a:buNone/>
            </a:pPr>
            <a:r>
              <a:rPr lang="cs-CZ" sz="2000" b="1" dirty="0" smtClean="0"/>
              <a:t>Mechanismus upoutávání pozornosti </a:t>
            </a:r>
          </a:p>
          <a:p>
            <a:pPr algn="ctr">
              <a:buNone/>
            </a:pPr>
            <a:r>
              <a:rPr lang="cs-CZ" sz="2000" i="1" dirty="0" smtClean="0"/>
              <a:t>Žák na sebe strhává pozornost rušivým chováním. Učitel by to měl zcela ignorovat a věnovat se až v případě správného chování.</a:t>
            </a:r>
          </a:p>
          <a:p>
            <a:pPr marL="0" indent="0">
              <a:buNone/>
            </a:pPr>
            <a:r>
              <a:rPr lang="cs-CZ" sz="2000" b="1" dirty="0" smtClean="0"/>
              <a:t>Boj o moc</a:t>
            </a:r>
          </a:p>
          <a:p>
            <a:pPr algn="ctr">
              <a:buNone/>
            </a:pPr>
            <a:r>
              <a:rPr lang="cs-CZ" sz="2000" i="1" dirty="0" smtClean="0"/>
              <a:t>Když učitel žákovi něco nepovolí, žák se snaží učitele vyprovokovat ke slovnímu zápasu. Učitel by na tuto hru neměl přistupovat, protože se může obrátit proti němu.</a:t>
            </a:r>
          </a:p>
          <a:p>
            <a:pPr marL="0" indent="0">
              <a:buNone/>
            </a:pPr>
            <a:r>
              <a:rPr lang="cs-CZ" sz="2000" b="1" dirty="0" smtClean="0"/>
              <a:t>Snaha pomstít se</a:t>
            </a:r>
          </a:p>
          <a:p>
            <a:pPr algn="ctr">
              <a:buNone/>
            </a:pPr>
            <a:r>
              <a:rPr lang="cs-CZ" sz="2000" i="1" dirty="0" smtClean="0"/>
              <a:t>Když se žákovi nepodaří vyprovokovat zápas, je ukřivděn a na důkaz své moci zraňuje ostatní.</a:t>
            </a:r>
          </a:p>
          <a:p>
            <a:pPr>
              <a:buNone/>
            </a:pPr>
            <a:endParaRPr lang="cs-CZ" sz="2000" i="1" dirty="0" smtClean="0"/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Učitel by měl vyvést žáky z těchto mylných názorů.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9933"/>
          </a:solidFill>
        </p:spPr>
        <p:txBody>
          <a:bodyPr>
            <a:normAutofit/>
          </a:bodyPr>
          <a:lstStyle/>
          <a:p>
            <a:r>
              <a:rPr lang="cs-CZ" sz="3200" dirty="0" smtClean="0"/>
              <a:t>Metoda </a:t>
            </a:r>
            <a:r>
              <a:rPr lang="cs-CZ" sz="3200" dirty="0" err="1" smtClean="0"/>
              <a:t>Canterových</a:t>
            </a:r>
            <a:r>
              <a:rPr lang="cs-CZ" sz="3200" dirty="0" smtClean="0"/>
              <a:t> – asertivní kázeň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192" y="1340769"/>
            <a:ext cx="8229600" cy="1440159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Asertivní přístup učitele: nezakazovat vše, nepovolit vše</a:t>
            </a:r>
          </a:p>
          <a:p>
            <a:r>
              <a:rPr lang="cs-CZ" sz="2000" dirty="0" smtClean="0"/>
              <a:t>Jako učitel si ujasnit, jaké chování je žádoucí a jaké ne </a:t>
            </a:r>
            <a:endParaRPr lang="cs-CZ" sz="2000" dirty="0"/>
          </a:p>
          <a:p>
            <a:r>
              <a:rPr lang="cs-CZ" sz="2000" dirty="0" smtClean="0"/>
              <a:t>Být důsledný</a:t>
            </a:r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95536" y="3068960"/>
            <a:ext cx="8229600" cy="1143000"/>
          </a:xfrm>
          <a:prstGeom prst="rect">
            <a:avLst/>
          </a:prstGeom>
          <a:solidFill>
            <a:srgbClr val="CC00CC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/>
              <a:t>Behaviorální </a:t>
            </a:r>
            <a:r>
              <a:rPr lang="cs-CZ" sz="3200" dirty="0"/>
              <a:t>metoda – podmiňování </a:t>
            </a:r>
            <a:r>
              <a:rPr lang="cs-CZ" sz="3200" dirty="0" smtClean="0"/>
              <a:t>reakcí</a:t>
            </a:r>
            <a:endParaRPr lang="cs-CZ" sz="3200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24472" y="4077072"/>
            <a:ext cx="8229600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endParaRPr lang="cs-CZ" sz="1800" dirty="0" smtClean="0"/>
          </a:p>
          <a:p>
            <a:r>
              <a:rPr lang="cs-CZ" sz="2000" dirty="0" smtClean="0"/>
              <a:t>U chování, po němž následuje odměna, je mnohem větší pravděpodobnost, že se bude opakovat, než u chování, po němž odměna nenásleduje.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/>
              <a:t>Kritika: jde pouze o vnější navození žádoucího chování a charakter žáka se nerozvíjí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rgbClr val="CC0099"/>
                </a:solidFill>
              </a:rPr>
              <a:t>Další možná řešení</a:t>
            </a:r>
            <a:endParaRPr lang="cs-CZ" sz="4000" b="1" dirty="0">
              <a:solidFill>
                <a:srgbClr val="CC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5630250" cy="399330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Rušivé chování vyřešit dříve, než nás vyvede z míry</a:t>
            </a:r>
          </a:p>
          <a:p>
            <a:r>
              <a:rPr lang="cs-CZ" sz="2000" dirty="0" smtClean="0"/>
              <a:t>Nemít polovičatou reakci: reagovat buď rozhodně nebo chování zcela přehlížet</a:t>
            </a:r>
          </a:p>
          <a:p>
            <a:r>
              <a:rPr lang="cs-CZ" sz="2000" dirty="0" smtClean="0"/>
              <a:t>Ojedinělé rušivé chování X Opakující se rušivé chování</a:t>
            </a:r>
          </a:p>
          <a:p>
            <a:r>
              <a:rPr lang="cs-CZ" sz="2000" dirty="0" smtClean="0"/>
              <a:t>Záložní alternativní plán výuky</a:t>
            </a:r>
          </a:p>
          <a:p>
            <a:r>
              <a:rPr lang="cs-CZ" sz="2000" dirty="0" smtClean="0"/>
              <a:t>Hledat podporu u kolegů, rodičů i nadřízených</a:t>
            </a:r>
          </a:p>
          <a:p>
            <a:r>
              <a:rPr lang="cs-CZ" sz="2000" dirty="0" smtClean="0"/>
              <a:t>Nepoužívat tělesné tresty</a:t>
            </a:r>
          </a:p>
          <a:p>
            <a:r>
              <a:rPr lang="cs-CZ" sz="2000" dirty="0" smtClean="0"/>
              <a:t>Poznávat sami sebe i žáky</a:t>
            </a:r>
            <a:endParaRPr lang="cs-CZ" sz="2000" dirty="0"/>
          </a:p>
        </p:txBody>
      </p:sp>
      <p:cxnSp>
        <p:nvCxnSpPr>
          <p:cNvPr id="4" name="Přímá spojnice 3"/>
          <p:cNvCxnSpPr/>
          <p:nvPr/>
        </p:nvCxnSpPr>
        <p:spPr>
          <a:xfrm>
            <a:off x="467544" y="1052736"/>
            <a:ext cx="80648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198" y="1018452"/>
            <a:ext cx="2679824" cy="2134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5753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rgbClr val="0070C0"/>
                </a:solidFill>
              </a:rPr>
              <a:t>Jak získat žáky pro spolupráci?</a:t>
            </a:r>
            <a:endParaRPr lang="cs-CZ" sz="40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Vytvoření podnikatelské atmosféry</a:t>
            </a:r>
          </a:p>
          <a:p>
            <a:pPr>
              <a:buFont typeface="Wingdings" pitchFamily="2" charset="2"/>
              <a:buChar char="§"/>
            </a:pPr>
            <a:r>
              <a:rPr lang="cs-CZ" sz="2000" i="1" dirty="0" smtClean="0"/>
              <a:t>Navodit u žáků pocit, že dosáhnout učebního cíle je to nejdůležitější</a:t>
            </a:r>
          </a:p>
          <a:p>
            <a:pPr>
              <a:buFont typeface="Wingdings" pitchFamily="2" charset="2"/>
              <a:buChar char="§"/>
            </a:pPr>
            <a:r>
              <a:rPr lang="cs-CZ" sz="2000" i="1" dirty="0" smtClean="0"/>
              <a:t>V rámci činností jim tuto důležitost ukázat</a:t>
            </a:r>
          </a:p>
          <a:p>
            <a:pPr>
              <a:buFont typeface="Wingdings" pitchFamily="2" charset="2"/>
              <a:buChar char="§"/>
            </a:pPr>
            <a:r>
              <a:rPr lang="cs-CZ" sz="2000" i="1" dirty="0" smtClean="0"/>
              <a:t>Vytvořit prostředí bez hrozeb, kde se žáci mohou svobodně a beze strachu vyjadřovat</a:t>
            </a:r>
          </a:p>
          <a:p>
            <a:pPr>
              <a:buFont typeface="Wingdings" pitchFamily="2" charset="2"/>
              <a:buChar char="§"/>
            </a:pPr>
            <a:r>
              <a:rPr lang="cs-CZ" sz="2000" i="1" dirty="0" smtClean="0"/>
              <a:t>Jasně stanovit požadavky na chování</a:t>
            </a:r>
          </a:p>
          <a:p>
            <a:pPr>
              <a:buFont typeface="Wingdings" pitchFamily="2" charset="2"/>
              <a:buChar char="§"/>
            </a:pPr>
            <a:r>
              <a:rPr lang="cs-CZ" sz="2000" i="1" dirty="0" smtClean="0"/>
              <a:t>Promyslet si předem, jak si přeji, aby vyučování ve třídě probíhalo. Naplánovat různé činnosti.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987" y="1412776"/>
            <a:ext cx="3976960" cy="2365606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467544" y="1268760"/>
            <a:ext cx="80648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318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Činnosti, které se snadno vykonávají a nemají složité pokyny</a:t>
            </a:r>
            <a:endParaRPr lang="cs-CZ" sz="2000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Žáci nebudou zmateni a neztratí motivaci k příštímu studování pokynů</a:t>
            </a:r>
          </a:p>
          <a:p>
            <a:pPr>
              <a:buFont typeface="Wingdings" pitchFamily="2" charset="2"/>
              <a:buChar char="Ø"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/>
              <a:t>Urychlení přechodových fází mezi činnostmi</a:t>
            </a:r>
            <a:endParaRPr lang="cs-CZ" sz="2000" dirty="0" smtClean="0"/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Pokyny na kartičce: každý bude hned zaměstnán a nemusí se čekat, až se všichni usadí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Rozdávat pomůcky předem</a:t>
            </a:r>
          </a:p>
          <a:p>
            <a:pPr>
              <a:buFont typeface="Wingdings" pitchFamily="2" charset="2"/>
              <a:buChar char="§"/>
            </a:pPr>
            <a:r>
              <a:rPr lang="cs-CZ" sz="2000" dirty="0" smtClean="0"/>
              <a:t>Vytvořit signály pro opakující se pokyny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Zdroje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900" dirty="0"/>
              <a:t>CANGELOSI, James S. </a:t>
            </a:r>
            <a:r>
              <a:rPr lang="cs-CZ" sz="1900" i="1" dirty="0"/>
              <a:t>Strategie řízení třídy: jak získat a udržet spolupráci žáků při výuce</a:t>
            </a:r>
            <a:r>
              <a:rPr lang="cs-CZ" sz="1900" dirty="0"/>
              <a:t>. 2. vyd. Praha: Portál, 1996, 289 s. ISBN 80-7178-083-9</a:t>
            </a:r>
            <a:r>
              <a:rPr lang="cs-CZ" sz="1900" dirty="0" smtClean="0"/>
              <a:t>.</a:t>
            </a:r>
          </a:p>
          <a:p>
            <a:r>
              <a:rPr lang="cs-CZ" sz="1900" dirty="0"/>
              <a:t>Janík, T., </a:t>
            </a:r>
            <a:r>
              <a:rPr lang="cs-CZ" sz="1900" dirty="0" err="1"/>
              <a:t>Lokajíčková</a:t>
            </a:r>
            <a:r>
              <a:rPr lang="cs-CZ" sz="1900" dirty="0"/>
              <a:t>, V., &amp; Janko, T. (2012). Komponenty a charakteristiky zakládající kvalitu výuky: přehled výzkumných </a:t>
            </a:r>
            <a:r>
              <a:rPr lang="cs-CZ" sz="1900" dirty="0" err="1"/>
              <a:t>zjištění.</a:t>
            </a:r>
            <a:r>
              <a:rPr lang="cs-CZ" sz="1900" i="1" dirty="0" err="1"/>
              <a:t>Orbis</a:t>
            </a:r>
            <a:r>
              <a:rPr lang="cs-CZ" sz="1900" i="1" dirty="0"/>
              <a:t> </a:t>
            </a:r>
            <a:r>
              <a:rPr lang="cs-CZ" sz="1900" i="1" dirty="0" err="1"/>
              <a:t>scholae</a:t>
            </a:r>
            <a:r>
              <a:rPr lang="cs-CZ" sz="1900" i="1" dirty="0"/>
              <a:t>, 6</a:t>
            </a:r>
            <a:r>
              <a:rPr lang="cs-CZ" sz="1900" dirty="0"/>
              <a:t>(3), 27-55. Dostupné z http://www.orbisscholae.cz/archiv/2012_03.pdf#page=27</a:t>
            </a:r>
            <a:endParaRPr lang="cs-CZ" sz="1900" dirty="0" smtClean="0"/>
          </a:p>
          <a:p>
            <a:r>
              <a:rPr lang="cs-CZ" sz="1900" dirty="0" smtClean="0"/>
              <a:t>PASCH</a:t>
            </a:r>
            <a:r>
              <a:rPr lang="cs-CZ" sz="1900" dirty="0"/>
              <a:t>, </a:t>
            </a:r>
            <a:r>
              <a:rPr lang="cs-CZ" sz="1900" dirty="0" err="1"/>
              <a:t>Marvin</a:t>
            </a:r>
            <a:r>
              <a:rPr lang="cs-CZ" sz="1900" dirty="0"/>
              <a:t>. </a:t>
            </a:r>
            <a:r>
              <a:rPr lang="cs-CZ" sz="1900" i="1" dirty="0"/>
              <a:t>Od vzdělávacího programu k vyučovací hodině: jak pracovat s kurikulem</a:t>
            </a:r>
            <a:r>
              <a:rPr lang="cs-CZ" sz="1900" dirty="0"/>
              <a:t>. Vyd. 1. Praha: Portál, 1998, 416 s. ISBN 80-7178-127-4</a:t>
            </a:r>
            <a:r>
              <a:rPr lang="cs-CZ" sz="1900" dirty="0" smtClean="0"/>
              <a:t>.</a:t>
            </a:r>
          </a:p>
          <a:p>
            <a:r>
              <a:rPr lang="cs-CZ" sz="1900" dirty="0"/>
              <a:t>Strouhal, M. (2013). </a:t>
            </a:r>
            <a:r>
              <a:rPr lang="cs-CZ" sz="1900" i="1" dirty="0"/>
              <a:t>Teorie výchovy.</a:t>
            </a:r>
            <a:r>
              <a:rPr lang="cs-CZ" sz="1900" dirty="0"/>
              <a:t> Praha: </a:t>
            </a:r>
            <a:r>
              <a:rPr lang="cs-CZ" sz="1900" dirty="0" err="1"/>
              <a:t>Grada</a:t>
            </a:r>
            <a:r>
              <a:rPr lang="cs-CZ" sz="1900" dirty="0"/>
              <a:t>. (s. 92-105)</a:t>
            </a:r>
            <a:endParaRPr lang="cs-CZ" sz="1900" dirty="0" smtClean="0"/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900" dirty="0" smtClean="0"/>
              <a:t>Obrázky:</a:t>
            </a:r>
          </a:p>
          <a:p>
            <a:pPr>
              <a:buFont typeface="+mj-lt"/>
              <a:buAutoNum type="arabicPeriod"/>
            </a:pPr>
            <a:r>
              <a:rPr lang="cs-CZ" sz="1900" dirty="0" smtClean="0"/>
              <a:t>http://www.zs-brezinova.cz/index.php/dulezite-informace/tridy</a:t>
            </a:r>
          </a:p>
          <a:p>
            <a:pPr>
              <a:buFont typeface="+mj-lt"/>
              <a:buAutoNum type="arabicPeriod"/>
            </a:pPr>
            <a:r>
              <a:rPr lang="cs-CZ" sz="1900" dirty="0" smtClean="0"/>
              <a:t>https://ucebnice.fraus.cz/catalog/cs/ucebnice-iii-stupen-cesky-jazyk-cesky-jazyk-pro-ss-komunikace-a-sloh/p4942icu3scjicu3sicu.html</a:t>
            </a:r>
          </a:p>
          <a:p>
            <a:pPr>
              <a:buFont typeface="+mj-lt"/>
              <a:buAutoNum type="arabicPeriod"/>
            </a:pPr>
            <a:r>
              <a:rPr lang="cs-CZ" sz="1900" dirty="0" smtClean="0"/>
              <a:t>http://eurodenik.cz/motivace/autorita-a-vztah-k-ni</a:t>
            </a:r>
          </a:p>
          <a:p>
            <a:pPr>
              <a:buFont typeface="+mj-lt"/>
              <a:buAutoNum type="arabicPeriod"/>
            </a:pPr>
            <a:r>
              <a:rPr lang="cs-CZ" sz="1900" dirty="0" smtClean="0"/>
              <a:t>http://www.rodicevitani.cz/stitek/kazen/</a:t>
            </a:r>
          </a:p>
          <a:p>
            <a:pPr>
              <a:buFont typeface="+mj-lt"/>
              <a:buAutoNum type="arabicPeriod"/>
            </a:pPr>
            <a:r>
              <a:rPr lang="cs-CZ" sz="1900" dirty="0" smtClean="0"/>
              <a:t>http://www.sancedetem.cz/cs/hledam-pomoc/deti-se-zdravotnim-postizenim/vzdelavani-deti-se-specialnimi-potrebami/vzdelavani-deti-s-poruchou-chovani.shtml</a:t>
            </a:r>
          </a:p>
          <a:p>
            <a:pPr>
              <a:buFont typeface="+mj-lt"/>
              <a:buAutoNum type="arabicPeriod"/>
            </a:pPr>
            <a:r>
              <a:rPr lang="cs-CZ" sz="1900" dirty="0" smtClean="0"/>
              <a:t>http://leanactionplan.pl/oferta/plan-wdrozenia-lean</a:t>
            </a:r>
          </a:p>
          <a:p>
            <a:pPr>
              <a:buFont typeface="+mj-lt"/>
              <a:buAutoNum type="arabicPeriod"/>
            </a:pPr>
            <a:r>
              <a:rPr lang="cs-CZ" sz="1900" dirty="0" smtClean="0"/>
              <a:t>http://www.letnitabormexiko.cz/informace-poradatele.html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14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>
                <a:solidFill>
                  <a:srgbClr val="7030A0"/>
                </a:solidFill>
              </a:rPr>
              <a:t>Organizace a řízení </a:t>
            </a:r>
            <a:r>
              <a:rPr lang="cs-CZ" sz="4000" b="1" dirty="0" smtClean="0">
                <a:solidFill>
                  <a:srgbClr val="7030A0"/>
                </a:solidFill>
              </a:rPr>
              <a:t>třídy</a:t>
            </a:r>
            <a:r>
              <a:rPr lang="cs-CZ" sz="3200" b="1" dirty="0" smtClean="0">
                <a:solidFill>
                  <a:srgbClr val="7030A0"/>
                </a:solidFill>
              </a:rPr>
              <a:t/>
            </a:r>
            <a:br>
              <a:rPr lang="cs-CZ" sz="3200" b="1" dirty="0" smtClean="0">
                <a:solidFill>
                  <a:srgbClr val="7030A0"/>
                </a:solidFill>
              </a:rPr>
            </a:br>
            <a:r>
              <a:rPr lang="cs-CZ" sz="2800" b="1" i="1" dirty="0" err="1">
                <a:solidFill>
                  <a:srgbClr val="7030A0"/>
                </a:solidFill>
              </a:rPr>
              <a:t>classroom</a:t>
            </a:r>
            <a:r>
              <a:rPr lang="cs-CZ" sz="2800" b="1" i="1" dirty="0">
                <a:solidFill>
                  <a:srgbClr val="7030A0"/>
                </a:solidFill>
              </a:rPr>
              <a:t> management</a:t>
            </a:r>
            <a:endParaRPr lang="cs-CZ" sz="3200" b="1" i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000" dirty="0" smtClean="0"/>
              <a:t>Tradičně </a:t>
            </a:r>
            <a:r>
              <a:rPr lang="cs-CZ" sz="2000" dirty="0" smtClean="0"/>
              <a:t>spojovaný </a:t>
            </a:r>
            <a:r>
              <a:rPr lang="cs-CZ" sz="2000" dirty="0" smtClean="0"/>
              <a:t>s důrazem na disciplínu žáků, utvářením atmosféry, v níž panuje klid a řád.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 algn="ctr">
              <a:buNone/>
            </a:pPr>
            <a:r>
              <a:rPr lang="cs-CZ" sz="2000" b="1" u="sng" dirty="0" smtClean="0"/>
              <a:t>Je jednou </a:t>
            </a:r>
            <a:r>
              <a:rPr lang="cs-CZ" sz="2000" b="1" u="sng" dirty="0"/>
              <a:t>z klíčových charakteristik kvality </a:t>
            </a:r>
            <a:r>
              <a:rPr lang="cs-CZ" sz="2000" b="1" u="sng" dirty="0" smtClean="0"/>
              <a:t>výuky!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 algn="just">
              <a:buNone/>
            </a:pPr>
            <a:r>
              <a:rPr lang="cs-CZ" sz="2000" dirty="0"/>
              <a:t>Z</a:t>
            </a:r>
            <a:r>
              <a:rPr lang="cs-CZ" sz="2000" dirty="0" smtClean="0"/>
              <a:t>ahrnuje i ostatní činnosti: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1800" dirty="0" smtClean="0"/>
              <a:t>plánování </a:t>
            </a:r>
            <a:r>
              <a:rPr lang="cs-CZ" sz="1800" dirty="0"/>
              <a:t>a organizování výuky</a:t>
            </a:r>
            <a:r>
              <a:rPr lang="cs-CZ" sz="1800" dirty="0" smtClean="0"/>
              <a:t>,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1800" dirty="0"/>
              <a:t>stanovování jasných výukových pravidel a postupů,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1800" dirty="0" smtClean="0"/>
              <a:t>propojování </a:t>
            </a:r>
            <a:r>
              <a:rPr lang="cs-CZ" sz="1800" dirty="0"/>
              <a:t>mezi různými výukovými aktivitami,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1800" dirty="0" smtClean="0"/>
              <a:t>průběžné </a:t>
            </a:r>
            <a:r>
              <a:rPr lang="cs-CZ" sz="1800" dirty="0"/>
              <a:t>sledování a vyhodnocování práce žáků,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1800" dirty="0" smtClean="0"/>
              <a:t>zvládání </a:t>
            </a:r>
            <a:r>
              <a:rPr lang="cs-CZ" sz="1800" dirty="0"/>
              <a:t>drobných kázeňských prohřešků,</a:t>
            </a:r>
          </a:p>
          <a:p>
            <a:pPr lvl="1" algn="just">
              <a:buFont typeface="Wingdings" pitchFamily="2" charset="2"/>
              <a:buChar char="§"/>
            </a:pPr>
            <a:r>
              <a:rPr lang="cs-CZ" sz="1800" dirty="0" smtClean="0"/>
              <a:t>vypořádávání </a:t>
            </a:r>
            <a:r>
              <a:rPr lang="cs-CZ" sz="1800" dirty="0"/>
              <a:t>se s nevhodným (resp. rušivým) chováním žáků.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79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Jak pomáhá organizace </a:t>
            </a:r>
            <a:r>
              <a:rPr lang="cs-CZ" sz="4000" b="1" dirty="0">
                <a:solidFill>
                  <a:srgbClr val="FF0000"/>
                </a:solidFill>
              </a:rPr>
              <a:t>a řízení třídy </a:t>
            </a:r>
            <a:r>
              <a:rPr lang="cs-CZ" sz="4000" b="1" dirty="0" smtClean="0">
                <a:solidFill>
                  <a:srgbClr val="FF0000"/>
                </a:solidFill>
              </a:rPr>
              <a:t>ke zkvalitnění </a:t>
            </a:r>
            <a:r>
              <a:rPr lang="cs-CZ" sz="4000" b="1" dirty="0">
                <a:solidFill>
                  <a:srgbClr val="FF0000"/>
                </a:solidFill>
              </a:rPr>
              <a:t>výuky?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O</a:t>
            </a:r>
            <a:r>
              <a:rPr lang="cs-CZ" sz="1800" dirty="0" smtClean="0"/>
              <a:t>rganizace </a:t>
            </a:r>
            <a:r>
              <a:rPr lang="cs-CZ" sz="1800" dirty="0"/>
              <a:t>a řízení třídy se do kvality výuky promítá v </a:t>
            </a:r>
            <a:r>
              <a:rPr lang="cs-CZ" sz="1800" dirty="0" smtClean="0"/>
              <a:t>podobě:</a:t>
            </a:r>
          </a:p>
          <a:p>
            <a:pPr marL="0" indent="0">
              <a:buNone/>
            </a:pPr>
            <a:endParaRPr lang="cs-CZ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1800" b="1" dirty="0" smtClean="0"/>
              <a:t>efektivního </a:t>
            </a:r>
            <a:r>
              <a:rPr lang="cs-CZ" sz="1800" b="1" dirty="0"/>
              <a:t>využívání času ve </a:t>
            </a:r>
            <a:r>
              <a:rPr lang="cs-CZ" sz="1800" b="1" dirty="0" smtClean="0"/>
              <a:t>výuce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b="1" dirty="0" smtClean="0"/>
              <a:t>tempa výuky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b="1" dirty="0" smtClean="0"/>
              <a:t>strukturovanosti výuky</a:t>
            </a:r>
          </a:p>
          <a:p>
            <a:pPr marL="457200" indent="-457200">
              <a:buFont typeface="+mj-lt"/>
              <a:buAutoNum type="arabicPeriod"/>
            </a:pPr>
            <a:endParaRPr lang="cs-CZ" sz="1800" b="1" dirty="0"/>
          </a:p>
          <a:p>
            <a:pPr marL="0" indent="0">
              <a:buNone/>
            </a:pPr>
            <a:r>
              <a:rPr lang="cs-CZ" sz="1800" dirty="0" smtClean="0"/>
              <a:t>Kvalita výuky se vyznačuje plynulostí jednotlivých činností (nedojde k přerušení výuky a ztráty pozornosti žáků). Zmíněnou plynulost výuky narušuje mnoho aspektů. Jedním z nich je, když se učitel nepřiměřeně soustředí na určitý prvek. </a:t>
            </a:r>
            <a:endParaRPr lang="cs-CZ" sz="1800" dirty="0"/>
          </a:p>
          <a:p>
            <a:pPr marL="0" indent="0">
              <a:buNone/>
            </a:pPr>
            <a:endParaRPr lang="cs-CZ" sz="1800" b="1" dirty="0" smtClean="0"/>
          </a:p>
          <a:p>
            <a:pPr marL="0" indent="0">
              <a:buNone/>
            </a:pPr>
            <a:r>
              <a:rPr lang="cs-CZ" sz="1800" b="1" dirty="0" smtClean="0"/>
              <a:t>Př.</a:t>
            </a:r>
          </a:p>
          <a:p>
            <a:pPr marL="0" indent="0" algn="ctr">
              <a:buNone/>
            </a:pPr>
            <a:r>
              <a:rPr lang="cs-CZ" sz="1800" i="1" dirty="0" smtClean="0"/>
              <a:t>Když učitel příliš dlouho něco řeší s jednotlivcem, obzvlášť pokud jde o věc nesouvisející s právě probíhající výukou!</a:t>
            </a:r>
          </a:p>
          <a:p>
            <a:pPr marL="0" indent="0" algn="just">
              <a:buNone/>
            </a:pPr>
            <a:endParaRPr lang="cs-CZ" sz="2000" i="1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412776"/>
            <a:ext cx="82089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035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5276" y="332656"/>
            <a:ext cx="8331179" cy="1143000"/>
          </a:xfrm>
        </p:spPr>
        <p:txBody>
          <a:bodyPr>
            <a:noAutofit/>
          </a:bodyPr>
          <a:lstStyle/>
          <a:p>
            <a:pPr algn="l"/>
            <a:r>
              <a:rPr lang="cs-CZ" sz="4000" b="1" dirty="0" smtClean="0">
                <a:solidFill>
                  <a:srgbClr val="00B0F0"/>
                </a:solidFill>
              </a:rPr>
              <a:t>Interakce a komunikace ve výuce</a:t>
            </a:r>
            <a:endParaRPr lang="cs-CZ" sz="4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17032"/>
            <a:ext cx="8435280" cy="259228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cs-CZ" sz="1100" b="1" dirty="0" smtClean="0"/>
          </a:p>
          <a:p>
            <a:pPr marL="0" indent="0" algn="just">
              <a:spcBef>
                <a:spcPts val="0"/>
              </a:spcBef>
              <a:buNone/>
            </a:pPr>
            <a:endParaRPr lang="cs-CZ" sz="1200" b="1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b="1" u="sng" dirty="0" smtClean="0"/>
              <a:t>Proč je důležitý?</a:t>
            </a:r>
          </a:p>
          <a:p>
            <a:pPr algn="just">
              <a:spcBef>
                <a:spcPts val="0"/>
              </a:spcBef>
            </a:pPr>
            <a:r>
              <a:rPr lang="cs-CZ" sz="1800" i="1" dirty="0"/>
              <a:t>ž</a:t>
            </a:r>
            <a:r>
              <a:rPr lang="cs-CZ" sz="1800" dirty="0" smtClean="0"/>
              <a:t>áci mohou </a:t>
            </a:r>
            <a:r>
              <a:rPr lang="cs-CZ" sz="1800" dirty="0"/>
              <a:t>předvídat reakce učitele a připravit se na </a:t>
            </a:r>
            <a:r>
              <a:rPr lang="cs-CZ" sz="1800" dirty="0" smtClean="0"/>
              <a:t>ně 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pomáhá </a:t>
            </a:r>
            <a:r>
              <a:rPr lang="cs-CZ" sz="1800" dirty="0"/>
              <a:t>žákům orientovat se ve výuce – předvídat, co od nich učitel </a:t>
            </a:r>
            <a:r>
              <a:rPr lang="cs-CZ" sz="1800" dirty="0" smtClean="0"/>
              <a:t>očekává</a:t>
            </a:r>
          </a:p>
          <a:p>
            <a:pPr algn="just">
              <a:spcBef>
                <a:spcPts val="0"/>
              </a:spcBef>
            </a:pPr>
            <a:r>
              <a:rPr lang="cs-CZ" sz="1800" dirty="0" smtClean="0"/>
              <a:t>např</a:t>
            </a:r>
            <a:r>
              <a:rPr lang="cs-CZ" sz="1800" dirty="0"/>
              <a:t>. na konkrétní podnět od nich učitel očekává konkrétní </a:t>
            </a:r>
            <a:r>
              <a:rPr lang="cs-CZ" sz="1800" dirty="0" smtClean="0"/>
              <a:t>reakci</a:t>
            </a:r>
          </a:p>
          <a:p>
            <a:pPr marL="0" indent="0" algn="just">
              <a:spcBef>
                <a:spcPts val="0"/>
              </a:spcBef>
              <a:buNone/>
            </a:pPr>
            <a:endParaRPr lang="cs-CZ" sz="1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cs-CZ" sz="1800" dirty="0"/>
              <a:t>Obdobně funguje také učitelův </a:t>
            </a:r>
            <a:r>
              <a:rPr lang="cs-CZ" sz="1800" b="1" dirty="0"/>
              <a:t>vyučovací styl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83" b="9896"/>
          <a:stretch/>
        </p:blipFill>
        <p:spPr>
          <a:xfrm>
            <a:off x="4917422" y="1196752"/>
            <a:ext cx="4235152" cy="310379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51402" y="1412776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Interakční styl 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/>
              <a:t>relativně trvalá charakteristika učitele, který se v jednání a chování učitele vůči žákovi i třídě projevuje určitou pravidelností – opakuje se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dirty="0"/>
              <a:t>je charakteristický pro každého učitele, vypovídá o zvláštnostech</a:t>
            </a:r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467544" y="1124744"/>
            <a:ext cx="84249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69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rgbClr val="FF0000"/>
                </a:solidFill>
              </a:rPr>
              <a:t>Autorita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4464496" cy="48965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1400" dirty="0" smtClean="0"/>
          </a:p>
          <a:p>
            <a:r>
              <a:rPr lang="cs-CZ" sz="1800" dirty="0" smtClean="0"/>
              <a:t>KRIZE?</a:t>
            </a:r>
          </a:p>
          <a:p>
            <a:r>
              <a:rPr lang="cs-CZ" sz="1800" dirty="0" smtClean="0"/>
              <a:t>v subjektivní žebříčcích ztratily svoje postavení dosud </a:t>
            </a:r>
            <a:r>
              <a:rPr lang="cs-CZ" sz="1800" dirty="0"/>
              <a:t>převládající </a:t>
            </a:r>
            <a:r>
              <a:rPr lang="cs-CZ" sz="1800" dirty="0" smtClean="0"/>
              <a:t>hodnoty, </a:t>
            </a:r>
            <a:r>
              <a:rPr lang="cs-CZ" sz="1800" dirty="0"/>
              <a:t>jako je </a:t>
            </a:r>
            <a:r>
              <a:rPr lang="cs-CZ" sz="1800" i="1" u="sng" dirty="0"/>
              <a:t>disciplína, poslušnost, ochota ke službě a podřízení se</a:t>
            </a:r>
            <a:r>
              <a:rPr lang="cs-CZ" sz="1800" dirty="0"/>
              <a:t>, a to ve prospěch tzv. hodnot </a:t>
            </a:r>
            <a:r>
              <a:rPr lang="cs-CZ" sz="1800" dirty="0" err="1"/>
              <a:t>seberozvoje</a:t>
            </a:r>
            <a:r>
              <a:rPr lang="cs-CZ" sz="1800" dirty="0"/>
              <a:t> </a:t>
            </a:r>
            <a:r>
              <a:rPr lang="cs-CZ" sz="1800" i="1" u="sng" dirty="0"/>
              <a:t>(rovnost, emancipace, autonomie, uspokojení, seberealizace, samostatnost, nevázanost</a:t>
            </a:r>
            <a:r>
              <a:rPr lang="cs-CZ" sz="1800" i="1" u="sng" dirty="0" smtClean="0"/>
              <a:t>…)</a:t>
            </a:r>
          </a:p>
          <a:p>
            <a:pPr marL="0" indent="0">
              <a:buNone/>
            </a:pPr>
            <a:endParaRPr lang="cs-CZ" sz="1800" i="1" u="sng" dirty="0" smtClean="0"/>
          </a:p>
          <a:p>
            <a:r>
              <a:rPr lang="cs-CZ" sz="1800" dirty="0"/>
              <a:t>u</a:t>
            </a:r>
            <a:r>
              <a:rPr lang="cs-CZ" sz="1800" dirty="0" smtClean="0"/>
              <a:t>čitelé </a:t>
            </a:r>
            <a:r>
              <a:rPr lang="cs-CZ" sz="1800" dirty="0"/>
              <a:t>konají těžkou a významnou </a:t>
            </a:r>
            <a:r>
              <a:rPr lang="cs-CZ" sz="1800" dirty="0" smtClean="0"/>
              <a:t>práci, protože v subjektivních žebříčcích hodnot jsou představiteli hodnot, které nejsou „in“</a:t>
            </a:r>
            <a:endParaRPr lang="cs-CZ" sz="1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502" y="1124744"/>
            <a:ext cx="4127500" cy="2889250"/>
          </a:xfrm>
          <a:prstGeom prst="rect">
            <a:avLst/>
          </a:prstGeom>
        </p:spPr>
      </p:pic>
      <p:cxnSp>
        <p:nvCxnSpPr>
          <p:cNvPr id="7" name="Přímá spojnice 6"/>
          <p:cNvCxnSpPr/>
          <p:nvPr/>
        </p:nvCxnSpPr>
        <p:spPr>
          <a:xfrm>
            <a:off x="467544" y="1124744"/>
            <a:ext cx="48965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24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rgbClr val="7030A0"/>
                </a:solidFill>
              </a:rPr>
              <a:t>Kázeň ve škole</a:t>
            </a:r>
            <a:endParaRPr lang="cs-CZ" sz="40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4896544" cy="4525963"/>
          </a:xfrm>
        </p:spPr>
        <p:txBody>
          <a:bodyPr>
            <a:normAutofit/>
          </a:bodyPr>
          <a:lstStyle/>
          <a:p>
            <a:r>
              <a:rPr lang="cs-CZ" sz="1800" dirty="0" smtClean="0"/>
              <a:t>vědomé </a:t>
            </a:r>
            <a:r>
              <a:rPr lang="cs-CZ" sz="1800" dirty="0"/>
              <a:t>dodržování zadaných </a:t>
            </a:r>
            <a:r>
              <a:rPr lang="cs-CZ" sz="1800" dirty="0" smtClean="0"/>
              <a:t>norem</a:t>
            </a:r>
          </a:p>
          <a:p>
            <a:r>
              <a:rPr lang="cs-CZ" sz="1800" dirty="0"/>
              <a:t>n</a:t>
            </a:r>
            <a:r>
              <a:rPr lang="cs-CZ" sz="1800" dirty="0" smtClean="0"/>
              <a:t>ekázeň </a:t>
            </a:r>
            <a:r>
              <a:rPr lang="cs-CZ" sz="1800" dirty="0"/>
              <a:t>se </a:t>
            </a:r>
            <a:r>
              <a:rPr lang="cs-CZ" sz="1800" dirty="0" smtClean="0"/>
              <a:t>nejčastěji </a:t>
            </a:r>
            <a:r>
              <a:rPr lang="cs-CZ" sz="1800" dirty="0"/>
              <a:t>projevuje rušivým chováním a </a:t>
            </a:r>
            <a:r>
              <a:rPr lang="cs-CZ" sz="1800" dirty="0" smtClean="0"/>
              <a:t>vyrušováním</a:t>
            </a:r>
          </a:p>
          <a:p>
            <a:r>
              <a:rPr lang="cs-CZ" sz="1800" dirty="0"/>
              <a:t>d</a:t>
            </a:r>
            <a:r>
              <a:rPr lang="cs-CZ" sz="1800" dirty="0" smtClean="0"/>
              <a:t>ůvody nekázně:</a:t>
            </a:r>
          </a:p>
          <a:p>
            <a:pPr marL="0" indent="0">
              <a:buNone/>
            </a:pPr>
            <a:endParaRPr lang="cs-CZ" sz="1800" dirty="0" smtClean="0"/>
          </a:p>
          <a:p>
            <a:pPr lvl="2">
              <a:buFont typeface="Wingdings" pitchFamily="2" charset="2"/>
              <a:buChar char="§"/>
            </a:pPr>
            <a:r>
              <a:rPr lang="cs-CZ" sz="1800" dirty="0"/>
              <a:t>upoutávání </a:t>
            </a:r>
            <a:r>
              <a:rPr lang="cs-CZ" sz="1800" dirty="0" smtClean="0"/>
              <a:t>pozornosti</a:t>
            </a:r>
            <a:endParaRPr lang="cs-CZ" sz="1800" dirty="0"/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boj </a:t>
            </a:r>
            <a:r>
              <a:rPr lang="cs-CZ" sz="1800" dirty="0"/>
              <a:t>o </a:t>
            </a:r>
            <a:r>
              <a:rPr lang="cs-CZ" sz="1800" dirty="0" smtClean="0"/>
              <a:t>moc</a:t>
            </a:r>
            <a:endParaRPr lang="cs-CZ" sz="1800" dirty="0"/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snaha </a:t>
            </a:r>
            <a:r>
              <a:rPr lang="cs-CZ" sz="1800" dirty="0"/>
              <a:t>pomstít </a:t>
            </a:r>
            <a:r>
              <a:rPr lang="cs-CZ" sz="1800" dirty="0" smtClean="0"/>
              <a:t>se</a:t>
            </a:r>
            <a:endParaRPr lang="cs-CZ" sz="1800" dirty="0"/>
          </a:p>
          <a:p>
            <a:pPr lvl="2">
              <a:buFont typeface="Wingdings" pitchFamily="2" charset="2"/>
              <a:buChar char="§"/>
            </a:pPr>
            <a:r>
              <a:rPr lang="cs-CZ" sz="1800" dirty="0" smtClean="0"/>
              <a:t>usilování </a:t>
            </a:r>
            <a:r>
              <a:rPr lang="cs-CZ" sz="1800" dirty="0"/>
              <a:t>o </a:t>
            </a:r>
            <a:r>
              <a:rPr lang="cs-CZ" sz="1800" dirty="0" smtClean="0"/>
              <a:t>soucit</a:t>
            </a:r>
          </a:p>
          <a:p>
            <a:pPr marL="914400" lvl="2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Žák si příčin svého chování nemusí být vědom.</a:t>
            </a:r>
          </a:p>
          <a:p>
            <a:pPr marL="0" indent="0">
              <a:buNone/>
            </a:pPr>
            <a:r>
              <a:rPr lang="cs-CZ" sz="1800" dirty="0" smtClean="0"/>
              <a:t>Nedoporučuje se pojímat </a:t>
            </a:r>
            <a:r>
              <a:rPr lang="cs-CZ" sz="1800" dirty="0"/>
              <a:t>kázeň jako výchovný cíl.</a:t>
            </a:r>
          </a:p>
          <a:p>
            <a:pPr marL="0" indent="0">
              <a:buNone/>
            </a:pPr>
            <a:r>
              <a:rPr lang="cs-CZ" sz="1800" dirty="0"/>
              <a:t>Problémům s </a:t>
            </a:r>
            <a:r>
              <a:rPr lang="cs-CZ" sz="1800" dirty="0" smtClean="0"/>
              <a:t>kázní se není </a:t>
            </a:r>
            <a:r>
              <a:rPr lang="cs-CZ" sz="1800" dirty="0"/>
              <a:t>možné </a:t>
            </a:r>
            <a:r>
              <a:rPr lang="cs-CZ" sz="1800" dirty="0" smtClean="0"/>
              <a:t>vyhnout</a:t>
            </a:r>
            <a:r>
              <a:rPr lang="cs-CZ" sz="1800" dirty="0"/>
              <a:t>.</a:t>
            </a:r>
          </a:p>
          <a:p>
            <a:pPr marL="914400" lvl="2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08" y="1052736"/>
            <a:ext cx="3737694" cy="2090888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539552" y="1052736"/>
            <a:ext cx="4832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73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000" b="1" dirty="0" smtClean="0"/>
              <a:t>Chování žáka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Spolupracující</a:t>
            </a:r>
          </a:p>
          <a:p>
            <a:pPr>
              <a:buNone/>
            </a:pPr>
            <a:r>
              <a:rPr lang="cs-CZ" sz="1800" i="1" dirty="0" smtClean="0"/>
              <a:t>Anička dává pozor a řídí se pokyny učitele.</a:t>
            </a:r>
          </a:p>
          <a:p>
            <a:pPr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2000" b="1" dirty="0" smtClean="0"/>
              <a:t>Nespolupracující</a:t>
            </a:r>
          </a:p>
          <a:p>
            <a:pPr>
              <a:buNone/>
            </a:pPr>
            <a:r>
              <a:rPr lang="cs-CZ" sz="1800" i="1" dirty="0" smtClean="0"/>
              <a:t>Standa je myšlenkami jinde a kreslí si na lavici.</a:t>
            </a:r>
          </a:p>
          <a:p>
            <a:pPr>
              <a:buNone/>
            </a:pPr>
            <a:endParaRPr lang="cs-CZ" sz="1800" i="1" dirty="0"/>
          </a:p>
          <a:p>
            <a:pPr>
              <a:buNone/>
            </a:pPr>
            <a:r>
              <a:rPr lang="cs-CZ" sz="2000" b="1" dirty="0" smtClean="0"/>
              <a:t>Rušivé</a:t>
            </a:r>
          </a:p>
          <a:p>
            <a:pPr>
              <a:buNone/>
            </a:pPr>
            <a:r>
              <a:rPr lang="cs-CZ" sz="1800" i="1" dirty="0" smtClean="0"/>
              <a:t>Honza hodí lahvičkou inkoustu přes celou třídu.</a:t>
            </a:r>
          </a:p>
          <a:p>
            <a:pPr>
              <a:buNone/>
            </a:pPr>
            <a:endParaRPr lang="cs-CZ" sz="1800" i="1" dirty="0" smtClean="0"/>
          </a:p>
          <a:p>
            <a:pPr marL="0" indent="0">
              <a:buNone/>
            </a:pPr>
            <a:endParaRPr lang="cs-CZ" sz="1800" i="1" dirty="0" smtClean="0"/>
          </a:p>
          <a:p>
            <a:pPr marL="0" indent="0" algn="ctr">
              <a:buNone/>
            </a:pPr>
            <a:r>
              <a:rPr lang="cs-CZ" sz="1800" i="1" dirty="0" smtClean="0"/>
              <a:t>Je třeba řešit rušivé i nespolupracující chování.</a:t>
            </a:r>
          </a:p>
          <a:p>
            <a:pPr marL="0" indent="0">
              <a:buNone/>
            </a:pPr>
            <a:endParaRPr lang="cs-CZ" sz="2800" i="1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43" y="1052736"/>
            <a:ext cx="3731460" cy="2592288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>
            <a:off x="467544" y="1052736"/>
            <a:ext cx="49449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CC0099"/>
                </a:solidFill>
              </a:rPr>
              <a:t>Řešení a metody</a:t>
            </a:r>
            <a:endParaRPr lang="cs-CZ" sz="4000" b="1" dirty="0">
              <a:solidFill>
                <a:srgbClr val="CC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Spolupracujícímu chování se musí žák naučit.</a:t>
            </a:r>
          </a:p>
          <a:p>
            <a:pPr algn="ctr">
              <a:buNone/>
            </a:pPr>
            <a:r>
              <a:rPr lang="cs-CZ" sz="2000" i="1" dirty="0" smtClean="0"/>
              <a:t>Pro Aničku je přirozenější si kreslit než začít počítat příklady na papíře…</a:t>
            </a:r>
          </a:p>
          <a:p>
            <a:pPr>
              <a:buNone/>
            </a:pPr>
            <a:endParaRPr lang="cs-CZ" sz="2000" i="1" dirty="0" smtClean="0"/>
          </a:p>
          <a:p>
            <a:r>
              <a:rPr lang="cs-CZ" sz="2000" dirty="0" smtClean="0"/>
              <a:t>Je nutné, aby žáci byli aktivní co největší část výuky.</a:t>
            </a:r>
          </a:p>
          <a:p>
            <a:endParaRPr lang="cs-CZ" sz="2000" i="1" dirty="0"/>
          </a:p>
          <a:p>
            <a:pPr marL="0" indent="0">
              <a:buNone/>
            </a:pPr>
            <a:r>
              <a:rPr lang="cs-CZ" sz="2000" u="sng" dirty="0" smtClean="0"/>
              <a:t>Metody: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err="1" smtClean="0"/>
              <a:t>Kouninova</a:t>
            </a:r>
            <a:r>
              <a:rPr lang="cs-CZ" sz="1800" dirty="0" smtClean="0"/>
              <a:t> metoda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err="1" smtClean="0"/>
              <a:t>Jonesova</a:t>
            </a:r>
            <a:r>
              <a:rPr lang="cs-CZ" sz="1800" dirty="0" smtClean="0"/>
              <a:t> metoda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err="1" smtClean="0"/>
              <a:t>Ginottova</a:t>
            </a:r>
            <a:r>
              <a:rPr lang="cs-CZ" sz="1800" dirty="0" smtClean="0"/>
              <a:t> metoda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err="1" smtClean="0"/>
              <a:t>Glaserova</a:t>
            </a:r>
            <a:r>
              <a:rPr lang="cs-CZ" sz="1800" dirty="0" smtClean="0"/>
              <a:t> metoda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err="1" smtClean="0"/>
              <a:t>Dreikursova</a:t>
            </a:r>
            <a:r>
              <a:rPr lang="cs-CZ" sz="1800" dirty="0" smtClean="0"/>
              <a:t> metoda</a:t>
            </a:r>
          </a:p>
          <a:p>
            <a:pPr lvl="1">
              <a:buFont typeface="Wingdings" pitchFamily="2" charset="2"/>
              <a:buChar char="§"/>
            </a:pPr>
            <a:r>
              <a:rPr lang="cs-CZ" sz="1800" dirty="0" smtClean="0"/>
              <a:t>Behaviorální metoda</a:t>
            </a:r>
          </a:p>
          <a:p>
            <a:pPr>
              <a:buNone/>
            </a:pPr>
            <a:endParaRPr lang="cs-CZ" sz="2800" i="1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124744"/>
            <a:ext cx="82809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3200" dirty="0" err="1" smtClean="0"/>
              <a:t>Kouninova</a:t>
            </a:r>
            <a:r>
              <a:rPr lang="cs-CZ" sz="3200" dirty="0" smtClean="0"/>
              <a:t> metoda – vhled a organizace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7"/>
          </a:xfrm>
        </p:spPr>
        <p:txBody>
          <a:bodyPr>
            <a:normAutofit/>
          </a:bodyPr>
          <a:lstStyle/>
          <a:p>
            <a:r>
              <a:rPr lang="cs-CZ" sz="2000" dirty="0" smtClean="0"/>
              <a:t>Čím větší má učitel vhled, tím větší je pravděpodobnost spolupráce. (oči vzadu)</a:t>
            </a:r>
          </a:p>
          <a:p>
            <a:r>
              <a:rPr lang="cs-CZ" sz="2000" dirty="0" smtClean="0"/>
              <a:t>Pokud učitel jasně a srozumitelně reaguje na rušivé chování jednoho žáka tak, aby to všichni pochopili, snižuje se pravděpodobnost toho, že se rušivé chování bude u někoho dalšího opakovat.</a:t>
            </a:r>
          </a:p>
          <a:p>
            <a:pPr algn="ctr">
              <a:buNone/>
            </a:pPr>
            <a:endParaRPr lang="cs-CZ" sz="1800" dirty="0" smtClean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385192" y="3501008"/>
            <a:ext cx="8229600" cy="1143000"/>
          </a:xfrm>
          <a:prstGeom prst="rect">
            <a:avLst/>
          </a:prstGeom>
          <a:solidFill>
            <a:srgbClr val="FF6699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err="1"/>
              <a:t>Jonesova</a:t>
            </a:r>
            <a:r>
              <a:rPr lang="cs-CZ" sz="3200" dirty="0"/>
              <a:t> metoda – řeč těla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406778" y="4725144"/>
            <a:ext cx="822960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Pozornost zajistí častý a přímý oční kontakt</a:t>
            </a:r>
          </a:p>
          <a:p>
            <a:r>
              <a:rPr lang="cs-CZ" sz="2000" dirty="0" smtClean="0"/>
              <a:t>Blízkost učitele – vymyslet činnost tak, abychom nemuseli stát jen za katedrou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964</Words>
  <Application>Microsoft Office PowerPoint</Application>
  <PresentationFormat>Předvádění na obrazovce (4:3)</PresentationFormat>
  <Paragraphs>154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Organizace a řízení třídy</vt:lpstr>
      <vt:lpstr>Organizace a řízení třídy classroom management</vt:lpstr>
      <vt:lpstr>Jak pomáhá organizace a řízení třídy ke zkvalitnění výuky?</vt:lpstr>
      <vt:lpstr>Interakce a komunikace ve výuce</vt:lpstr>
      <vt:lpstr>Autorita </vt:lpstr>
      <vt:lpstr>Kázeň ve škole</vt:lpstr>
      <vt:lpstr>Chování žáka</vt:lpstr>
      <vt:lpstr>Řešení a metody</vt:lpstr>
      <vt:lpstr>Kouninova metoda – vhled a organizace</vt:lpstr>
      <vt:lpstr>Ginottova metoda – spolupráce prostřednictvím komunikace</vt:lpstr>
      <vt:lpstr>Dreikursova metoda – mylné názory</vt:lpstr>
      <vt:lpstr>Metoda Canterových – asertivní kázeň</vt:lpstr>
      <vt:lpstr>Další možná řešení</vt:lpstr>
      <vt:lpstr>Jak získat žáky pro spolupráci?</vt:lpstr>
      <vt:lpstr>Prezentace aplikace PowerPoint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a řízení třídy</dc:title>
  <dc:creator>Teruška</dc:creator>
  <cp:lastModifiedBy>Iveta Janošková</cp:lastModifiedBy>
  <cp:revision>31</cp:revision>
  <dcterms:created xsi:type="dcterms:W3CDTF">2015-11-21T17:57:30Z</dcterms:created>
  <dcterms:modified xsi:type="dcterms:W3CDTF">2015-11-22T21:29:50Z</dcterms:modified>
</cp:coreProperties>
</file>