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74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21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47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21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29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61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1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8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94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0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6007-449E-4E4A-8B08-ACC170112748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7257E-3402-4DBB-8988-1920A4E0B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90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cm.cz/oblasti/vzdelavani-v-cr" TargetMode="External"/><Relationship Id="rId2" Type="http://schemas.openxmlformats.org/officeDocument/2006/relationships/hyperlink" Target="http://www.msmt.cz/vzdelavani/skolstvi-v-cr/system-vzdelavani-v-c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so.cz/csu/czso/metodika_mezinarodni_klasifikace_vzdelani_isced_9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moodlinka.ped.muni.cz/mod/book/index.php?id=222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lek.cz/clanky/do-zahranici/skolske-systemy-v-zahranici" TargetMode="External"/><Relationship Id="rId4" Type="http://schemas.openxmlformats.org/officeDocument/2006/relationships/hyperlink" Target="http://michalslavik.wz.cz/vzdelavaci_system_v_cr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75011"/>
            <a:ext cx="9144000" cy="2387600"/>
          </a:xfrm>
        </p:spPr>
        <p:txBody>
          <a:bodyPr/>
          <a:lstStyle/>
          <a:p>
            <a:r>
              <a:rPr lang="cs-CZ" dirty="0" smtClean="0">
                <a:latin typeface="Berlin Sans FB" panose="020E0602020502020306" pitchFamily="34" charset="0"/>
              </a:rPr>
              <a:t>Vzdělávací a školský systém, škola jako učební prostředí</a:t>
            </a:r>
            <a:endParaRPr lang="cs-CZ" dirty="0">
              <a:latin typeface="Berlin Sans FB" panose="020E0602020502020306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11886" y="3827282"/>
            <a:ext cx="3956114" cy="1847654"/>
          </a:xfrm>
        </p:spPr>
        <p:txBody>
          <a:bodyPr/>
          <a:lstStyle/>
          <a:p>
            <a:r>
              <a:rPr lang="cs-CZ" dirty="0" smtClean="0"/>
              <a:t>Seminář k obecné didaktice</a:t>
            </a:r>
          </a:p>
          <a:p>
            <a:r>
              <a:rPr lang="cs-CZ" dirty="0" smtClean="0"/>
              <a:t>SZ7MP_ODI2/14</a:t>
            </a:r>
          </a:p>
          <a:p>
            <a:r>
              <a:rPr lang="cs-CZ" smtClean="0"/>
              <a:t>Veronika Pazderová - 411252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08" y="2970237"/>
            <a:ext cx="50482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9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 Demi" panose="020E0802020502020306" pitchFamily="34" charset="0"/>
              </a:rPr>
              <a:t>Terminologie</a:t>
            </a:r>
            <a:endParaRPr lang="cs-CZ" dirty="0">
              <a:latin typeface="Berlin Sans FB Demi" panose="020E08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396" y="1354285"/>
            <a:ext cx="10515600" cy="4351338"/>
          </a:xfrm>
        </p:spPr>
        <p:txBody>
          <a:bodyPr/>
          <a:lstStyle/>
          <a:p>
            <a:r>
              <a:rPr lang="cs-CZ" dirty="0" smtClean="0"/>
              <a:t>Termín „systém“ v uvedeném sousloví vyjadřuje řád, systematičnost, provázanost, odkazuje ke strukturovanému celku, v němž jsou jednotlivé části ve vzájemných vazbách. </a:t>
            </a:r>
          </a:p>
          <a:p>
            <a:r>
              <a:rPr lang="cs-CZ" dirty="0" smtClean="0"/>
              <a:t>Termín „vzdělávací soustava“ můžeme chápat v užším smyslu jako školskou soustavu, v širším smyslu jako soubor všech škol, školských zařízení a jiných vzdělávacích institucí. </a:t>
            </a:r>
          </a:p>
          <a:p>
            <a:r>
              <a:rPr lang="cs-CZ" dirty="0" smtClean="0"/>
              <a:t>Zde můžeme zařadit: </a:t>
            </a:r>
          </a:p>
          <a:p>
            <a:r>
              <a:rPr lang="cs-CZ" dirty="0" smtClean="0"/>
              <a:t>Mimoškolní vzdělávací instituce – kurzy, školení</a:t>
            </a:r>
          </a:p>
          <a:p>
            <a:r>
              <a:rPr lang="cs-CZ" dirty="0" smtClean="0"/>
              <a:t>Kulturní a osvětové instituce – muzea, knihovny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375" y="3567441"/>
            <a:ext cx="4169789" cy="3127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75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erlin Sans FB Demi" panose="020E0802020502020306" pitchFamily="34" charset="0"/>
              </a:rPr>
              <a:t>Vzdělávací a školský systém v ČR</a:t>
            </a:r>
            <a:endParaRPr lang="cs-CZ" dirty="0">
              <a:latin typeface="Berlin Sans FB Demi" panose="020E08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456" y="1901500"/>
            <a:ext cx="10515600" cy="4351338"/>
          </a:xfrm>
        </p:spPr>
        <p:txBody>
          <a:bodyPr/>
          <a:lstStyle/>
          <a:p>
            <a:r>
              <a:rPr lang="cs-CZ" dirty="0" smtClean="0"/>
              <a:t>Předškolní vzdělávání – mateřské školy, jesle</a:t>
            </a:r>
          </a:p>
          <a:p>
            <a:r>
              <a:rPr lang="cs-CZ" dirty="0" smtClean="0"/>
              <a:t>Základní vzdělávání – základní školy, gymnázia, konzervatoře, speciální školy</a:t>
            </a:r>
          </a:p>
          <a:p>
            <a:r>
              <a:rPr lang="cs-CZ" dirty="0" smtClean="0"/>
              <a:t>Střední vzdělávání – střední odborná učiliště, střední odborné školy, všeobecná gymnázia</a:t>
            </a:r>
          </a:p>
          <a:p>
            <a:r>
              <a:rPr lang="cs-CZ" dirty="0" smtClean="0"/>
              <a:t>Terciální vzdělávání – vyšší odborné školy, univerzity</a:t>
            </a:r>
          </a:p>
          <a:p>
            <a:r>
              <a:rPr lang="cs-CZ" dirty="0" smtClean="0"/>
              <a:t>Celoživotní vzdělávání – univerzity třetího věku 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Systém vzdělávání v ČR, MŠMT ČR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Vzdělávání v ČR | NICM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894" y="563220"/>
            <a:ext cx="26003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7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accent4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6437" y="299222"/>
            <a:ext cx="10515600" cy="1325563"/>
          </a:xfrm>
        </p:spPr>
        <p:txBody>
          <a:bodyPr/>
          <a:lstStyle/>
          <a:p>
            <a:r>
              <a:rPr lang="cs-CZ" dirty="0" smtClean="0"/>
              <a:t>Mezinárodní standartní klasifikace vzdělávání - ISCED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66" y="1939405"/>
            <a:ext cx="5933818" cy="3897905"/>
          </a:xfr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89265"/>
              </p:ext>
            </p:extLst>
          </p:nvPr>
        </p:nvGraphicFramePr>
        <p:xfrm>
          <a:off x="6491803" y="1911375"/>
          <a:ext cx="5446112" cy="3943350"/>
        </p:xfrm>
        <a:graphic>
          <a:graphicData uri="http://schemas.openxmlformats.org/drawingml/2006/table">
            <a:tbl>
              <a:tblPr/>
              <a:tblGrid>
                <a:gridCol w="734414"/>
                <a:gridCol w="1106391"/>
                <a:gridCol w="3605307"/>
              </a:tblGrid>
              <a:tr h="678978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Kód</a:t>
                      </a:r>
                    </a:p>
                  </a:txBody>
                  <a:tcPr marL="95250" marR="95250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Úroveň vzdělání</a:t>
                      </a:r>
                    </a:p>
                  </a:txBody>
                  <a:tcPr marL="95250" marR="95250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Název úrovně</a:t>
                      </a:r>
                    </a:p>
                  </a:txBody>
                  <a:tcPr marL="95250" marR="95250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 gridSpan="3">
                  <a:txBody>
                    <a:bodyPr/>
                    <a:lstStyle/>
                    <a:p>
                      <a:endParaRPr lang="cs-CZ">
                        <a:effectLst/>
                      </a:endParaRP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0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Preprimární vzdělání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1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Primární vzdělání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2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Nižší sekundární vzdělání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3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Vyšší sekundární vzdělání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4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Postsekundární neterciární vzdělání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5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Terciární vzdělání - první stupeň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587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ISCED 6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Terciární vzdělání - druhý stupeň</a:t>
                      </a:r>
                    </a:p>
                  </a:txBody>
                  <a:tcPr marL="95250" marR="95250" marT="66675" marB="666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s://www.czso.cz/documents/10180/23221020/ecblank.gif/116340a2-1639-433a-8939-4c34e496c81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084" y="186565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01362" y="6013622"/>
            <a:ext cx="10824519" cy="378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4"/>
              </a:rPr>
              <a:t>Metodika -Mezinárodní klasifikace vzdělání ISCED 97 | ČSÚ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1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6">
                <a:lumMod val="40000"/>
                <a:lumOff val="60000"/>
              </a:schemeClr>
            </a:gs>
            <a:gs pos="0">
              <a:schemeClr val="accent2">
                <a:lumMod val="60000"/>
                <a:lumOff val="40000"/>
              </a:schemeClr>
            </a:gs>
            <a:gs pos="100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045" y="195443"/>
            <a:ext cx="10515600" cy="1325563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4">
                    <a:lumMod val="50000"/>
                  </a:schemeClr>
                </a:solidFill>
                <a:latin typeface="Berlin Sans FB Demi" panose="020E0802020502020306" pitchFamily="34" charset="0"/>
              </a:rPr>
              <a:t>Škola jako součást školského systému</a:t>
            </a:r>
            <a:endParaRPr lang="cs-CZ" sz="4800" dirty="0">
              <a:solidFill>
                <a:schemeClr val="accent4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158" y="2143857"/>
            <a:ext cx="1971683" cy="197168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64" y="1440437"/>
            <a:ext cx="2303585" cy="18948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340" y="1618465"/>
            <a:ext cx="1895475" cy="24193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224" y="4568710"/>
            <a:ext cx="2619375" cy="17526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45" y="3676454"/>
            <a:ext cx="3736384" cy="264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5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4505" y="2048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ŠKOLA</a:t>
            </a:r>
            <a:endParaRPr lang="cs-CZ" sz="5400" dirty="0">
              <a:solidFill>
                <a:schemeClr val="accent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236" y="1398676"/>
            <a:ext cx="10856929" cy="5086965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cs-CZ" sz="3200" dirty="0" smtClean="0"/>
              <a:t>Slovo „škola“ - původně „</a:t>
            </a:r>
            <a:r>
              <a:rPr lang="cs-CZ" sz="3200" dirty="0" err="1" smtClean="0"/>
              <a:t>scholé</a:t>
            </a:r>
            <a:r>
              <a:rPr lang="cs-CZ" sz="3200" dirty="0" smtClean="0"/>
              <a:t>“ = </a:t>
            </a:r>
            <a:r>
              <a:rPr lang="cs-CZ" sz="3200" dirty="0" err="1" smtClean="0"/>
              <a:t>prázdeň</a:t>
            </a:r>
            <a:r>
              <a:rPr lang="cs-CZ" sz="3200" dirty="0" smtClean="0"/>
              <a:t>, tzn. volnost, příležitost či možnost věnovat se vlastnímu vzdělávání. </a:t>
            </a:r>
          </a:p>
          <a:p>
            <a:endParaRPr lang="cs-CZ" sz="3200" dirty="0"/>
          </a:p>
          <a:p>
            <a:r>
              <a:rPr lang="cs-CZ" sz="3200" dirty="0" smtClean="0"/>
              <a:t>Vznik školy, organizované výuky – řadíme do období před 5 tisíci lety na území Mezopotámie a Egypta, přičemž klíčovou roli zde sehrál objev písma</a:t>
            </a:r>
          </a:p>
          <a:p>
            <a:pPr algn="ctr"/>
            <a:endParaRPr lang="cs-CZ" sz="3200" dirty="0"/>
          </a:p>
          <a:p>
            <a:r>
              <a:rPr lang="cs-CZ" sz="3200" dirty="0" smtClean="0"/>
              <a:t>Škola = společenská instituce, která poskytuje vzdělání žákům příslušných věkových skupin v organizovaných formách, dle určitých vzdělávacích programů. </a:t>
            </a:r>
            <a:endParaRPr lang="cs-CZ" sz="3200" dirty="0"/>
          </a:p>
        </p:txBody>
      </p:sp>
      <p:sp>
        <p:nvSpPr>
          <p:cNvPr id="4" name="Šipka dolů 3"/>
          <p:cNvSpPr/>
          <p:nvPr/>
        </p:nvSpPr>
        <p:spPr>
          <a:xfrm>
            <a:off x="5882326" y="4034672"/>
            <a:ext cx="471340" cy="556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96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2"/>
            </a:gs>
            <a:gs pos="0">
              <a:schemeClr val="accent2">
                <a:lumMod val="60000"/>
                <a:lumOff val="40000"/>
              </a:schemeClr>
            </a:gs>
            <a:gs pos="10000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Funkce školy </a:t>
            </a:r>
            <a:endParaRPr lang="cs-CZ" sz="6000" dirty="0">
              <a:solidFill>
                <a:srgbClr val="C0000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155" y="4010508"/>
            <a:ext cx="3461207" cy="2592565"/>
          </a:xfrm>
        </p:spPr>
      </p:pic>
      <p:sp>
        <p:nvSpPr>
          <p:cNvPr id="5" name="Oválný bublinový popisek 4"/>
          <p:cNvSpPr/>
          <p:nvPr/>
        </p:nvSpPr>
        <p:spPr>
          <a:xfrm>
            <a:off x="8502978" y="1783442"/>
            <a:ext cx="3195687" cy="1659117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personalizace</a:t>
            </a:r>
            <a:endParaRPr lang="cs-CZ" sz="2400" dirty="0">
              <a:solidFill>
                <a:schemeClr val="accent4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Oválný bublinový popisek 7"/>
          <p:cNvSpPr/>
          <p:nvPr/>
        </p:nvSpPr>
        <p:spPr>
          <a:xfrm>
            <a:off x="4498155" y="1814221"/>
            <a:ext cx="3195687" cy="1659117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ný bublinový popisek 8"/>
          <p:cNvSpPr/>
          <p:nvPr/>
        </p:nvSpPr>
        <p:spPr>
          <a:xfrm>
            <a:off x="620743" y="1823940"/>
            <a:ext cx="3195687" cy="1659117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983674" y="2351391"/>
            <a:ext cx="2469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kulturace</a:t>
            </a:r>
            <a:endParaRPr lang="cs-CZ" sz="3200" dirty="0">
              <a:solidFill>
                <a:schemeClr val="accent4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071621" y="2351391"/>
            <a:ext cx="2187017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socializace</a:t>
            </a:r>
            <a:endParaRPr lang="cs-CZ" sz="2800" dirty="0">
              <a:solidFill>
                <a:schemeClr val="accent4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5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Otázky k zamyšlení </a:t>
            </a:r>
            <a:endParaRPr lang="cs-CZ" sz="54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100" y="365125"/>
            <a:ext cx="1793700" cy="2279494"/>
          </a:xfrm>
        </p:spPr>
      </p:pic>
      <p:sp>
        <p:nvSpPr>
          <p:cNvPr id="6" name="TextovéPole 5"/>
          <p:cNvSpPr txBox="1"/>
          <p:nvPr/>
        </p:nvSpPr>
        <p:spPr>
          <a:xfrm>
            <a:off x="716436" y="1982919"/>
            <a:ext cx="85689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3600" b="1" dirty="0" smtClean="0">
                <a:latin typeface="Constantia" panose="02030602050306030303" pitchFamily="18" charset="0"/>
              </a:rPr>
              <a:t>Různá očekávání</a:t>
            </a:r>
          </a:p>
          <a:p>
            <a:r>
              <a:rPr lang="cs-CZ" sz="3600" dirty="0" smtClean="0">
                <a:latin typeface="Constantia" panose="02030602050306030303" pitchFamily="18" charset="0"/>
              </a:rPr>
              <a:t>Která z hlavních funkcí školy hraje klíčovou roli? </a:t>
            </a:r>
          </a:p>
          <a:p>
            <a:endParaRPr lang="cs-CZ" sz="3600" dirty="0">
              <a:latin typeface="Constantia" panose="02030602050306030303" pitchFamily="18" charset="0"/>
            </a:endParaRPr>
          </a:p>
          <a:p>
            <a:r>
              <a:rPr lang="cs-CZ" sz="3600" dirty="0" smtClean="0">
                <a:latin typeface="Constantia" panose="02030602050306030303" pitchFamily="18" charset="0"/>
              </a:rPr>
              <a:t>2. </a:t>
            </a:r>
            <a:r>
              <a:rPr lang="cs-CZ" sz="3600" b="1" dirty="0" smtClean="0">
                <a:latin typeface="Constantia" panose="02030602050306030303" pitchFamily="18" charset="0"/>
              </a:rPr>
              <a:t>Problém proměny školy</a:t>
            </a:r>
          </a:p>
          <a:p>
            <a:r>
              <a:rPr lang="cs-CZ" sz="3600" dirty="0" smtClean="0">
                <a:latin typeface="Constantia" panose="02030602050306030303" pitchFamily="18" charset="0"/>
              </a:rPr>
              <a:t>Je třeba něco změnit? Je nutná reforma? </a:t>
            </a:r>
          </a:p>
          <a:p>
            <a:r>
              <a:rPr lang="cs-CZ" sz="3600" dirty="0" smtClean="0">
                <a:latin typeface="Constantia" panose="02030602050306030303" pitchFamily="18" charset="0"/>
              </a:rPr>
              <a:t>A pokud ano, na co konkrétně se zaměřit?  </a:t>
            </a:r>
            <a:endParaRPr lang="cs-CZ" sz="36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4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2"/>
                </a:solidFill>
                <a:latin typeface="Berlin Sans FB Demi" panose="020E0802020502020306" pitchFamily="34" charset="0"/>
              </a:rPr>
              <a:t>Zdroje</a:t>
            </a:r>
            <a:endParaRPr lang="cs-CZ" sz="4800" dirty="0">
              <a:solidFill>
                <a:schemeClr val="accent2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moodlinka.ped.muni.cz/mod/book/index.php?id=2224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http://www.msmt.cz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michalslavik.wz.cz/vzdelavaci_system_v_cr.htm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flek.cz/clanky/do-zahranici/skolske-systemy-v-zahranici</a:t>
            </a:r>
            <a:endParaRPr lang="cs-CZ" dirty="0" smtClean="0"/>
          </a:p>
          <a:p>
            <a:r>
              <a:rPr lang="cs-CZ" dirty="0"/>
              <a:t>WALTEROVÁ, Eliška. </a:t>
            </a:r>
            <a:r>
              <a:rPr lang="cs-CZ" i="1" dirty="0"/>
              <a:t>Úloha školy v rozvoji vzdělanosti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2004, S. 301-502. ISBN 80-731-5083-2.</a:t>
            </a:r>
          </a:p>
        </p:txBody>
      </p:sp>
    </p:spTree>
    <p:extLst>
      <p:ext uri="{BB962C8B-B14F-4D97-AF65-F5344CB8AC3E}">
        <p14:creationId xmlns:p14="http://schemas.microsoft.com/office/powerpoint/2010/main" val="260595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361</Words>
  <Application>Microsoft Office PowerPoint</Application>
  <PresentationFormat>Širokoúhlá obrazovka</PresentationFormat>
  <Paragraphs>69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Aharoni</vt:lpstr>
      <vt:lpstr>Arial</vt:lpstr>
      <vt:lpstr>Berlin Sans FB</vt:lpstr>
      <vt:lpstr>Berlin Sans FB Demi</vt:lpstr>
      <vt:lpstr>Calibri</vt:lpstr>
      <vt:lpstr>Calibri Light</vt:lpstr>
      <vt:lpstr>Constantia</vt:lpstr>
      <vt:lpstr>Motiv Office</vt:lpstr>
      <vt:lpstr>Vzdělávací a školský systém, škola jako učební prostředí</vt:lpstr>
      <vt:lpstr>Terminologie</vt:lpstr>
      <vt:lpstr>Vzdělávací a školský systém v ČR</vt:lpstr>
      <vt:lpstr>Mezinárodní standartní klasifikace vzdělávání - ISCED</vt:lpstr>
      <vt:lpstr>Škola jako součást školského systému</vt:lpstr>
      <vt:lpstr>ŠKOLA</vt:lpstr>
      <vt:lpstr>Funkce školy </vt:lpstr>
      <vt:lpstr>Otázky k zamyšlení </vt:lpstr>
      <vt:lpstr>Zdroje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a školský systém, škola jako učební prostředí</dc:title>
  <dc:creator>Veronika Pazderová</dc:creator>
  <cp:lastModifiedBy>Veronika Pazderová</cp:lastModifiedBy>
  <cp:revision>18</cp:revision>
  <dcterms:created xsi:type="dcterms:W3CDTF">2015-10-07T08:55:39Z</dcterms:created>
  <dcterms:modified xsi:type="dcterms:W3CDTF">2015-10-12T14:12:32Z</dcterms:modified>
</cp:coreProperties>
</file>