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59" r:id="rId6"/>
    <p:sldId id="260" r:id="rId7"/>
    <p:sldId id="263" r:id="rId8"/>
    <p:sldId id="261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Dosažené</a:t>
            </a:r>
            <a:r>
              <a:rPr lang="en-US" dirty="0"/>
              <a:t> </a:t>
            </a:r>
            <a:r>
              <a:rPr lang="en-US" dirty="0" err="1"/>
              <a:t>vzdělání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cs-CZ" dirty="0" smtClean="0"/>
              <a:t>v r. 1991</a:t>
            </a:r>
            <a:r>
              <a:rPr lang="en-US" dirty="0" smtClean="0"/>
              <a:t>)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Dosažené vzdělání (2011)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bez vzdělání</c:v>
                </c:pt>
                <c:pt idx="1">
                  <c:v>základní vzdělání</c:v>
                </c:pt>
                <c:pt idx="2">
                  <c:v>střední odborné (bez maturity)</c:v>
                </c:pt>
                <c:pt idx="3">
                  <c:v>úplné střední (s maturitou)</c:v>
                </c:pt>
                <c:pt idx="4">
                  <c:v>vysokoškolské vzdělání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0.5</c:v>
                </c:pt>
                <c:pt idx="1">
                  <c:v>33</c:v>
                </c:pt>
                <c:pt idx="2">
                  <c:v>38</c:v>
                </c:pt>
                <c:pt idx="3">
                  <c:v>22</c:v>
                </c:pt>
                <c:pt idx="4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err="1"/>
              <a:t>Dosažené</a:t>
            </a:r>
            <a:r>
              <a:rPr lang="en-US" dirty="0"/>
              <a:t> </a:t>
            </a:r>
            <a:r>
              <a:rPr lang="en-US" dirty="0" err="1"/>
              <a:t>vzdělání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cs-CZ" dirty="0" smtClean="0"/>
              <a:t>v r. </a:t>
            </a:r>
            <a:r>
              <a:rPr lang="en-US" dirty="0" smtClean="0"/>
              <a:t>2011</a:t>
            </a:r>
            <a:r>
              <a:rPr lang="en-US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Dosažené vzdělání (2011)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bez vzdělání</c:v>
                </c:pt>
                <c:pt idx="1">
                  <c:v>základní vzdělání</c:v>
                </c:pt>
                <c:pt idx="2">
                  <c:v>střední odborné (bez maturity)</c:v>
                </c:pt>
                <c:pt idx="3">
                  <c:v>úplné střední (s maturitou)</c:v>
                </c:pt>
                <c:pt idx="4">
                  <c:v>vysokoškolské vzdělání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0.5</c:v>
                </c:pt>
                <c:pt idx="1">
                  <c:v>17</c:v>
                </c:pt>
                <c:pt idx="2">
                  <c:v>33</c:v>
                </c:pt>
                <c:pt idx="3">
                  <c:v>27</c:v>
                </c:pt>
                <c:pt idx="4">
                  <c:v>12.5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52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669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04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08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91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9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21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61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34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884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86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9000">
              <a:schemeClr val="accent4">
                <a:lumMod val="60000"/>
                <a:lumOff val="40000"/>
              </a:schemeClr>
            </a:gs>
            <a:gs pos="100000">
              <a:schemeClr val="accent4">
                <a:lumMod val="60000"/>
                <a:lumOff val="4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A031-DA3A-4AF6-81F3-8B7288552237}" type="datetimeFigureOut">
              <a:rPr lang="cs-CZ" smtClean="0"/>
              <a:t>19.10.2015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04FA-7A3E-43D2-9CAD-97191AAE0D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991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u="sng" dirty="0" smtClean="0">
                <a:latin typeface="Calibri" panose="020F0502020204030204" pitchFamily="34" charset="0"/>
              </a:rPr>
              <a:t>Vzdělávání, vzdělání, vzdělanost</a:t>
            </a:r>
            <a:endParaRPr lang="cs-CZ" b="1" u="sng" dirty="0">
              <a:latin typeface="Calibri" panose="020F0502020204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564914" y="5713866"/>
            <a:ext cx="2525486" cy="998991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latin typeface="Calibri" panose="020F0502020204030204" pitchFamily="34" charset="0"/>
              </a:rPr>
              <a:t>Tereza Lišková</a:t>
            </a:r>
          </a:p>
          <a:p>
            <a:r>
              <a:rPr lang="cs-CZ" sz="2000" b="1" dirty="0" smtClean="0">
                <a:latin typeface="Calibri" panose="020F0502020204030204" pitchFamily="34" charset="0"/>
              </a:rPr>
              <a:t>Tereza </a:t>
            </a:r>
            <a:r>
              <a:rPr lang="cs-CZ" sz="2000" b="1" dirty="0" err="1" smtClean="0">
                <a:latin typeface="Calibri" panose="020F0502020204030204" pitchFamily="34" charset="0"/>
              </a:rPr>
              <a:t>Vachutková</a:t>
            </a:r>
            <a:endParaRPr lang="cs-CZ" sz="2000" b="1" dirty="0">
              <a:latin typeface="Calibri" panose="020F0502020204030204" pitchFamily="34" charset="0"/>
            </a:endParaRPr>
          </a:p>
        </p:txBody>
      </p:sp>
      <p:pic>
        <p:nvPicPr>
          <p:cNvPr id="1026" name="Picture 2" descr="http://www.msmt.cz/uploads/homepage-slidery/vzdelavani-skolstvi-v-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7" y="3843792"/>
            <a:ext cx="6219825" cy="2000251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/>
            <a:lightRig rig="threePt" dir="t"/>
          </a:scene3d>
          <a:sp3d extrusionH="76200">
            <a:extrusionClr>
              <a:schemeClr val="tx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15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 algn="ctr"/>
            <a:r>
              <a:rPr lang="cs-CZ" sz="3600" b="1" u="sng" dirty="0" smtClean="0">
                <a:latin typeface="+mn-lt"/>
              </a:rPr>
              <a:t>Použitá literatura</a:t>
            </a:r>
            <a:endParaRPr lang="cs-CZ" sz="3600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12442" y="16453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500" dirty="0" smtClean="0"/>
              <a:t>SKALKOVÁ, J. Obecná didaktika. 2. </a:t>
            </a:r>
            <a:r>
              <a:rPr lang="cs-CZ" sz="2500" dirty="0" err="1" smtClean="0"/>
              <a:t>rozš</a:t>
            </a:r>
            <a:r>
              <a:rPr lang="cs-CZ" sz="2500" dirty="0" smtClean="0"/>
              <a:t>. Vyd. 2007. 328 s. ISBN 978-80-247-1821-7.</a:t>
            </a:r>
          </a:p>
          <a:p>
            <a:pPr marL="0" indent="0">
              <a:buNone/>
            </a:pPr>
            <a:r>
              <a:rPr lang="cs-CZ" sz="2500" dirty="0" smtClean="0"/>
              <a:t>PRŮCHA, J., WALTEROVÁ, E., MAREŠ. J. Pedagogický slovník. 6. </a:t>
            </a:r>
            <a:r>
              <a:rPr lang="cs-CZ" sz="2500" dirty="0" err="1" smtClean="0"/>
              <a:t>roz</a:t>
            </a:r>
            <a:r>
              <a:rPr lang="cs-CZ" sz="2500" dirty="0" smtClean="0"/>
              <a:t>. vyd. 2009. Praha: Portál. 400 s. ISBN 978-80-7367-647-6.</a:t>
            </a:r>
          </a:p>
          <a:p>
            <a:pPr marL="0" indent="0">
              <a:buNone/>
            </a:pPr>
            <a:r>
              <a:rPr lang="cs-CZ" sz="2500" dirty="0" err="1" smtClean="0"/>
              <a:t>Moodlinka</a:t>
            </a:r>
            <a:r>
              <a:rPr lang="cs-CZ" sz="2500" dirty="0" smtClean="0"/>
              <a:t>. </a:t>
            </a:r>
            <a:r>
              <a:rPr lang="en-US" sz="2500" dirty="0"/>
              <a:t>[online]. </a:t>
            </a:r>
            <a:r>
              <a:rPr lang="cs-CZ" sz="2500" dirty="0" smtClean="0"/>
              <a:t>Dostupné z www: http</a:t>
            </a:r>
            <a:r>
              <a:rPr lang="cs-CZ" sz="2500" dirty="0" smtClean="0"/>
              <a:t>://moodlinka.ped.muni.cz/mod/book/view.php?id=116394&amp;chapterid=27564</a:t>
            </a:r>
          </a:p>
          <a:p>
            <a:pPr marL="0" indent="0">
              <a:buNone/>
            </a:pPr>
            <a:r>
              <a:rPr lang="cs-CZ" sz="2500" dirty="0" smtClean="0"/>
              <a:t>ÚROVEŇ VZDĚLÁNÍ OBYVATELSTVA PODLE VÝSLEDKŮ SČÍTÁNÍ </a:t>
            </a:r>
            <a:r>
              <a:rPr lang="cs-CZ" sz="2500" dirty="0" smtClean="0"/>
              <a:t>LIDU. </a:t>
            </a:r>
            <a:r>
              <a:rPr lang="en-US" sz="2500" dirty="0" smtClean="0"/>
              <a:t>[online]. Do</a:t>
            </a:r>
            <a:r>
              <a:rPr lang="cs-CZ" sz="2500" dirty="0" smtClean="0"/>
              <a:t>s</a:t>
            </a:r>
            <a:r>
              <a:rPr lang="en-US" sz="2500" dirty="0" err="1" smtClean="0"/>
              <a:t>tupn</a:t>
            </a:r>
            <a:r>
              <a:rPr lang="cs-CZ" sz="2500" dirty="0" smtClean="0"/>
              <a:t>é z www: </a:t>
            </a:r>
            <a:r>
              <a:rPr lang="cs-CZ" sz="2500" u="sng" dirty="0"/>
              <a:t>https://</a:t>
            </a:r>
            <a:r>
              <a:rPr lang="cs-CZ" sz="2500" u="sng" dirty="0" smtClean="0"/>
              <a:t>www.czso.cz/documents/10180/20536250/17023214.pdf/7545a15a-8565-458b-b4e3-e8bf43255b12?version=1.1</a:t>
            </a:r>
          </a:p>
          <a:p>
            <a:pPr marL="0" indent="0">
              <a:buNone/>
            </a:pPr>
            <a:endParaRPr lang="cs-CZ" u="sng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309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973943"/>
            <a:ext cx="10515600" cy="42030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>
                <a:latin typeface="Calibri" panose="020F0502020204030204" pitchFamily="34" charset="0"/>
              </a:rPr>
              <a:t>Děkujeme za pozornost.</a:t>
            </a:r>
          </a:p>
          <a:p>
            <a:pPr marL="0" indent="0" algn="ctr">
              <a:buNone/>
            </a:pPr>
            <a:endParaRPr lang="cs-CZ" sz="4000" b="1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429" y="2864939"/>
            <a:ext cx="4392137" cy="292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44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4943" y="4498406"/>
            <a:ext cx="10381343" cy="20475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b="1" u="sng" dirty="0" smtClean="0"/>
              <a:t>Vzdělávání </a:t>
            </a:r>
            <a:r>
              <a:rPr lang="cs-CZ" dirty="0" smtClean="0"/>
              <a:t>- </a:t>
            </a:r>
            <a:r>
              <a:rPr lang="cs-CZ" dirty="0"/>
              <a:t>cílevědomý </a:t>
            </a:r>
            <a:r>
              <a:rPr lang="cs-CZ" u="sng" dirty="0"/>
              <a:t>proces</a:t>
            </a:r>
            <a:r>
              <a:rPr lang="cs-CZ" dirty="0"/>
              <a:t> kultivace člověka, řízený, vedený a podporovaný společností prostřednictvím osob, na něž je delegována role vzdělavatelů, zpravidla realizovaný ve specializovaných </a:t>
            </a:r>
            <a:r>
              <a:rPr lang="cs-CZ" dirty="0" smtClean="0"/>
              <a:t>institucích.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b="1" u="sng" dirty="0" smtClean="0"/>
              <a:t>Vzdělání </a:t>
            </a:r>
            <a:r>
              <a:rPr lang="cs-CZ" dirty="0" smtClean="0"/>
              <a:t>- </a:t>
            </a:r>
            <a:r>
              <a:rPr lang="cs-CZ" u="sng" dirty="0" smtClean="0"/>
              <a:t>výsledek</a:t>
            </a:r>
            <a:r>
              <a:rPr lang="cs-CZ" dirty="0" smtClean="0"/>
              <a:t> </a:t>
            </a:r>
            <a:r>
              <a:rPr lang="cs-CZ" dirty="0"/>
              <a:t>procesu </a:t>
            </a:r>
            <a:r>
              <a:rPr lang="cs-CZ" dirty="0" smtClean="0"/>
              <a:t>vzdělávání.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686" y="149564"/>
            <a:ext cx="10515600" cy="944108"/>
          </a:xfrm>
        </p:spPr>
        <p:txBody>
          <a:bodyPr/>
          <a:lstStyle/>
          <a:p>
            <a:pPr algn="ctr"/>
            <a:r>
              <a:rPr lang="cs-CZ" b="1" u="sng" dirty="0" smtClean="0">
                <a:latin typeface="+mn-lt"/>
              </a:rPr>
              <a:t>Vzdělávání x vzdělání</a:t>
            </a:r>
            <a:endParaRPr lang="cs-CZ" b="1" u="sng" dirty="0">
              <a:latin typeface="+mn-lt"/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3719285" y="1407886"/>
            <a:ext cx="5112657" cy="2610247"/>
          </a:xfrm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/>
              <a:t>Jaký je rozdíl mezi pojmy vzdělávání a vzdělání?</a:t>
            </a:r>
          </a:p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859" y="2308623"/>
            <a:ext cx="1709510" cy="17095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403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+mn-lt"/>
              </a:rPr>
              <a:t>Pojetí vzdělávání</a:t>
            </a:r>
            <a:endParaRPr lang="cs-CZ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cs-CZ" u="sng" dirty="0" smtClean="0"/>
              <a:t>Materiální</a:t>
            </a:r>
          </a:p>
          <a:p>
            <a:pPr marL="0" indent="0" algn="ctr">
              <a:buNone/>
            </a:pPr>
            <a:endParaRPr lang="cs-CZ" u="sng" dirty="0"/>
          </a:p>
          <a:p>
            <a:pPr marL="0" indent="0" algn="just">
              <a:buNone/>
            </a:pPr>
            <a:r>
              <a:rPr lang="cs-CZ" sz="2000" dirty="0"/>
              <a:t>D</a:t>
            </a:r>
            <a:r>
              <a:rPr lang="cs-CZ" sz="2000" dirty="0" smtClean="0"/>
              <a:t>ůraz především na učivo a obsahy vzdělávání, </a:t>
            </a:r>
            <a:r>
              <a:rPr lang="cs-CZ" sz="2000" dirty="0"/>
              <a:t>nejdůležitějším cílem a funkcí vzdělání je poskytnout žákům co největší množství </a:t>
            </a:r>
            <a:r>
              <a:rPr lang="cs-CZ" sz="2000" dirty="0" smtClean="0"/>
              <a:t>učiva.</a:t>
            </a:r>
            <a:endParaRPr lang="cs-CZ" sz="2000" u="sng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87886" y="1825625"/>
            <a:ext cx="4865914" cy="4351338"/>
          </a:xfrm>
        </p:spPr>
        <p:txBody>
          <a:bodyPr/>
          <a:lstStyle/>
          <a:p>
            <a:pPr algn="ctr"/>
            <a:r>
              <a:rPr lang="cs-CZ" u="sng" dirty="0" smtClean="0"/>
              <a:t>Formální</a:t>
            </a:r>
          </a:p>
          <a:p>
            <a:pPr algn="ctr"/>
            <a:endParaRPr lang="cs-CZ" u="sng" dirty="0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 smtClean="0"/>
              <a:t>Obsah ustupuje </a:t>
            </a:r>
            <a:r>
              <a:rPr lang="cs-CZ" sz="2000" dirty="0"/>
              <a:t>do pozadí není cílem, ale prostředkem </a:t>
            </a:r>
            <a:r>
              <a:rPr lang="cs-CZ" sz="2000" dirty="0" smtClean="0"/>
              <a:t>v </a:t>
            </a:r>
            <a:r>
              <a:rPr lang="cs-CZ" sz="2000" dirty="0"/>
              <a:t>rozvíjení různých stránek osobnosti žáka, jeho rozumové schopnosti, paměť, schopnost pozorování, </a:t>
            </a:r>
            <a:r>
              <a:rPr lang="cs-CZ" sz="2000" dirty="0" smtClean="0"/>
              <a:t>pozornost, …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 algn="ctr">
              <a:buNone/>
            </a:pPr>
            <a:endParaRPr lang="cs-CZ" u="sng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468914" y="2307771"/>
            <a:ext cx="0" cy="377371"/>
          </a:xfrm>
          <a:prstGeom prst="straightConnector1">
            <a:avLst/>
          </a:prstGeom>
          <a:ln w="38100"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9020629" y="2307771"/>
            <a:ext cx="0" cy="377371"/>
          </a:xfrm>
          <a:prstGeom prst="straightConnector1">
            <a:avLst/>
          </a:prstGeom>
          <a:ln w="38100"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4162850"/>
            <a:ext cx="3581400" cy="238946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2379576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b="1" u="sng" dirty="0" smtClean="0">
                <a:latin typeface="+mn-lt"/>
              </a:rPr>
              <a:t>Další možné pojetí vzdělávání</a:t>
            </a:r>
            <a:br>
              <a:rPr lang="cs-CZ" sz="2800" b="1" u="sng" dirty="0" smtClean="0">
                <a:latin typeface="+mn-lt"/>
              </a:rPr>
            </a:br>
            <a:endParaRPr lang="cs-CZ" sz="2800" b="1" u="sng" dirty="0">
              <a:latin typeface="+mn-lt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43430" y="1690688"/>
            <a:ext cx="6691084" cy="48987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cs-CZ" sz="3300" b="1" dirty="0" smtClean="0"/>
              <a:t>progresivismus </a:t>
            </a:r>
          </a:p>
          <a:p>
            <a:pPr marL="0" indent="0" algn="just">
              <a:buNone/>
            </a:pPr>
            <a:r>
              <a:rPr lang="cs-CZ" dirty="0" smtClean="0"/>
              <a:t>Důraz spočívá </a:t>
            </a:r>
            <a:r>
              <a:rPr lang="cs-CZ" dirty="0"/>
              <a:t>ve vedení k samostatnému myšlení, nikoli na učení se konkrétnímu předmětu.</a:t>
            </a:r>
          </a:p>
          <a:p>
            <a:endParaRPr lang="cs-CZ" b="1" dirty="0" smtClean="0"/>
          </a:p>
          <a:p>
            <a:r>
              <a:rPr lang="cs-CZ" sz="3300" b="1" dirty="0" smtClean="0"/>
              <a:t> esencialismus </a:t>
            </a:r>
          </a:p>
          <a:p>
            <a:pPr marL="0" indent="0" algn="just">
              <a:buNone/>
            </a:pPr>
            <a:r>
              <a:rPr lang="cs-CZ" dirty="0" smtClean="0"/>
              <a:t>Obhajuje </a:t>
            </a:r>
            <a:r>
              <a:rPr lang="cs-CZ" dirty="0"/>
              <a:t>tradiční systém školních vyučovacích předmětů uspořádaných podle vědních </a:t>
            </a:r>
            <a:r>
              <a:rPr lang="cs-CZ" dirty="0" smtClean="0"/>
              <a:t>disciplín.</a:t>
            </a:r>
            <a:endParaRPr lang="cs-CZ" b="1" dirty="0" smtClean="0"/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sz="3300" b="1" dirty="0" err="1" smtClean="0"/>
              <a:t>rekonstrukcionismus</a:t>
            </a:r>
            <a:r>
              <a:rPr lang="cs-CZ" sz="3300" b="1" dirty="0" smtClean="0"/>
              <a:t> </a:t>
            </a:r>
          </a:p>
          <a:p>
            <a:pPr marL="0" indent="0" algn="just">
              <a:buNone/>
            </a:pPr>
            <a:r>
              <a:rPr lang="cs-CZ" dirty="0" smtClean="0"/>
              <a:t>Školy </a:t>
            </a:r>
            <a:r>
              <a:rPr lang="cs-CZ" dirty="0"/>
              <a:t>by měly připravovat budoucí dospělé členy společnosti na to, aby dokázali iniciovat společenské změny a spolupracovat na jejich realizaci.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6096000" y="1200377"/>
            <a:ext cx="0" cy="4903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636" y="2308111"/>
            <a:ext cx="3439546" cy="343954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364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59657"/>
            <a:ext cx="10515600" cy="97770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u="sng" dirty="0" smtClean="0">
                <a:latin typeface="+mn-lt"/>
              </a:rPr>
              <a:t/>
            </a:r>
            <a:br>
              <a:rPr lang="cs-CZ" b="1" u="sng" dirty="0" smtClean="0">
                <a:latin typeface="+mn-lt"/>
              </a:rPr>
            </a:br>
            <a:r>
              <a:rPr lang="cs-CZ" b="1" u="sng" dirty="0" smtClean="0">
                <a:latin typeface="+mn-lt"/>
              </a:rPr>
              <a:t>Cíle vzdělávání</a:t>
            </a:r>
            <a:br>
              <a:rPr lang="cs-CZ" b="1" u="sng" dirty="0" smtClean="0">
                <a:latin typeface="+mn-lt"/>
              </a:rPr>
            </a:br>
            <a:r>
              <a:rPr lang="cs-CZ" b="1" u="sng" dirty="0" smtClean="0">
                <a:latin typeface="+mn-lt"/>
              </a:rPr>
              <a:t/>
            </a:r>
            <a:br>
              <a:rPr lang="cs-CZ" b="1" u="sng" dirty="0" smtClean="0">
                <a:latin typeface="+mn-lt"/>
              </a:rPr>
            </a:br>
            <a:endParaRPr lang="cs-CZ" sz="2200" b="1" u="sng" dirty="0">
              <a:latin typeface="Calibri" panose="020F0502020204030204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838200" y="1770742"/>
            <a:ext cx="6389914" cy="4847771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Obecné cíle:</a:t>
            </a:r>
          </a:p>
          <a:p>
            <a:r>
              <a:rPr lang="cs-CZ" sz="2000" dirty="0" smtClean="0"/>
              <a:t>rozvoj </a:t>
            </a:r>
            <a:r>
              <a:rPr lang="cs-CZ" sz="2000" dirty="0"/>
              <a:t>osobnosti </a:t>
            </a:r>
            <a:r>
              <a:rPr lang="cs-CZ" sz="2000" dirty="0" smtClean="0"/>
              <a:t>člověka</a:t>
            </a:r>
          </a:p>
          <a:p>
            <a:r>
              <a:rPr lang="cs-CZ" sz="2000" dirty="0"/>
              <a:t>získávání všeobecného vzdělání nebo všeobecného a odborného </a:t>
            </a:r>
            <a:r>
              <a:rPr lang="cs-CZ" sz="2000" dirty="0" smtClean="0"/>
              <a:t>vzdělání</a:t>
            </a:r>
          </a:p>
          <a:p>
            <a:r>
              <a:rPr lang="cs-CZ" sz="2000" dirty="0"/>
              <a:t>pochopení a uplatňování zásad demokracie a právního státu, základních lidských práv a svobod </a:t>
            </a:r>
            <a:endParaRPr lang="cs-CZ" sz="2000" dirty="0" smtClean="0"/>
          </a:p>
          <a:p>
            <a:r>
              <a:rPr lang="cs-CZ" sz="2000" dirty="0"/>
              <a:t>pochopení a uplatňování rovnosti žen a mužů ve </a:t>
            </a:r>
            <a:r>
              <a:rPr lang="cs-CZ" sz="2000" dirty="0" smtClean="0"/>
              <a:t>společnosti</a:t>
            </a:r>
          </a:p>
          <a:p>
            <a:r>
              <a:rPr lang="cs-CZ" sz="2000" dirty="0"/>
              <a:t>utváření vědomí národní a státní příslušnosti </a:t>
            </a:r>
            <a:r>
              <a:rPr lang="cs-CZ" sz="2000" dirty="0" smtClean="0"/>
              <a:t>a </a:t>
            </a:r>
            <a:r>
              <a:rPr lang="cs-CZ" sz="2000" dirty="0"/>
              <a:t>respektu k etnické, národnostní, kulturní, jazykové a náboženské identitě každého, poznání světových a evropských kulturních hodnot a </a:t>
            </a:r>
            <a:r>
              <a:rPr lang="cs-CZ" sz="2000" dirty="0" smtClean="0"/>
              <a:t>tradic</a:t>
            </a:r>
          </a:p>
          <a:p>
            <a:r>
              <a:rPr lang="cs-CZ" sz="2000" dirty="0"/>
              <a:t>získání a uplatňování znalostí o životním prostředí a jeho ochraně</a:t>
            </a:r>
            <a:endParaRPr lang="cs-CZ" sz="2000" dirty="0" smtClean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30" y="2094033"/>
            <a:ext cx="3829055" cy="361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ovéPole 9"/>
          <p:cNvSpPr txBox="1"/>
          <p:nvPr/>
        </p:nvSpPr>
        <p:spPr>
          <a:xfrm>
            <a:off x="985157" y="1001485"/>
            <a:ext cx="10221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p</a:t>
            </a:r>
            <a:r>
              <a:rPr lang="cs-CZ" sz="2000" dirty="0" smtClean="0"/>
              <a:t>rimárně </a:t>
            </a:r>
            <a:r>
              <a:rPr lang="cs-CZ" sz="2000" dirty="0"/>
              <a:t>zaměřeny na vychovávaného jedince, který má dosáhnout požadované úrovně rozvoje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384630" y="1198015"/>
            <a:ext cx="406399" cy="53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+mn-lt"/>
              </a:rPr>
              <a:t>Obsahy vzdělávání</a:t>
            </a:r>
            <a:endParaRPr lang="cs-CZ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8183"/>
          </a:xfrm>
        </p:spPr>
        <p:txBody>
          <a:bodyPr/>
          <a:lstStyle/>
          <a:p>
            <a:r>
              <a:rPr lang="cs-CZ" dirty="0"/>
              <a:t>vymezujeme jako něco, čeho se žák v průběhu učení </a:t>
            </a:r>
            <a:r>
              <a:rPr lang="cs-CZ" dirty="0" smtClean="0"/>
              <a:t>zmocňuje</a:t>
            </a:r>
          </a:p>
          <a:p>
            <a:r>
              <a:rPr lang="cs-CZ" dirty="0" smtClean="0"/>
              <a:t>vychází k historicky osvědčeného učiva, zahrnout přípravu na </a:t>
            </a:r>
            <a:r>
              <a:rPr lang="cs-CZ" dirty="0" smtClean="0"/>
              <a:t>život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50005" y="3232597"/>
            <a:ext cx="61561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/>
              <a:t>Učivo - 3 složky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500" dirty="0" smtClean="0"/>
              <a:t>Vědomosti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500" dirty="0" smtClean="0"/>
              <a:t>Dovednosti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500" dirty="0" smtClean="0"/>
              <a:t>Hodnoty, zájmy, přesvědčení a postoje žáka</a:t>
            </a:r>
            <a:endParaRPr lang="cs-CZ" sz="25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182" y="3232597"/>
            <a:ext cx="4374046" cy="291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 smtClean="0">
                <a:latin typeface="+mn-lt"/>
              </a:rPr>
              <a:t>Kurikulární</a:t>
            </a:r>
            <a:r>
              <a:rPr lang="cs-CZ" b="1" u="sng" dirty="0" smtClean="0">
                <a:latin typeface="+mn-lt"/>
              </a:rPr>
              <a:t> dokumenty</a:t>
            </a:r>
            <a:endParaRPr lang="cs-CZ" b="1" u="sng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47864"/>
            <a:ext cx="10515600" cy="4351338"/>
          </a:xfrm>
        </p:spPr>
        <p:txBody>
          <a:bodyPr/>
          <a:lstStyle/>
          <a:p>
            <a:r>
              <a:rPr lang="cs-CZ" dirty="0" smtClean="0"/>
              <a:t>vymezeny cíle a obsahy vzdělávání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25338" y="5922839"/>
            <a:ext cx="108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Otázka: </a:t>
            </a:r>
            <a:r>
              <a:rPr lang="cs-CZ" dirty="0"/>
              <a:t>J</a:t>
            </a:r>
            <a:r>
              <a:rPr lang="cs-CZ" dirty="0" smtClean="0"/>
              <a:t>e lepší </a:t>
            </a:r>
            <a:r>
              <a:rPr lang="cs-CZ" dirty="0" smtClean="0"/>
              <a:t>RVP nebo přesné osnovy? (výhody, nevýhody, co by jste preferovali vy)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071" y="2330026"/>
            <a:ext cx="5251854" cy="31114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92" y="2616657"/>
            <a:ext cx="1779924" cy="25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latin typeface="Calibri" panose="020F0502020204030204" pitchFamily="34" charset="0"/>
              </a:rPr>
              <a:t>Vzdělanost a její pojetí</a:t>
            </a:r>
            <a:endParaRPr lang="cs-CZ" b="1" u="sng" dirty="0"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osažená úroveň vzdělanosti populace</a:t>
            </a:r>
          </a:p>
          <a:p>
            <a:r>
              <a:rPr lang="cs-CZ" dirty="0"/>
              <a:t>v</a:t>
            </a:r>
            <a:r>
              <a:rPr lang="cs-CZ" dirty="0" smtClean="0"/>
              <a:t>zdělanostní </a:t>
            </a:r>
            <a:r>
              <a:rPr lang="cs-CZ" dirty="0"/>
              <a:t>struktura různých skupin </a:t>
            </a:r>
            <a:r>
              <a:rPr lang="cs-CZ" dirty="0" smtClean="0"/>
              <a:t>obyvatelstva</a:t>
            </a:r>
          </a:p>
          <a:p>
            <a:r>
              <a:rPr lang="cs-CZ" dirty="0"/>
              <a:t>h</a:t>
            </a:r>
            <a:r>
              <a:rPr lang="cs-CZ" dirty="0" smtClean="0"/>
              <a:t>ustota </a:t>
            </a:r>
            <a:r>
              <a:rPr lang="cs-CZ" dirty="0"/>
              <a:t>sítě škol/počet </a:t>
            </a:r>
            <a:r>
              <a:rPr lang="cs-CZ" dirty="0" smtClean="0"/>
              <a:t>obyvatel</a:t>
            </a:r>
          </a:p>
          <a:p>
            <a:r>
              <a:rPr lang="cs-CZ" dirty="0"/>
              <a:t>k</a:t>
            </a:r>
            <a:r>
              <a:rPr lang="cs-CZ" dirty="0" smtClean="0"/>
              <a:t>valita </a:t>
            </a:r>
            <a:r>
              <a:rPr lang="cs-CZ" dirty="0"/>
              <a:t>vzdělávání z pohledu mezinárodních srovnávacích měření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399" y="2117076"/>
            <a:ext cx="4818743" cy="376843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336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Dosažená úroveň vzdělání v ČR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3507248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symbol pro obsah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579802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65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455</Words>
  <Application>Microsoft Office PowerPoint</Application>
  <PresentationFormat>Vlastní</PresentationFormat>
  <Paragraphs>59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Vzdělávání, vzdělání, vzdělanost</vt:lpstr>
      <vt:lpstr>Vzdělávání x vzdělání</vt:lpstr>
      <vt:lpstr>Pojetí vzdělávání</vt:lpstr>
      <vt:lpstr>Další možné pojetí vzdělávání </vt:lpstr>
      <vt:lpstr> Cíle vzdělávání  </vt:lpstr>
      <vt:lpstr>Obsahy vzdělávání</vt:lpstr>
      <vt:lpstr>Kurikulární dokumenty</vt:lpstr>
      <vt:lpstr>Vzdělanost a její pojetí</vt:lpstr>
      <vt:lpstr>Dosažená úroveň vzdělání v ČR</vt:lpstr>
      <vt:lpstr>Použitá literatura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Vzdělávání, vzdělání, vzdělanost</dc:title>
  <dc:creator>Tereza Vachutková</dc:creator>
  <cp:lastModifiedBy>Terezka</cp:lastModifiedBy>
  <cp:revision>31</cp:revision>
  <dcterms:created xsi:type="dcterms:W3CDTF">2015-10-13T14:38:14Z</dcterms:created>
  <dcterms:modified xsi:type="dcterms:W3CDTF">2015-10-19T18:17:40Z</dcterms:modified>
</cp:coreProperties>
</file>