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0"/>
  </p:notesMasterIdLst>
  <p:sldIdLst>
    <p:sldId id="256" r:id="rId2"/>
    <p:sldId id="280" r:id="rId3"/>
    <p:sldId id="281" r:id="rId4"/>
    <p:sldId id="266" r:id="rId5"/>
    <p:sldId id="295" r:id="rId6"/>
    <p:sldId id="265" r:id="rId7"/>
    <p:sldId id="282" r:id="rId8"/>
    <p:sldId id="294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/>
    <p:restoredTop sz="94687"/>
  </p:normalViewPr>
  <p:slideViewPr>
    <p:cSldViewPr>
      <p:cViewPr varScale="1">
        <p:scale>
          <a:sx n="77" d="100"/>
          <a:sy n="77" d="100"/>
        </p:scale>
        <p:origin x="216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68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199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6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847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58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987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51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04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018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1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ted.com/talks/ken_robinson_changing_education_paradigm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55650" y="1542664"/>
            <a:ext cx="8569325" cy="769121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dirty="0" err="1" smtClean="0"/>
              <a:t>pedagogick</a:t>
            </a:r>
            <a:r>
              <a:rPr lang="cs-CZ" dirty="0" err="1" smtClean="0"/>
              <a:t>Á</a:t>
            </a:r>
            <a:r>
              <a:rPr lang="cs-CZ" dirty="0" smtClean="0"/>
              <a:t> </a:t>
            </a:r>
            <a:r>
              <a:rPr lang="cs-CZ" dirty="0"/>
              <a:t>psychologie</a:t>
            </a:r>
            <a:endParaRPr lang="en-GB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Vstupní informace a o vědním oboru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Vymezení pedagogické psychologie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Americká tradice:</a:t>
            </a:r>
            <a:r>
              <a:rPr lang="cs-CZ" sz="22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Vymezení pedagogické psychologie (2)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smtClean="0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 smtClean="0"/>
              <a:t>Neakcentuje aplikační charakter</a:t>
            </a:r>
            <a:r>
              <a:rPr lang="cs-CZ" sz="2000" smtClean="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V učitelské přípravě</a:t>
            </a:r>
            <a:r>
              <a:rPr lang="cs-CZ" dirty="0" smtClean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samostatná učebnice (např. Příhoda, 1956; Jiránek, 1968, </a:t>
            </a:r>
            <a:r>
              <a:rPr lang="cs-CZ" dirty="0" err="1" smtClean="0"/>
              <a:t>Ďurič</a:t>
            </a:r>
            <a:r>
              <a:rPr lang="cs-CZ" dirty="0" smtClean="0"/>
              <a:t>, </a:t>
            </a:r>
            <a:r>
              <a:rPr lang="cs-CZ" dirty="0" smtClean="0"/>
              <a:t>1974, Mareš, 2013 </a:t>
            </a:r>
            <a:r>
              <a:rPr lang="cs-CZ" dirty="0" smtClean="0"/>
              <a:t>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tvoří podstatnou část témat v souhrnné učebnici psychologie pro učitele (např. Čáp, 1976, 1993; </a:t>
            </a:r>
            <a:r>
              <a:rPr lang="cs-CZ" dirty="0" err="1" smtClean="0"/>
              <a:t>Ďurič</a:t>
            </a:r>
            <a:r>
              <a:rPr lang="cs-CZ" dirty="0" smtClean="0"/>
              <a:t> a </a:t>
            </a:r>
            <a:r>
              <a:rPr lang="cs-CZ" dirty="0" err="1" smtClean="0"/>
              <a:t>Štefanovič</a:t>
            </a:r>
            <a:r>
              <a:rPr lang="cs-CZ" dirty="0" smtClean="0"/>
              <a:t>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V přípravě odborných psychologů</a:t>
            </a:r>
            <a:r>
              <a:rPr lang="cs-CZ" dirty="0" smtClean="0"/>
              <a:t> patří pedagogická psychologie k předmětům rozšiřujícím tradiční základ.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 smtClean="0"/>
              <a:t>Pedagogická psychologie jako obor vědecké přípravy a jako </a:t>
            </a:r>
            <a:r>
              <a:rPr lang="cs-CZ" sz="3300" b="1" smtClean="0"/>
              <a:t>odborná psychologická specializace</a:t>
            </a:r>
            <a:r>
              <a:rPr lang="cs-CZ" sz="3300" smtClean="0"/>
              <a:t>.</a:t>
            </a:r>
            <a:r>
              <a:rPr lang="cs-CZ" sz="450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 oborů doktorského studia </a:t>
            </a:r>
            <a:r>
              <a:rPr lang="cs-CZ" sz="1700" smtClean="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ze čtyř profesních oborů</a:t>
            </a:r>
            <a:r>
              <a:rPr lang="cs-CZ" sz="1700" smtClean="0"/>
              <a:t>, v nichž se absolvent může po promoci specializovat, </a:t>
            </a:r>
            <a:r>
              <a:rPr lang="cs-CZ" sz="1700" b="1" smtClean="0"/>
              <a:t>je</a:t>
            </a:r>
            <a:r>
              <a:rPr lang="cs-CZ" sz="1700" smtClean="0"/>
              <a:t> také </a:t>
            </a:r>
            <a:r>
              <a:rPr lang="cs-CZ" sz="1700" b="1" smtClean="0"/>
              <a:t>pedagogická a školní psychologie</a:t>
            </a:r>
            <a:r>
              <a:rPr lang="cs-CZ" sz="1700" smtClean="0"/>
              <a:t>, tedy oblast edukace – </a:t>
            </a:r>
            <a:r>
              <a:rPr lang="cs-CZ" sz="1700" i="1" smtClean="0"/>
              <a:t>education</a:t>
            </a:r>
            <a:r>
              <a:rPr lang="cs-CZ" sz="1700" smtClean="0"/>
              <a:t> (EuroPsy, 2005).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Historie oboru ve světě.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od r. 1960 do současnosti.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První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Americký psycholog </a:t>
            </a:r>
            <a:r>
              <a:rPr lang="cs-CZ" sz="1800" b="1" smtClean="0"/>
              <a:t>W. James</a:t>
            </a:r>
            <a:r>
              <a:rPr lang="cs-CZ" sz="1800" smtClean="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Francouzský lékař a psycholog </a:t>
            </a:r>
            <a:r>
              <a:rPr lang="cs-CZ" sz="1800" b="1" smtClean="0"/>
              <a:t>A. Binet </a:t>
            </a:r>
            <a:r>
              <a:rPr lang="cs-CZ" sz="1800" smtClean="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Druhé období, třetí období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Střední  vývojové období (1920 – 1960) ovlivnilo pět osobností: L.S. Vygotskij, B.F. Skinner, J. Piaget, L.J. Cronbach, R.M. Gagné. </a:t>
            </a:r>
          </a:p>
          <a:p>
            <a:r>
              <a:rPr lang="cs-CZ" smtClean="0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Přínos ped. psy. pro další obory </a:t>
            </a:r>
            <a:br>
              <a:rPr lang="cs-CZ" sz="4500" smtClean="0"/>
            </a:br>
            <a:r>
              <a:rPr lang="cs-CZ" sz="4500" smtClean="0"/>
              <a:t>- Aster (1990) uvádí: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jedná se ale i např. o action research, practice-based research...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Změny v oboru v minulém století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dirty="0" smtClean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Z počátku šlo o ulici s jednosměrným provozem – podněty mířily od psychologie k pedagogice. </a:t>
            </a:r>
            <a:r>
              <a:rPr lang="cs-CZ" sz="2200" b="1" dirty="0" smtClean="0"/>
              <a:t>Psychologie</a:t>
            </a:r>
            <a:r>
              <a:rPr lang="cs-CZ" sz="2200" dirty="0" smtClean="0"/>
              <a:t> se snažila formulovat </a:t>
            </a:r>
            <a:r>
              <a:rPr lang="cs-CZ" sz="2200" b="1" dirty="0" smtClean="0"/>
              <a:t>nové teorie učení a vyučování</a:t>
            </a:r>
            <a:r>
              <a:rPr lang="cs-CZ" sz="2200" dirty="0" smtClean="0"/>
              <a:t>, zatímco </a:t>
            </a:r>
            <a:r>
              <a:rPr lang="cs-CZ" sz="2200" b="1" dirty="0" smtClean="0"/>
              <a:t>pedagogika</a:t>
            </a:r>
            <a:r>
              <a:rPr lang="cs-CZ" sz="2200" dirty="0" smtClean="0"/>
              <a:t> se je </a:t>
            </a:r>
            <a:r>
              <a:rPr lang="cs-CZ" sz="2200" b="1" dirty="0" smtClean="0"/>
              <a:t>snažila aplikovat</a:t>
            </a:r>
            <a:r>
              <a:rPr lang="cs-CZ" sz="2200" dirty="0" smtClean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V poslední době byl naštěstí nastolen „obousměrný provoz“ mezi psychologií </a:t>
            </a:r>
            <a:r>
              <a:rPr lang="cs-CZ" sz="2200" smtClean="0"/>
              <a:t>a </a:t>
            </a:r>
            <a:r>
              <a:rPr lang="cs-CZ" sz="2200" smtClean="0"/>
              <a:t>pedagogikou</a:t>
            </a: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4126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 a </a:t>
            </a:r>
            <a:r>
              <a:rPr lang="cs-CZ" u="sng" dirty="0" smtClean="0">
                <a:solidFill>
                  <a:srgbClr val="FF0000"/>
                </a:solidFill>
              </a:rPr>
              <a:t>seminární skupinu</a:t>
            </a:r>
            <a:r>
              <a:rPr lang="cs-CZ" dirty="0" smtClean="0">
                <a:solidFill>
                  <a:srgbClr val="FF0000"/>
                </a:solidFill>
              </a:rPr>
              <a:t>!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pondělí 10:15-11:00</a:t>
            </a:r>
            <a:r>
              <a:rPr lang="en-GB" dirty="0" smtClean="0"/>
              <a:t>;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/>
          </a:bodyPr>
          <a:lstStyle/>
          <a:p>
            <a:pPr marL="352425" lvl="1" indent="-352425" eaLnBrk="1" hangingPunct="1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Zkouškový </a:t>
            </a:r>
            <a:r>
              <a:rPr lang="cs-CZ" dirty="0" smtClean="0"/>
              <a:t>test </a:t>
            </a:r>
            <a:r>
              <a:rPr lang="cs-CZ" dirty="0" smtClean="0"/>
              <a:t>ve zkouškovém období</a:t>
            </a:r>
          </a:p>
          <a:p>
            <a:pPr marL="352425" lvl="1" indent="-352425" eaLnBrk="1" hangingPunct="1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Navazují semináře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studijní</a:t>
            </a:r>
            <a:r>
              <a:rPr lang="en-US" dirty="0" smtClean="0"/>
              <a:t> text</a:t>
            </a:r>
          </a:p>
          <a:p>
            <a:r>
              <a:rPr lang="en-US" dirty="0"/>
              <a:t>MAREŠ, J. </a:t>
            </a:r>
            <a:r>
              <a:rPr lang="en-US" dirty="0" err="1"/>
              <a:t>Pedagogická</a:t>
            </a:r>
            <a:r>
              <a:rPr lang="en-US" dirty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. Praha: </a:t>
            </a:r>
            <a:r>
              <a:rPr lang="en-US" dirty="0" err="1" smtClean="0"/>
              <a:t>Portál</a:t>
            </a:r>
            <a:r>
              <a:rPr lang="en-US" dirty="0" smtClean="0"/>
              <a:t> 2013.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52" y="3313313"/>
            <a:ext cx="2679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6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</a:t>
            </a:r>
            <a:r>
              <a:rPr lang="cs-CZ" sz="4500" dirty="0" smtClean="0"/>
              <a:t>– perspektivy </a:t>
            </a:r>
            <a:r>
              <a:rPr lang="cs-CZ" sz="4500" dirty="0" smtClean="0"/>
              <a:t>výkladu</a:t>
            </a:r>
            <a:endParaRPr lang="cs-CZ" sz="45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v rámci výkladu i literatury se střídají perspektivy </a:t>
            </a:r>
          </a:p>
          <a:p>
            <a:pPr lvl="1" eaLnBrk="1" hangingPunct="1"/>
            <a:r>
              <a:rPr lang="cs-CZ" b="1" smtClean="0"/>
              <a:t>jedinec</a:t>
            </a:r>
            <a:r>
              <a:rPr lang="cs-CZ" smtClean="0"/>
              <a:t> (žák, učitel, rodič - zejména s důrazem na učení, výchovu a vývoj)</a:t>
            </a:r>
          </a:p>
          <a:p>
            <a:pPr lvl="1" eaLnBrk="1" hangingPunct="1"/>
            <a:r>
              <a:rPr lang="cs-CZ" b="1" smtClean="0"/>
              <a:t>sociální skupiny</a:t>
            </a:r>
            <a:r>
              <a:rPr lang="cs-CZ" smtClean="0"/>
              <a:t>, jejich dynamika a vliv (rodina, školní třída, škola)</a:t>
            </a:r>
          </a:p>
          <a:p>
            <a:pPr lvl="1" eaLnBrk="1" hangingPunct="1"/>
            <a:r>
              <a:rPr lang="cs-CZ" b="1" smtClean="0"/>
              <a:t>teorie, metody</a:t>
            </a:r>
            <a:r>
              <a:rPr lang="cs-CZ" smtClean="0"/>
              <a:t> ev. intervence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Video na úvod: K. Robinson a jeho přednáška pro TED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ted.com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talks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ken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robinson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changing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education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paradigms.html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 Pedagogická psychologie</a:t>
            </a:r>
          </a:p>
          <a:p>
            <a:pPr lvl="1">
              <a:defRPr/>
            </a:pP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educational</a:t>
            </a:r>
            <a:r>
              <a:rPr lang="cs-CZ" dirty="0" smtClean="0"/>
              <a:t> psychology, </a:t>
            </a:r>
          </a:p>
          <a:p>
            <a:pPr lvl="1">
              <a:defRPr/>
            </a:pPr>
            <a:r>
              <a:rPr lang="cs-CZ" dirty="0" err="1" smtClean="0"/>
              <a:t>franc</a:t>
            </a:r>
            <a:r>
              <a:rPr lang="cs-CZ" dirty="0" smtClean="0"/>
              <a:t>. psychologie de l’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</a:p>
          <a:p>
            <a:pPr lvl="1">
              <a:defRPr/>
            </a:pPr>
            <a:r>
              <a:rPr lang="cs-CZ" dirty="0" smtClean="0"/>
              <a:t>něm. </a:t>
            </a:r>
            <a:r>
              <a:rPr lang="cs-CZ" dirty="0" err="1" smtClean="0"/>
              <a:t>Pädagogische</a:t>
            </a:r>
            <a:r>
              <a:rPr lang="cs-CZ" dirty="0" smtClean="0"/>
              <a:t> Psychologie, </a:t>
            </a:r>
          </a:p>
          <a:p>
            <a:pPr lvl="1">
              <a:defRPr/>
            </a:pPr>
            <a:r>
              <a:rPr lang="cs-CZ" dirty="0" smtClean="0"/>
              <a:t>rusky </a:t>
            </a:r>
            <a:r>
              <a:rPr lang="cs-CZ" dirty="0" err="1" smtClean="0"/>
              <a:t>pedagogičeskaja</a:t>
            </a:r>
            <a:r>
              <a:rPr lang="cs-CZ" dirty="0" smtClean="0"/>
              <a:t> </a:t>
            </a:r>
            <a:r>
              <a:rPr lang="cs-CZ" dirty="0" err="1" smtClean="0"/>
              <a:t>psichologija</a:t>
            </a:r>
            <a:r>
              <a:rPr lang="cs-CZ" dirty="0" smtClean="0"/>
              <a:t> </a:t>
            </a:r>
          </a:p>
          <a:p>
            <a:pPr lvl="1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Pozor na různé významy pojmu!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Pedagogická psychologie může být chápána jako:</a:t>
            </a:r>
          </a:p>
          <a:p>
            <a:pPr lvl="1"/>
            <a:r>
              <a:rPr lang="cs-CZ" smtClean="0"/>
              <a:t>Vědní obor</a:t>
            </a:r>
          </a:p>
          <a:p>
            <a:pPr lvl="1"/>
            <a:r>
              <a:rPr lang="cs-CZ" smtClean="0"/>
              <a:t>Soubor profesí</a:t>
            </a:r>
          </a:p>
          <a:p>
            <a:pPr lvl="1"/>
            <a:r>
              <a:rPr lang="cs-CZ" smtClean="0"/>
              <a:t>Vyučovací předmět(y) pro různé skupiny</a:t>
            </a:r>
          </a:p>
          <a:p>
            <a:pPr lvl="1"/>
            <a:r>
              <a:rPr lang="cs-CZ" smtClean="0"/>
              <a:t>Kulturní a mediální fenomén (soubor témat)</a:t>
            </a:r>
          </a:p>
          <a:p>
            <a:pPr lvl="1"/>
            <a:endParaRPr lang="cs-CZ" smtClean="0"/>
          </a:p>
          <a:p>
            <a:pPr lvl="1" algn="r">
              <a:buFont typeface="Wingdings 2" pitchFamily="18" charset="2"/>
              <a:buNone/>
            </a:pPr>
            <a:r>
              <a:rPr lang="cs-CZ" smtClean="0"/>
              <a:t>…a je potřeba je umět rozlišovat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Zařazení pedagogické psychologie.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smtClean="0"/>
              <a:t>leží na </a:t>
            </a:r>
            <a:r>
              <a:rPr lang="cs-CZ" sz="2200" b="1" smtClean="0"/>
              <a:t>průniku řady věd</a:t>
            </a:r>
            <a:r>
              <a:rPr lang="cs-CZ" sz="2200" smtClean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psychologie</a:t>
            </a:r>
            <a:r>
              <a:rPr lang="cs-CZ" sz="2000" smtClean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pedagogiky</a:t>
            </a:r>
            <a:r>
              <a:rPr lang="cs-CZ" sz="2000" smtClean="0"/>
              <a:t> ji ovlivňují didaktika (o společných a rozdílných oblastech viz Kansanen,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smtClean="0"/>
              <a:t>Situování</a:t>
            </a:r>
            <a:r>
              <a:rPr lang="cs-CZ" sz="2200" smtClean="0"/>
              <a:t> pedagogické psychologie </a:t>
            </a:r>
            <a:r>
              <a:rPr lang="cs-CZ" sz="2200" b="1" smtClean="0"/>
              <a:t>v rámci humanitních věd je ovlivněno historickou tradicí</a:t>
            </a:r>
            <a:r>
              <a:rPr lang="cs-CZ" sz="2200" smtClean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ve většině evropských států, v USA, Kanadě, Austrálii je řazena mezi </a:t>
            </a:r>
            <a:r>
              <a:rPr lang="cs-CZ" sz="2000" b="1" smtClean="0"/>
              <a:t>psychologické vědy</a:t>
            </a:r>
            <a:r>
              <a:rPr lang="cs-CZ" sz="20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 Německu a ve skandinávských zemích bývá počítána mezi </a:t>
            </a:r>
            <a:r>
              <a:rPr lang="cs-CZ" sz="2000" b="1" smtClean="0"/>
              <a:t>vědy pedagogické</a:t>
            </a:r>
            <a:r>
              <a:rPr lang="cs-CZ" sz="20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444</TotalTime>
  <Words>1379</Words>
  <Application>Microsoft Macintosh PowerPoint</Application>
  <PresentationFormat>Custom</PresentationFormat>
  <Paragraphs>107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Kontakt</vt:lpstr>
      <vt:lpstr>Požadavky na ukončení kurzu</vt:lpstr>
      <vt:lpstr>Koncepce kurzu</vt:lpstr>
      <vt:lpstr>Literatura</vt:lpstr>
      <vt:lpstr>Pedagogická psychologie – perspektivy výkladu</vt:lpstr>
      <vt:lpstr>Pedagogická psychologie</vt:lpstr>
      <vt:lpstr>Pozor na různé významy pojmu!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  <vt:lpstr>Změny v oboru v minulém století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40</cp:revision>
  <dcterms:modified xsi:type="dcterms:W3CDTF">2015-09-22T20:04:36Z</dcterms:modified>
</cp:coreProperties>
</file>