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0" r:id="rId1"/>
  </p:sldMasterIdLst>
  <p:notesMasterIdLst>
    <p:notesMasterId r:id="rId41"/>
  </p:notesMasterIdLst>
  <p:sldIdLst>
    <p:sldId id="256" r:id="rId2"/>
    <p:sldId id="257" r:id="rId3"/>
    <p:sldId id="259" r:id="rId4"/>
    <p:sldId id="301" r:id="rId5"/>
    <p:sldId id="260" r:id="rId6"/>
    <p:sldId id="258" r:id="rId7"/>
    <p:sldId id="268" r:id="rId8"/>
    <p:sldId id="302" r:id="rId9"/>
    <p:sldId id="303" r:id="rId10"/>
    <p:sldId id="269" r:id="rId11"/>
    <p:sldId id="261" r:id="rId12"/>
    <p:sldId id="270" r:id="rId13"/>
    <p:sldId id="262" r:id="rId14"/>
    <p:sldId id="271" r:id="rId15"/>
    <p:sldId id="263" r:id="rId16"/>
    <p:sldId id="272" r:id="rId17"/>
    <p:sldId id="264" r:id="rId18"/>
    <p:sldId id="273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</p:sldIdLst>
  <p:sldSz cx="9144000" cy="6858000" type="screen4x3"/>
  <p:notesSz cx="6858000" cy="9144000"/>
  <p:defaultTextStyle>
    <a:defPPr>
      <a:defRPr lang="en-GB"/>
    </a:defPPr>
    <a:lvl1pPr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4572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9144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3716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18288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0" autoAdjust="0"/>
    <p:restoredTop sz="94660"/>
  </p:normalViewPr>
  <p:slideViewPr>
    <p:cSldViewPr>
      <p:cViewPr varScale="1">
        <p:scale>
          <a:sx n="125" d="100"/>
          <a:sy n="125" d="100"/>
        </p:scale>
        <p:origin x="378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</p:spTree>
    <p:extLst>
      <p:ext uri="{BB962C8B-B14F-4D97-AF65-F5344CB8AC3E}">
        <p14:creationId xmlns:p14="http://schemas.microsoft.com/office/powerpoint/2010/main" val="1463901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783996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11987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442789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651099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577673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083541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93078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739150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85645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67587" name="Rectangle 2"/>
          <p:cNvSpPr>
            <a:spLocks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8393634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502811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0227622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69635" name="Rectangle 3"/>
          <p:cNvSpPr>
            <a:spLocks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6540554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0060466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48126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1921815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73731" name="Rectangle 3"/>
          <p:cNvSpPr>
            <a:spLocks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4321472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525717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75779" name="Rectangle 3"/>
          <p:cNvSpPr>
            <a:spLocks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1220811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76803" name="Rectangle 3"/>
          <p:cNvSpPr>
            <a:spLocks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8819875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77827" name="Rectangle 3"/>
          <p:cNvSpPr>
            <a:spLocks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6385302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79196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2038937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79875" name="Rectangle 3"/>
          <p:cNvSpPr>
            <a:spLocks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100909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80899" name="Rectangle 3"/>
          <p:cNvSpPr>
            <a:spLocks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0018729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81923" name="Rectangle 3"/>
          <p:cNvSpPr>
            <a:spLocks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6473619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82947" name="Rectangle 3"/>
          <p:cNvSpPr>
            <a:spLocks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736962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6135865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84995" name="Rectangle 2"/>
          <p:cNvSpPr>
            <a:spLocks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47011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86019" name="Rectangle 2"/>
          <p:cNvSpPr>
            <a:spLocks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6320822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87043" name="Rectangle 2"/>
          <p:cNvSpPr>
            <a:spLocks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2332951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88067" name="Rectangle 2"/>
          <p:cNvSpPr>
            <a:spLocks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7399801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319334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65339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905120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617302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6323" name="Rectangle 3"/>
          <p:cNvSpPr>
            <a:spLocks noChangeArrowheads="1"/>
          </p:cNvSpPr>
          <p:nvPr>
            <p:ph type="body"/>
          </p:nvPr>
        </p:nvSpPr>
        <p:spPr>
          <a:xfrm>
            <a:off x="1062038" y="4349750"/>
            <a:ext cx="4738687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192457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937981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305010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265E55-6578-417D-BAC6-BE432C48030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26350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32136-AECA-4428-925B-FC486DAD962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64431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267FA39E-DBD1-4028-BF84-BC82BCD6139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79259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F6301-2CEE-404A-B8FC-AA3E2B039FC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8870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7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2015BD28-3A8E-4C42-AEAA-FEB3F5FA141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5722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404279-2DF1-466A-B869-BD456D2D8088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7035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781A66-99AD-4B20-96DF-B07AB116D4B4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985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CDD9D-3BD3-45AE-ACDA-17DC3AFEB0D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7057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DFB61B-4727-4BDF-8A5A-608E66970E8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16548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34CF9-71B8-4BBE-979E-3372099B9B9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74043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9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B4148AF8-FD4E-43F8-8ED3-08B4179FFCE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1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928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en-US" altLang="cs-CZ" smtClean="0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buFont typeface="Arial" charset="0"/>
              <a:buNone/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buFont typeface="Arial" charset="0"/>
              <a:buNone/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4D0386A2-191D-4242-B7E8-749A8B5308AF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9" r:id="rId2"/>
    <p:sldLayoutId id="2147483764" r:id="rId3"/>
    <p:sldLayoutId id="2147483765" r:id="rId4"/>
    <p:sldLayoutId id="2147483766" r:id="rId5"/>
    <p:sldLayoutId id="2147483760" r:id="rId6"/>
    <p:sldLayoutId id="2147483767" r:id="rId7"/>
    <p:sldLayoutId id="2147483761" r:id="rId8"/>
    <p:sldLayoutId id="2147483768" r:id="rId9"/>
    <p:sldLayoutId id="2147483762" r:id="rId10"/>
    <p:sldLayoutId id="214748376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obelprize.org/educational_games/medicine/pavlov/index.html" TargetMode="Externa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yinfluence.com/Primer/modeling.ht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wlink.com/~Donclark/hrd/bloom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plikace.msmt.cz/doc/NHRevizeBloomovytaxonomieedukace.doc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psychclassics.yorku.ca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ite.ebrary.com/lib/masaryk/Top?channelName=masaryk&amp;cpage=2&amp;docID=10054087&amp;f00=text&amp;frm=smp.x&amp;hitsPerPage=10&amp;layout=document&amp;p00=learning+theories&amp;sortBy=score&amp;sortOrder=desc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ctrTitle"/>
          </p:nvPr>
        </p:nvSpPr>
        <p:spPr/>
        <p:txBody>
          <a:bodyPr lIns="90000" tIns="46800" rIns="90000" bIns="46800">
            <a:normAutofit fontScale="90000"/>
          </a:bodyPr>
          <a:lstStyle/>
          <a:p>
            <a:pPr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5400" smtClean="0"/>
              <a:t>Psychologie výchovy a vzdělávání</a:t>
            </a:r>
            <a:endParaRPr lang="en-GB" sz="5500" b="1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 lIns="90000" tIns="46800" rIns="90000" bIns="4680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4300" smtClean="0"/>
          </a:p>
          <a:p>
            <a:pPr fontAlgn="auto">
              <a:spcBef>
                <a:spcPts val="400"/>
              </a:spcBef>
              <a:spcAft>
                <a:spcPts val="0"/>
              </a:spcAft>
              <a:buFont typeface="Wingdings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mtClean="0"/>
          </a:p>
        </p:txBody>
      </p:sp>
      <p:sp>
        <p:nvSpPr>
          <p:cNvPr id="9220" name="Obdélník 4"/>
          <p:cNvSpPr>
            <a:spLocks noChangeArrowheads="1"/>
          </p:cNvSpPr>
          <p:nvPr/>
        </p:nvSpPr>
        <p:spPr bwMode="auto">
          <a:xfrm>
            <a:off x="2484438" y="6092825"/>
            <a:ext cx="286861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cs-CZ" altLang="cs-CZ" sz="3600" b="1">
                <a:solidFill>
                  <a:schemeClr val="tx1"/>
                </a:solidFill>
              </a:rPr>
              <a:t>T</a:t>
            </a:r>
            <a:r>
              <a:rPr lang="en-GB" altLang="cs-CZ" sz="3600" b="1">
                <a:solidFill>
                  <a:schemeClr val="tx1"/>
                </a:solidFill>
              </a:rPr>
              <a:t>eorie učení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Asocianisté...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1150"/>
            <a:ext cx="8231188" cy="1108075"/>
          </a:xfrm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 smtClean="0"/>
              <a:t>Asocianistické teorie učení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31188" cy="4532313"/>
          </a:xfrm>
        </p:spPr>
        <p:txBody>
          <a:bodyPr lIns="90000" tIns="46800" rIns="90000" bIns="46800"/>
          <a:lstStyle/>
          <a:p>
            <a:pPr>
              <a:lnSpc>
                <a:spcPct val="9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400" b="1" smtClean="0"/>
              <a:t>učení je zpevňování asociací</a:t>
            </a:r>
            <a:r>
              <a:rPr lang="en-GB" altLang="cs-CZ" sz="2400" smtClean="0"/>
              <a:t> a jejich podržení v paměti</a:t>
            </a:r>
          </a:p>
          <a:p>
            <a:pPr lvl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000" smtClean="0"/>
              <a:t>Spojení mezi jednoduchými zážitky, vjemy, představami a jednoduchými city</a:t>
            </a:r>
          </a:p>
          <a:p>
            <a:pPr lvl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000" smtClean="0"/>
              <a:t>Spojuje se to, co jsme opakovaně prožívali současně nebo po sobě (</a:t>
            </a:r>
            <a:r>
              <a:rPr lang="en-GB" altLang="cs-CZ" sz="2000" b="1" smtClean="0"/>
              <a:t>asociace podle dotyku</a:t>
            </a:r>
            <a:r>
              <a:rPr lang="en-GB" altLang="cs-CZ" sz="2000" smtClean="0"/>
              <a:t>). Při vybavování se při zážitku prvním vybavuje i asociovaný druhý.</a:t>
            </a:r>
          </a:p>
          <a:p>
            <a:pPr lvl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000" smtClean="0"/>
              <a:t>Asociace se vybavují i při prožívání podobných zážitků (</a:t>
            </a:r>
            <a:r>
              <a:rPr lang="en-GB" altLang="cs-CZ" sz="2000" b="1" smtClean="0"/>
              <a:t>asociace podle podobnosti</a:t>
            </a:r>
            <a:r>
              <a:rPr lang="cs-CZ" altLang="cs-CZ" sz="2000" smtClean="0"/>
              <a:t>)</a:t>
            </a:r>
            <a:endParaRPr lang="en-GB" altLang="cs-CZ" sz="2000" smtClean="0"/>
          </a:p>
          <a:p>
            <a:pPr>
              <a:lnSpc>
                <a:spcPct val="9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400" smtClean="0"/>
              <a:t>důraz na receptivní stránku učení a opakování (memorování</a:t>
            </a:r>
            <a:r>
              <a:rPr lang="cs-CZ" altLang="cs-CZ" sz="2400" smtClean="0"/>
              <a:t>)</a:t>
            </a:r>
            <a:endParaRPr lang="en-GB" altLang="cs-CZ" sz="2400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929188"/>
            <a:ext cx="27813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929188"/>
            <a:ext cx="2570163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Klasické podmiňování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1150"/>
            <a:ext cx="8231188" cy="1108075"/>
          </a:xfrm>
        </p:spPr>
        <p:txBody>
          <a:bodyPr lIns="90000" tIns="46800" rIns="90000" bIns="46800">
            <a:normAutofit fontScale="90000"/>
          </a:bodyPr>
          <a:lstStyle/>
          <a:p>
            <a:pPr defTabSz="914414"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smtClean="0"/>
              <a:t>Klasické podmiňování </a:t>
            </a:r>
            <a:br>
              <a:rPr lang="en-GB" sz="4000" smtClean="0"/>
            </a:br>
            <a:r>
              <a:rPr lang="en-GB" sz="4000" smtClean="0"/>
              <a:t>(Pavlov</a:t>
            </a:r>
            <a:r>
              <a:rPr lang="cs-CZ" sz="4000" smtClean="0"/>
              <a:t>)</a:t>
            </a:r>
            <a:endParaRPr lang="en-GB" sz="4000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31188" cy="4532313"/>
          </a:xfrm>
        </p:spPr>
        <p:txBody>
          <a:bodyPr lIns="90000" tIns="46800" rIns="90000" bIns="46800"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mtClean="0"/>
              <a:t>Klasické podmiňování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mtClean="0"/>
              <a:t>Organismus se učí, že dvě události jdou za sebou nezávisle na aktivitě jedince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38" y="333375"/>
            <a:ext cx="1169987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13100"/>
            <a:ext cx="45370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611188" y="5805488"/>
            <a:ext cx="82804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Verdana" panose="020B0604030504040204" pitchFamily="34" charset="0"/>
              <a:buNone/>
            </a:pPr>
            <a:r>
              <a:rPr lang="en-GB" altLang="cs-CZ" i="1">
                <a:solidFill>
                  <a:srgbClr val="000000"/>
                </a:solidFill>
                <a:latin typeface="Verdana" panose="020B0604030504040204" pitchFamily="34" charset="0"/>
              </a:rPr>
              <a:t>Jak to funguje můžete vyzkoušet na virtuálním psovi:</a:t>
            </a:r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Clr>
                <a:srgbClr val="336699"/>
              </a:buClr>
              <a:buFont typeface="Verdana" panose="020B0604030504040204" pitchFamily="34" charset="0"/>
              <a:buNone/>
            </a:pPr>
            <a:r>
              <a:rPr lang="en-GB" altLang="cs-CZ" i="1">
                <a:solidFill>
                  <a:srgbClr val="336699"/>
                </a:solidFill>
                <a:latin typeface="Verdana" panose="020B0604030504040204" pitchFamily="34" charset="0"/>
                <a:hlinkClick r:id="rId5"/>
              </a:rPr>
              <a:t>http://nobelprize.org/educational_games/medicine/pavlov/index.html</a:t>
            </a:r>
            <a:r>
              <a:rPr lang="en-GB" altLang="cs-CZ" i="1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5148263" y="3284538"/>
            <a:ext cx="381635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Wingdings" panose="05000000000000000000" pitchFamily="2" charset="2"/>
              <a:buChar char=""/>
            </a:pPr>
            <a:r>
              <a:rPr lang="en-GB" altLang="cs-CZ">
                <a:solidFill>
                  <a:srgbClr val="000000"/>
                </a:solidFill>
                <a:latin typeface="Verdana" panose="020B0604030504040204" pitchFamily="34" charset="0"/>
              </a:rPr>
              <a:t>Zvukový signál, sliny</a:t>
            </a:r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Wingdings" panose="05000000000000000000" pitchFamily="2" charset="2"/>
              <a:buChar char=""/>
            </a:pPr>
            <a:r>
              <a:rPr lang="en-GB" altLang="cs-CZ">
                <a:solidFill>
                  <a:srgbClr val="000000"/>
                </a:solidFill>
                <a:latin typeface="Verdana" panose="020B0604030504040204" pitchFamily="34" charset="0"/>
              </a:rPr>
              <a:t>Nepodmíněný stimul, nepodmíněná reakce</a:t>
            </a:r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Wingdings" panose="05000000000000000000" pitchFamily="2" charset="2"/>
              <a:buChar char=""/>
            </a:pPr>
            <a:r>
              <a:rPr lang="en-GB" altLang="cs-CZ">
                <a:solidFill>
                  <a:srgbClr val="000000"/>
                </a:solidFill>
                <a:latin typeface="Verdana" panose="020B0604030504040204" pitchFamily="34" charset="0"/>
              </a:rPr>
              <a:t>Podmíněný stimul, podmíněná reakce,</a:t>
            </a:r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Wingdings" panose="05000000000000000000" pitchFamily="2" charset="2"/>
              <a:buNone/>
            </a:pPr>
            <a:endParaRPr lang="en-GB" altLang="cs-CZ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Operantní podmiňování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574675" y="25400"/>
            <a:ext cx="8001000" cy="1495425"/>
          </a:xfrm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 smtClean="0"/>
              <a:t>Operantní (instrumentální) podmiňování </a:t>
            </a:r>
            <a:r>
              <a:rPr lang="en-GB" altLang="cs-CZ" sz="3200" smtClean="0"/>
              <a:t>(Thorndike, Skinner</a:t>
            </a:r>
            <a:r>
              <a:rPr lang="cs-CZ" altLang="cs-CZ" sz="3200" smtClean="0"/>
              <a:t>)</a:t>
            </a:r>
            <a:endParaRPr lang="en-GB" altLang="cs-CZ" sz="3200" smtClean="0"/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566738" y="1752600"/>
            <a:ext cx="7677150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68313" indent="-468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906463" indent="-4365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303338" indent="-3937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600" b="1">
                <a:solidFill>
                  <a:srgbClr val="000000"/>
                </a:solidFill>
                <a:latin typeface="Verdana" panose="020B0604030504040204" pitchFamily="34" charset="0"/>
              </a:rPr>
              <a:t>J.B. Watson</a:t>
            </a:r>
            <a:r>
              <a:rPr lang="en-GB" altLang="cs-CZ" sz="2600">
                <a:solidFill>
                  <a:srgbClr val="000000"/>
                </a:solidFill>
                <a:latin typeface="Verdana" panose="020B0604030504040204" pitchFamily="34" charset="0"/>
              </a:rPr>
              <a:t>, behaviorismus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None/>
            </a:pPr>
            <a:r>
              <a:rPr lang="en-GB" altLang="cs-CZ" sz="260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en-GB" altLang="cs-CZ" sz="2000" i="1">
                <a:solidFill>
                  <a:srgbClr val="000000"/>
                </a:solidFill>
                <a:latin typeface="Verdana" panose="020B0604030504040204" pitchFamily="34" charset="0"/>
              </a:rPr>
              <a:t>„dejte mi tucet dětí…“</a:t>
            </a: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600" b="1">
                <a:solidFill>
                  <a:srgbClr val="000000"/>
                </a:solidFill>
                <a:latin typeface="Verdana" panose="020B0604030504040204" pitchFamily="34" charset="0"/>
              </a:rPr>
              <a:t>E.L. Thorndike</a:t>
            </a:r>
          </a:p>
          <a:p>
            <a:pPr lvl="1" eaLnBrk="1" hangingPunct="1">
              <a:lnSpc>
                <a:spcPct val="90000"/>
              </a:lnSpc>
              <a:spcBef>
                <a:spcPts val="550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200">
                <a:solidFill>
                  <a:srgbClr val="000000"/>
                </a:solidFill>
                <a:latin typeface="Verdana" panose="020B0604030504040204" pitchFamily="34" charset="0"/>
              </a:rPr>
              <a:t>experiment s hladovou kočkou v </a:t>
            </a:r>
          </a:p>
          <a:p>
            <a:pPr lvl="2" eaLnBrk="1" hangingPunct="1">
              <a:lnSpc>
                <a:spcPct val="90000"/>
              </a:lnSpc>
              <a:spcBef>
                <a:spcPts val="525"/>
              </a:spcBef>
              <a:buClr>
                <a:srgbClr val="CC0000"/>
              </a:buClr>
              <a:buSzPct val="60000"/>
              <a:buFont typeface="Wingdings" panose="05000000000000000000" pitchFamily="2" charset="2"/>
              <a:buNone/>
            </a:pPr>
            <a:r>
              <a:rPr lang="en-GB" altLang="cs-CZ" sz="2100">
                <a:solidFill>
                  <a:srgbClr val="000000"/>
                </a:solidFill>
                <a:latin typeface="Verdana" panose="020B0604030504040204" pitchFamily="34" charset="0"/>
              </a:rPr>
              <a:t>„problémové skříňce“</a:t>
            </a:r>
          </a:p>
          <a:p>
            <a:pPr lvl="1" eaLnBrk="1" hangingPunct="1">
              <a:lnSpc>
                <a:spcPct val="90000"/>
              </a:lnSpc>
              <a:spcBef>
                <a:spcPts val="550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200" b="1">
                <a:solidFill>
                  <a:srgbClr val="000000"/>
                </a:solidFill>
                <a:latin typeface="Verdana" panose="020B0604030504040204" pitchFamily="34" charset="0"/>
              </a:rPr>
              <a:t>učení pokusem a omylem</a:t>
            </a:r>
            <a:r>
              <a:rPr lang="en-GB" altLang="cs-CZ" sz="2200">
                <a:solidFill>
                  <a:srgbClr val="000000"/>
                </a:solidFill>
                <a:latin typeface="Verdana" panose="020B0604030504040204" pitchFamily="34" charset="0"/>
              </a:rPr>
              <a:t>; při opakování se počet neúspěšných pokusů snižuje; vzniká spoj mezi </a:t>
            </a:r>
            <a:r>
              <a:rPr lang="en-GB" altLang="cs-CZ" sz="2200" b="1" i="1">
                <a:solidFill>
                  <a:srgbClr val="000000"/>
                </a:solidFill>
                <a:latin typeface="Verdana" panose="020B0604030504040204" pitchFamily="34" charset="0"/>
              </a:rPr>
              <a:t>stimulem</a:t>
            </a:r>
            <a:r>
              <a:rPr lang="en-GB" altLang="cs-CZ" sz="2200">
                <a:solidFill>
                  <a:srgbClr val="000000"/>
                </a:solidFill>
                <a:latin typeface="Verdana" panose="020B0604030504040204" pitchFamily="34" charset="0"/>
              </a:rPr>
              <a:t> a </a:t>
            </a:r>
            <a:r>
              <a:rPr lang="en-GB" altLang="cs-CZ" sz="2200" b="1" i="1">
                <a:solidFill>
                  <a:srgbClr val="000000"/>
                </a:solidFill>
                <a:latin typeface="Verdana" panose="020B0604030504040204" pitchFamily="34" charset="0"/>
              </a:rPr>
              <a:t>reakcí</a:t>
            </a:r>
            <a:r>
              <a:rPr lang="en-GB" altLang="cs-CZ" sz="2200">
                <a:solidFill>
                  <a:srgbClr val="000000"/>
                </a:solidFill>
                <a:latin typeface="Verdana" panose="020B0604030504040204" pitchFamily="34" charset="0"/>
              </a:rPr>
              <a:t> (spoj S-R</a:t>
            </a:r>
            <a:r>
              <a:rPr lang="cs-CZ" altLang="cs-CZ" sz="220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altLang="cs-CZ" sz="22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600" b="1">
                <a:solidFill>
                  <a:srgbClr val="000000"/>
                </a:solidFill>
                <a:latin typeface="Verdana" panose="020B0604030504040204" pitchFamily="34" charset="0"/>
              </a:rPr>
              <a:t>B.F. Skinner</a:t>
            </a:r>
          </a:p>
          <a:p>
            <a:pPr lvl="1" eaLnBrk="1" hangingPunct="1">
              <a:lnSpc>
                <a:spcPct val="90000"/>
              </a:lnSpc>
              <a:spcBef>
                <a:spcPts val="550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200">
                <a:solidFill>
                  <a:srgbClr val="000000"/>
                </a:solidFill>
                <a:latin typeface="Verdana" panose="020B0604030504040204" pitchFamily="34" charset="0"/>
              </a:rPr>
              <a:t>experimenty s </a:t>
            </a:r>
            <a:r>
              <a:rPr lang="en-GB" altLang="cs-CZ" sz="2200" b="1">
                <a:solidFill>
                  <a:srgbClr val="000000"/>
                </a:solidFill>
                <a:latin typeface="Verdana" panose="020B0604030504040204" pitchFamily="34" charset="0"/>
              </a:rPr>
              <a:t>odměnami a tresty</a:t>
            </a:r>
          </a:p>
          <a:p>
            <a:pPr lvl="1" eaLnBrk="1" hangingPunct="1">
              <a:lnSpc>
                <a:spcPct val="90000"/>
              </a:lnSpc>
              <a:spcBef>
                <a:spcPts val="550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200" b="1">
                <a:solidFill>
                  <a:srgbClr val="000000"/>
                </a:solidFill>
                <a:latin typeface="Verdana" panose="020B0604030504040204" pitchFamily="34" charset="0"/>
              </a:rPr>
              <a:t>posilování reakce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916113"/>
            <a:ext cx="2266950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08275"/>
            <a:ext cx="7350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797425"/>
            <a:ext cx="2266950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872163"/>
            <a:ext cx="4510087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56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6953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97425"/>
            <a:ext cx="6985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Gestalt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1150"/>
            <a:ext cx="8231188" cy="1108075"/>
          </a:xfrm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 smtClean="0"/>
              <a:t>Celostní (gestalt) psychologie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66738" y="1752600"/>
            <a:ext cx="6958012" cy="4633913"/>
          </a:xfrm>
        </p:spPr>
        <p:txBody>
          <a:bodyPr lIns="90000" tIns="46800" rIns="90000" bIns="46800"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mtClean="0"/>
              <a:t>Zpočátku více zaměřena na vmímání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i="1" smtClean="0"/>
              <a:t>(</a:t>
            </a:r>
            <a:r>
              <a:rPr lang="cs-CZ" altLang="cs-CZ" i="1" smtClean="0"/>
              <a:t>„C</a:t>
            </a:r>
            <a:r>
              <a:rPr lang="en-GB" altLang="cs-CZ" i="1" smtClean="0"/>
              <a:t>elek je víc, než souhrn částí</a:t>
            </a:r>
            <a:r>
              <a:rPr lang="cs-CZ" altLang="cs-CZ" i="1" smtClean="0"/>
              <a:t>...“ ;)</a:t>
            </a:r>
            <a:endParaRPr lang="en-GB" altLang="cs-CZ" i="1" smtClean="0"/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mtClean="0"/>
              <a:t>W. Köhler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mtClean="0"/>
              <a:t>Pokus se šimpanzem a banánem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mtClean="0"/>
              <a:t>podstatou „vhled“ do situace </a:t>
            </a:r>
          </a:p>
          <a:p>
            <a:pPr lvl="3"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mtClean="0"/>
              <a:t>(„aha moment“</a:t>
            </a:r>
            <a:r>
              <a:rPr lang="cs-CZ" altLang="cs-CZ" smtClean="0"/>
              <a:t> v procesu učení</a:t>
            </a:r>
            <a:r>
              <a:rPr lang="en-GB" altLang="cs-CZ" smtClean="0"/>
              <a:t>)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mtClean="0"/>
              <a:t>nová etapa ve výzkumu učení, myšlení a řešení problémů</a:t>
            </a:r>
            <a:r>
              <a:rPr lang="cs-CZ" altLang="cs-CZ" smtClean="0"/>
              <a:t> (mj. sociální učení – Bandura - </a:t>
            </a:r>
            <a:r>
              <a:rPr lang="en-GB" altLang="cs-CZ" sz="1200" smtClean="0">
                <a:hlinkClick r:id="rId3"/>
              </a:rPr>
              <a:t>http://www.healthyinfluence.com/Primer/modeling.htm</a:t>
            </a:r>
            <a:r>
              <a:rPr lang="cs-CZ" altLang="cs-CZ" smtClean="0"/>
              <a:t>)</a:t>
            </a:r>
            <a:endParaRPr lang="en-GB" altLang="cs-CZ" smtClean="0"/>
          </a:p>
          <a:p>
            <a:pPr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cs-CZ" smtClean="0"/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213100"/>
            <a:ext cx="8397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3284538"/>
            <a:ext cx="2089150" cy="357346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557338"/>
            <a:ext cx="1800225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ctrTitle"/>
          </p:nvPr>
        </p:nvSpPr>
        <p:spPr>
          <a:xfrm>
            <a:off x="685800" y="1333500"/>
            <a:ext cx="7772400" cy="831850"/>
          </a:xfrm>
        </p:spPr>
        <p:txBody>
          <a:bodyPr lIns="0" tIns="0" rIns="0" bIns="0" anchor="ctr">
            <a:spAutoFit/>
          </a:bodyPr>
          <a:lstStyle/>
          <a:p>
            <a:pPr marL="323850" indent="-323850" fontAlgn="auto">
              <a:lnSpc>
                <a:spcPct val="93000"/>
              </a:lnSpc>
              <a:spcAft>
                <a:spcPts val="0"/>
              </a:spcAft>
              <a:tabLst>
                <a:tab pos="323850" algn="l"/>
                <a:tab pos="974725" algn="l"/>
                <a:tab pos="1627188" algn="l"/>
                <a:tab pos="2278063" algn="l"/>
                <a:tab pos="2930525" algn="l"/>
                <a:tab pos="3582988" algn="l"/>
                <a:tab pos="4235450" algn="l"/>
                <a:tab pos="4887913" algn="l"/>
                <a:tab pos="5540375" algn="l"/>
                <a:tab pos="6192838" algn="l"/>
                <a:tab pos="6845300" algn="l"/>
                <a:tab pos="7497763" algn="l"/>
                <a:tab pos="8150225" algn="l"/>
                <a:tab pos="8802688" algn="l"/>
                <a:tab pos="9455150" algn="l"/>
                <a:tab pos="10106025" algn="l"/>
              </a:tabLst>
              <a:defRPr/>
            </a:pPr>
            <a:r>
              <a:rPr lang="cs-CZ" smtClean="0"/>
              <a:t>Současné trendy</a:t>
            </a:r>
            <a:endParaRPr lang="en-GB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06513" y="3775075"/>
            <a:ext cx="7510462" cy="1974850"/>
          </a:xfrm>
        </p:spPr>
        <p:txBody>
          <a:bodyPr lIns="0" tIns="0" rIns="0" bIns="0">
            <a:spAutoFit/>
          </a:bodyPr>
          <a:lstStyle/>
          <a:p>
            <a:pPr marL="455613" lvl="1">
              <a:lnSpc>
                <a:spcPct val="95000"/>
              </a:lnSpc>
              <a:spcBef>
                <a:spcPct val="0"/>
              </a:spcBef>
              <a:tabLst>
                <a:tab pos="388938" algn="l"/>
                <a:tab pos="844550" algn="l"/>
                <a:tab pos="1497013" algn="l"/>
                <a:tab pos="2149475" algn="l"/>
                <a:tab pos="2801938" algn="l"/>
                <a:tab pos="3454400" algn="l"/>
                <a:tab pos="4106863" algn="l"/>
                <a:tab pos="4757738" algn="l"/>
                <a:tab pos="5410200" algn="l"/>
                <a:tab pos="6062663" algn="l"/>
                <a:tab pos="6715125" algn="l"/>
                <a:tab pos="7367588" algn="l"/>
                <a:tab pos="8020050" algn="l"/>
                <a:tab pos="8672513" algn="l"/>
                <a:tab pos="9324975" algn="l"/>
                <a:tab pos="9977438" algn="l"/>
              </a:tabLst>
            </a:pPr>
            <a:r>
              <a:rPr lang="cs-CZ" altLang="cs-CZ" sz="2700" b="1" i="1" smtClean="0"/>
              <a:t> přehled teorií </a:t>
            </a:r>
            <a:r>
              <a:rPr lang="cs-CZ" altLang="cs-CZ" sz="2700" i="1" smtClean="0"/>
              <a:t>(možnosti)</a:t>
            </a:r>
          </a:p>
          <a:p>
            <a:pPr marL="455613" lvl="1">
              <a:lnSpc>
                <a:spcPct val="95000"/>
              </a:lnSpc>
              <a:spcBef>
                <a:spcPct val="0"/>
              </a:spcBef>
              <a:tabLst>
                <a:tab pos="388938" algn="l"/>
                <a:tab pos="844550" algn="l"/>
                <a:tab pos="1497013" algn="l"/>
                <a:tab pos="2149475" algn="l"/>
                <a:tab pos="2801938" algn="l"/>
                <a:tab pos="3454400" algn="l"/>
                <a:tab pos="4106863" algn="l"/>
                <a:tab pos="4757738" algn="l"/>
                <a:tab pos="5410200" algn="l"/>
                <a:tab pos="6062663" algn="l"/>
                <a:tab pos="6715125" algn="l"/>
                <a:tab pos="7367588" algn="l"/>
                <a:tab pos="8020050" algn="l"/>
                <a:tab pos="8672513" algn="l"/>
                <a:tab pos="9324975" algn="l"/>
                <a:tab pos="9977438" algn="l"/>
              </a:tabLst>
            </a:pPr>
            <a:r>
              <a:rPr lang="cs-CZ" altLang="cs-CZ" sz="2700" i="1" smtClean="0"/>
              <a:t> </a:t>
            </a:r>
            <a:r>
              <a:rPr lang="cs-CZ" altLang="cs-CZ" sz="2700" b="1" i="1" smtClean="0"/>
              <a:t>vývojové aspekty</a:t>
            </a:r>
            <a:r>
              <a:rPr lang="cs-CZ" altLang="cs-CZ" sz="2700" i="1" smtClean="0"/>
              <a:t> – příklad (Piaget)</a:t>
            </a:r>
          </a:p>
          <a:p>
            <a:pPr marL="455613" lvl="1">
              <a:lnSpc>
                <a:spcPct val="95000"/>
              </a:lnSpc>
              <a:spcBef>
                <a:spcPct val="0"/>
              </a:spcBef>
              <a:tabLst>
                <a:tab pos="388938" algn="l"/>
                <a:tab pos="844550" algn="l"/>
                <a:tab pos="1497013" algn="l"/>
                <a:tab pos="2149475" algn="l"/>
                <a:tab pos="2801938" algn="l"/>
                <a:tab pos="3454400" algn="l"/>
                <a:tab pos="4106863" algn="l"/>
                <a:tab pos="4757738" algn="l"/>
                <a:tab pos="5410200" algn="l"/>
                <a:tab pos="6062663" algn="l"/>
                <a:tab pos="6715125" algn="l"/>
                <a:tab pos="7367588" algn="l"/>
                <a:tab pos="8020050" algn="l"/>
                <a:tab pos="8672513" algn="l"/>
                <a:tab pos="9324975" algn="l"/>
                <a:tab pos="9977438" algn="l"/>
              </a:tabLst>
            </a:pPr>
            <a:r>
              <a:rPr lang="cs-CZ" altLang="cs-CZ" sz="2700" i="1" smtClean="0"/>
              <a:t> </a:t>
            </a:r>
            <a:r>
              <a:rPr lang="cs-CZ" altLang="cs-CZ" sz="2700" b="1" i="1" smtClean="0"/>
              <a:t>dětské představy o světě</a:t>
            </a:r>
            <a:r>
              <a:rPr lang="en-GB" altLang="cs-CZ" sz="2700" b="1" i="1" smtClean="0"/>
              <a:t> </a:t>
            </a:r>
            <a:endParaRPr lang="cs-CZ" altLang="cs-CZ" sz="2700" b="1" i="1" smtClean="0"/>
          </a:p>
          <a:p>
            <a:pPr marL="455613" lvl="1">
              <a:lnSpc>
                <a:spcPct val="95000"/>
              </a:lnSpc>
              <a:spcBef>
                <a:spcPct val="0"/>
              </a:spcBef>
              <a:tabLst>
                <a:tab pos="388938" algn="l"/>
                <a:tab pos="844550" algn="l"/>
                <a:tab pos="1497013" algn="l"/>
                <a:tab pos="2149475" algn="l"/>
                <a:tab pos="2801938" algn="l"/>
                <a:tab pos="3454400" algn="l"/>
                <a:tab pos="4106863" algn="l"/>
                <a:tab pos="4757738" algn="l"/>
                <a:tab pos="5410200" algn="l"/>
                <a:tab pos="6062663" algn="l"/>
                <a:tab pos="6715125" algn="l"/>
                <a:tab pos="7367588" algn="l"/>
                <a:tab pos="8020050" algn="l"/>
                <a:tab pos="8672513" algn="l"/>
                <a:tab pos="9324975" algn="l"/>
                <a:tab pos="9977438" algn="l"/>
              </a:tabLst>
            </a:pPr>
            <a:r>
              <a:rPr lang="cs-CZ" altLang="cs-CZ" sz="2700" b="1" i="1" smtClean="0"/>
              <a:t> </a:t>
            </a:r>
            <a:r>
              <a:rPr lang="en-GB" altLang="cs-CZ" sz="2700" b="1" i="1" smtClean="0"/>
              <a:t>současné teorie</a:t>
            </a:r>
            <a:r>
              <a:rPr lang="cs-CZ" altLang="cs-CZ" sz="2700" b="1" i="1" smtClean="0"/>
              <a:t> – </a:t>
            </a:r>
            <a:r>
              <a:rPr lang="cs-CZ" altLang="cs-CZ" sz="2700" i="1" smtClean="0"/>
              <a:t>příklad (Ausubel)</a:t>
            </a:r>
            <a:endParaRPr lang="en-GB" altLang="cs-CZ" sz="2700" i="1" smtClean="0"/>
          </a:p>
          <a:p>
            <a:pPr marL="455613" lvl="1">
              <a:lnSpc>
                <a:spcPct val="95000"/>
              </a:lnSpc>
              <a:spcBef>
                <a:spcPct val="0"/>
              </a:spcBef>
              <a:tabLst>
                <a:tab pos="388938" algn="l"/>
                <a:tab pos="844550" algn="l"/>
                <a:tab pos="1497013" algn="l"/>
                <a:tab pos="2149475" algn="l"/>
                <a:tab pos="2801938" algn="l"/>
                <a:tab pos="3454400" algn="l"/>
                <a:tab pos="4106863" algn="l"/>
                <a:tab pos="4757738" algn="l"/>
                <a:tab pos="5410200" algn="l"/>
                <a:tab pos="6062663" algn="l"/>
                <a:tab pos="6715125" algn="l"/>
                <a:tab pos="7367588" algn="l"/>
                <a:tab pos="8020050" algn="l"/>
                <a:tab pos="8672513" algn="l"/>
                <a:tab pos="9324975" algn="l"/>
                <a:tab pos="9977438" algn="l"/>
              </a:tabLst>
            </a:pPr>
            <a:endParaRPr lang="en-GB" altLang="cs-CZ" sz="2700" b="1" i="1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Přehled současných teorií učení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1150"/>
            <a:ext cx="8231188" cy="1108075"/>
          </a:xfrm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 smtClean="0"/>
              <a:t>Úvodem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31188" cy="4532313"/>
          </a:xfrm>
        </p:spPr>
        <p:txBody>
          <a:bodyPr lIns="90000" tIns="46800" rIns="90000" bIns="46800"/>
          <a:lstStyle/>
          <a:p>
            <a:pPr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300" i="1" smtClean="0"/>
              <a:t>Pedagogický pohled</a:t>
            </a:r>
          </a:p>
          <a:p>
            <a:pPr lvl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i="1" smtClean="0"/>
              <a:t>Učení </a:t>
            </a:r>
            <a:r>
              <a:rPr lang="cs-CZ" altLang="cs-CZ" sz="2000" b="1" i="1" smtClean="0"/>
              <a:t>v užším smyslu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b="1" i="1" smtClean="0"/>
              <a:t>	</a:t>
            </a:r>
            <a:r>
              <a:rPr lang="cs-CZ" altLang="cs-CZ" i="1" smtClean="0"/>
              <a:t>(v situacích pedagogického typu; Kulič, 1992)</a:t>
            </a:r>
          </a:p>
          <a:p>
            <a:pPr lvl="2">
              <a:lnSpc>
                <a:spcPct val="9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mtClean="0"/>
              <a:t>Učení směřující k určitému cíli</a:t>
            </a:r>
          </a:p>
          <a:p>
            <a:pPr lvl="2">
              <a:lnSpc>
                <a:spcPct val="9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mtClean="0"/>
              <a:t>Učení záměrně organizované</a:t>
            </a:r>
          </a:p>
          <a:p>
            <a:pPr lvl="2">
              <a:lnSpc>
                <a:spcPct val="9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mtClean="0"/>
              <a:t>Učení promyšleně řízené</a:t>
            </a:r>
          </a:p>
          <a:p>
            <a:pPr lvl="2">
              <a:lnSpc>
                <a:spcPct val="9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mtClean="0"/>
              <a:t>Učení uvědomované žákem</a:t>
            </a:r>
          </a:p>
          <a:p>
            <a:pPr lvl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cs-CZ" sz="2000" i="1" smtClean="0"/>
          </a:p>
          <a:p>
            <a:pPr lvl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i="1" smtClean="0"/>
              <a:t>Učení </a:t>
            </a:r>
            <a:r>
              <a:rPr lang="cs-CZ" altLang="cs-CZ" sz="2000" b="1" i="1" smtClean="0"/>
              <a:t>v širším smyslu </a:t>
            </a:r>
            <a:r>
              <a:rPr lang="cs-CZ" altLang="cs-CZ" sz="2000" i="1" smtClean="0"/>
              <a:t>(viz dále)</a:t>
            </a:r>
          </a:p>
          <a:p>
            <a:pPr>
              <a:lnSpc>
                <a:spcPct val="8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cs-CZ" sz="2400" smtClean="0"/>
          </a:p>
          <a:p>
            <a:pPr>
              <a:lnSpc>
                <a:spcPct val="8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cs-CZ" sz="1800" i="1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95313"/>
            <a:ext cx="8232775" cy="514350"/>
          </a:xfrm>
        </p:spPr>
        <p:txBody>
          <a:bodyPr lIns="0" tIns="0" rIns="0" bIns="0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</a:pPr>
            <a:r>
              <a:rPr lang="cs-CZ" altLang="cs-CZ" sz="3600" smtClean="0"/>
              <a:t>Současné teorie učení – možné dělení (I)</a:t>
            </a:r>
            <a:endParaRPr lang="en-GB" altLang="cs-CZ" sz="36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600200"/>
            <a:ext cx="7775575" cy="4379913"/>
          </a:xfrm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mtClean="0"/>
              <a:t>Preferování biologických vlivů</a:t>
            </a:r>
          </a:p>
          <a:p>
            <a:pPr lvl="1"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mtClean="0"/>
              <a:t>Biologicky připravené učení </a:t>
            </a:r>
            <a:r>
              <a:rPr lang="en-GB" altLang="cs-CZ" i="1" smtClean="0"/>
              <a:t>(struktura pojmů)</a:t>
            </a:r>
          </a:p>
          <a:p>
            <a:pPr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mtClean="0"/>
              <a:t>Preferování sociokulturních vlivů</a:t>
            </a:r>
          </a:p>
          <a:p>
            <a:pPr lvl="1"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i="1" smtClean="0"/>
              <a:t>Situované učení</a:t>
            </a:r>
          </a:p>
          <a:p>
            <a:pPr lvl="1"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i="1" smtClean="0"/>
              <a:t>Distribuované učení (lidé vs. materiál)</a:t>
            </a:r>
          </a:p>
          <a:p>
            <a:pPr lvl="1"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i="1" smtClean="0"/>
              <a:t>Vynořující se poznání (v návaznosti na soc. </a:t>
            </a:r>
            <a:r>
              <a:rPr lang="cs-CZ" altLang="cs-CZ" i="1" smtClean="0"/>
              <a:t>s</a:t>
            </a:r>
            <a:r>
              <a:rPr lang="en-GB" altLang="cs-CZ" i="1" smtClean="0"/>
              <a:t>ituace)</a:t>
            </a:r>
          </a:p>
          <a:p>
            <a:pPr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mtClean="0"/>
              <a:t>Učení jako dolaďování připravených struktur</a:t>
            </a:r>
            <a:endParaRPr lang="cs-CZ" altLang="cs-CZ" smtClean="0"/>
          </a:p>
          <a:p>
            <a:pPr lvl="1"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i="1" smtClean="0"/>
              <a:t>(L.Resnick, 1996) </a:t>
            </a:r>
            <a:r>
              <a:rPr lang="en-GB" altLang="cs-CZ" sz="2000" i="1" smtClean="0"/>
              <a:t>učení jako sled situací; kompetence se rozvíjejí na základě přip. </a:t>
            </a:r>
            <a:r>
              <a:rPr lang="cs-CZ" altLang="cs-CZ" sz="2000" i="1" smtClean="0"/>
              <a:t>s</a:t>
            </a:r>
            <a:r>
              <a:rPr lang="en-GB" altLang="cs-CZ" sz="2000" i="1" smtClean="0"/>
              <a:t>truktur (soc. i biol.); koherence, kontradikce; dynamické pojetí </a:t>
            </a:r>
            <a:r>
              <a:rPr lang="en-GB" altLang="cs-CZ" sz="2000" i="1" u="sng" smtClean="0"/>
              <a:t>transferu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altLang="cs-CZ" sz="3700" smtClean="0"/>
              <a:t>Současné teorie vyučování (teaching) - II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10000"/>
          </a:bodyPr>
          <a:lstStyle/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600" b="1" smtClean="0"/>
              <a:t>Akademické teorie</a:t>
            </a:r>
          </a:p>
          <a:p>
            <a:pPr marL="640080" lvl="1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400" smtClean="0"/>
              <a:t>snaha definovat takové charakteristiky obecného vzdělávání, které mají žákovi umožnit </a:t>
            </a:r>
            <a:r>
              <a:rPr lang="cs-CZ" sz="1400" b="1" smtClean="0"/>
              <a:t>stát se všestranně kultivovaným člověkem</a:t>
            </a:r>
            <a:r>
              <a:rPr lang="cs-CZ" sz="1400" smtClean="0"/>
              <a:t>... snaha „osvítit barbary“ (od 80. let, reakce na masmediální realitu)</a:t>
            </a:r>
          </a:p>
          <a:p>
            <a:pPr marL="640080" lvl="1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400" b="1" smtClean="0"/>
              <a:t>tradicionalistické</a:t>
            </a:r>
            <a:r>
              <a:rPr lang="cs-CZ" sz="1400" smtClean="0"/>
              <a:t> a </a:t>
            </a:r>
            <a:r>
              <a:rPr lang="cs-CZ" sz="1400" b="1" smtClean="0"/>
              <a:t>generalistické teorie</a:t>
            </a:r>
          </a:p>
          <a:p>
            <a:pPr marL="640080" lvl="1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400" smtClean="0"/>
              <a:t>Henry, Lévy, Bloom...</a:t>
            </a:r>
          </a:p>
          <a:p>
            <a:pPr marL="640080" lvl="1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endParaRPr lang="cs-CZ" sz="1400" smtClean="0"/>
          </a:p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600" b="1" smtClean="0"/>
              <a:t>Personalistické a spiritualistické teorie</a:t>
            </a:r>
          </a:p>
          <a:p>
            <a:pPr marL="640080" lvl="1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400" smtClean="0"/>
              <a:t>seberealizace, naplnění potenciálu jedince</a:t>
            </a:r>
          </a:p>
          <a:p>
            <a:pPr marL="640080" lvl="1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400" b="1" smtClean="0"/>
              <a:t>individualistické, „alternativní“, „dítě je králem“</a:t>
            </a:r>
            <a:r>
              <a:rPr lang="cs-CZ" sz="1400" smtClean="0"/>
              <a:t>; rozvoj individualismu na úkor sociálního vědomí (60. a 70. léta)</a:t>
            </a:r>
          </a:p>
          <a:p>
            <a:pPr marL="640080" lvl="1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400" smtClean="0"/>
              <a:t>Ch. Rogers</a:t>
            </a:r>
          </a:p>
          <a:p>
            <a:pPr marL="640080" lvl="1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400" smtClean="0"/>
              <a:t>konkrétní příklad – např. škola Summerhill, Anglie</a:t>
            </a:r>
          </a:p>
          <a:p>
            <a:pPr marL="640080" lvl="1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400" smtClean="0"/>
              <a:t>„Je možné zvnějšku někoho učinit svobodným?“ (Bertrand)</a:t>
            </a:r>
          </a:p>
          <a:p>
            <a:pPr lvl="2" fontAlgn="auto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cs-CZ" sz="1200" smtClean="0"/>
              <a:t>srv. tzv. alternativní školství (Waldorf, Daltonský plán, Montessori...)</a:t>
            </a:r>
          </a:p>
          <a:p>
            <a:pPr marL="640080" lvl="1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endParaRPr lang="cs-CZ" sz="1400" smtClean="0"/>
          </a:p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600" b="1" smtClean="0"/>
              <a:t>Kognitivně psychologické, technologické a sociokognitivní teorie</a:t>
            </a:r>
          </a:p>
          <a:p>
            <a:pPr marL="640080" lvl="1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400" smtClean="0"/>
              <a:t>Soustřeďují se hlavně na vhodné pedagogické strategie</a:t>
            </a:r>
          </a:p>
          <a:p>
            <a:pPr marL="640080" lvl="1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400" b="1" smtClean="0"/>
              <a:t>Snaha řešit konkrétní a reálné problémy učení a vyučování</a:t>
            </a:r>
          </a:p>
          <a:p>
            <a:pPr marL="640080" lvl="1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400" smtClean="0"/>
              <a:t>Zájem o konkrétní charakteristiky žáka, struktury učení, procesy poznávání, techniky komunikace, ICT, média a sociální charakteristiky učení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altLang="cs-CZ" sz="2900" b="1" smtClean="0"/>
              <a:t>Kognitivně psychologické, technologické a sociokognitivní teorie (přehled) – teching, learning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1600" smtClean="0"/>
              <a:t>Bloomova taxonomie (1956) – cíle kognitivní, afektivní, konativní; učení - metafora stromu</a:t>
            </a:r>
          </a:p>
          <a:p>
            <a:pPr>
              <a:lnSpc>
                <a:spcPct val="80000"/>
              </a:lnSpc>
            </a:pPr>
            <a:r>
              <a:rPr lang="cs-CZ" altLang="cs-CZ" sz="1600" smtClean="0"/>
              <a:t>Feuersteinova teorie – instrumentální obohacování (1957)</a:t>
            </a:r>
          </a:p>
          <a:p>
            <a:pPr>
              <a:lnSpc>
                <a:spcPct val="80000"/>
              </a:lnSpc>
            </a:pPr>
            <a:r>
              <a:rPr lang="cs-CZ" altLang="cs-CZ" sz="1600" smtClean="0"/>
              <a:t>Gagné – osm typů učení a pět typů naučených dovedností (1965)</a:t>
            </a:r>
          </a:p>
          <a:p>
            <a:pPr>
              <a:lnSpc>
                <a:spcPct val="80000"/>
              </a:lnSpc>
            </a:pPr>
            <a:r>
              <a:rPr lang="cs-CZ" altLang="cs-CZ" sz="1600" smtClean="0"/>
              <a:t>Ausubel a Robinson - šest hierachicky seřazených kategorií (1969)</a:t>
            </a:r>
          </a:p>
          <a:p>
            <a:pPr>
              <a:lnSpc>
                <a:spcPct val="80000"/>
              </a:lnSpc>
            </a:pPr>
            <a:r>
              <a:rPr lang="cs-CZ" altLang="cs-CZ" sz="1600" smtClean="0"/>
              <a:t>Williamsův model rozvíjející procesy myšlení a prožívání (1970)</a:t>
            </a:r>
          </a:p>
          <a:p>
            <a:pPr>
              <a:lnSpc>
                <a:spcPct val="80000"/>
              </a:lnSpc>
            </a:pPr>
            <a:r>
              <a:rPr lang="cs-CZ" altLang="cs-CZ" sz="1600" smtClean="0"/>
              <a:t>Hannah a Michaelis – souhrnný rámec výukových cílů (1977)</a:t>
            </a:r>
          </a:p>
          <a:p>
            <a:pPr>
              <a:lnSpc>
                <a:spcPct val="80000"/>
              </a:lnSpc>
            </a:pPr>
            <a:r>
              <a:rPr lang="cs-CZ" altLang="cs-CZ" sz="1600" smtClean="0"/>
              <a:t>Stahl a Murphy – taxonomie kognitivního pole (1981)</a:t>
            </a:r>
          </a:p>
          <a:p>
            <a:pPr>
              <a:lnSpc>
                <a:spcPct val="80000"/>
              </a:lnSpc>
            </a:pPr>
            <a:r>
              <a:rPr lang="cs-CZ" altLang="cs-CZ" sz="1600" smtClean="0"/>
              <a:t>Biggs a Collis – „SOLO“ taxonomie (1982)</a:t>
            </a:r>
          </a:p>
          <a:p>
            <a:pPr>
              <a:lnSpc>
                <a:spcPct val="80000"/>
              </a:lnSpc>
            </a:pPr>
            <a:r>
              <a:rPr lang="cs-CZ" altLang="cs-CZ" sz="1600" smtClean="0"/>
              <a:t>Quellmalz -  teoretické rámce myšlení (1987)</a:t>
            </a:r>
          </a:p>
          <a:p>
            <a:pPr>
              <a:lnSpc>
                <a:spcPct val="80000"/>
              </a:lnSpc>
            </a:pPr>
            <a:r>
              <a:rPr lang="cs-CZ" altLang="cs-CZ" sz="1600" smtClean="0"/>
              <a:t>Presseisen – model základních, komplexních a metakognitivních dovedností myšlení (1991)</a:t>
            </a:r>
          </a:p>
          <a:p>
            <a:pPr>
              <a:lnSpc>
                <a:spcPct val="80000"/>
              </a:lnSpc>
            </a:pPr>
            <a:r>
              <a:rPr lang="cs-CZ" altLang="cs-CZ" sz="1600" smtClean="0"/>
              <a:t>Merrill – transakční teorie výuky (1992)</a:t>
            </a:r>
          </a:p>
          <a:p>
            <a:pPr>
              <a:lnSpc>
                <a:spcPct val="80000"/>
              </a:lnSpc>
            </a:pPr>
            <a:r>
              <a:rPr lang="cs-CZ" altLang="cs-CZ" sz="1600" smtClean="0"/>
              <a:t>Andersona a Krathwohlova revize Bloomovy taxonomie (2001)</a:t>
            </a:r>
          </a:p>
          <a:p>
            <a:pPr>
              <a:lnSpc>
                <a:spcPct val="80000"/>
              </a:lnSpc>
            </a:pPr>
            <a:r>
              <a:rPr lang="cs-CZ" altLang="cs-CZ" sz="1600" smtClean="0"/>
              <a:t>Gouge a Yates – Taxonomie pro rozvoj myšlení a uvažování o umění (2002)</a:t>
            </a:r>
          </a:p>
          <a:p>
            <a:pPr>
              <a:lnSpc>
                <a:spcPct val="80000"/>
              </a:lnSpc>
            </a:pPr>
            <a:endParaRPr lang="cs-CZ" altLang="cs-CZ" sz="160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500" smtClean="0"/>
              <a:t>viz. MOSELEY, D. et al. </a:t>
            </a:r>
            <a:r>
              <a:rPr lang="en-US" altLang="cs-CZ" sz="1500" smtClean="0"/>
              <a:t>Frameworks for thinking: a handbook for teachers and learning</a:t>
            </a:r>
            <a:r>
              <a:rPr lang="cs-CZ" altLang="cs-CZ" sz="1500" smtClean="0"/>
              <a:t>. Cambridge: Cambridge Un. Press, 2005. s.44-117 </a:t>
            </a:r>
            <a:r>
              <a:rPr lang="cs-CZ" altLang="cs-CZ" sz="1500" i="1" smtClean="0"/>
              <a:t>(dostupmé v ISu)</a:t>
            </a:r>
            <a:endParaRPr lang="cs-CZ" altLang="cs-CZ" sz="1600" i="1" smtClean="0"/>
          </a:p>
          <a:p>
            <a:pPr>
              <a:lnSpc>
                <a:spcPct val="80000"/>
              </a:lnSpc>
            </a:pPr>
            <a:endParaRPr lang="cs-CZ" altLang="cs-CZ" sz="160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Jak víme to co víme?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4038"/>
            <a:ext cx="7775575" cy="630237"/>
          </a:xfrm>
        </p:spPr>
        <p:txBody>
          <a:bodyPr lIns="0" tIns="0" rIns="0" bIns="0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</a:pPr>
            <a:r>
              <a:rPr lang="cs-CZ" altLang="cs-CZ" smtClean="0"/>
              <a:t>Vývojové aspekty učení</a:t>
            </a:r>
            <a:endParaRPr lang="en-GB" altLang="cs-CZ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32775" cy="4989513"/>
          </a:xfrm>
        </p:spPr>
        <p:txBody>
          <a:bodyPr lIns="0" tIns="0" rIns="0" bIns="0">
            <a:normAutofit fontScale="85000" lnSpcReduction="10000"/>
          </a:bodyPr>
          <a:lstStyle/>
          <a:p>
            <a:pPr marL="320040" indent="-320040" fontAlgn="auto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  <a:defRPr/>
            </a:pPr>
            <a:r>
              <a:rPr lang="en-GB" sz="2000" dirty="0" smtClean="0"/>
              <a:t>L.S. </a:t>
            </a:r>
            <a:r>
              <a:rPr lang="en-GB" sz="2000" dirty="0" err="1" smtClean="0"/>
              <a:t>Vygotskij</a:t>
            </a:r>
            <a:r>
              <a:rPr lang="en-GB" sz="2000" dirty="0" smtClean="0"/>
              <a:t> </a:t>
            </a:r>
            <a:endParaRPr lang="cs-CZ" sz="2000" dirty="0" smtClean="0"/>
          </a:p>
          <a:p>
            <a:pPr marL="640080" lvl="1" indent="-274320" fontAlgn="auto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  <a:defRPr/>
            </a:pPr>
            <a:r>
              <a:rPr lang="en-GB" sz="1500" i="1" dirty="0" err="1" smtClean="0"/>
              <a:t>zóna</a:t>
            </a:r>
            <a:r>
              <a:rPr lang="en-GB" sz="1500" i="1" dirty="0" smtClean="0"/>
              <a:t> </a:t>
            </a:r>
            <a:r>
              <a:rPr lang="en-GB" sz="1500" i="1" dirty="0" err="1" smtClean="0"/>
              <a:t>nejbližšího</a:t>
            </a:r>
            <a:r>
              <a:rPr lang="en-GB" sz="1500" i="1" dirty="0" smtClean="0"/>
              <a:t> </a:t>
            </a:r>
            <a:r>
              <a:rPr lang="en-GB" sz="1500" i="1" dirty="0" err="1" smtClean="0"/>
              <a:t>vývoje</a:t>
            </a:r>
            <a:endParaRPr lang="cs-CZ" sz="1500" dirty="0" smtClean="0"/>
          </a:p>
          <a:p>
            <a:pPr marL="320040" indent="-320040" fontAlgn="auto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  <a:defRPr/>
            </a:pPr>
            <a:r>
              <a:rPr lang="en-GB" sz="2000" dirty="0" err="1" smtClean="0"/>
              <a:t>J.Piaget</a:t>
            </a:r>
            <a:r>
              <a:rPr lang="en-GB" sz="2000" dirty="0" smtClean="0"/>
              <a:t> </a:t>
            </a:r>
            <a:endParaRPr lang="cs-CZ" sz="2000" dirty="0" smtClean="0"/>
          </a:p>
          <a:p>
            <a:pPr marL="640080" lvl="1" indent="-274320" fontAlgn="auto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  <a:defRPr/>
            </a:pPr>
            <a:r>
              <a:rPr lang="en-GB" sz="1500" i="1" dirty="0" err="1" smtClean="0"/>
              <a:t>asimilace</a:t>
            </a:r>
            <a:r>
              <a:rPr lang="en-GB" sz="1500" i="1" dirty="0" smtClean="0"/>
              <a:t>, </a:t>
            </a:r>
            <a:r>
              <a:rPr lang="en-GB" sz="1500" i="1" dirty="0" err="1" smtClean="0"/>
              <a:t>akomodace</a:t>
            </a:r>
            <a:endParaRPr lang="cs-CZ" sz="1500" i="1" dirty="0" smtClean="0"/>
          </a:p>
          <a:p>
            <a:pPr lvl="2" fontAlgn="auto">
              <a:lnSpc>
                <a:spcPct val="95000"/>
              </a:lnSpc>
              <a:spcAft>
                <a:spcPts val="0"/>
              </a:spcAft>
              <a:buFont typeface="Wingdings"/>
              <a:buChar char=""/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  <a:defRPr/>
            </a:pPr>
            <a:r>
              <a:rPr lang="cs-CZ" sz="1500" i="1" dirty="0" smtClean="0"/>
              <a:t>úroveň myšlení je dána mj. nedostatečnou kapacitou paměti, nedostatkem odborných poznatků i kontextem dětského uvažování</a:t>
            </a:r>
          </a:p>
          <a:p>
            <a:pPr marL="320040" indent="-320040" fontAlgn="auto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  <a:defRPr/>
            </a:pPr>
            <a:r>
              <a:rPr lang="en-GB" sz="2000" dirty="0" err="1" smtClean="0"/>
              <a:t>J.Bruner</a:t>
            </a:r>
            <a:r>
              <a:rPr lang="cs-CZ" sz="2000" dirty="0" smtClean="0"/>
              <a:t> </a:t>
            </a:r>
          </a:p>
          <a:p>
            <a:pPr marL="640080" lvl="1" indent="-274320" fontAlgn="auto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  <a:defRPr/>
            </a:pPr>
            <a:r>
              <a:rPr lang="en-GB" sz="1500" i="1" dirty="0" err="1" smtClean="0"/>
              <a:t>fakty</a:t>
            </a:r>
            <a:r>
              <a:rPr lang="en-GB" sz="1500" i="1" dirty="0" smtClean="0"/>
              <a:t>, </a:t>
            </a:r>
            <a:r>
              <a:rPr lang="en-GB" sz="1500" i="1" dirty="0" err="1" smtClean="0"/>
              <a:t>pojmy</a:t>
            </a:r>
            <a:r>
              <a:rPr lang="cs-CZ" sz="1500" i="1" dirty="0" smtClean="0"/>
              <a:t> </a:t>
            </a:r>
            <a:r>
              <a:rPr lang="en-GB" sz="1500" i="1" dirty="0" smtClean="0"/>
              <a:t>(</a:t>
            </a:r>
            <a:r>
              <a:rPr lang="en-GB" sz="1500" i="1" dirty="0" err="1" smtClean="0"/>
              <a:t>koncepty</a:t>
            </a:r>
            <a:r>
              <a:rPr lang="en-GB" sz="1500" i="1" dirty="0" smtClean="0"/>
              <a:t>) a </a:t>
            </a:r>
            <a:r>
              <a:rPr lang="en-GB" sz="1500" i="1" dirty="0" err="1" smtClean="0"/>
              <a:t>zobecnění</a:t>
            </a:r>
            <a:r>
              <a:rPr lang="cs-CZ" sz="1500" i="1" dirty="0" smtClean="0"/>
              <a:t> (generalizace)</a:t>
            </a:r>
            <a:endParaRPr lang="en-GB" sz="1500" i="1" dirty="0" smtClean="0"/>
          </a:p>
          <a:p>
            <a:pPr marL="320040" indent="-320040" fontAlgn="auto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  <a:defRPr/>
            </a:pPr>
            <a:r>
              <a:rPr lang="cs-CZ" sz="2000" dirty="0" err="1" smtClean="0"/>
              <a:t>B.Bloom</a:t>
            </a:r>
            <a:r>
              <a:rPr lang="cs-CZ" sz="2000" dirty="0" smtClean="0"/>
              <a:t> (a kol.)</a:t>
            </a:r>
          </a:p>
          <a:p>
            <a:pPr marL="640080" lvl="1" indent="-274320" fontAlgn="auto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  <a:defRPr/>
            </a:pPr>
            <a:r>
              <a:rPr lang="cs-CZ" sz="1700" dirty="0" smtClean="0"/>
              <a:t>Padesátá léta 20. stol. - Cíle učení: kognitivní, afektivní, psychomotorické (pro přírodovědné předměty)</a:t>
            </a:r>
          </a:p>
          <a:p>
            <a:pPr lvl="2" fontAlgn="auto">
              <a:lnSpc>
                <a:spcPct val="95000"/>
              </a:lnSpc>
              <a:spcAft>
                <a:spcPts val="0"/>
              </a:spcAft>
              <a:buFont typeface="Wingdings"/>
              <a:buChar char=""/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  <a:defRPr/>
            </a:pPr>
            <a:r>
              <a:rPr lang="cs-CZ" sz="1400" dirty="0" smtClean="0">
                <a:hlinkClick r:id="rId3"/>
              </a:rPr>
              <a:t>http://www.nwlink.com/~Donclark/hrd/bloom.html</a:t>
            </a:r>
            <a:r>
              <a:rPr lang="cs-CZ" sz="1400" dirty="0" smtClean="0"/>
              <a:t> </a:t>
            </a:r>
          </a:p>
          <a:p>
            <a:pPr lvl="2" fontAlgn="auto">
              <a:lnSpc>
                <a:spcPct val="95000"/>
              </a:lnSpc>
              <a:spcAft>
                <a:spcPts val="0"/>
              </a:spcAft>
              <a:buFont typeface="Wingdings"/>
              <a:buChar char=""/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  <a:defRPr/>
            </a:pPr>
            <a:r>
              <a:rPr lang="cs-CZ" sz="1400" dirty="0"/>
              <a:t>Revize </a:t>
            </a:r>
            <a:r>
              <a:rPr lang="cs-CZ" sz="1400" dirty="0" err="1" smtClean="0"/>
              <a:t>Bloomovy</a:t>
            </a:r>
            <a:r>
              <a:rPr lang="cs-CZ" sz="1400" dirty="0" smtClean="0"/>
              <a:t> taxonomie (Anderson et. al. 2001)  </a:t>
            </a:r>
            <a:r>
              <a:rPr lang="cs-CZ" sz="1400" dirty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aplikace.msmt.cz/doc/NHRevizeBloomovytaxonomieedukace.doc</a:t>
            </a:r>
            <a:r>
              <a:rPr lang="cs-CZ" sz="1400" dirty="0" smtClean="0"/>
              <a:t> </a:t>
            </a:r>
          </a:p>
          <a:p>
            <a:pPr marL="640080" lvl="1" indent="-274320" fontAlgn="auto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  <a:defRPr/>
            </a:pPr>
            <a:r>
              <a:rPr lang="cs-CZ" sz="1700" dirty="0" smtClean="0"/>
              <a:t>Učení – metafora stromu (nové poznatky větví původní strukturu; u zásadnějších změn restrukturace „stromu)</a:t>
            </a:r>
          </a:p>
          <a:p>
            <a:pPr marL="320040" indent="-320040" fontAlgn="auto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  <a:defRPr/>
            </a:pPr>
            <a:r>
              <a:rPr lang="en-GB" sz="2000" dirty="0" err="1" smtClean="0"/>
              <a:t>D.P.Ausubel</a:t>
            </a:r>
            <a:r>
              <a:rPr lang="en-GB" sz="2000" dirty="0" smtClean="0"/>
              <a:t> </a:t>
            </a:r>
            <a:endParaRPr lang="cs-CZ" sz="2000" dirty="0" smtClean="0"/>
          </a:p>
          <a:p>
            <a:pPr marL="640080" lvl="1" indent="-274320" fontAlgn="auto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  <a:defRPr/>
            </a:pPr>
            <a:r>
              <a:rPr lang="en-GB" sz="1500" i="1" dirty="0" err="1" smtClean="0"/>
              <a:t>smysluplné</a:t>
            </a:r>
            <a:r>
              <a:rPr lang="en-GB" sz="1500" i="1" dirty="0" smtClean="0"/>
              <a:t> </a:t>
            </a:r>
            <a:r>
              <a:rPr lang="en-GB" sz="1500" i="1" dirty="0" err="1" smtClean="0"/>
              <a:t>učení</a:t>
            </a:r>
            <a:endParaRPr lang="en-GB" sz="1500" i="1" dirty="0" smtClean="0"/>
          </a:p>
          <a:p>
            <a:pPr marL="320040" indent="-320040" fontAlgn="auto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  <a:defRPr/>
            </a:pPr>
            <a:r>
              <a:rPr lang="en-GB" sz="2000" dirty="0" err="1" smtClean="0"/>
              <a:t>F.J.Dochy</a:t>
            </a:r>
            <a:r>
              <a:rPr lang="en-GB" sz="2000" dirty="0" smtClean="0"/>
              <a:t> </a:t>
            </a:r>
            <a:endParaRPr lang="cs-CZ" sz="2000" dirty="0" smtClean="0"/>
          </a:p>
          <a:p>
            <a:pPr marL="640080" lvl="1" indent="-274320" fontAlgn="auto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  <a:defRPr/>
            </a:pPr>
            <a:r>
              <a:rPr lang="en-GB" sz="1500" i="1" dirty="0" smtClean="0"/>
              <a:t>dos</a:t>
            </a:r>
            <a:r>
              <a:rPr lang="cs-CZ" sz="1500" i="1" dirty="0" smtClean="0"/>
              <a:t>a</a:t>
            </a:r>
            <a:r>
              <a:rPr lang="en-GB" sz="1500" i="1" dirty="0" err="1" smtClean="0"/>
              <a:t>vadní</a:t>
            </a:r>
            <a:r>
              <a:rPr lang="en-GB" sz="1500" i="1" dirty="0" smtClean="0"/>
              <a:t> </a:t>
            </a:r>
            <a:r>
              <a:rPr lang="en-GB" sz="1500" i="1" dirty="0" err="1" smtClean="0"/>
              <a:t>znalosti</a:t>
            </a:r>
            <a:r>
              <a:rPr lang="cs-CZ" sz="1500" i="1" dirty="0" smtClean="0"/>
              <a:t> (prior </a:t>
            </a:r>
            <a:r>
              <a:rPr lang="cs-CZ" sz="1500" i="1" dirty="0" err="1" smtClean="0"/>
              <a:t>knowledge</a:t>
            </a:r>
            <a:r>
              <a:rPr lang="cs-CZ" sz="1500" i="1" dirty="0" smtClean="0"/>
              <a:t>)</a:t>
            </a:r>
            <a:r>
              <a:rPr lang="en-GB" sz="1500" i="1" dirty="0" smtClean="0"/>
              <a:t> </a:t>
            </a:r>
            <a:endParaRPr lang="cs-CZ" sz="1500" i="1" dirty="0" smtClean="0"/>
          </a:p>
          <a:p>
            <a:pPr marL="640080" lvl="1" indent="-274320" fontAlgn="auto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  <a:defRPr/>
            </a:pPr>
            <a:r>
              <a:rPr lang="en-GB" sz="1500" i="1" dirty="0" err="1" smtClean="0"/>
              <a:t>deklarativní</a:t>
            </a:r>
            <a:r>
              <a:rPr lang="en-GB" sz="1500" i="1" dirty="0" smtClean="0"/>
              <a:t> </a:t>
            </a:r>
            <a:r>
              <a:rPr lang="cs-CZ" sz="1500" i="1" dirty="0" smtClean="0"/>
              <a:t>znalosti vs.</a:t>
            </a:r>
            <a:r>
              <a:rPr lang="en-GB" sz="1500" i="1" dirty="0" smtClean="0"/>
              <a:t> </a:t>
            </a:r>
            <a:r>
              <a:rPr lang="en-GB" sz="1500" i="1" dirty="0" err="1" smtClean="0"/>
              <a:t>procedurální</a:t>
            </a:r>
            <a:r>
              <a:rPr lang="en-GB" sz="1500" i="1" dirty="0" smtClean="0"/>
              <a:t> </a:t>
            </a:r>
            <a:r>
              <a:rPr lang="en-GB" sz="1500" i="1" dirty="0" err="1" smtClean="0"/>
              <a:t>znalosti</a:t>
            </a:r>
            <a:endParaRPr lang="en-GB" sz="1500" i="1" dirty="0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Když se řekne Piaget...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3838"/>
            <a:ext cx="7775575" cy="1257300"/>
          </a:xfrm>
        </p:spPr>
        <p:txBody>
          <a:bodyPr lIns="0" tIns="0" rIns="0" bIns="0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</a:pPr>
            <a:r>
              <a:rPr lang="en-GB" altLang="cs-CZ" smtClean="0"/>
              <a:t>Piagetova teorie kognitivního vývoje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3100" y="1781175"/>
            <a:ext cx="7956550" cy="3163888"/>
          </a:xfrm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z="2400" smtClean="0"/>
              <a:t>Zájem soustředěn na </a:t>
            </a:r>
            <a:r>
              <a:rPr lang="en-GB" altLang="cs-CZ" sz="2400" b="1" smtClean="0"/>
              <a:t>vztah mezi poznávajícím jedincem a objektem poznávání</a:t>
            </a:r>
            <a:r>
              <a:rPr lang="en-GB" altLang="cs-CZ" sz="2400" smtClean="0"/>
              <a:t> v různých obdobích života</a:t>
            </a:r>
          </a:p>
          <a:p>
            <a:pPr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z="2400" smtClean="0"/>
              <a:t>Každá </a:t>
            </a:r>
            <a:r>
              <a:rPr lang="en-GB" altLang="cs-CZ" sz="2400" b="1" smtClean="0"/>
              <a:t>úroveň poznání je výsledkem předchozího vývoje</a:t>
            </a:r>
            <a:r>
              <a:rPr lang="en-GB" altLang="cs-CZ" sz="2400" smtClean="0"/>
              <a:t>; vzniká reorganizací a transformací úrovně předchozí</a:t>
            </a:r>
          </a:p>
          <a:p>
            <a:pPr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z="2400" smtClean="0"/>
              <a:t>Poznání není vrozenou záležitostí; </a:t>
            </a:r>
            <a:r>
              <a:rPr lang="en-GB" altLang="cs-CZ" sz="2400" b="1" smtClean="0"/>
              <a:t>znalosti jedinec konstruuje svým jednáním</a:t>
            </a:r>
          </a:p>
          <a:p>
            <a:pPr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z="2400" smtClean="0"/>
              <a:t>Psychologie kognitivního vývoje – </a:t>
            </a:r>
            <a:r>
              <a:rPr lang="en-GB" altLang="cs-CZ" sz="2400" b="1" smtClean="0"/>
              <a:t>dítě jako badatel ověřující teorie</a:t>
            </a:r>
            <a:r>
              <a:rPr lang="en-GB" altLang="cs-CZ" sz="2400" i="1" smtClean="0"/>
              <a:t> (schéma) asimilace; akomodace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3838"/>
            <a:ext cx="7775575" cy="1257300"/>
          </a:xfrm>
        </p:spPr>
        <p:txBody>
          <a:bodyPr lIns="0" tIns="0" rIns="0" bIns="0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</a:pPr>
            <a:r>
              <a:rPr lang="en-GB" altLang="cs-CZ" smtClean="0"/>
              <a:t>Piagetova teorie kognitivního vývoje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32775" cy="4003675"/>
          </a:xfrm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mtClean="0"/>
              <a:t>Faktory ovlivňující přechod mezi stadii:</a:t>
            </a:r>
          </a:p>
          <a:p>
            <a:pPr lvl="1"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mtClean="0"/>
              <a:t>Biologicky podložené zrání</a:t>
            </a:r>
          </a:p>
          <a:p>
            <a:pPr lvl="1"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mtClean="0"/>
              <a:t>Učení</a:t>
            </a:r>
          </a:p>
          <a:p>
            <a:pPr lvl="1"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mtClean="0"/>
              <a:t>Předávání sociální zkušenosti</a:t>
            </a:r>
          </a:p>
          <a:p>
            <a:pPr lvl="1"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mtClean="0"/>
              <a:t>Ekvilibrace</a:t>
            </a:r>
          </a:p>
          <a:p>
            <a:pPr lvl="1">
              <a:lnSpc>
                <a:spcPct val="95000"/>
              </a:lnSpc>
              <a:buFont typeface="Wingdings" panose="05000000000000000000" pitchFamily="2" charset="2"/>
              <a:buNone/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endParaRPr lang="en-GB" altLang="cs-CZ" smtClean="0"/>
          </a:p>
          <a:p>
            <a:pPr lvl="1">
              <a:lnSpc>
                <a:spcPct val="95000"/>
              </a:lnSpc>
              <a:buFont typeface="Wingdings" panose="05000000000000000000" pitchFamily="2" charset="2"/>
              <a:buNone/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endParaRPr lang="en-GB" altLang="cs-CZ" smtClean="0"/>
          </a:p>
          <a:p>
            <a:pPr lvl="1"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mtClean="0"/>
              <a:t>Působí v součinnosti; klíčová je patrně ekvilibrace; rovnováha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4988"/>
            <a:ext cx="8232775" cy="630237"/>
          </a:xfrm>
        </p:spPr>
        <p:txBody>
          <a:bodyPr lIns="0" tIns="0" rIns="0" bIns="0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</a:pPr>
            <a:r>
              <a:rPr lang="en-GB" altLang="cs-CZ" smtClean="0"/>
              <a:t>Piagetovy pedagogické názory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32775" cy="3660775"/>
          </a:xfrm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mtClean="0"/>
              <a:t>Vzdělávání se má soustředit spíše na rozvíjení </a:t>
            </a:r>
            <a:r>
              <a:rPr lang="en-GB" altLang="cs-CZ" b="1" smtClean="0"/>
              <a:t>obecných schémat</a:t>
            </a:r>
            <a:r>
              <a:rPr lang="en-GB" altLang="cs-CZ" smtClean="0"/>
              <a:t>, než na rozvoj konkrétních dovedností</a:t>
            </a:r>
          </a:p>
          <a:p>
            <a:pPr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mtClean="0"/>
              <a:t>Vzdělávání dětí se má soustředit spíše </a:t>
            </a:r>
            <a:r>
              <a:rPr lang="en-GB" altLang="cs-CZ" b="1" smtClean="0"/>
              <a:t>na procesy</a:t>
            </a:r>
            <a:r>
              <a:rPr lang="en-GB" altLang="cs-CZ" smtClean="0"/>
              <a:t> než na obsahy</a:t>
            </a:r>
          </a:p>
          <a:p>
            <a:pPr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mtClean="0"/>
              <a:t>Vyučovací metody musí </a:t>
            </a:r>
            <a:r>
              <a:rPr lang="en-GB" altLang="cs-CZ" b="1" smtClean="0"/>
              <a:t>aktivizovat dítě</a:t>
            </a:r>
          </a:p>
          <a:p>
            <a:pPr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mtClean="0"/>
              <a:t>Kurikulum by mělo </a:t>
            </a:r>
            <a:r>
              <a:rPr lang="en-GB" altLang="cs-CZ" b="1" smtClean="0"/>
              <a:t>respektovat</a:t>
            </a:r>
            <a:r>
              <a:rPr lang="en-GB" altLang="cs-CZ" smtClean="0"/>
              <a:t> kognitivní </a:t>
            </a:r>
            <a:r>
              <a:rPr lang="en-GB" altLang="cs-CZ" b="1" smtClean="0"/>
              <a:t>vývojová stadia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Jak vlastně tedy děti uvažují o učivu?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1150"/>
            <a:ext cx="8231188" cy="1108075"/>
          </a:xfrm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 smtClean="0"/>
              <a:t>Základní pojmy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31188" cy="4532313"/>
          </a:xfrm>
        </p:spPr>
        <p:txBody>
          <a:bodyPr lIns="90000" tIns="46800" rIns="90000" bIns="46800">
            <a:normAutofit lnSpcReduction="10000"/>
          </a:bodyPr>
          <a:lstStyle/>
          <a:p>
            <a:pPr marL="320040" indent="-320040" fontAlgn="auto">
              <a:lnSpc>
                <a:spcPct val="80000"/>
              </a:lnSpc>
              <a:spcBef>
                <a:spcPts val="525"/>
              </a:spcBef>
              <a:spcAft>
                <a:spcPts val="0"/>
              </a:spcAft>
              <a:buFont typeface="Wingdings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b="1" smtClean="0"/>
              <a:t>Vědomosti</a:t>
            </a:r>
            <a:r>
              <a:rPr lang="en-GB" sz="2000" smtClean="0"/>
              <a:t> </a:t>
            </a:r>
          </a:p>
          <a:p>
            <a:pPr marL="640080" lvl="1" indent="-274320" fontAlgn="auto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Font typeface="Wingdings 2"/>
              <a:buChar char="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800" smtClean="0"/>
              <a:t>osvojené soustavy informací, představ a pojmů</a:t>
            </a:r>
          </a:p>
          <a:p>
            <a:pPr marL="640080" lvl="1" indent="-274320" fontAlgn="auto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Font typeface="Wingdings 2"/>
              <a:buChar char="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800" i="1" smtClean="0"/>
              <a:t>(srv. deklarativní znalosti</a:t>
            </a:r>
            <a:r>
              <a:rPr lang="cs-CZ" sz="1800" i="1" smtClean="0"/>
              <a:t>)</a:t>
            </a:r>
            <a:endParaRPr lang="en-GB" sz="1800" i="1" smtClean="0"/>
          </a:p>
          <a:p>
            <a:pPr marL="320040" indent="-320040" fontAlgn="auto">
              <a:lnSpc>
                <a:spcPct val="80000"/>
              </a:lnSpc>
              <a:spcBef>
                <a:spcPts val="525"/>
              </a:spcBef>
              <a:spcAft>
                <a:spcPts val="0"/>
              </a:spcAft>
              <a:buFont typeface="Wingdings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b="1" smtClean="0"/>
              <a:t>Dovednosti</a:t>
            </a:r>
            <a:r>
              <a:rPr lang="en-GB" sz="2000" smtClean="0"/>
              <a:t> </a:t>
            </a:r>
          </a:p>
          <a:p>
            <a:pPr marL="640080" lvl="1" indent="-274320" fontAlgn="auto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Font typeface="Wingdings 2"/>
              <a:buChar char="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800" smtClean="0"/>
              <a:t>předpoklad pro vykonávání činnosti či její části; znalost postupu či „strategie“ určité činnosti</a:t>
            </a:r>
          </a:p>
          <a:p>
            <a:pPr marL="640080" lvl="1" indent="-274320" fontAlgn="auto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Font typeface="Wingdings 2"/>
              <a:buChar char="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800" i="1" smtClean="0"/>
              <a:t>(srv. procedurální znalosti</a:t>
            </a:r>
            <a:r>
              <a:rPr lang="cs-CZ" sz="1800" i="1" smtClean="0"/>
              <a:t>)</a:t>
            </a:r>
            <a:endParaRPr lang="en-GB" sz="1800" i="1" smtClean="0"/>
          </a:p>
          <a:p>
            <a:pPr marL="320040" indent="-320040" fontAlgn="auto">
              <a:lnSpc>
                <a:spcPct val="80000"/>
              </a:lnSpc>
              <a:spcBef>
                <a:spcPts val="525"/>
              </a:spcBef>
              <a:spcAft>
                <a:spcPts val="0"/>
              </a:spcAft>
              <a:buFont typeface="Wingdings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b="1" smtClean="0"/>
              <a:t>Návyky</a:t>
            </a:r>
          </a:p>
          <a:p>
            <a:pPr marL="640080" lvl="1" indent="-274320" fontAlgn="auto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Font typeface="Wingdings 2"/>
              <a:buChar char="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800" smtClean="0"/>
              <a:t>Učením získaná pobídka chovat se v určité situaci určitým způsobem a obsahuje motivační prvek</a:t>
            </a:r>
          </a:p>
          <a:p>
            <a:pPr marL="320040" indent="-320040" fontAlgn="auto">
              <a:lnSpc>
                <a:spcPct val="80000"/>
              </a:lnSpc>
              <a:spcBef>
                <a:spcPts val="525"/>
              </a:spcBef>
              <a:spcAft>
                <a:spcPts val="0"/>
              </a:spcAft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000" b="1" smtClean="0"/>
          </a:p>
          <a:p>
            <a:pPr marL="320040" indent="-320040" fontAlgn="auto">
              <a:lnSpc>
                <a:spcPct val="80000"/>
              </a:lnSpc>
              <a:spcBef>
                <a:spcPts val="525"/>
              </a:spcBef>
              <a:spcAft>
                <a:spcPts val="0"/>
              </a:spcAft>
              <a:buFont typeface="Wingdings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b="1" u="sng" smtClean="0"/>
              <a:t>Kompetence</a:t>
            </a:r>
            <a:r>
              <a:rPr lang="en-GB" sz="2000" b="1" smtClean="0"/>
              <a:t> </a:t>
            </a:r>
            <a:r>
              <a:rPr lang="en-GB" sz="2000" i="1" smtClean="0"/>
              <a:t>(v rámci ŠV</a:t>
            </a:r>
            <a:r>
              <a:rPr lang="cs-CZ" sz="2000" i="1" smtClean="0"/>
              <a:t>P)</a:t>
            </a:r>
            <a:endParaRPr lang="en-GB" sz="2000" i="1" smtClean="0"/>
          </a:p>
          <a:p>
            <a:pPr marL="640080" lvl="1" indent="-274320" fontAlgn="auto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Font typeface="Wingdings 2"/>
              <a:buChar char="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800" smtClean="0"/>
              <a:t>Zahrnují všechny výše uvedené; zdůrazňována praktičnost a provázanost s běžným životem</a:t>
            </a:r>
            <a:endParaRPr lang="cs-CZ" sz="1800" smtClean="0"/>
          </a:p>
          <a:p>
            <a:pPr marL="640080" lvl="1" indent="-274320" fontAlgn="auto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Font typeface="Wingdings 2"/>
              <a:buChar char="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1400" smtClean="0"/>
              <a:t>Def. (Klíčové) kompetence jsou evropském rámci pojímány jako kombinace znalostí, dovedností a postojů odpovídajících určitému kontextu a definovány jako kompetence, které všichni potřebují ke svému osobnímu naplnění a rozvoji, aktivnímu občanství, sociálnímu začlenění a pro pracovní život. Během počátečního vzdělávání a odborné přípravy by si měli mladí lidé osvojit klíčové schopnosti na takové úrovni, aby byli připraveni na dospělost, a tyto schopnosti by si měli dále rozvíjet, zachovávat a aktualizovat v rámci celoživotního vzdělávání.</a:t>
            </a:r>
            <a:endParaRPr lang="en-GB" sz="1800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5600"/>
            <a:ext cx="8232775" cy="989013"/>
          </a:xfrm>
        </p:spPr>
        <p:txBody>
          <a:bodyPr lIns="0" tIns="0" rIns="0" bIns="0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</a:pPr>
            <a:r>
              <a:rPr lang="en-GB" altLang="cs-CZ" smtClean="0"/>
              <a:t>Dětské interpretace světa</a:t>
            </a:r>
            <a:r>
              <a:rPr lang="cs-CZ" altLang="cs-CZ" smtClean="0"/>
              <a:t/>
            </a:r>
            <a:br>
              <a:rPr lang="cs-CZ" altLang="cs-CZ" smtClean="0"/>
            </a:br>
            <a:r>
              <a:rPr lang="cs-CZ" altLang="cs-CZ" sz="2500" smtClean="0"/>
              <a:t>- řada označení:</a:t>
            </a:r>
            <a:endParaRPr lang="en-GB" altLang="cs-CZ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32775" cy="4576763"/>
          </a:xfrm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z="2400" smtClean="0"/>
              <a:t>Naivní teorie dítěte</a:t>
            </a:r>
            <a:r>
              <a:rPr lang="cs-CZ" altLang="cs-CZ" sz="2400" smtClean="0"/>
              <a:t>, ale též (příbuzné termíny):</a:t>
            </a:r>
            <a:endParaRPr lang="en-GB" altLang="cs-CZ" sz="2400" smtClean="0"/>
          </a:p>
          <a:p>
            <a:pPr lvl="2"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z="1800" smtClean="0"/>
              <a:t>Implicitní teorie dítět</a:t>
            </a:r>
            <a:r>
              <a:rPr lang="cs-CZ" altLang="cs-CZ" sz="1800" smtClean="0"/>
              <a:t>e</a:t>
            </a:r>
          </a:p>
          <a:p>
            <a:pPr lvl="2"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z="1800" smtClean="0"/>
              <a:t>Dětská věda</a:t>
            </a:r>
          </a:p>
          <a:p>
            <a:pPr lvl="2"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z="1800" smtClean="0"/>
              <a:t>Dětské naivní koncepce</a:t>
            </a:r>
          </a:p>
          <a:p>
            <a:pPr lvl="2"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z="1800" smtClean="0"/>
              <a:t>Dětské implicitní koncepce</a:t>
            </a:r>
          </a:p>
          <a:p>
            <a:pPr lvl="2"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z="1800" smtClean="0"/>
              <a:t>Dětské prekoncepce</a:t>
            </a:r>
          </a:p>
          <a:p>
            <a:pPr lvl="2"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z="1800" smtClean="0"/>
              <a:t>Dětské dosavadní koncepce</a:t>
            </a:r>
          </a:p>
          <a:p>
            <a:pPr lvl="2"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z="1800" smtClean="0"/>
              <a:t>Dětské alternativní koncepce</a:t>
            </a:r>
          </a:p>
          <a:p>
            <a:pPr lvl="2"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z="1800" smtClean="0"/>
              <a:t>Dětské mylné koncepce, </a:t>
            </a:r>
            <a:endParaRPr lang="cs-CZ" altLang="cs-CZ" sz="1800" smtClean="0"/>
          </a:p>
          <a:p>
            <a:pPr lvl="2"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cs-CZ" altLang="cs-CZ" sz="1800" smtClean="0"/>
              <a:t>M</a:t>
            </a:r>
            <a:r>
              <a:rPr lang="en-GB" altLang="cs-CZ" sz="1800" smtClean="0"/>
              <a:t>iskoncepce</a:t>
            </a:r>
            <a:r>
              <a:rPr lang="cs-CZ" altLang="cs-CZ" sz="1800" smtClean="0"/>
              <a:t> v procesu učení</a:t>
            </a:r>
          </a:p>
          <a:p>
            <a:pPr lvl="2"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endParaRPr lang="cs-CZ" altLang="cs-CZ" sz="1800" smtClean="0"/>
          </a:p>
          <a:p>
            <a:pPr lvl="1"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cs-CZ" altLang="cs-CZ" sz="2000" smtClean="0"/>
              <a:t>nepřesné či zavádějící znalosti a dovednosti, které máme „před“; „v průběhu“ či jako „nezamýšlené výsledky“ učení – srv. konstruktivistické teorie učení</a:t>
            </a:r>
            <a:endParaRPr lang="en-GB" altLang="cs-CZ" sz="2000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4988"/>
            <a:ext cx="8232775" cy="630237"/>
          </a:xfrm>
        </p:spPr>
        <p:txBody>
          <a:bodyPr lIns="0" tIns="0" rIns="0" bIns="0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</a:pPr>
            <a:r>
              <a:rPr lang="en-GB" altLang="cs-CZ" smtClean="0"/>
              <a:t>Dětské interpretace jevů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32775" cy="4724400"/>
          </a:xfrm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mtClean="0"/>
              <a:t>Kognitivní složka</a:t>
            </a:r>
            <a:r>
              <a:rPr lang="cs-CZ" altLang="cs-CZ" smtClean="0"/>
              <a:t> </a:t>
            </a:r>
            <a:endParaRPr lang="en-GB" altLang="cs-CZ" smtClean="0"/>
          </a:p>
          <a:p>
            <a:pPr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mtClean="0"/>
              <a:t>Afektivní složka</a:t>
            </a:r>
          </a:p>
          <a:p>
            <a:pPr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mtClean="0"/>
              <a:t>Složka konativní</a:t>
            </a:r>
          </a:p>
          <a:p>
            <a:pPr>
              <a:lnSpc>
                <a:spcPct val="95000"/>
              </a:lnSpc>
              <a:buFont typeface="Wingdings" panose="05000000000000000000" pitchFamily="2" charset="2"/>
              <a:buNone/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endParaRPr lang="en-GB" altLang="cs-CZ" smtClean="0"/>
          </a:p>
          <a:p>
            <a:pPr>
              <a:lnSpc>
                <a:spcPct val="95000"/>
              </a:lnSpc>
              <a:buFont typeface="Wingdings" panose="05000000000000000000" pitchFamily="2" charset="2"/>
              <a:buNone/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endParaRPr lang="cs-CZ" altLang="cs-CZ" i="1" smtClean="0"/>
          </a:p>
          <a:p>
            <a:pPr lvl="1"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cs-CZ" altLang="cs-CZ" i="1" smtClean="0"/>
              <a:t>královský dvůr je takovej ten dvorek na zámku...</a:t>
            </a:r>
          </a:p>
          <a:p>
            <a:pPr lvl="2" algn="r">
              <a:lnSpc>
                <a:spcPct val="95000"/>
              </a:lnSpc>
              <a:buFont typeface="Wingdings" panose="05000000000000000000" pitchFamily="2" charset="2"/>
              <a:buNone/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i="1" smtClean="0"/>
              <a:t>(např. </a:t>
            </a:r>
            <a:r>
              <a:rPr lang="cs-CZ" altLang="cs-CZ" i="1" smtClean="0"/>
              <a:t>P. </a:t>
            </a:r>
            <a:r>
              <a:rPr lang="en-GB" altLang="cs-CZ" i="1" smtClean="0"/>
              <a:t>Gavora, 1992)</a:t>
            </a:r>
            <a:endParaRPr lang="cs-CZ" altLang="cs-CZ" i="1" smtClean="0"/>
          </a:p>
          <a:p>
            <a:pPr lvl="1"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cs-CZ" altLang="cs-CZ" i="1" smtClean="0"/>
              <a:t>atomy jsou takoví úplně malí trpaslíci...</a:t>
            </a:r>
          </a:p>
          <a:p>
            <a:pPr lvl="2" algn="r">
              <a:lnSpc>
                <a:spcPct val="95000"/>
              </a:lnSpc>
              <a:buFont typeface="Wingdings" panose="05000000000000000000" pitchFamily="2" charset="2"/>
              <a:buNone/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cs-CZ" altLang="cs-CZ" i="1" smtClean="0"/>
              <a:t>(např. M. Ouhrabka, 1996)</a:t>
            </a:r>
          </a:p>
          <a:p>
            <a:pPr lvl="1"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cs-CZ" altLang="cs-CZ" i="1" smtClean="0"/>
              <a:t>(...)</a:t>
            </a:r>
            <a:endParaRPr lang="en-GB" altLang="cs-CZ" i="1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3838"/>
            <a:ext cx="7775575" cy="1257300"/>
          </a:xfrm>
        </p:spPr>
        <p:txBody>
          <a:bodyPr lIns="0" tIns="0" rIns="0" bIns="0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</a:pPr>
            <a:r>
              <a:rPr lang="en-GB" altLang="cs-CZ" smtClean="0"/>
              <a:t>Schéma žákových dosavadních znalostí (Dochy, 1996)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1508125"/>
            <a:ext cx="8091487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4988"/>
            <a:ext cx="8232775" cy="630237"/>
          </a:xfrm>
        </p:spPr>
        <p:txBody>
          <a:bodyPr lIns="0" tIns="0" rIns="0" bIns="0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</a:pPr>
            <a:r>
              <a:rPr lang="en-GB" altLang="cs-CZ" smtClean="0"/>
              <a:t>Žákovo pojetí učiva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32775" cy="4864100"/>
          </a:xfrm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mtClean="0"/>
              <a:t>Žákovo pojetí učiva obecně</a:t>
            </a:r>
            <a:endParaRPr lang="cs-CZ" altLang="cs-CZ" smtClean="0"/>
          </a:p>
          <a:p>
            <a:pPr lvl="1"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cs-CZ" altLang="cs-CZ" i="1" smtClean="0"/>
              <a:t>(„K čemu je to blbý učení?“)</a:t>
            </a:r>
            <a:endParaRPr lang="en-GB" altLang="cs-CZ" i="1" smtClean="0"/>
          </a:p>
          <a:p>
            <a:pPr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mtClean="0"/>
              <a:t>Žákovo pojetí učiva v určité skupině předmětů</a:t>
            </a:r>
            <a:endParaRPr lang="cs-CZ" altLang="cs-CZ" smtClean="0"/>
          </a:p>
          <a:p>
            <a:pPr lvl="1"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cs-CZ" altLang="cs-CZ" i="1" smtClean="0"/>
              <a:t>(„Nerad cokoli počítám!“)</a:t>
            </a:r>
            <a:endParaRPr lang="en-GB" altLang="cs-CZ" i="1" smtClean="0"/>
          </a:p>
          <a:p>
            <a:pPr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mtClean="0"/>
              <a:t>Žákovo pojetí učiva v určitém předmětu</a:t>
            </a:r>
            <a:endParaRPr lang="cs-CZ" altLang="cs-CZ" smtClean="0"/>
          </a:p>
          <a:p>
            <a:pPr lvl="1"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cs-CZ" altLang="cs-CZ" i="1" smtClean="0"/>
              <a:t>(„Matematika mi nejde.“)</a:t>
            </a:r>
            <a:endParaRPr lang="en-GB" altLang="cs-CZ" i="1" smtClean="0"/>
          </a:p>
          <a:p>
            <a:pPr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mtClean="0"/>
              <a:t>Žákovo pojetí učiva v konkrétním tématu</a:t>
            </a:r>
            <a:endParaRPr lang="cs-CZ" altLang="cs-CZ" smtClean="0"/>
          </a:p>
          <a:p>
            <a:pPr lvl="1"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cs-CZ" altLang="cs-CZ" i="1" smtClean="0"/>
              <a:t>(„K čemu mi jsou rovnice o dvou neznámých?“)</a:t>
            </a:r>
            <a:endParaRPr lang="en-GB" altLang="cs-CZ" i="1" smtClean="0"/>
          </a:p>
          <a:p>
            <a:pPr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mtClean="0"/>
              <a:t>Žákovo pojetí učiva žákovo pojetí pojmu</a:t>
            </a:r>
            <a:endParaRPr lang="cs-CZ" altLang="cs-CZ" smtClean="0"/>
          </a:p>
          <a:p>
            <a:pPr lvl="1"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cs-CZ" altLang="cs-CZ" i="1" smtClean="0"/>
              <a:t>(„Rovnice je když...“)</a:t>
            </a:r>
            <a:endParaRPr lang="en-GB" altLang="cs-CZ" i="1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Příklad současné (konstruktivistické) teorie učení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1463"/>
            <a:ext cx="8232775" cy="1155700"/>
          </a:xfrm>
        </p:spPr>
        <p:txBody>
          <a:bodyPr lIns="0" tIns="0" rIns="0" bIns="0">
            <a:spAutoFit/>
          </a:bodyPr>
          <a:lstStyle/>
          <a:p>
            <a:pPr marL="323850" indent="-323850">
              <a:lnSpc>
                <a:spcPct val="93000"/>
              </a:lnSpc>
              <a:tabLst>
                <a:tab pos="323850" algn="l"/>
                <a:tab pos="974725" algn="l"/>
                <a:tab pos="1627188" algn="l"/>
                <a:tab pos="2278063" algn="l"/>
                <a:tab pos="2930525" algn="l"/>
                <a:tab pos="3582988" algn="l"/>
                <a:tab pos="4235450" algn="l"/>
                <a:tab pos="4887913" algn="l"/>
                <a:tab pos="5540375" algn="l"/>
                <a:tab pos="6192838" algn="l"/>
                <a:tab pos="6845300" algn="l"/>
                <a:tab pos="7497763" algn="l"/>
                <a:tab pos="8150225" algn="l"/>
                <a:tab pos="8802688" algn="l"/>
                <a:tab pos="9455150" algn="l"/>
                <a:tab pos="10106025" algn="l"/>
              </a:tabLst>
            </a:pPr>
            <a:r>
              <a:rPr lang="en-GB" altLang="cs-CZ" smtClean="0"/>
              <a:t>Smysluplné učení </a:t>
            </a:r>
            <a:br>
              <a:rPr lang="en-GB" altLang="cs-CZ" smtClean="0"/>
            </a:br>
            <a:r>
              <a:rPr lang="en-GB" altLang="cs-CZ" sz="3700" smtClean="0"/>
              <a:t>(meaningful learning)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32775" cy="3927475"/>
          </a:xfrm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b="1" smtClean="0"/>
              <a:t>učení, které není prostým memorováním a rozšiřováním sumy poznatků</a:t>
            </a:r>
            <a:endParaRPr lang="cs-CZ" altLang="cs-CZ" b="1" smtClean="0"/>
          </a:p>
          <a:p>
            <a:pPr lvl="1"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cs-CZ" altLang="cs-CZ" smtClean="0"/>
              <a:t>Valstní t</a:t>
            </a:r>
            <a:r>
              <a:rPr lang="en-GB" altLang="cs-CZ" smtClean="0"/>
              <a:t>ermín připisován D.P.Ausubelovi </a:t>
            </a:r>
            <a:endParaRPr lang="cs-CZ" altLang="cs-CZ" smtClean="0"/>
          </a:p>
          <a:p>
            <a:pPr lvl="2"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cs-CZ" altLang="cs-CZ" smtClean="0"/>
              <a:t>Vzniká v reakci na </a:t>
            </a:r>
            <a:r>
              <a:rPr lang="en-GB" altLang="cs-CZ" smtClean="0"/>
              <a:t>Thorndika </a:t>
            </a:r>
            <a:r>
              <a:rPr lang="cs-CZ" altLang="cs-CZ" smtClean="0"/>
              <a:t>a jeho </a:t>
            </a:r>
            <a:r>
              <a:rPr lang="en-GB" altLang="cs-CZ" smtClean="0"/>
              <a:t>mechanistick</a:t>
            </a:r>
            <a:r>
              <a:rPr lang="cs-CZ" altLang="cs-CZ" smtClean="0"/>
              <a:t>ý</a:t>
            </a:r>
            <a:r>
              <a:rPr lang="en-GB" altLang="cs-CZ" smtClean="0"/>
              <a:t> přístup</a:t>
            </a:r>
            <a:r>
              <a:rPr lang="cs-CZ" altLang="cs-CZ" smtClean="0"/>
              <a:t> k učení </a:t>
            </a:r>
            <a:r>
              <a:rPr lang="cs-CZ" altLang="cs-CZ" sz="1800" i="1" smtClean="0"/>
              <a:t>(behaviorální paradigma)</a:t>
            </a:r>
            <a:endParaRPr lang="en-GB" altLang="cs-CZ" sz="1800" i="1" smtClean="0"/>
          </a:p>
          <a:p>
            <a:pPr lvl="2"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cs-CZ" altLang="cs-CZ" smtClean="0"/>
              <a:t>Významným</a:t>
            </a:r>
            <a:r>
              <a:rPr lang="en-GB" altLang="cs-CZ" smtClean="0"/>
              <a:t> zdrojem gestalt</a:t>
            </a:r>
            <a:r>
              <a:rPr lang="cs-CZ" altLang="cs-CZ" smtClean="0"/>
              <a:t>-psychologie </a:t>
            </a:r>
            <a:r>
              <a:rPr lang="cs-CZ" altLang="cs-CZ" i="1" smtClean="0"/>
              <a:t>(viz předchozí přednáška)</a:t>
            </a:r>
            <a:endParaRPr lang="en-GB" altLang="cs-CZ" i="1" smtClean="0"/>
          </a:p>
          <a:p>
            <a:pPr lvl="2"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cs-CZ" altLang="cs-CZ" smtClean="0"/>
              <a:t>Kořeny způsobu uvažování sahají mj. až k </a:t>
            </a:r>
            <a:r>
              <a:rPr lang="en-GB" altLang="cs-CZ" sz="1800" i="1" smtClean="0"/>
              <a:t>J.A.Komensk</a:t>
            </a:r>
            <a:r>
              <a:rPr lang="cs-CZ" altLang="cs-CZ" sz="1800" i="1" smtClean="0"/>
              <a:t>ému (není ovšem zakladatelem; „předvědecké“ období!)</a:t>
            </a:r>
            <a:endParaRPr lang="en-GB" altLang="cs-CZ" sz="1800" i="1" smtClean="0"/>
          </a:p>
          <a:p>
            <a:pPr lvl="1">
              <a:lnSpc>
                <a:spcPct val="95000"/>
              </a:lnSpc>
              <a:buFont typeface="Wingdings" panose="05000000000000000000" pitchFamily="2" charset="2"/>
              <a:buNone/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endParaRPr lang="en-GB" altLang="cs-CZ" i="1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4988"/>
            <a:ext cx="8232775" cy="630237"/>
          </a:xfrm>
        </p:spPr>
        <p:txBody>
          <a:bodyPr lIns="0" tIns="0" rIns="0" bIns="0">
            <a:spAutoFit/>
          </a:bodyPr>
          <a:lstStyle/>
          <a:p>
            <a:pPr marL="323850" indent="-323850">
              <a:lnSpc>
                <a:spcPct val="93000"/>
              </a:lnSpc>
              <a:tabLst>
                <a:tab pos="323850" algn="l"/>
                <a:tab pos="974725" algn="l"/>
                <a:tab pos="1627188" algn="l"/>
                <a:tab pos="2278063" algn="l"/>
                <a:tab pos="2930525" algn="l"/>
                <a:tab pos="3582988" algn="l"/>
                <a:tab pos="4235450" algn="l"/>
                <a:tab pos="4887913" algn="l"/>
                <a:tab pos="5540375" algn="l"/>
                <a:tab pos="6192838" algn="l"/>
                <a:tab pos="6845300" algn="l"/>
                <a:tab pos="7497763" algn="l"/>
                <a:tab pos="8150225" algn="l"/>
                <a:tab pos="8802688" algn="l"/>
                <a:tab pos="9455150" algn="l"/>
                <a:tab pos="10106025" algn="l"/>
              </a:tabLst>
            </a:pPr>
            <a:r>
              <a:rPr lang="en-GB" altLang="cs-CZ" smtClean="0"/>
              <a:t>Smysluplné učení - charakteristiky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32775" cy="3506788"/>
          </a:xfrm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mtClean="0"/>
              <a:t>Aktivita</a:t>
            </a:r>
            <a:r>
              <a:rPr lang="cs-CZ" altLang="cs-CZ" smtClean="0"/>
              <a:t> v procesu učení</a:t>
            </a:r>
            <a:endParaRPr lang="en-GB" altLang="cs-CZ" smtClean="0"/>
          </a:p>
          <a:p>
            <a:pPr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mtClean="0"/>
              <a:t>Konstruování</a:t>
            </a:r>
            <a:r>
              <a:rPr lang="cs-CZ" altLang="cs-CZ" smtClean="0"/>
              <a:t> poznatků</a:t>
            </a:r>
            <a:endParaRPr lang="en-GB" altLang="cs-CZ" smtClean="0"/>
          </a:p>
          <a:p>
            <a:pPr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mtClean="0"/>
              <a:t>Kumulace</a:t>
            </a:r>
            <a:r>
              <a:rPr lang="cs-CZ" altLang="cs-CZ" smtClean="0"/>
              <a:t> poznatků</a:t>
            </a:r>
            <a:endParaRPr lang="en-GB" altLang="cs-CZ" smtClean="0"/>
          </a:p>
          <a:p>
            <a:pPr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mtClean="0"/>
              <a:t>Autoregulace</a:t>
            </a:r>
            <a:r>
              <a:rPr lang="cs-CZ" altLang="cs-CZ" smtClean="0"/>
              <a:t> učení</a:t>
            </a:r>
            <a:endParaRPr lang="en-GB" altLang="cs-CZ" smtClean="0"/>
          </a:p>
          <a:p>
            <a:pPr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mtClean="0"/>
              <a:t>Zacílenost</a:t>
            </a:r>
            <a:r>
              <a:rPr lang="cs-CZ" altLang="cs-CZ" smtClean="0"/>
              <a:t> učení</a:t>
            </a:r>
            <a:endParaRPr lang="en-GB" altLang="cs-CZ" smtClean="0"/>
          </a:p>
          <a:p>
            <a:pPr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mtClean="0"/>
              <a:t>Situovanost</a:t>
            </a:r>
            <a:r>
              <a:rPr lang="cs-CZ" altLang="cs-CZ" smtClean="0"/>
              <a:t> učení</a:t>
            </a:r>
            <a:endParaRPr lang="en-GB" altLang="cs-CZ" smtClean="0"/>
          </a:p>
          <a:p>
            <a:pPr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mtClean="0"/>
              <a:t>Individální specifičnost</a:t>
            </a:r>
            <a:r>
              <a:rPr lang="cs-CZ" altLang="cs-CZ" smtClean="0"/>
              <a:t> učení</a:t>
            </a:r>
            <a:endParaRPr lang="en-GB" altLang="cs-CZ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4925"/>
            <a:ext cx="8491538" cy="1631950"/>
          </a:xfrm>
        </p:spPr>
        <p:txBody>
          <a:bodyPr lIns="0" tIns="0" rIns="0" bIns="0">
            <a:spAutoFit/>
          </a:bodyPr>
          <a:lstStyle/>
          <a:p>
            <a:pPr marL="323850" indent="-323850">
              <a:lnSpc>
                <a:spcPct val="93000"/>
              </a:lnSpc>
              <a:tabLst>
                <a:tab pos="323850" algn="l"/>
                <a:tab pos="974725" algn="l"/>
                <a:tab pos="1627188" algn="l"/>
                <a:tab pos="2278063" algn="l"/>
                <a:tab pos="2930525" algn="l"/>
                <a:tab pos="3582988" algn="l"/>
                <a:tab pos="4235450" algn="l"/>
                <a:tab pos="4887913" algn="l"/>
                <a:tab pos="5540375" algn="l"/>
                <a:tab pos="6192838" algn="l"/>
                <a:tab pos="6845300" algn="l"/>
                <a:tab pos="7497763" algn="l"/>
                <a:tab pos="8150225" algn="l"/>
                <a:tab pos="8802688" algn="l"/>
                <a:tab pos="9455150" algn="l"/>
                <a:tab pos="10106025" algn="l"/>
              </a:tabLst>
            </a:pPr>
            <a:r>
              <a:rPr lang="cs-CZ" altLang="cs-CZ" sz="3800" smtClean="0"/>
              <a:t/>
            </a:r>
            <a:br>
              <a:rPr lang="cs-CZ" altLang="cs-CZ" sz="3800" smtClean="0"/>
            </a:br>
            <a:r>
              <a:rPr lang="en-GB" altLang="cs-CZ" sz="3800" smtClean="0"/>
              <a:t>Smysluplné učení – složky</a:t>
            </a:r>
            <a:r>
              <a:rPr lang="cs-CZ" altLang="cs-CZ" sz="3800" smtClean="0"/>
              <a:t> (</a:t>
            </a:r>
            <a:r>
              <a:rPr lang="en-GB" altLang="cs-CZ" sz="3800" smtClean="0"/>
              <a:t>Shuell</a:t>
            </a:r>
            <a:r>
              <a:rPr lang="cs-CZ" altLang="cs-CZ" sz="3800" smtClean="0"/>
              <a:t>,</a:t>
            </a:r>
            <a:r>
              <a:rPr lang="en-GB" altLang="cs-CZ" sz="3800" smtClean="0"/>
              <a:t> 1992)</a:t>
            </a:r>
            <a:br>
              <a:rPr lang="en-GB" altLang="cs-CZ" sz="3800" smtClean="0"/>
            </a:br>
            <a:endParaRPr lang="en-GB" altLang="cs-CZ" sz="3800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914400" y="1600200"/>
            <a:ext cx="7775575" cy="4289425"/>
          </a:xfrm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buFont typeface="Wingdings" panose="05000000000000000000" pitchFamily="2" charset="2"/>
              <a:buNone/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cs-CZ" altLang="cs-CZ" sz="2400" u="sng" smtClean="0"/>
              <a:t>Ve vztahu k učení:</a:t>
            </a:r>
          </a:p>
          <a:p>
            <a:pPr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z="2400" b="1" smtClean="0"/>
              <a:t>Očekávání</a:t>
            </a:r>
            <a:r>
              <a:rPr lang="en-GB" altLang="cs-CZ" sz="2400" smtClean="0"/>
              <a:t> </a:t>
            </a:r>
            <a:r>
              <a:rPr lang="en-GB" altLang="cs-CZ" sz="2400" i="1" smtClean="0"/>
              <a:t>(mj. co, k čemu, self-efficacy)</a:t>
            </a:r>
          </a:p>
          <a:p>
            <a:pPr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z="2400" b="1" smtClean="0"/>
              <a:t>Motivování</a:t>
            </a:r>
            <a:r>
              <a:rPr lang="en-GB" altLang="cs-CZ" sz="2400" smtClean="0"/>
              <a:t> </a:t>
            </a:r>
            <a:r>
              <a:rPr lang="en-GB" altLang="cs-CZ" sz="2400" i="1" smtClean="0"/>
              <a:t>(vnější, vnitřní)</a:t>
            </a:r>
          </a:p>
          <a:p>
            <a:pPr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z="2400" b="1" smtClean="0"/>
              <a:t>Aktivování</a:t>
            </a:r>
            <a:r>
              <a:rPr lang="en-GB" altLang="cs-CZ" sz="2400" smtClean="0"/>
              <a:t> dosavadních znalostí</a:t>
            </a:r>
          </a:p>
          <a:p>
            <a:pPr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z="2400" b="1" smtClean="0"/>
              <a:t>Pozornost</a:t>
            </a:r>
            <a:r>
              <a:rPr lang="en-GB" altLang="cs-CZ" sz="2400" smtClean="0"/>
              <a:t> </a:t>
            </a:r>
            <a:r>
              <a:rPr lang="en-GB" altLang="cs-CZ" sz="2400" i="1" smtClean="0"/>
              <a:t>(část vs. celek učiva)</a:t>
            </a:r>
          </a:p>
          <a:p>
            <a:pPr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z="2400" b="1" smtClean="0"/>
              <a:t>Překódování</a:t>
            </a:r>
            <a:r>
              <a:rPr lang="en-GB" altLang="cs-CZ" sz="2400" i="1" smtClean="0"/>
              <a:t> (zvláštnosti zapamatování žáka </a:t>
            </a:r>
          </a:p>
          <a:p>
            <a:pPr lvl="1">
              <a:lnSpc>
                <a:spcPct val="95000"/>
              </a:lnSpc>
              <a:buFont typeface="Wingdings" panose="05000000000000000000" pitchFamily="2" charset="2"/>
              <a:buNone/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z="2000" i="1" smtClean="0"/>
              <a:t>i zvláštnosti učiva)</a:t>
            </a:r>
          </a:p>
          <a:p>
            <a:pPr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z="2400" b="1" smtClean="0"/>
              <a:t>Srovnávání</a:t>
            </a:r>
            <a:r>
              <a:rPr lang="en-GB" altLang="cs-CZ" sz="2400" i="1" smtClean="0"/>
              <a:t> (staré a nové učivo)</a:t>
            </a:r>
          </a:p>
          <a:p>
            <a:pPr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z="2400" b="1" smtClean="0"/>
              <a:t>Generování hypotéz</a:t>
            </a:r>
            <a:r>
              <a:rPr lang="cs-CZ" altLang="cs-CZ" sz="2400" smtClean="0"/>
              <a:t> </a:t>
            </a:r>
            <a:r>
              <a:rPr lang="cs-CZ" altLang="cs-CZ" sz="2400" i="1" smtClean="0"/>
              <a:t>(jestli si to správně představuji, tak...)</a:t>
            </a:r>
            <a:endParaRPr lang="en-GB" altLang="cs-CZ" sz="2400" i="1" smtClean="0"/>
          </a:p>
          <a:p>
            <a:pPr algn="ctr">
              <a:lnSpc>
                <a:spcPct val="95000"/>
              </a:lnSpc>
              <a:buFont typeface="Wingdings" panose="05000000000000000000" pitchFamily="2" charset="2"/>
              <a:buNone/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z="2400" i="1" smtClean="0"/>
              <a:t>(...)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4988"/>
            <a:ext cx="8232775" cy="630237"/>
          </a:xfrm>
        </p:spPr>
        <p:txBody>
          <a:bodyPr lIns="0" tIns="0" rIns="0" bIns="0">
            <a:spAutoFit/>
          </a:bodyPr>
          <a:lstStyle/>
          <a:p>
            <a:pPr marL="323850" indent="-323850">
              <a:lnSpc>
                <a:spcPct val="93000"/>
              </a:lnSpc>
              <a:tabLst>
                <a:tab pos="323850" algn="l"/>
                <a:tab pos="974725" algn="l"/>
                <a:tab pos="1627188" algn="l"/>
                <a:tab pos="2278063" algn="l"/>
                <a:tab pos="2930525" algn="l"/>
                <a:tab pos="3582988" algn="l"/>
                <a:tab pos="4235450" algn="l"/>
                <a:tab pos="4887913" algn="l"/>
                <a:tab pos="5540375" algn="l"/>
                <a:tab pos="6192838" algn="l"/>
                <a:tab pos="6845300" algn="l"/>
                <a:tab pos="7497763" algn="l"/>
                <a:tab pos="8150225" algn="l"/>
                <a:tab pos="8802688" algn="l"/>
                <a:tab pos="9455150" algn="l"/>
                <a:tab pos="10106025" algn="l"/>
              </a:tabLst>
            </a:pPr>
            <a:r>
              <a:rPr lang="en-GB" altLang="cs-CZ" smtClean="0"/>
              <a:t>Smysluplné učení - </a:t>
            </a:r>
            <a:r>
              <a:rPr lang="cs-CZ" altLang="cs-CZ" smtClean="0"/>
              <a:t>procesy</a:t>
            </a:r>
            <a:endParaRPr lang="en-GB" altLang="cs-CZ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32775" cy="2478088"/>
          </a:xfrm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mtClean="0"/>
              <a:t>Opakování</a:t>
            </a:r>
          </a:p>
          <a:p>
            <a:pPr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mtClean="0"/>
              <a:t>Zpětná vazba</a:t>
            </a:r>
          </a:p>
          <a:p>
            <a:pPr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mtClean="0"/>
              <a:t>Hodnocení </a:t>
            </a:r>
            <a:r>
              <a:rPr lang="en-GB" altLang="cs-CZ" i="1" smtClean="0"/>
              <a:t>(sumativní vs. formativní)</a:t>
            </a:r>
          </a:p>
          <a:p>
            <a:pPr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mtClean="0"/>
              <a:t>Monitorování</a:t>
            </a:r>
          </a:p>
          <a:p>
            <a:pPr>
              <a:lnSpc>
                <a:spcPct val="95000"/>
              </a:lnSpc>
              <a:tabLst>
                <a:tab pos="649288" algn="l"/>
                <a:tab pos="1301750" algn="l"/>
                <a:tab pos="1952625" algn="l"/>
                <a:tab pos="2605088" algn="l"/>
                <a:tab pos="3257550" algn="l"/>
                <a:tab pos="3910013" algn="l"/>
                <a:tab pos="4562475" algn="l"/>
                <a:tab pos="5214938" algn="l"/>
                <a:tab pos="5867400" algn="l"/>
                <a:tab pos="6519863" algn="l"/>
                <a:tab pos="7172325" algn="l"/>
                <a:tab pos="7824788" algn="l"/>
                <a:tab pos="8477250" algn="l"/>
                <a:tab pos="9129713" algn="l"/>
                <a:tab pos="9780588" algn="l"/>
              </a:tabLst>
            </a:pPr>
            <a:r>
              <a:rPr lang="en-GB" altLang="cs-CZ" smtClean="0"/>
              <a:t>Kombinování, integrování, syntéza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altLang="cs-CZ" smtClean="0"/>
              <a:t>Literatura (výběr)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20000"/>
          </a:bodyPr>
          <a:lstStyle/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smtClean="0"/>
              <a:t>BERTRAND, Y. </a:t>
            </a:r>
            <a:r>
              <a:rPr lang="cs-CZ" sz="1800" i="1" smtClean="0"/>
              <a:t>Soudobé teorie vzdělávání</a:t>
            </a:r>
            <a:r>
              <a:rPr lang="cs-CZ" sz="1800" smtClean="0"/>
              <a:t>. Praha: Portál, 1998.</a:t>
            </a:r>
          </a:p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smtClean="0"/>
              <a:t>MOSELEY, D. et al. </a:t>
            </a:r>
            <a:r>
              <a:rPr lang="en-US" sz="1800" smtClean="0"/>
              <a:t>Frameworks for thinking: a handbook for teachers and learning</a:t>
            </a:r>
            <a:r>
              <a:rPr lang="cs-CZ" sz="1800" smtClean="0"/>
              <a:t>. Cambridge: Cambridge Un. Press, 2005.</a:t>
            </a:r>
          </a:p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1800" smtClean="0"/>
              <a:t>Psycholgy Clasics</a:t>
            </a:r>
          </a:p>
          <a:p>
            <a:pPr marL="640080" lvl="1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1500" smtClean="0">
                <a:hlinkClick r:id="rId3"/>
              </a:rPr>
              <a:t>http://psychclassics.yorku.ca/</a:t>
            </a:r>
            <a:r>
              <a:rPr lang="cs-CZ" sz="1500" smtClean="0"/>
              <a:t> </a:t>
            </a:r>
            <a:endParaRPr lang="en-US" sz="1500" smtClean="0"/>
          </a:p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1800" smtClean="0"/>
              <a:t>Moore, Alex. Teaching and Learning: Pedagogy, Curriculum and Culture. Routledge Falmer, 2000.</a:t>
            </a:r>
          </a:p>
          <a:p>
            <a:pPr marL="640080" lvl="1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1500" smtClean="0">
                <a:hlinkClick r:id="rId4"/>
              </a:rPr>
              <a:t>http://site.ebrary.com/lib/masaryk/Top?channelName=masaryk&amp;cpage=2&amp;docID=10054087&amp;f00=text&amp;frm=smp.x&amp;hitsPerPage=10&amp;layout=document&amp;p00=learning+theories&amp;sortBy=score&amp;sortOrder=desc</a:t>
            </a:r>
            <a:r>
              <a:rPr lang="cs-CZ" sz="1500" smtClean="0"/>
              <a:t> </a:t>
            </a:r>
            <a:endParaRPr lang="en-US" sz="1500" smtClean="0"/>
          </a:p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it-IT" sz="1600" smtClean="0"/>
              <a:t>GAVORA</a:t>
            </a:r>
            <a:r>
              <a:rPr lang="cs-CZ" sz="1600" smtClean="0"/>
              <a:t>,</a:t>
            </a:r>
            <a:r>
              <a:rPr lang="it-IT" sz="1600" smtClean="0"/>
              <a:t> P. </a:t>
            </a:r>
            <a:r>
              <a:rPr lang="it-IT" sz="1600" i="1" smtClean="0"/>
              <a:t>Žiak a text</a:t>
            </a:r>
            <a:r>
              <a:rPr lang="it-IT" sz="1600" smtClean="0"/>
              <a:t>. Bratislava</a:t>
            </a:r>
            <a:r>
              <a:rPr lang="cs-CZ" sz="1600" smtClean="0"/>
              <a:t>:</a:t>
            </a:r>
            <a:r>
              <a:rPr lang="it-IT" sz="1600" smtClean="0"/>
              <a:t> SPN</a:t>
            </a:r>
            <a:r>
              <a:rPr lang="cs-CZ" sz="1600" smtClean="0"/>
              <a:t>,</a:t>
            </a:r>
            <a:r>
              <a:rPr lang="it-IT" sz="1600" smtClean="0"/>
              <a:t> 1992</a:t>
            </a:r>
            <a:endParaRPr lang="cs-CZ" sz="1600" smtClean="0"/>
          </a:p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600" smtClean="0"/>
              <a:t>HEJNÝ, M.; KUŘINA, F. </a:t>
            </a:r>
            <a:r>
              <a:rPr lang="cs-CZ" sz="1600" i="1" smtClean="0"/>
              <a:t>Dítě, škola, matematika. Konstruktivistické přístupy k vyučování</a:t>
            </a:r>
            <a:r>
              <a:rPr lang="cs-CZ" sz="1600" smtClean="0"/>
              <a:t>. Praha: Portál, 2001. </a:t>
            </a:r>
          </a:p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600" smtClean="0"/>
              <a:t>PAŘÍZEK, V. </a:t>
            </a:r>
            <a:r>
              <a:rPr lang="cs-CZ" sz="1600" i="1" smtClean="0"/>
              <a:t>Jak naučit žáky myslet</a:t>
            </a:r>
            <a:r>
              <a:rPr lang="cs-CZ" sz="1600" smtClean="0"/>
              <a:t>. Praha: Karolinum, 2000.</a:t>
            </a:r>
          </a:p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600" smtClean="0"/>
              <a:t>PASCH, M. a kol. </a:t>
            </a:r>
            <a:r>
              <a:rPr lang="cs-CZ" sz="1600" i="1" smtClean="0"/>
              <a:t>Od vzdělávacího programu k vyučovací hodině</a:t>
            </a:r>
            <a:r>
              <a:rPr lang="cs-CZ" sz="1600" smtClean="0"/>
              <a:t>. Praha: Portál, 1998. </a:t>
            </a:r>
          </a:p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fr-FR" sz="1600" smtClean="0"/>
              <a:t>PIAGET, J. </a:t>
            </a:r>
            <a:r>
              <a:rPr lang="fr-FR" sz="1600" i="1" smtClean="0"/>
              <a:t>Psychologie inteligence</a:t>
            </a:r>
            <a:r>
              <a:rPr lang="fr-FR" sz="1600" smtClean="0"/>
              <a:t>. Praha: SPN, 1970. </a:t>
            </a:r>
            <a:endParaRPr lang="cs-CZ" sz="1600" smtClean="0"/>
          </a:p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600" smtClean="0"/>
              <a:t>ŠEBKOVÁ, A., VYSKOČILOVÁ, E.  Chápání prostorových vztahů u dětí mladšího školního věku. </a:t>
            </a:r>
            <a:r>
              <a:rPr lang="cs-CZ" sz="1600" i="1" smtClean="0"/>
              <a:t>Pedagogika</a:t>
            </a:r>
            <a:r>
              <a:rPr lang="cs-CZ" sz="1600" smtClean="0"/>
              <a:t>, roč.XLVII, 1997, s. 10-17.</a:t>
            </a:r>
          </a:p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600" smtClean="0"/>
              <a:t>THAGARD, P. </a:t>
            </a:r>
            <a:r>
              <a:rPr lang="cs-CZ" sz="1600" i="1" smtClean="0"/>
              <a:t>Úvod do kognitivní vědy. Mysl a myšlení</a:t>
            </a:r>
            <a:r>
              <a:rPr lang="cs-CZ" sz="1600" smtClean="0"/>
              <a:t>. Praha: Portál, 2001. </a:t>
            </a:r>
          </a:p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600" smtClean="0"/>
              <a:t>VYGOTSKIJ, L. S. </a:t>
            </a:r>
            <a:r>
              <a:rPr lang="cs-CZ" sz="1600" i="1" smtClean="0"/>
              <a:t>Myšlení a řeč</a:t>
            </a:r>
            <a:r>
              <a:rPr lang="cs-CZ" sz="1600" smtClean="0"/>
              <a:t>. Praha: SPN, 1970.</a:t>
            </a:r>
            <a:endParaRPr lang="cs-CZ" sz="1800" smtClean="0"/>
          </a:p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cs-CZ" sz="18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altLang="cs-CZ" smtClean="0"/>
              <a:t>Úvodem – učení v psychologii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400" smtClean="0"/>
              <a:t>Učení (Čáp, 2001)</a:t>
            </a:r>
          </a:p>
          <a:p>
            <a:pPr lvl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000" smtClean="0"/>
              <a:t>Získávání zkušeností, utváření a pozměňování jedince v průběhu života.</a:t>
            </a:r>
          </a:p>
          <a:p>
            <a:pPr lvl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000" smtClean="0"/>
              <a:t>Opakem vrozeného</a:t>
            </a:r>
          </a:p>
          <a:p>
            <a:pPr lvl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000" smtClean="0"/>
              <a:t>Probíhá i na subhumánní úrovni</a:t>
            </a:r>
            <a:endParaRPr lang="cs-CZ" altLang="cs-CZ" sz="2000" smtClean="0"/>
          </a:p>
          <a:p>
            <a:pPr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cs-CZ" sz="2300" smtClean="0"/>
          </a:p>
          <a:p>
            <a:pPr>
              <a:lnSpc>
                <a:spcPct val="8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400" smtClean="0"/>
              <a:t>Funkce učení</a:t>
            </a:r>
          </a:p>
          <a:p>
            <a:pPr lvl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000" smtClean="0"/>
              <a:t>Přizpůsobování organismu k prostředí a změnám v prostředí</a:t>
            </a:r>
          </a:p>
          <a:p>
            <a:pPr lvl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000" smtClean="0"/>
              <a:t>Přizpůsobování společnosti a jejím požadavkům</a:t>
            </a:r>
          </a:p>
          <a:p>
            <a:pPr lvl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000" smtClean="0"/>
              <a:t>Nejedná se pouze o pasivní proces </a:t>
            </a:r>
          </a:p>
          <a:p>
            <a:pPr lvl="2">
              <a:lnSpc>
                <a:spcPct val="80000"/>
              </a:lnSpc>
              <a:spcBef>
                <a:spcPts val="5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1800" i="1" smtClean="0"/>
              <a:t>(srv. např. Piaget – asimilace a akomodace, Moscovichi – sociální reprezentace aj.)</a:t>
            </a:r>
            <a:endParaRPr lang="cs-CZ" altLang="cs-CZ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1150"/>
            <a:ext cx="8231188" cy="1108075"/>
          </a:xfrm>
        </p:spPr>
        <p:txBody>
          <a:bodyPr lIns="90000" tIns="46800" rIns="90000" bIns="46800">
            <a:normAutofit fontScale="90000"/>
          </a:bodyPr>
          <a:lstStyle/>
          <a:p>
            <a:pPr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mtClean="0"/>
              <a:t>Druhy učení</a:t>
            </a:r>
            <a:r>
              <a:rPr lang="cs-CZ" smtClean="0"/>
              <a:t> v psychologii - opakování</a:t>
            </a:r>
            <a:endParaRPr lang="en-GB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31188" cy="4532313"/>
          </a:xfrm>
        </p:spPr>
        <p:txBody>
          <a:bodyPr lIns="90000" tIns="46800" rIns="90000" bIns="46800"/>
          <a:lstStyle/>
          <a:p>
            <a:pPr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400" b="1" smtClean="0"/>
              <a:t>Elementární učení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000" smtClean="0"/>
              <a:t>Tvoření asociací nebo podmiňování</a:t>
            </a:r>
          </a:p>
          <a:p>
            <a:pPr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400" b="1" smtClean="0"/>
              <a:t>Komplexní učení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000" smtClean="0"/>
              <a:t>Osvojení postupů při řešení problémů, mentální mapy prostředí, osvojování principů a systémů učiva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000" i="1" smtClean="0"/>
              <a:t>(viz </a:t>
            </a:r>
            <a:r>
              <a:rPr lang="cs-CZ" altLang="cs-CZ" sz="2000" i="1" smtClean="0"/>
              <a:t>další přednáška</a:t>
            </a:r>
            <a:r>
              <a:rPr lang="en-GB" altLang="cs-CZ" sz="2000" i="1" smtClean="0"/>
              <a:t>)</a:t>
            </a:r>
          </a:p>
          <a:p>
            <a:pPr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400" b="1" smtClean="0"/>
              <a:t>Sociální učení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000" smtClean="0"/>
              <a:t>Komunikace, interakce a percepce, sociální role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000" i="1" smtClean="0"/>
              <a:t>(viz sociální psychologie)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1150"/>
            <a:ext cx="8231188" cy="1108075"/>
          </a:xfrm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mtClean="0"/>
              <a:t>Učení - v</a:t>
            </a:r>
            <a:r>
              <a:rPr lang="en-GB" altLang="cs-CZ" smtClean="0"/>
              <a:t>ýsledky učení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31188" cy="4532313"/>
          </a:xfrm>
        </p:spPr>
        <p:txBody>
          <a:bodyPr lIns="90000" tIns="46800" rIns="90000" bIns="46800">
            <a:normAutofit lnSpcReduction="10000"/>
          </a:bodyPr>
          <a:lstStyle/>
          <a:p>
            <a:pPr marL="320040" indent="-320040" defTabSz="914414" fontAlgn="auto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buFont typeface="Wingdings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b="1" dirty="0" err="1" smtClean="0"/>
              <a:t>Vědomosti</a:t>
            </a:r>
            <a:endParaRPr lang="en-GB" sz="2000" b="1" dirty="0" smtClean="0"/>
          </a:p>
          <a:p>
            <a:pPr marL="640080" lvl="1" indent="-274320" defTabSz="914414" fontAlgn="auto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Font typeface="Wingdings 2"/>
              <a:buChar char="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dirty="0" err="1" smtClean="0"/>
              <a:t>Soustavy</a:t>
            </a:r>
            <a:r>
              <a:rPr lang="en-GB" sz="2000" dirty="0" smtClean="0"/>
              <a:t> </a:t>
            </a:r>
            <a:r>
              <a:rPr lang="en-GB" sz="2000" dirty="0" err="1" smtClean="0"/>
              <a:t>představ</a:t>
            </a:r>
            <a:r>
              <a:rPr lang="en-GB" sz="2000" dirty="0" smtClean="0"/>
              <a:t> a </a:t>
            </a:r>
            <a:r>
              <a:rPr lang="en-GB" sz="2000" dirty="0" err="1" smtClean="0"/>
              <a:t>pojmů</a:t>
            </a:r>
            <a:endParaRPr lang="en-GB" sz="2000" dirty="0" smtClean="0"/>
          </a:p>
          <a:p>
            <a:pPr marL="320040" indent="-320040" defTabSz="914414" fontAlgn="auto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buFont typeface="Wingdings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b="1" dirty="0" err="1" smtClean="0"/>
              <a:t>Senzorické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dovednosti</a:t>
            </a:r>
            <a:endParaRPr lang="en-GB" sz="2000" b="1" dirty="0" smtClean="0"/>
          </a:p>
          <a:p>
            <a:pPr marL="640080" lvl="1" indent="-274320" defTabSz="914414" fontAlgn="auto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Font typeface="Wingdings 2"/>
              <a:buChar char="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dirty="0" err="1" smtClean="0"/>
              <a:t>Např</a:t>
            </a:r>
            <a:r>
              <a:rPr lang="en-GB" sz="2000" dirty="0" smtClean="0"/>
              <a:t>. </a:t>
            </a:r>
            <a:r>
              <a:rPr lang="en-GB" sz="2000" dirty="0" err="1" smtClean="0"/>
              <a:t>rozlišování</a:t>
            </a:r>
            <a:r>
              <a:rPr lang="en-GB" sz="2000" dirty="0" smtClean="0"/>
              <a:t> </a:t>
            </a:r>
            <a:r>
              <a:rPr lang="en-GB" sz="2000" dirty="0" err="1" smtClean="0"/>
              <a:t>výšky</a:t>
            </a:r>
            <a:r>
              <a:rPr lang="en-GB" sz="2000" dirty="0" smtClean="0"/>
              <a:t> a </a:t>
            </a:r>
            <a:r>
              <a:rPr lang="en-GB" sz="2000" dirty="0" err="1" smtClean="0"/>
              <a:t>barvy</a:t>
            </a:r>
            <a:r>
              <a:rPr lang="en-GB" sz="2000" dirty="0" smtClean="0"/>
              <a:t> </a:t>
            </a:r>
            <a:r>
              <a:rPr lang="en-GB" sz="2000" dirty="0" err="1" smtClean="0"/>
              <a:t>tónů</a:t>
            </a:r>
            <a:r>
              <a:rPr lang="en-GB" sz="2000" dirty="0" smtClean="0"/>
              <a:t>, </a:t>
            </a:r>
            <a:r>
              <a:rPr lang="en-GB" sz="2000" dirty="0" err="1" smtClean="0"/>
              <a:t>odlišení</a:t>
            </a:r>
            <a:r>
              <a:rPr lang="en-GB" sz="2000" dirty="0" smtClean="0"/>
              <a:t> </a:t>
            </a:r>
            <a:r>
              <a:rPr lang="en-GB" sz="2000" dirty="0" err="1" smtClean="0"/>
              <a:t>správného</a:t>
            </a:r>
            <a:r>
              <a:rPr lang="en-GB" sz="2000" dirty="0" smtClean="0"/>
              <a:t> a </a:t>
            </a:r>
            <a:r>
              <a:rPr lang="en-GB" sz="2000" dirty="0" err="1" smtClean="0"/>
              <a:t>špatného</a:t>
            </a:r>
            <a:r>
              <a:rPr lang="en-GB" sz="2000" dirty="0" smtClean="0"/>
              <a:t> </a:t>
            </a:r>
            <a:r>
              <a:rPr lang="en-GB" sz="2000" dirty="0" err="1" smtClean="0"/>
              <a:t>chodu</a:t>
            </a:r>
            <a:r>
              <a:rPr lang="en-GB" sz="2000" dirty="0" smtClean="0"/>
              <a:t> </a:t>
            </a:r>
            <a:r>
              <a:rPr lang="en-GB" sz="2000" dirty="0" err="1" smtClean="0"/>
              <a:t>stroje</a:t>
            </a:r>
            <a:r>
              <a:rPr lang="en-GB" sz="2000" dirty="0" smtClean="0"/>
              <a:t> </a:t>
            </a:r>
            <a:r>
              <a:rPr lang="en-GB" sz="2000" dirty="0" err="1" smtClean="0"/>
              <a:t>podle</a:t>
            </a:r>
            <a:r>
              <a:rPr lang="en-GB" sz="2000" dirty="0" smtClean="0"/>
              <a:t> </a:t>
            </a:r>
            <a:r>
              <a:rPr lang="en-GB" sz="2000" dirty="0" err="1" smtClean="0"/>
              <a:t>zvuku</a:t>
            </a:r>
            <a:r>
              <a:rPr lang="en-GB" sz="2000" dirty="0" smtClean="0"/>
              <a:t> </a:t>
            </a:r>
            <a:r>
              <a:rPr lang="en-GB" sz="2000" dirty="0" err="1" smtClean="0"/>
              <a:t>atd</a:t>
            </a:r>
            <a:r>
              <a:rPr lang="en-GB" sz="2000" dirty="0" smtClean="0"/>
              <a:t>.</a:t>
            </a:r>
          </a:p>
          <a:p>
            <a:pPr marL="320040" indent="-320040" defTabSz="914414" fontAlgn="auto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buFont typeface="Wingdings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b="1" dirty="0" err="1" smtClean="0"/>
              <a:t>Senzomotorické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dovednosti</a:t>
            </a:r>
            <a:endParaRPr lang="en-GB" sz="2000" b="1" dirty="0" smtClean="0"/>
          </a:p>
          <a:p>
            <a:pPr marL="640080" lvl="1" indent="-274320" defTabSz="914414" fontAlgn="auto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Font typeface="Wingdings 2"/>
              <a:buChar char="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dirty="0" err="1" smtClean="0"/>
              <a:t>Lepší</a:t>
            </a:r>
            <a:r>
              <a:rPr lang="en-GB" sz="2000" dirty="0" smtClean="0"/>
              <a:t> </a:t>
            </a:r>
            <a:r>
              <a:rPr lang="en-GB" sz="2000" dirty="0" err="1" smtClean="0"/>
              <a:t>koordinace</a:t>
            </a:r>
            <a:r>
              <a:rPr lang="en-GB" sz="2000" dirty="0" smtClean="0"/>
              <a:t> </a:t>
            </a:r>
            <a:r>
              <a:rPr lang="en-GB" sz="2000" dirty="0" err="1" smtClean="0"/>
              <a:t>vnímání</a:t>
            </a:r>
            <a:r>
              <a:rPr lang="en-GB" sz="2000" dirty="0" smtClean="0"/>
              <a:t> a </a:t>
            </a:r>
            <a:r>
              <a:rPr lang="en-GB" sz="2000" dirty="0" err="1" smtClean="0"/>
              <a:t>pohybů</a:t>
            </a:r>
            <a:r>
              <a:rPr lang="en-GB" sz="2000" dirty="0" smtClean="0"/>
              <a:t> – </a:t>
            </a:r>
            <a:r>
              <a:rPr lang="en-GB" sz="2000" dirty="0" err="1" smtClean="0"/>
              <a:t>např</a:t>
            </a:r>
            <a:r>
              <a:rPr lang="en-GB" sz="2000" dirty="0" smtClean="0"/>
              <a:t>. </a:t>
            </a:r>
            <a:r>
              <a:rPr lang="en-GB" sz="2000" dirty="0" err="1" smtClean="0"/>
              <a:t>psaní</a:t>
            </a:r>
            <a:r>
              <a:rPr lang="en-GB" sz="2000" dirty="0" smtClean="0"/>
              <a:t>, </a:t>
            </a:r>
            <a:r>
              <a:rPr lang="en-GB" sz="2000" dirty="0" err="1" smtClean="0"/>
              <a:t>řemeslné</a:t>
            </a:r>
            <a:r>
              <a:rPr lang="en-GB" sz="2000" dirty="0" smtClean="0"/>
              <a:t> </a:t>
            </a:r>
            <a:r>
              <a:rPr lang="en-GB" sz="2000" dirty="0" err="1" smtClean="0"/>
              <a:t>práce</a:t>
            </a:r>
            <a:r>
              <a:rPr lang="en-GB" sz="2000" dirty="0" smtClean="0"/>
              <a:t>, sport</a:t>
            </a:r>
          </a:p>
          <a:p>
            <a:pPr marL="320040" indent="-320040" defTabSz="914414" fontAlgn="auto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buFont typeface="Wingdings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b="1" dirty="0" err="1" smtClean="0"/>
              <a:t>Intelektové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dovednosti</a:t>
            </a:r>
            <a:r>
              <a:rPr lang="en-GB" sz="2000" b="1" dirty="0" smtClean="0"/>
              <a:t> a </a:t>
            </a:r>
            <a:r>
              <a:rPr lang="en-GB" sz="2000" b="1" dirty="0" err="1" smtClean="0"/>
              <a:t>schopnosti</a:t>
            </a:r>
            <a:endParaRPr lang="en-GB" sz="2000" b="1" dirty="0" smtClean="0"/>
          </a:p>
          <a:p>
            <a:pPr marL="640080" lvl="1" indent="-274320" defTabSz="914414" fontAlgn="auto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Font typeface="Wingdings 2"/>
              <a:buChar char="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dirty="0" err="1" smtClean="0"/>
              <a:t>Např</a:t>
            </a:r>
            <a:r>
              <a:rPr lang="en-GB" sz="2000" dirty="0" smtClean="0"/>
              <a:t>. </a:t>
            </a:r>
            <a:r>
              <a:rPr lang="en-GB" sz="2000" dirty="0" err="1" smtClean="0"/>
              <a:t>matematické</a:t>
            </a:r>
            <a:r>
              <a:rPr lang="en-GB" sz="2000" dirty="0" smtClean="0"/>
              <a:t>, </a:t>
            </a:r>
            <a:r>
              <a:rPr lang="en-GB" sz="2000" dirty="0" err="1" smtClean="0"/>
              <a:t>jazykové</a:t>
            </a:r>
            <a:endParaRPr lang="en-GB" sz="2000" dirty="0" smtClean="0"/>
          </a:p>
          <a:p>
            <a:pPr marL="320040" indent="-320040" defTabSz="914414" fontAlgn="auto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buFont typeface="Wingdings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b="1" dirty="0" err="1" smtClean="0"/>
              <a:t>Návyky</a:t>
            </a:r>
            <a:r>
              <a:rPr lang="en-GB" sz="2000" b="1" dirty="0" smtClean="0"/>
              <a:t>, </a:t>
            </a:r>
            <a:r>
              <a:rPr lang="en-GB" sz="2000" b="1" dirty="0" err="1" smtClean="0"/>
              <a:t>postoje</a:t>
            </a:r>
            <a:r>
              <a:rPr lang="en-GB" sz="2000" b="1" dirty="0" smtClean="0"/>
              <a:t>, </a:t>
            </a:r>
            <a:r>
              <a:rPr lang="en-GB" sz="2000" b="1" dirty="0" err="1" smtClean="0"/>
              <a:t>vlastnosti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osobnosti</a:t>
            </a:r>
            <a:endParaRPr lang="en-GB" sz="2000" b="1" dirty="0" smtClean="0"/>
          </a:p>
          <a:p>
            <a:pPr marL="640080" lvl="1" indent="-274320" defTabSz="914414" fontAlgn="auto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Font typeface="Wingdings 2"/>
              <a:buChar char="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dirty="0" err="1" smtClean="0"/>
              <a:t>Např</a:t>
            </a:r>
            <a:r>
              <a:rPr lang="en-GB" sz="2000" dirty="0" smtClean="0"/>
              <a:t>. </a:t>
            </a:r>
            <a:r>
              <a:rPr lang="en-GB" sz="2000" dirty="0" err="1" smtClean="0"/>
              <a:t>vytrvalost</a:t>
            </a:r>
            <a:r>
              <a:rPr lang="en-GB" sz="2000" dirty="0" smtClean="0"/>
              <a:t>, </a:t>
            </a:r>
            <a:r>
              <a:rPr lang="en-GB" sz="2000" dirty="0" err="1" smtClean="0"/>
              <a:t>svědomitost</a:t>
            </a:r>
            <a:endParaRPr lang="en-GB" sz="2000" dirty="0" smtClean="0"/>
          </a:p>
          <a:p>
            <a:pPr marL="320040" indent="-320040" defTabSz="914414" fontAlgn="auto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buFont typeface="Wingdings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b="1" dirty="0" err="1" smtClean="0"/>
              <a:t>Sociální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dovednosti</a:t>
            </a:r>
            <a:endParaRPr lang="en-GB" sz="2000" b="1" dirty="0" smtClean="0"/>
          </a:p>
          <a:p>
            <a:pPr marL="640080" lvl="1" indent="-274320" defTabSz="914414" fontAlgn="auto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Font typeface="Wingdings 2"/>
              <a:buChar char="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dirty="0" err="1" smtClean="0"/>
              <a:t>Komunikativní</a:t>
            </a:r>
            <a:r>
              <a:rPr lang="en-GB" sz="2000" dirty="0" smtClean="0"/>
              <a:t> </a:t>
            </a:r>
            <a:r>
              <a:rPr lang="en-GB" sz="2000" dirty="0" err="1" smtClean="0"/>
              <a:t>dovednosti</a:t>
            </a:r>
            <a:r>
              <a:rPr lang="en-GB" sz="2000" dirty="0" smtClean="0"/>
              <a:t>, </a:t>
            </a:r>
            <a:r>
              <a:rPr lang="en-GB" sz="2000" dirty="0" err="1" smtClean="0"/>
              <a:t>orientace</a:t>
            </a:r>
            <a:r>
              <a:rPr lang="en-GB" sz="2000" dirty="0" smtClean="0"/>
              <a:t> v </a:t>
            </a:r>
            <a:r>
              <a:rPr lang="en-GB" sz="2000" dirty="0" err="1" smtClean="0"/>
              <a:t>sociálních</a:t>
            </a:r>
            <a:r>
              <a:rPr lang="en-GB" sz="2000" dirty="0" smtClean="0"/>
              <a:t> </a:t>
            </a:r>
            <a:r>
              <a:rPr lang="en-GB" sz="2000" dirty="0" err="1" smtClean="0"/>
              <a:t>vztazích</a:t>
            </a:r>
            <a:r>
              <a:rPr lang="en-GB" sz="2000" dirty="0" smtClean="0"/>
              <a:t>, </a:t>
            </a:r>
            <a:r>
              <a:rPr lang="en-GB" sz="2000" dirty="0" err="1" smtClean="0"/>
              <a:t>schopnost</a:t>
            </a:r>
            <a:r>
              <a:rPr lang="en-GB" sz="2000" dirty="0" smtClean="0"/>
              <a:t> </a:t>
            </a:r>
            <a:r>
              <a:rPr lang="en-GB" sz="2000" dirty="0" err="1" smtClean="0"/>
              <a:t>obhájit</a:t>
            </a:r>
            <a:r>
              <a:rPr lang="en-GB" sz="2000" dirty="0" smtClean="0"/>
              <a:t> </a:t>
            </a:r>
            <a:r>
              <a:rPr lang="en-GB" sz="2000" dirty="0" err="1" smtClean="0"/>
              <a:t>vlastní</a:t>
            </a:r>
            <a:r>
              <a:rPr lang="en-GB" sz="2000" dirty="0" smtClean="0"/>
              <a:t> </a:t>
            </a:r>
            <a:r>
              <a:rPr lang="en-GB" sz="2000" dirty="0" err="1" smtClean="0"/>
              <a:t>názor</a:t>
            </a:r>
            <a:r>
              <a:rPr lang="en-GB" sz="2000" dirty="0" smtClean="0"/>
              <a:t> </a:t>
            </a:r>
            <a:r>
              <a:rPr lang="en-GB" sz="2000" dirty="0" err="1" smtClean="0"/>
              <a:t>atd</a:t>
            </a:r>
            <a:r>
              <a:rPr lang="en-GB" sz="2000" dirty="0" smtClean="0"/>
              <a:t>.</a:t>
            </a:r>
          </a:p>
          <a:p>
            <a:pPr marL="640080" lvl="1" indent="-274320" defTabSz="914414" fontAlgn="auto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000" dirty="0" smtClean="0"/>
          </a:p>
          <a:p>
            <a:pPr marL="320040" indent="-320040" defTabSz="914414" fontAlgn="auto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buFont typeface="Wingdings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dirty="0" smtClean="0"/>
              <a:t>V </a:t>
            </a:r>
            <a:r>
              <a:rPr lang="en-GB" sz="2000" dirty="0" err="1" smtClean="0"/>
              <a:t>moderní</a:t>
            </a:r>
            <a:r>
              <a:rPr lang="en-GB" sz="2000" dirty="0" smtClean="0"/>
              <a:t> </a:t>
            </a:r>
            <a:r>
              <a:rPr lang="en-GB" sz="2000" dirty="0" err="1" smtClean="0"/>
              <a:t>pedagogice</a:t>
            </a:r>
            <a:r>
              <a:rPr lang="en-GB" sz="2000" dirty="0" smtClean="0"/>
              <a:t> </a:t>
            </a:r>
            <a:r>
              <a:rPr lang="en-GB" sz="2000" dirty="0" err="1" smtClean="0"/>
              <a:t>též</a:t>
            </a:r>
            <a:r>
              <a:rPr lang="en-GB" sz="2000" dirty="0" smtClean="0"/>
              <a:t> </a:t>
            </a:r>
            <a:r>
              <a:rPr lang="en-GB" sz="2000" dirty="0" err="1" smtClean="0"/>
              <a:t>označovány</a:t>
            </a:r>
            <a:r>
              <a:rPr lang="en-GB" sz="2000" dirty="0" smtClean="0"/>
              <a:t> </a:t>
            </a:r>
            <a:r>
              <a:rPr lang="en-GB" sz="2000" dirty="0" err="1" smtClean="0"/>
              <a:t>jako</a:t>
            </a:r>
            <a:r>
              <a:rPr lang="en-GB" sz="2000" dirty="0" smtClean="0"/>
              <a:t> </a:t>
            </a:r>
            <a:r>
              <a:rPr lang="en-GB" sz="2000" b="1" dirty="0" err="1" smtClean="0"/>
              <a:t>kompetence</a:t>
            </a:r>
            <a:endParaRPr lang="cs-CZ" sz="2000" b="1" dirty="0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255588"/>
            <a:ext cx="7808913" cy="1147762"/>
          </a:xfrm>
        </p:spPr>
        <p:txBody>
          <a:bodyPr lIns="0" tIns="0" rIns="0" bIns="0">
            <a:normAutofit fontScale="90000"/>
          </a:bodyPr>
          <a:lstStyle/>
          <a:p>
            <a:pPr defTabSz="449263" fontAlgn="auto">
              <a:lnSpc>
                <a:spcPct val="93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mtClean="0"/>
              <a:t>Změny v přístupech ke školnímu učení (dle Mayer, 1992)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2575"/>
            <a:ext cx="8208962" cy="525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1150"/>
            <a:ext cx="8231188" cy="1108075"/>
          </a:xfrm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 sz="4000" smtClean="0"/>
              <a:t>Osm typů lidského učení (Gagné</a:t>
            </a:r>
            <a:r>
              <a:rPr lang="cs-CZ" altLang="cs-CZ" sz="4000" smtClean="0"/>
              <a:t>)</a:t>
            </a:r>
            <a:endParaRPr lang="en-GB" altLang="cs-CZ" sz="400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66738" y="1752600"/>
            <a:ext cx="8397875" cy="4556125"/>
          </a:xfrm>
        </p:spPr>
        <p:txBody>
          <a:bodyPr lIns="90000" tIns="46800" rIns="90000" bIns="46800"/>
          <a:lstStyle/>
          <a:p>
            <a:pPr marL="569913" indent="-569913">
              <a:lnSpc>
                <a:spcPct val="80000"/>
              </a:lnSpc>
              <a:spcBef>
                <a:spcPts val="475"/>
              </a:spcBef>
              <a:buFont typeface="Wingdings" panose="05000000000000000000" pitchFamily="2" charset="2"/>
              <a:buAutoNum type="arabicPeriod"/>
              <a:tabLst>
                <a:tab pos="1012825" algn="l"/>
                <a:tab pos="1927225" algn="l"/>
                <a:tab pos="2841625" algn="l"/>
                <a:tab pos="3756025" algn="l"/>
                <a:tab pos="4670425" algn="l"/>
                <a:tab pos="5584825" algn="l"/>
                <a:tab pos="6499225" algn="l"/>
                <a:tab pos="7413625" algn="l"/>
                <a:tab pos="8328025" algn="l"/>
                <a:tab pos="9242425" algn="l"/>
                <a:tab pos="10156825" algn="l"/>
              </a:tabLst>
            </a:pPr>
            <a:r>
              <a:rPr lang="en-GB" altLang="cs-CZ" sz="1800" b="1" smtClean="0"/>
              <a:t>Učení signálům</a:t>
            </a:r>
          </a:p>
          <a:p>
            <a:pPr marL="965200" lvl="1" indent="-508000">
              <a:lnSpc>
                <a:spcPct val="80000"/>
              </a:lnSpc>
              <a:spcBef>
                <a:spcPts val="425"/>
              </a:spcBef>
              <a:buFont typeface="Wingdings" panose="05000000000000000000" pitchFamily="2" charset="2"/>
              <a:buChar char=""/>
              <a:tabLst>
                <a:tab pos="1012825" algn="l"/>
                <a:tab pos="1927225" algn="l"/>
                <a:tab pos="2841625" algn="l"/>
                <a:tab pos="3756025" algn="l"/>
                <a:tab pos="4670425" algn="l"/>
                <a:tab pos="5584825" algn="l"/>
                <a:tab pos="6499225" algn="l"/>
                <a:tab pos="7413625" algn="l"/>
                <a:tab pos="8328025" algn="l"/>
                <a:tab pos="9242425" algn="l"/>
                <a:tab pos="10156825" algn="l"/>
              </a:tabLst>
            </a:pPr>
            <a:r>
              <a:rPr lang="en-GB" altLang="cs-CZ" sz="1600" smtClean="0"/>
              <a:t>Po určitém podnětu následuje něco příjemného nebo nepříjemného (Pavlov</a:t>
            </a:r>
            <a:r>
              <a:rPr lang="cs-CZ" altLang="cs-CZ" sz="1600" smtClean="0"/>
              <a:t>)</a:t>
            </a:r>
            <a:endParaRPr lang="en-GB" altLang="cs-CZ" sz="1600" smtClean="0"/>
          </a:p>
          <a:p>
            <a:pPr marL="569913" indent="-569913">
              <a:lnSpc>
                <a:spcPct val="80000"/>
              </a:lnSpc>
              <a:spcBef>
                <a:spcPts val="475"/>
              </a:spcBef>
              <a:buFont typeface="Verdana" panose="020B0604030504040204" pitchFamily="34" charset="0"/>
              <a:buAutoNum type="arabicPeriod"/>
              <a:tabLst>
                <a:tab pos="1012825" algn="l"/>
                <a:tab pos="1927225" algn="l"/>
                <a:tab pos="2841625" algn="l"/>
                <a:tab pos="3756025" algn="l"/>
                <a:tab pos="4670425" algn="l"/>
                <a:tab pos="5584825" algn="l"/>
                <a:tab pos="6499225" algn="l"/>
                <a:tab pos="7413625" algn="l"/>
                <a:tab pos="8328025" algn="l"/>
                <a:tab pos="9242425" algn="l"/>
                <a:tab pos="10156825" algn="l"/>
              </a:tabLst>
            </a:pPr>
            <a:r>
              <a:rPr lang="en-GB" altLang="cs-CZ" sz="1800" b="1" smtClean="0"/>
              <a:t>Tvoření spojů S-R (podnět-reakce)</a:t>
            </a:r>
          </a:p>
          <a:p>
            <a:pPr marL="965200" lvl="1" indent="-508000">
              <a:lnSpc>
                <a:spcPct val="80000"/>
              </a:lnSpc>
              <a:spcBef>
                <a:spcPts val="425"/>
              </a:spcBef>
              <a:buFont typeface="Wingdings" panose="05000000000000000000" pitchFamily="2" charset="2"/>
              <a:buChar char=""/>
              <a:tabLst>
                <a:tab pos="1012825" algn="l"/>
                <a:tab pos="1927225" algn="l"/>
                <a:tab pos="2841625" algn="l"/>
                <a:tab pos="3756025" algn="l"/>
                <a:tab pos="4670425" algn="l"/>
                <a:tab pos="5584825" algn="l"/>
                <a:tab pos="6499225" algn="l"/>
                <a:tab pos="7413625" algn="l"/>
                <a:tab pos="8328025" algn="l"/>
                <a:tab pos="9242425" algn="l"/>
                <a:tab pos="10156825" algn="l"/>
              </a:tabLst>
            </a:pPr>
            <a:r>
              <a:rPr lang="en-GB" altLang="cs-CZ" sz="1600" smtClean="0"/>
              <a:t>Naučíme se reagovat na určitý podnět zcela určitým způsobem (Thorndike, Skinner</a:t>
            </a:r>
            <a:r>
              <a:rPr lang="cs-CZ" altLang="cs-CZ" sz="1600" smtClean="0"/>
              <a:t>)</a:t>
            </a:r>
            <a:endParaRPr lang="en-GB" altLang="cs-CZ" sz="1600" smtClean="0"/>
          </a:p>
          <a:p>
            <a:pPr marL="569913" indent="-569913">
              <a:lnSpc>
                <a:spcPct val="80000"/>
              </a:lnSpc>
              <a:spcBef>
                <a:spcPts val="475"/>
              </a:spcBef>
              <a:buFont typeface="Verdana" panose="020B0604030504040204" pitchFamily="34" charset="0"/>
              <a:buAutoNum type="arabicPeriod"/>
              <a:tabLst>
                <a:tab pos="1012825" algn="l"/>
                <a:tab pos="1927225" algn="l"/>
                <a:tab pos="2841625" algn="l"/>
                <a:tab pos="3756025" algn="l"/>
                <a:tab pos="4670425" algn="l"/>
                <a:tab pos="5584825" algn="l"/>
                <a:tab pos="6499225" algn="l"/>
                <a:tab pos="7413625" algn="l"/>
                <a:tab pos="8328025" algn="l"/>
                <a:tab pos="9242425" algn="l"/>
                <a:tab pos="10156825" algn="l"/>
              </a:tabLst>
            </a:pPr>
            <a:r>
              <a:rPr lang="en-GB" altLang="cs-CZ" sz="1800" b="1" smtClean="0"/>
              <a:t>Řetězení</a:t>
            </a:r>
          </a:p>
          <a:p>
            <a:pPr marL="965200" lvl="1" indent="-508000">
              <a:lnSpc>
                <a:spcPct val="80000"/>
              </a:lnSpc>
              <a:spcBef>
                <a:spcPts val="425"/>
              </a:spcBef>
              <a:buFont typeface="Wingdings" panose="05000000000000000000" pitchFamily="2" charset="2"/>
              <a:buChar char=""/>
              <a:tabLst>
                <a:tab pos="1012825" algn="l"/>
                <a:tab pos="1927225" algn="l"/>
                <a:tab pos="2841625" algn="l"/>
                <a:tab pos="3756025" algn="l"/>
                <a:tab pos="4670425" algn="l"/>
                <a:tab pos="5584825" algn="l"/>
                <a:tab pos="6499225" algn="l"/>
                <a:tab pos="7413625" algn="l"/>
                <a:tab pos="8328025" algn="l"/>
                <a:tab pos="9242425" algn="l"/>
                <a:tab pos="10156825" algn="l"/>
              </a:tabLst>
            </a:pPr>
            <a:r>
              <a:rPr lang="en-GB" altLang="cs-CZ" sz="1600" smtClean="0"/>
              <a:t>Spojení několika S-R do řetězu</a:t>
            </a:r>
          </a:p>
          <a:p>
            <a:pPr marL="569913" indent="-569913">
              <a:lnSpc>
                <a:spcPct val="80000"/>
              </a:lnSpc>
              <a:spcBef>
                <a:spcPts val="475"/>
              </a:spcBef>
              <a:buFont typeface="Verdana" panose="020B0604030504040204" pitchFamily="34" charset="0"/>
              <a:buAutoNum type="arabicPeriod"/>
              <a:tabLst>
                <a:tab pos="1012825" algn="l"/>
                <a:tab pos="1927225" algn="l"/>
                <a:tab pos="2841625" algn="l"/>
                <a:tab pos="3756025" algn="l"/>
                <a:tab pos="4670425" algn="l"/>
                <a:tab pos="5584825" algn="l"/>
                <a:tab pos="6499225" algn="l"/>
                <a:tab pos="7413625" algn="l"/>
                <a:tab pos="8328025" algn="l"/>
                <a:tab pos="9242425" algn="l"/>
                <a:tab pos="10156825" algn="l"/>
              </a:tabLst>
            </a:pPr>
            <a:r>
              <a:rPr lang="en-GB" altLang="cs-CZ" sz="1800" b="1" smtClean="0"/>
              <a:t>Slovní asociace</a:t>
            </a:r>
          </a:p>
          <a:p>
            <a:pPr marL="965200" lvl="1" indent="-508000">
              <a:lnSpc>
                <a:spcPct val="80000"/>
              </a:lnSpc>
              <a:spcBef>
                <a:spcPts val="425"/>
              </a:spcBef>
              <a:buFont typeface="Wingdings" panose="05000000000000000000" pitchFamily="2" charset="2"/>
              <a:buChar char=""/>
              <a:tabLst>
                <a:tab pos="1012825" algn="l"/>
                <a:tab pos="1927225" algn="l"/>
                <a:tab pos="2841625" algn="l"/>
                <a:tab pos="3756025" algn="l"/>
                <a:tab pos="4670425" algn="l"/>
                <a:tab pos="5584825" algn="l"/>
                <a:tab pos="6499225" algn="l"/>
                <a:tab pos="7413625" algn="l"/>
                <a:tab pos="8328025" algn="l"/>
                <a:tab pos="9242425" algn="l"/>
                <a:tab pos="10156825" algn="l"/>
              </a:tabLst>
            </a:pPr>
            <a:r>
              <a:rPr lang="en-GB" altLang="cs-CZ" sz="1600" smtClean="0"/>
              <a:t>Spojení řady hlásek či slov (viz asociace</a:t>
            </a:r>
            <a:r>
              <a:rPr lang="cs-CZ" altLang="cs-CZ" sz="1600" smtClean="0"/>
              <a:t>)</a:t>
            </a:r>
            <a:endParaRPr lang="en-GB" altLang="cs-CZ" sz="1600" smtClean="0"/>
          </a:p>
          <a:p>
            <a:pPr marL="569913" indent="-569913">
              <a:lnSpc>
                <a:spcPct val="80000"/>
              </a:lnSpc>
              <a:spcBef>
                <a:spcPts val="475"/>
              </a:spcBef>
              <a:buFont typeface="Verdana" panose="020B0604030504040204" pitchFamily="34" charset="0"/>
              <a:buAutoNum type="arabicPeriod"/>
              <a:tabLst>
                <a:tab pos="1012825" algn="l"/>
                <a:tab pos="1927225" algn="l"/>
                <a:tab pos="2841625" algn="l"/>
                <a:tab pos="3756025" algn="l"/>
                <a:tab pos="4670425" algn="l"/>
                <a:tab pos="5584825" algn="l"/>
                <a:tab pos="6499225" algn="l"/>
                <a:tab pos="7413625" algn="l"/>
                <a:tab pos="8328025" algn="l"/>
                <a:tab pos="9242425" algn="l"/>
                <a:tab pos="10156825" algn="l"/>
              </a:tabLst>
            </a:pPr>
            <a:r>
              <a:rPr lang="en-GB" altLang="cs-CZ" sz="1800" b="1" smtClean="0"/>
              <a:t>Mnohonásobná diskriminace</a:t>
            </a:r>
          </a:p>
          <a:p>
            <a:pPr marL="965200" lvl="1" indent="-508000">
              <a:lnSpc>
                <a:spcPct val="80000"/>
              </a:lnSpc>
              <a:spcBef>
                <a:spcPts val="425"/>
              </a:spcBef>
              <a:buFont typeface="Wingdings" panose="05000000000000000000" pitchFamily="2" charset="2"/>
              <a:buChar char=""/>
              <a:tabLst>
                <a:tab pos="1012825" algn="l"/>
                <a:tab pos="1927225" algn="l"/>
                <a:tab pos="2841625" algn="l"/>
                <a:tab pos="3756025" algn="l"/>
                <a:tab pos="4670425" algn="l"/>
                <a:tab pos="5584825" algn="l"/>
                <a:tab pos="6499225" algn="l"/>
                <a:tab pos="7413625" algn="l"/>
                <a:tab pos="8328025" algn="l"/>
                <a:tab pos="9242425" algn="l"/>
                <a:tab pos="10156825" algn="l"/>
              </a:tabLst>
            </a:pPr>
            <a:r>
              <a:rPr lang="en-GB" altLang="cs-CZ" sz="1600" smtClean="0"/>
              <a:t>Rozlišování v souboru spojů a řetězců pohybových nebo slovních (např. rozeznávání rostlin, zvířat a jejich pojmenování</a:t>
            </a:r>
            <a:r>
              <a:rPr lang="cs-CZ" altLang="cs-CZ" sz="1600" smtClean="0"/>
              <a:t>)</a:t>
            </a:r>
            <a:endParaRPr lang="en-GB" altLang="cs-CZ" sz="1600" smtClean="0"/>
          </a:p>
          <a:p>
            <a:pPr marL="569913" indent="-569913">
              <a:lnSpc>
                <a:spcPct val="80000"/>
              </a:lnSpc>
              <a:spcBef>
                <a:spcPts val="475"/>
              </a:spcBef>
              <a:buFont typeface="Wingdings" panose="05000000000000000000" pitchFamily="2" charset="2"/>
              <a:buAutoNum type="arabicPeriod"/>
              <a:tabLst>
                <a:tab pos="1012825" algn="l"/>
                <a:tab pos="1927225" algn="l"/>
                <a:tab pos="2841625" algn="l"/>
                <a:tab pos="3756025" algn="l"/>
                <a:tab pos="4670425" algn="l"/>
                <a:tab pos="5584825" algn="l"/>
                <a:tab pos="6499225" algn="l"/>
                <a:tab pos="7413625" algn="l"/>
                <a:tab pos="8328025" algn="l"/>
                <a:tab pos="9242425" algn="l"/>
                <a:tab pos="10156825" algn="l"/>
              </a:tabLst>
            </a:pPr>
            <a:r>
              <a:rPr lang="en-GB" altLang="cs-CZ" sz="1800" b="1" smtClean="0"/>
              <a:t>Učení pojmům</a:t>
            </a:r>
          </a:p>
          <a:p>
            <a:pPr marL="569913" indent="-569913">
              <a:lnSpc>
                <a:spcPct val="80000"/>
              </a:lnSpc>
              <a:spcBef>
                <a:spcPts val="475"/>
              </a:spcBef>
              <a:buFont typeface="Wingdings" panose="05000000000000000000" pitchFamily="2" charset="2"/>
              <a:buAutoNum type="arabicPeriod"/>
              <a:tabLst>
                <a:tab pos="1012825" algn="l"/>
                <a:tab pos="1927225" algn="l"/>
                <a:tab pos="2841625" algn="l"/>
                <a:tab pos="3756025" algn="l"/>
                <a:tab pos="4670425" algn="l"/>
                <a:tab pos="5584825" algn="l"/>
                <a:tab pos="6499225" algn="l"/>
                <a:tab pos="7413625" algn="l"/>
                <a:tab pos="8328025" algn="l"/>
                <a:tab pos="9242425" algn="l"/>
                <a:tab pos="10156825" algn="l"/>
              </a:tabLst>
            </a:pPr>
            <a:r>
              <a:rPr lang="en-GB" altLang="cs-CZ" sz="1800" b="1" smtClean="0"/>
              <a:t>Učení principům a obecným vztahům</a:t>
            </a:r>
            <a:r>
              <a:rPr lang="en-GB" altLang="cs-CZ" sz="1800" smtClean="0"/>
              <a:t> </a:t>
            </a:r>
          </a:p>
          <a:p>
            <a:pPr marL="965200" lvl="1" indent="-508000">
              <a:lnSpc>
                <a:spcPct val="80000"/>
              </a:lnSpc>
              <a:spcBef>
                <a:spcPts val="425"/>
              </a:spcBef>
              <a:buFont typeface="Wingdings" panose="05000000000000000000" pitchFamily="2" charset="2"/>
              <a:buChar char=""/>
              <a:tabLst>
                <a:tab pos="1012825" algn="l"/>
                <a:tab pos="1927225" algn="l"/>
                <a:tab pos="2841625" algn="l"/>
                <a:tab pos="3756025" algn="l"/>
                <a:tab pos="4670425" algn="l"/>
                <a:tab pos="5584825" algn="l"/>
                <a:tab pos="6499225" algn="l"/>
                <a:tab pos="7413625" algn="l"/>
                <a:tab pos="8328025" algn="l"/>
                <a:tab pos="9242425" algn="l"/>
                <a:tab pos="10156825" algn="l"/>
              </a:tabLst>
            </a:pPr>
            <a:r>
              <a:rPr lang="en-GB" altLang="cs-CZ" sz="1600" smtClean="0"/>
              <a:t>(viz </a:t>
            </a:r>
            <a:r>
              <a:rPr lang="cs-CZ" altLang="cs-CZ" sz="1600" smtClean="0"/>
              <a:t>přednáška </a:t>
            </a:r>
            <a:r>
              <a:rPr lang="en-GB" altLang="cs-CZ" sz="1600" smtClean="0"/>
              <a:t>současné teorie učení</a:t>
            </a:r>
            <a:r>
              <a:rPr lang="cs-CZ" altLang="cs-CZ" sz="1600" smtClean="0"/>
              <a:t>)</a:t>
            </a:r>
            <a:endParaRPr lang="en-GB" altLang="cs-CZ" sz="1600" smtClean="0"/>
          </a:p>
          <a:p>
            <a:pPr marL="569913" indent="-569913">
              <a:lnSpc>
                <a:spcPct val="80000"/>
              </a:lnSpc>
              <a:spcBef>
                <a:spcPts val="475"/>
              </a:spcBef>
              <a:buFont typeface="Verdana" panose="020B0604030504040204" pitchFamily="34" charset="0"/>
              <a:buAutoNum type="arabicPeriod"/>
              <a:tabLst>
                <a:tab pos="1012825" algn="l"/>
                <a:tab pos="1927225" algn="l"/>
                <a:tab pos="2841625" algn="l"/>
                <a:tab pos="3756025" algn="l"/>
                <a:tab pos="4670425" algn="l"/>
                <a:tab pos="5584825" algn="l"/>
                <a:tab pos="6499225" algn="l"/>
                <a:tab pos="7413625" algn="l"/>
                <a:tab pos="8328025" algn="l"/>
                <a:tab pos="9242425" algn="l"/>
                <a:tab pos="10156825" algn="l"/>
              </a:tabLst>
            </a:pPr>
            <a:r>
              <a:rPr lang="en-GB" altLang="cs-CZ" sz="1800" b="1" smtClean="0"/>
              <a:t>Řešení problémů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1150"/>
            <a:ext cx="8231188" cy="1108075"/>
          </a:xfrm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 smtClean="0"/>
              <a:t>Poznámky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66738" y="1752600"/>
            <a:ext cx="8001000" cy="4302125"/>
          </a:xfrm>
        </p:spPr>
        <p:txBody>
          <a:bodyPr lIns="90000" tIns="46800" rIns="90000" bIns="46800"/>
          <a:lstStyle/>
          <a:p>
            <a:pPr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400" smtClean="0"/>
              <a:t>Současná škola preferuje učení slovním asociacím a mnohonásobným diskriminacím (4 a 5</a:t>
            </a:r>
            <a:r>
              <a:rPr lang="cs-CZ" altLang="cs-CZ" sz="2400" smtClean="0"/>
              <a:t>)</a:t>
            </a:r>
            <a:endParaRPr lang="en-GB" altLang="cs-CZ" sz="2400" smtClean="0"/>
          </a:p>
          <a:p>
            <a:pPr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400" smtClean="0"/>
              <a:t>Žádoucí je usilovat v praxi o učení principům (7) a řešení problémů (8</a:t>
            </a:r>
            <a:r>
              <a:rPr lang="cs-CZ" altLang="cs-CZ" sz="2400" smtClean="0"/>
              <a:t>)</a:t>
            </a:r>
            <a:endParaRPr lang="en-GB" altLang="cs-CZ" sz="2400" smtClean="0"/>
          </a:p>
          <a:p>
            <a:pPr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400" smtClean="0"/>
              <a:t>Důležitým momentem jsou pro výsledky učení </a:t>
            </a:r>
            <a:r>
              <a:rPr lang="en-GB" altLang="cs-CZ" sz="2400" b="1" smtClean="0"/>
              <a:t>zpětnovazební informace</a:t>
            </a:r>
            <a:r>
              <a:rPr lang="en-GB" altLang="cs-CZ" sz="2400" smtClean="0"/>
              <a:t> - procesy kontroly, sebekontroly a autoregulece v průběhu učení</a:t>
            </a:r>
          </a:p>
          <a:p>
            <a:pPr>
              <a:spcBef>
                <a:spcPts val="65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cs-CZ" sz="2400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á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112</TotalTime>
  <Words>2065</Words>
  <Application>Microsoft Office PowerPoint</Application>
  <PresentationFormat>Předvádění na obrazovce (4:3)</PresentationFormat>
  <Paragraphs>288</Paragraphs>
  <Slides>39</Slides>
  <Notes>39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7" baseType="lpstr">
      <vt:lpstr>Arial</vt:lpstr>
      <vt:lpstr>Arial Unicode MS</vt:lpstr>
      <vt:lpstr>Tw Cen MT</vt:lpstr>
      <vt:lpstr>Wingdings</vt:lpstr>
      <vt:lpstr>Wingdings 2</vt:lpstr>
      <vt:lpstr>Times New Roman</vt:lpstr>
      <vt:lpstr>Verdana</vt:lpstr>
      <vt:lpstr>Medián</vt:lpstr>
      <vt:lpstr>Psychologie výchovy a vzdělávání</vt:lpstr>
      <vt:lpstr>Úvodem</vt:lpstr>
      <vt:lpstr>Základní pojmy</vt:lpstr>
      <vt:lpstr>Úvodem – učení v psychologii</vt:lpstr>
      <vt:lpstr>Druhy učení v psychologii - opakování</vt:lpstr>
      <vt:lpstr>Učení - výsledky učení</vt:lpstr>
      <vt:lpstr>Změny v přístupech ke školnímu učení (dle Mayer, 1992)</vt:lpstr>
      <vt:lpstr>Osm typů lidského učení (Gagné)</vt:lpstr>
      <vt:lpstr>Poznámky</vt:lpstr>
      <vt:lpstr>Asocianisté...</vt:lpstr>
      <vt:lpstr>Asocianistické teorie učení</vt:lpstr>
      <vt:lpstr>Klasické podmiňování</vt:lpstr>
      <vt:lpstr>Klasické podmiňování  (Pavlov)</vt:lpstr>
      <vt:lpstr>Operantní podmiňování</vt:lpstr>
      <vt:lpstr>Operantní (instrumentální) podmiňování (Thorndike, Skinner)</vt:lpstr>
      <vt:lpstr>Gestalt</vt:lpstr>
      <vt:lpstr>Celostní (gestalt) psychologie</vt:lpstr>
      <vt:lpstr>Současné trendy</vt:lpstr>
      <vt:lpstr>Přehled současných teorií učení</vt:lpstr>
      <vt:lpstr>Současné teorie učení – možné dělení (I)</vt:lpstr>
      <vt:lpstr>Současné teorie vyučování (teaching) - II</vt:lpstr>
      <vt:lpstr>Kognitivně psychologické, technologické a sociokognitivní teorie (přehled) – teching, learning</vt:lpstr>
      <vt:lpstr>Jak víme to co víme?</vt:lpstr>
      <vt:lpstr>Vývojové aspekty učení</vt:lpstr>
      <vt:lpstr>Když se řekne Piaget...</vt:lpstr>
      <vt:lpstr>Piagetova teorie kognitivního vývoje</vt:lpstr>
      <vt:lpstr>Piagetova teorie kognitivního vývoje</vt:lpstr>
      <vt:lpstr>Piagetovy pedagogické názory</vt:lpstr>
      <vt:lpstr>Jak vlastně tedy děti uvažují o učivu?</vt:lpstr>
      <vt:lpstr>Dětské interpretace světa - řada označení:</vt:lpstr>
      <vt:lpstr>Dětské interpretace jevů</vt:lpstr>
      <vt:lpstr>Schéma žákových dosavadních znalostí (Dochy, 1996)</vt:lpstr>
      <vt:lpstr>Žákovo pojetí učiva</vt:lpstr>
      <vt:lpstr>Příklad současné (konstruktivistické) teorie učení</vt:lpstr>
      <vt:lpstr>Smysluplné učení  (meaningful learning)</vt:lpstr>
      <vt:lpstr>Smysluplné učení - charakteristiky</vt:lpstr>
      <vt:lpstr> Smysluplné učení – složky (Shuell, 1992) </vt:lpstr>
      <vt:lpstr>Smysluplné učení - procesy</vt:lpstr>
      <vt:lpstr>Literatura (výběr)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 „Psychologie ve školní praxi“</dc:title>
  <dc:creator>Jan Mares</dc:creator>
  <cp:lastModifiedBy>Mares</cp:lastModifiedBy>
  <cp:revision>18</cp:revision>
  <dcterms:modified xsi:type="dcterms:W3CDTF">2015-10-08T13:44:08Z</dcterms:modified>
</cp:coreProperties>
</file>