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9"/>
  </p:notesMasterIdLst>
  <p:sldIdLst>
    <p:sldId id="256" r:id="rId2"/>
    <p:sldId id="280" r:id="rId3"/>
    <p:sldId id="281" r:id="rId4"/>
    <p:sldId id="263" r:id="rId5"/>
    <p:sldId id="266" r:id="rId6"/>
    <p:sldId id="293" r:id="rId7"/>
    <p:sldId id="259" r:id="rId8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87"/>
  </p:normalViewPr>
  <p:slideViewPr>
    <p:cSldViewPr>
      <p:cViewPr varScale="1">
        <p:scale>
          <a:sx n="77" d="100"/>
          <a:sy n="77" d="100"/>
        </p:scale>
        <p:origin x="21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4" Type="http://schemas.openxmlformats.org/officeDocument/2006/relationships/hyperlink" Target="http://pdfweb.truni.sk/jop/index.html" TargetMode="External"/><Relationship Id="rId5" Type="http://schemas.openxmlformats.org/officeDocument/2006/relationships/hyperlink" Target="http://www.ceskaskola.cz/" TargetMode="External"/><Relationship Id="rId6" Type="http://schemas.openxmlformats.org/officeDocument/2006/relationships/hyperlink" Target="http://www.rvp.cz/" TargetMode="External"/><Relationship Id="rId7" Type="http://schemas.openxmlformats.org/officeDocument/2006/relationships/hyperlink" Target="http://www.nadani.cz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/>
              <a:t>Seminář z pedagogické psychologie</a:t>
            </a:r>
            <a:endParaRPr lang="en-GB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</a:t>
            </a:r>
            <a:r>
              <a:rPr lang="cs-CZ" dirty="0" smtClean="0"/>
              <a:t>informace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126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a </a:t>
            </a:r>
            <a:r>
              <a:rPr lang="cs-CZ" u="sng" dirty="0" smtClean="0">
                <a:solidFill>
                  <a:srgbClr val="FF0000"/>
                </a:solidFill>
              </a:rPr>
              <a:t>seminární skupinu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10:15-11:00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dirty="0" smtClean="0"/>
              <a:t>Seminární práce – poster</a:t>
            </a:r>
          </a:p>
          <a:p>
            <a:pPr lvl="1" eaLnBrk="1" hangingPunct="1">
              <a:defRPr/>
            </a:pPr>
            <a:r>
              <a:rPr lang="cs-CZ" dirty="0" smtClean="0"/>
              <a:t>Téma dle vlastního výběru v sylabu (teoretické / výzkumné / kazuistické téma)</a:t>
            </a:r>
          </a:p>
          <a:p>
            <a:pPr lvl="1" eaLnBrk="1" hangingPunct="1">
              <a:defRPr/>
            </a:pPr>
            <a:r>
              <a:rPr lang="cs-CZ" dirty="0" smtClean="0"/>
              <a:t>Do 26.10. – anotaci problému do </a:t>
            </a:r>
            <a:r>
              <a:rPr lang="cs-CZ" dirty="0" err="1" smtClean="0"/>
              <a:t>ISu</a:t>
            </a:r>
            <a:r>
              <a:rPr lang="cs-CZ" dirty="0" smtClean="0"/>
              <a:t> (</a:t>
            </a:r>
            <a:r>
              <a:rPr lang="cs-CZ" dirty="0" err="1" smtClean="0"/>
              <a:t>odevzdávárna</a:t>
            </a:r>
            <a:r>
              <a:rPr lang="cs-CZ" dirty="0" smtClean="0"/>
              <a:t>)</a:t>
            </a:r>
          </a:p>
          <a:p>
            <a:pPr lvl="1" eaLnBrk="1" hangingPunct="1">
              <a:defRPr/>
            </a:pPr>
            <a:r>
              <a:rPr lang="cs-CZ" dirty="0" err="1" smtClean="0"/>
              <a:t>sk</a:t>
            </a:r>
            <a:r>
              <a:rPr lang="cs-CZ" dirty="0" smtClean="0"/>
              <a:t>. v sudé týdny: 23.11. a 7.12. proběhne v semináři „</a:t>
            </a:r>
            <a:r>
              <a:rPr lang="cs-CZ" dirty="0" err="1" smtClean="0"/>
              <a:t>posterová</a:t>
            </a:r>
            <a:r>
              <a:rPr lang="cs-CZ" dirty="0" smtClean="0"/>
              <a:t> sekce“ s rozpravou nad postery</a:t>
            </a:r>
          </a:p>
          <a:p>
            <a:pPr lvl="1" eaLnBrk="1" hangingPunct="1">
              <a:defRPr/>
            </a:pPr>
            <a:r>
              <a:rPr lang="cs-CZ" dirty="0" err="1" smtClean="0"/>
              <a:t>sk</a:t>
            </a:r>
            <a:r>
              <a:rPr lang="cs-CZ" dirty="0" smtClean="0"/>
              <a:t>. v liché týdny: 30.11. a 14.12. proběhne v semináři „</a:t>
            </a:r>
            <a:r>
              <a:rPr lang="cs-CZ" dirty="0" err="1" smtClean="0"/>
              <a:t>posterová</a:t>
            </a:r>
            <a:r>
              <a:rPr lang="cs-CZ" dirty="0" smtClean="0"/>
              <a:t> sekce“ s rozpravou nad postery</a:t>
            </a:r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Aktivní účast na seminářích (85%; šest ze sedmi setkání resp. čtyři z pěti; možnost nahradit ;)</a:t>
            </a:r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Zápočtový test 7.12. (</a:t>
            </a:r>
            <a:r>
              <a:rPr lang="cs-CZ" dirty="0" err="1" smtClean="0"/>
              <a:t>sk</a:t>
            </a:r>
            <a:r>
              <a:rPr lang="cs-CZ" dirty="0" smtClean="0"/>
              <a:t>. v sudé týdny)</a:t>
            </a:r>
            <a:r>
              <a:rPr lang="cs-CZ" dirty="0"/>
              <a:t> </a:t>
            </a:r>
            <a:r>
              <a:rPr lang="cs-CZ" smtClean="0"/>
              <a:t>a 14.12</a:t>
            </a:r>
            <a:r>
              <a:rPr lang="cs-CZ" dirty="0" smtClean="0"/>
              <a:t>. (</a:t>
            </a:r>
            <a:r>
              <a:rPr lang="cs-CZ" dirty="0" err="1" smtClean="0"/>
              <a:t>sk</a:t>
            </a:r>
            <a:r>
              <a:rPr lang="cs-CZ" dirty="0" smtClean="0"/>
              <a:t>. v liché týdny); 5 otázek (uzavřené i otevřené)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Prosím studenty s SPU či senzorickým handicapem aby o s svých specifických požadavcích na podobu výuky a zkoušky informovali vyučujícího co nejdříve.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Případné dotazy k seminárním pracím atd. vyučující rád zodpoví v diskuzním fóru předmětu v ISu.</a:t>
            </a:r>
          </a:p>
          <a:p>
            <a:pPr eaLnBrk="1" hangingPunct="1">
              <a:lnSpc>
                <a:spcPct val="90000"/>
              </a:lnSpc>
            </a:pPr>
            <a:endParaRPr lang="cs-CZ" sz="22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smtClean="0"/>
              <a:t>Jak se pozná odborná informace(vědecky ověřená) ?</a:t>
            </a:r>
          </a:p>
          <a:p>
            <a:r>
              <a:rPr lang="cs-CZ" smtClean="0"/>
              <a:t>Čím se liší od informace získané od autority?</a:t>
            </a:r>
          </a:p>
          <a:p>
            <a:r>
              <a:rPr lang="cs-CZ" smtClean="0"/>
              <a:t>Čím se liší od praktické zkušenosti?</a:t>
            </a:r>
          </a:p>
          <a:p>
            <a:r>
              <a:rPr lang="cs-CZ" smtClean="0"/>
              <a:t>Jakým způsobem je možné tyto zdroje informací v odborném životě využívat?</a:t>
            </a:r>
          </a:p>
          <a:p>
            <a:endParaRPr lang="cs-CZ" smtClean="0"/>
          </a:p>
          <a:p>
            <a:r>
              <a:rPr lang="cs-CZ" smtClean="0"/>
              <a:t>Co je cílem práce s odbornými informacemi? Nestačí talent a zkušenost?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r>
              <a:rPr lang="cs-CZ" sz="1600" dirty="0" smtClean="0"/>
              <a:t>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</a:t>
            </a:r>
            <a:r>
              <a:rPr lang="en-US" sz="1600" dirty="0" err="1" smtClean="0">
                <a:hlinkClick r:id="rId4"/>
              </a:rPr>
              <a:t>Pedagogický</a:t>
            </a:r>
            <a:r>
              <a:rPr lang="en-US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časopis</a:t>
            </a:r>
            <a:r>
              <a:rPr lang="en-US" sz="1600" dirty="0" smtClean="0">
                <a:hlinkClick r:id="rId4"/>
              </a:rPr>
              <a:t> / Journal of Pedagogy</a:t>
            </a:r>
            <a:r>
              <a:rPr lang="cs-CZ" sz="1600" dirty="0" smtClean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err="1" smtClean="0"/>
              <a:t>eBrary</a:t>
            </a:r>
            <a:r>
              <a:rPr lang="cs-CZ" sz="1600" dirty="0" smtClean="0"/>
              <a:t> http://site.ebrary.com/lib/masaryk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en-GB" sz="1600" dirty="0" smtClean="0">
                <a:solidFill>
                  <a:srgbClr val="CCCCFF"/>
                </a:solidFill>
                <a:hlinkClick r:id="rId5"/>
              </a:rPr>
              <a:t>www.ceskaskola.cz</a:t>
            </a:r>
            <a:r>
              <a:rPr lang="en-GB" sz="1600" dirty="0" smtClean="0"/>
              <a:t> </a:t>
            </a:r>
            <a:r>
              <a:rPr lang="cs-CZ" sz="1600" dirty="0" smtClean="0"/>
              <a:t>, </a:t>
            </a:r>
            <a:r>
              <a:rPr lang="cs-CZ" sz="1600" dirty="0" smtClean="0">
                <a:hlinkClick r:id="rId6"/>
              </a:rPr>
              <a:t>www.</a:t>
            </a:r>
            <a:r>
              <a:rPr lang="cs-CZ" sz="1600" dirty="0" err="1" smtClean="0">
                <a:hlinkClick r:id="rId6"/>
              </a:rPr>
              <a:t>rvp.cz</a:t>
            </a:r>
            <a:r>
              <a:rPr lang="cs-CZ" sz="1600" dirty="0" smtClean="0"/>
              <a:t> 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7"/>
              </a:rPr>
              <a:t>www.</a:t>
            </a:r>
            <a:r>
              <a:rPr lang="cs-CZ" sz="1600" dirty="0" err="1" smtClean="0">
                <a:hlinkClick r:id="rId7"/>
              </a:rPr>
              <a:t>nadani.cz</a:t>
            </a:r>
            <a:endParaRPr lang="cs-CZ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437</TotalTime>
  <Words>365</Words>
  <Application>Microsoft Macintosh PowerPoint</Application>
  <PresentationFormat>Custom</PresentationFormat>
  <Paragraphs>50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Tw Cen MT</vt:lpstr>
      <vt:lpstr>Verdana</vt:lpstr>
      <vt:lpstr>Wingdings</vt:lpstr>
      <vt:lpstr>Wingdings 2</vt:lpstr>
      <vt:lpstr>Medián</vt:lpstr>
      <vt:lpstr>Seminář z pedagogické psychologie</vt:lpstr>
      <vt:lpstr>Kontakt</vt:lpstr>
      <vt:lpstr>Požadavky na ukončení kurzu</vt:lpstr>
      <vt:lpstr>Požadavky na ukončení kurzu (2)</vt:lpstr>
      <vt:lpstr>Koncepce kurzu</vt:lpstr>
      <vt:lpstr>Literatura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41</cp:revision>
  <dcterms:modified xsi:type="dcterms:W3CDTF">2015-09-22T20:06:39Z</dcterms:modified>
</cp:coreProperties>
</file>