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60" r:id="rId2"/>
    <p:sldId id="261" r:id="rId3"/>
    <p:sldId id="262" r:id="rId4"/>
    <p:sldId id="263" r:id="rId5"/>
    <p:sldId id="276" r:id="rId6"/>
    <p:sldId id="277" r:id="rId7"/>
    <p:sldId id="265" r:id="rId8"/>
    <p:sldId id="259" r:id="rId9"/>
    <p:sldId id="264" r:id="rId10"/>
    <p:sldId id="268" r:id="rId11"/>
    <p:sldId id="269" r:id="rId12"/>
    <p:sldId id="270" r:id="rId13"/>
    <p:sldId id="271" r:id="rId14"/>
    <p:sldId id="278" r:id="rId15"/>
    <p:sldId id="279" r:id="rId16"/>
    <p:sldId id="272" r:id="rId17"/>
    <p:sldId id="273" r:id="rId18"/>
    <p:sldId id="275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3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A209E-8EBA-4E26-8971-D3D796589C5E}" type="datetimeFigureOut">
              <a:rPr lang="cs-CZ" smtClean="0"/>
              <a:t>5.10.2015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6C0790-4448-487A-81C4-FD6256AF75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5738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6C5F3A-AEE5-4766-B6A6-A662A1EEC7A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6561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5.10.2015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5.10.2015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5.10.2015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5.10.2015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5.10.2015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8A2481B-5154-415F-B752-558547769AA3}" type="datetimeFigureOut">
              <a:rPr lang="cs-CZ" smtClean="0"/>
              <a:pPr/>
              <a:t>5.10.2015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5.10.2015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Dokument_aplikace_Microsoft_Word1.docx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Pedagogická Psychologie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Cíle učení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>
                <a:latin typeface="Arial" charset="0"/>
              </a:rPr>
              <a:t>Revize </a:t>
            </a:r>
            <a:r>
              <a:rPr lang="cs-CZ" sz="3800" dirty="0" err="1">
                <a:latin typeface="Arial" charset="0"/>
              </a:rPr>
              <a:t>Bloomovy</a:t>
            </a:r>
            <a:r>
              <a:rPr lang="cs-CZ" sz="3800" dirty="0">
                <a:latin typeface="Arial" charset="0"/>
              </a:rPr>
              <a:t> taxonomie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sz="2400" dirty="0" smtClean="0">
                <a:latin typeface="Arial" charset="0"/>
              </a:rPr>
              <a:t>Východiska </a:t>
            </a:r>
          </a:p>
          <a:p>
            <a:pPr lvl="1">
              <a:lnSpc>
                <a:spcPct val="90000"/>
              </a:lnSpc>
            </a:pPr>
            <a:r>
              <a:rPr lang="cs-CZ" sz="2100" dirty="0" smtClean="0">
                <a:latin typeface="Arial" charset="0"/>
              </a:rPr>
              <a:t>zaměření </a:t>
            </a:r>
            <a:r>
              <a:rPr lang="cs-CZ" sz="2100" dirty="0">
                <a:latin typeface="Arial" charset="0"/>
              </a:rPr>
              <a:t>na učební činnost studentů, vyučování, hodnocení výsledků výuky a jejich vzájemné propojení.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latin typeface="Arial" charset="0"/>
              </a:rPr>
              <a:t>Má pomoci při odpovědích na otázky</a:t>
            </a:r>
            <a:r>
              <a:rPr lang="cs-CZ" sz="2400" dirty="0" smtClean="0">
                <a:latin typeface="Arial" charset="0"/>
              </a:rPr>
              <a:t>:</a:t>
            </a:r>
          </a:p>
          <a:p>
            <a:pPr lvl="1">
              <a:lnSpc>
                <a:spcPct val="90000"/>
              </a:lnSpc>
            </a:pPr>
            <a:r>
              <a:rPr lang="cs-CZ" sz="2100" dirty="0" smtClean="0">
                <a:latin typeface="Arial" charset="0"/>
              </a:rPr>
              <a:t>vzdělávacích </a:t>
            </a:r>
            <a:r>
              <a:rPr lang="cs-CZ" sz="2100" dirty="0">
                <a:latin typeface="Arial" charset="0"/>
              </a:rPr>
              <a:t>cílů (co se mají studenti naučit</a:t>
            </a:r>
            <a:r>
              <a:rPr lang="cs-CZ" sz="2100" dirty="0" smtClean="0">
                <a:latin typeface="Arial" charset="0"/>
              </a:rPr>
              <a:t>),</a:t>
            </a:r>
          </a:p>
          <a:p>
            <a:pPr lvl="1">
              <a:lnSpc>
                <a:spcPct val="90000"/>
              </a:lnSpc>
            </a:pPr>
            <a:r>
              <a:rPr lang="cs-CZ" sz="2100" dirty="0" smtClean="0">
                <a:latin typeface="Arial" charset="0"/>
              </a:rPr>
              <a:t>výukových </a:t>
            </a:r>
            <a:r>
              <a:rPr lang="cs-CZ" sz="2100" dirty="0">
                <a:latin typeface="Arial" charset="0"/>
              </a:rPr>
              <a:t>prostředků (jak plánovat a realizovat výuku</a:t>
            </a:r>
            <a:r>
              <a:rPr lang="cs-CZ" sz="2100" dirty="0" smtClean="0">
                <a:latin typeface="Arial" charset="0"/>
              </a:rPr>
              <a:t>),</a:t>
            </a:r>
          </a:p>
          <a:p>
            <a:pPr lvl="1">
              <a:lnSpc>
                <a:spcPct val="90000"/>
              </a:lnSpc>
            </a:pPr>
            <a:r>
              <a:rPr lang="cs-CZ" sz="2100" dirty="0" smtClean="0">
                <a:latin typeface="Arial" charset="0"/>
              </a:rPr>
              <a:t>hodnocení </a:t>
            </a:r>
            <a:r>
              <a:rPr lang="cs-CZ" sz="2100" dirty="0">
                <a:latin typeface="Arial" charset="0"/>
              </a:rPr>
              <a:t>(jak zjistit, čemu se studenti naučili</a:t>
            </a:r>
            <a:r>
              <a:rPr lang="cs-CZ" sz="2100" dirty="0" smtClean="0">
                <a:latin typeface="Arial" charset="0"/>
              </a:rPr>
              <a:t>),</a:t>
            </a:r>
          </a:p>
          <a:p>
            <a:pPr lvl="1">
              <a:lnSpc>
                <a:spcPct val="90000"/>
              </a:lnSpc>
            </a:pPr>
            <a:r>
              <a:rPr lang="cs-CZ" sz="2100" dirty="0" smtClean="0">
                <a:latin typeface="Arial" charset="0"/>
              </a:rPr>
              <a:t>vzájemné </a:t>
            </a:r>
            <a:r>
              <a:rPr lang="cs-CZ" sz="2100" dirty="0">
                <a:latin typeface="Arial" charset="0"/>
              </a:rPr>
              <a:t>konzistence (jak zajistit konzistenci vzdělávacích cílů, vyučování a hodnocení výsledků vzdělávání).</a:t>
            </a: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Arial" charset="0"/>
              </a:rPr>
              <a:t>Využití</a:t>
            </a:r>
          </a:p>
          <a:p>
            <a:pPr lvl="1">
              <a:lnSpc>
                <a:spcPct val="90000"/>
              </a:lnSpc>
            </a:pPr>
            <a:r>
              <a:rPr lang="cs-CZ" sz="2100" dirty="0" smtClean="0">
                <a:latin typeface="Arial" charset="0"/>
              </a:rPr>
              <a:t>vymezování </a:t>
            </a:r>
            <a:r>
              <a:rPr lang="cs-CZ" sz="2100" dirty="0">
                <a:latin typeface="Arial" charset="0"/>
              </a:rPr>
              <a:t>a klasifikace výukových cílů</a:t>
            </a:r>
            <a:r>
              <a:rPr lang="cs-CZ" sz="2100" dirty="0" smtClean="0">
                <a:latin typeface="Arial" charset="0"/>
              </a:rPr>
              <a:t>,</a:t>
            </a:r>
          </a:p>
          <a:p>
            <a:pPr lvl="1">
              <a:lnSpc>
                <a:spcPct val="90000"/>
              </a:lnSpc>
            </a:pPr>
            <a:r>
              <a:rPr lang="cs-CZ" sz="2100" dirty="0" smtClean="0">
                <a:latin typeface="Arial" charset="0"/>
              </a:rPr>
              <a:t>volba </a:t>
            </a:r>
            <a:r>
              <a:rPr lang="cs-CZ" sz="2100" dirty="0">
                <a:latin typeface="Arial" charset="0"/>
              </a:rPr>
              <a:t>výukových prostředků (učebních aktivit a vyučovacích činností</a:t>
            </a:r>
            <a:r>
              <a:rPr lang="cs-CZ" sz="2100" dirty="0" smtClean="0">
                <a:latin typeface="Arial" charset="0"/>
              </a:rPr>
              <a:t>),</a:t>
            </a:r>
          </a:p>
          <a:p>
            <a:pPr lvl="1">
              <a:lnSpc>
                <a:spcPct val="90000"/>
              </a:lnSpc>
            </a:pPr>
            <a:r>
              <a:rPr lang="cs-CZ" sz="2100" dirty="0" smtClean="0">
                <a:latin typeface="Arial" charset="0"/>
              </a:rPr>
              <a:t>výběr/návrh </a:t>
            </a:r>
            <a:r>
              <a:rPr lang="cs-CZ" sz="2100" dirty="0">
                <a:latin typeface="Arial" charset="0"/>
              </a:rPr>
              <a:t>prostředků hodnocení výsledků výuky.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>
                <a:latin typeface="Arial" charset="0"/>
              </a:rPr>
              <a:t>Revize </a:t>
            </a:r>
            <a:r>
              <a:rPr lang="cs-CZ" sz="3800" dirty="0" err="1">
                <a:latin typeface="Arial" charset="0"/>
              </a:rPr>
              <a:t>Bloomovy</a:t>
            </a:r>
            <a:r>
              <a:rPr lang="cs-CZ" sz="3800" dirty="0">
                <a:latin typeface="Arial" charset="0"/>
              </a:rPr>
              <a:t> </a:t>
            </a:r>
            <a:r>
              <a:rPr lang="cs-CZ" sz="3800" dirty="0" smtClean="0">
                <a:latin typeface="Arial" charset="0"/>
              </a:rPr>
              <a:t>taxonomie - 1</a:t>
            </a:r>
            <a:endParaRPr lang="cs-CZ" sz="3800" dirty="0">
              <a:latin typeface="Arial" charset="0"/>
            </a:endParaRPr>
          </a:p>
        </p:txBody>
      </p:sp>
      <p:graphicFrame>
        <p:nvGraphicFramePr>
          <p:cNvPr id="7236" name="Group 68"/>
          <p:cNvGraphicFramePr>
            <a:graphicFrameLocks noGrp="1"/>
          </p:cNvGraphicFramePr>
          <p:nvPr/>
        </p:nvGraphicFramePr>
        <p:xfrm>
          <a:off x="611560" y="1628800"/>
          <a:ext cx="6629400" cy="4565904"/>
        </p:xfrm>
        <a:graphic>
          <a:graphicData uri="http://schemas.openxmlformats.org/drawingml/2006/table">
            <a:tbl>
              <a:tblPr/>
              <a:tblGrid>
                <a:gridCol w="457200"/>
                <a:gridCol w="6172200"/>
              </a:tblGrid>
              <a:tr h="18097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Dimenze poznatků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FAKTICKÉ POZNATKY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Terminologie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Konkrétní poznatky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KONCEPTUÁLNÍ POZNATKY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Klasifikace a kategorie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Zákonitosti a zobecnění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Teorie, modely a struktury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PROCEDURÁLNÍ POZNATKY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Specifické postupy a algoritmy používané v příslušném oboru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Specifické techniky a metody používané v oboru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Kritéria v příslušném oboru, která umožňují vybrat vhodný postup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METAKOGNITIVNÍ POZNATKY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Obecné strategie učení, poznávání a řešení problémů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Znalosti kognitivních úloh včetně kontextu a podmínek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Sebepoznání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685800" y="609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cs-CZ" sz="3800" dirty="0">
              <a:solidFill>
                <a:schemeClr val="tx2"/>
              </a:solidFill>
              <a:latin typeface="Arial" charset="0"/>
            </a:endParaRPr>
          </a:p>
        </p:txBody>
      </p:sp>
      <p:graphicFrame>
        <p:nvGraphicFramePr>
          <p:cNvPr id="8321" name="Group 129"/>
          <p:cNvGraphicFramePr>
            <a:graphicFrameLocks noGrp="1"/>
          </p:cNvGraphicFramePr>
          <p:nvPr/>
        </p:nvGraphicFramePr>
        <p:xfrm>
          <a:off x="611560" y="1556792"/>
          <a:ext cx="7467600" cy="5102227"/>
        </p:xfrm>
        <a:graphic>
          <a:graphicData uri="http://schemas.openxmlformats.org/drawingml/2006/table">
            <a:tbl>
              <a:tblPr/>
              <a:tblGrid>
                <a:gridCol w="481013"/>
                <a:gridCol w="1927225"/>
                <a:gridCol w="5059362"/>
              </a:tblGrid>
              <a:tr h="34448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Dimenze kognitivních procesů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33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KATEGORIE a kognitivní procesy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Alternativní vyjádření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ZAPAMATOVAT 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Vybavovat si příslušné znalosti z dlouhodobé paměti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Znovupoznávání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Vybavování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Identifikování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Vyvolávání z paměti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POROZUMĚT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Konstruovat význam sdělení zprostředkovaného ústně, písemně nebo graficky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92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Interpretování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Dokládání příkladem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Klasifikování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Sumarizování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Usuzování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Srovnávání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Vysvětlování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Převádění, parafrázování, vyjadřování, zjednodušování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Ilustrování, uvádění příkladu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Kategorizování, zařazování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Abstrahování, zobecňování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Odvozování závěrů, interpolování, extrapolování, predikování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Porovnávání kontrastů, mapování, přiřazování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Konstruování modelů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APLIKOVAT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Používat známé postupy v daných situacích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Aplikování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Implementování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Používání postupů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Využívání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Revize </a:t>
            </a:r>
            <a:r>
              <a:rPr lang="cs-CZ" dirty="0" err="1" smtClean="0"/>
              <a:t>Bloomovy</a:t>
            </a:r>
            <a:r>
              <a:rPr lang="cs-CZ" dirty="0" smtClean="0"/>
              <a:t> taxonomie – 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Revize </a:t>
            </a:r>
            <a:r>
              <a:rPr lang="cs-CZ" dirty="0" err="1" smtClean="0"/>
              <a:t>Bloomovy</a:t>
            </a:r>
            <a:r>
              <a:rPr lang="cs-CZ" dirty="0" smtClean="0"/>
              <a:t> taxonomie – 3</a:t>
            </a:r>
            <a:endParaRPr lang="cs-CZ" dirty="0"/>
          </a:p>
        </p:txBody>
      </p:sp>
      <p:graphicFrame>
        <p:nvGraphicFramePr>
          <p:cNvPr id="9302" name="Group 86"/>
          <p:cNvGraphicFramePr>
            <a:graphicFrameLocks noGrp="1"/>
          </p:cNvGraphicFramePr>
          <p:nvPr/>
        </p:nvGraphicFramePr>
        <p:xfrm>
          <a:off x="611560" y="1556792"/>
          <a:ext cx="7696200" cy="4432491"/>
        </p:xfrm>
        <a:graphic>
          <a:graphicData uri="http://schemas.openxmlformats.org/drawingml/2006/table">
            <a:tbl>
              <a:tblPr/>
              <a:tblGrid>
                <a:gridCol w="495300"/>
                <a:gridCol w="1985963"/>
                <a:gridCol w="5214937"/>
              </a:tblGrid>
              <a:tr h="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Dimenze kognitivních procesů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33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KATEGORIE a kognitivní procesy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Alternativní vyjádření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ANALYZOVAT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Rozkládat celek na podstatné části, určovat jejich vzájemné vztahy a jejich vztah ke struktuře celku nebo jeho účelu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Rozlišování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Strukturování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Přisuzování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Odlišování, diferencování, vyčleňování, vybírání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Vyhledávání souvislostí, uspořádávání, rozebírání, vyčleňování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Dekonstruování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HODNOTIT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Vyjadřovat hodnotící stanoviska na základě kritérií a norem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Ověřování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Posuzování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Přezkoumávání, testování, monitorování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Vyjadřování kritických soudů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TVOŘIT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Skládat prvky tak, aby vytvářely koherentní nebo funkční celek; reorganizovat prvky do nových struktur a modelů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6.3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Generování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Plánování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Vytváření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Formulování hypotéz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Navrhování, projektování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Konstruování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Revize – </a:t>
            </a:r>
            <a:r>
              <a:rPr lang="cs-CZ" dirty="0" err="1" smtClean="0"/>
              <a:t>all</a:t>
            </a:r>
            <a:r>
              <a:rPr lang="cs-CZ" dirty="0" smtClean="0"/>
              <a:t> in </a:t>
            </a:r>
            <a:r>
              <a:rPr lang="cs-CZ" dirty="0" err="1" smtClean="0"/>
              <a:t>one</a:t>
            </a:r>
            <a:endParaRPr lang="cs-CZ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33400" y="1706563"/>
          <a:ext cx="8047038" cy="2484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kument" r:id="rId4" imgW="5982952" imgH="1854072" progId="Word.Document.12">
                  <p:embed/>
                </p:oleObj>
              </mc:Choice>
              <mc:Fallback>
                <p:oleObj name="Dokument" r:id="rId4" imgW="5982952" imgH="1854072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706563"/>
                        <a:ext cx="8047038" cy="2484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charset="0"/>
              </a:rPr>
              <a:t>Taxonomie kognitivních cílů</a:t>
            </a:r>
            <a:endParaRPr lang="cs-CZ" sz="4000" dirty="0">
              <a:latin typeface="Arial" charset="0"/>
            </a:endParaRPr>
          </a:p>
        </p:txBody>
      </p:sp>
      <p:graphicFrame>
        <p:nvGraphicFramePr>
          <p:cNvPr id="11343" name="Group 79"/>
          <p:cNvGraphicFramePr>
            <a:graphicFrameLocks noGrp="1"/>
          </p:cNvGraphicFramePr>
          <p:nvPr/>
        </p:nvGraphicFramePr>
        <p:xfrm>
          <a:off x="1447800" y="2819400"/>
          <a:ext cx="1219200" cy="2260602"/>
        </p:xfrm>
        <a:graphic>
          <a:graphicData uri="http://schemas.openxmlformats.org/drawingml/2006/table">
            <a:tbl>
              <a:tblPr/>
              <a:tblGrid>
                <a:gridCol w="1219200"/>
              </a:tblGrid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Znalosti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Pochopení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Aplikace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Analýza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Syntéza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Hodnocení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344" name="Group 80"/>
          <p:cNvGraphicFramePr>
            <a:graphicFrameLocks noGrp="1"/>
          </p:cNvGraphicFramePr>
          <p:nvPr/>
        </p:nvGraphicFramePr>
        <p:xfrm>
          <a:off x="5257800" y="2819400"/>
          <a:ext cx="1600200" cy="2286000"/>
        </p:xfrm>
        <a:graphic>
          <a:graphicData uri="http://schemas.openxmlformats.org/drawingml/2006/table">
            <a:tbl>
              <a:tblPr/>
              <a:tblGrid>
                <a:gridCol w="1600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Zapamatovat si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Porozumět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Aplikovat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Analyzovat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Hodnotit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Tvořit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345" name="Group 81"/>
          <p:cNvGraphicFramePr>
            <a:graphicFrameLocks noGrp="1"/>
          </p:cNvGraphicFramePr>
          <p:nvPr/>
        </p:nvGraphicFramePr>
        <p:xfrm>
          <a:off x="5257800" y="1828800"/>
          <a:ext cx="1600200" cy="579120"/>
        </p:xfrm>
        <a:graphic>
          <a:graphicData uri="http://schemas.openxmlformats.org/drawingml/2006/table">
            <a:tbl>
              <a:tblPr/>
              <a:tblGrid>
                <a:gridCol w="1600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Samostatná dimenze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11332" name="Rectangle 68"/>
          <p:cNvSpPr>
            <a:spLocks noChangeArrowheads="1"/>
          </p:cNvSpPr>
          <p:nvPr/>
        </p:nvSpPr>
        <p:spPr bwMode="auto">
          <a:xfrm>
            <a:off x="2667000" y="22098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1600" b="1">
                <a:solidFill>
                  <a:schemeClr val="tx2"/>
                </a:solidFill>
                <a:latin typeface="Arial" charset="0"/>
              </a:rPr>
              <a:t>Vyjádření substantivem</a:t>
            </a:r>
          </a:p>
        </p:txBody>
      </p:sp>
      <p:sp>
        <p:nvSpPr>
          <p:cNvPr id="11333" name="Rectangle 69"/>
          <p:cNvSpPr>
            <a:spLocks noChangeArrowheads="1"/>
          </p:cNvSpPr>
          <p:nvPr/>
        </p:nvSpPr>
        <p:spPr bwMode="auto">
          <a:xfrm>
            <a:off x="7086600" y="3429000"/>
            <a:ext cx="152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1600" b="1">
                <a:solidFill>
                  <a:schemeClr val="tx2"/>
                </a:solidFill>
                <a:latin typeface="Arial" charset="0"/>
              </a:rPr>
              <a:t>Dimenze kognitivních procesů</a:t>
            </a:r>
          </a:p>
        </p:txBody>
      </p:sp>
      <p:sp>
        <p:nvSpPr>
          <p:cNvPr id="11334" name="Rectangle 70"/>
          <p:cNvSpPr>
            <a:spLocks noChangeArrowheads="1"/>
          </p:cNvSpPr>
          <p:nvPr/>
        </p:nvSpPr>
        <p:spPr bwMode="auto">
          <a:xfrm>
            <a:off x="7010400" y="1828800"/>
            <a:ext cx="1143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1600" b="1">
                <a:solidFill>
                  <a:schemeClr val="tx2"/>
                </a:solidFill>
                <a:latin typeface="Arial" charset="0"/>
              </a:rPr>
              <a:t>Dimenze poznatků</a:t>
            </a:r>
          </a:p>
        </p:txBody>
      </p:sp>
      <p:sp>
        <p:nvSpPr>
          <p:cNvPr id="11335" name="Rectangle 71"/>
          <p:cNvSpPr>
            <a:spLocks noChangeArrowheads="1"/>
          </p:cNvSpPr>
          <p:nvPr/>
        </p:nvSpPr>
        <p:spPr bwMode="auto">
          <a:xfrm>
            <a:off x="2819400" y="28956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1600" b="1">
                <a:solidFill>
                  <a:schemeClr val="tx2"/>
                </a:solidFill>
                <a:latin typeface="Arial" charset="0"/>
              </a:rPr>
              <a:t>Vyjádření slovesem</a:t>
            </a:r>
          </a:p>
        </p:txBody>
      </p:sp>
      <p:sp>
        <p:nvSpPr>
          <p:cNvPr id="11336" name="Line 72"/>
          <p:cNvSpPr>
            <a:spLocks noChangeShapeType="1"/>
          </p:cNvSpPr>
          <p:nvPr/>
        </p:nvSpPr>
        <p:spPr bwMode="auto">
          <a:xfrm>
            <a:off x="2667000" y="29718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337" name="Line 73"/>
          <p:cNvSpPr>
            <a:spLocks noChangeShapeType="1"/>
          </p:cNvSpPr>
          <p:nvPr/>
        </p:nvSpPr>
        <p:spPr bwMode="auto">
          <a:xfrm>
            <a:off x="2667000" y="33528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338" name="Line 74"/>
          <p:cNvSpPr>
            <a:spLocks noChangeShapeType="1"/>
          </p:cNvSpPr>
          <p:nvPr/>
        </p:nvSpPr>
        <p:spPr bwMode="auto">
          <a:xfrm>
            <a:off x="2667000" y="37338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339" name="Line 75"/>
          <p:cNvSpPr>
            <a:spLocks noChangeShapeType="1"/>
          </p:cNvSpPr>
          <p:nvPr/>
        </p:nvSpPr>
        <p:spPr bwMode="auto">
          <a:xfrm>
            <a:off x="2667000" y="41148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340" name="Line 76"/>
          <p:cNvSpPr>
            <a:spLocks noChangeShapeType="1"/>
          </p:cNvSpPr>
          <p:nvPr/>
        </p:nvSpPr>
        <p:spPr bwMode="auto">
          <a:xfrm>
            <a:off x="2667000" y="4495800"/>
            <a:ext cx="2590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341" name="Line 77"/>
          <p:cNvSpPr>
            <a:spLocks noChangeShapeType="1"/>
          </p:cNvSpPr>
          <p:nvPr/>
        </p:nvSpPr>
        <p:spPr bwMode="auto">
          <a:xfrm flipV="1">
            <a:off x="2667000" y="4495800"/>
            <a:ext cx="2590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342" name="Line 78"/>
          <p:cNvSpPr>
            <a:spLocks noChangeShapeType="1"/>
          </p:cNvSpPr>
          <p:nvPr/>
        </p:nvSpPr>
        <p:spPr bwMode="auto">
          <a:xfrm flipV="1">
            <a:off x="4419600" y="1981200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346" name="Line 82"/>
          <p:cNvSpPr>
            <a:spLocks noChangeShapeType="1"/>
          </p:cNvSpPr>
          <p:nvPr/>
        </p:nvSpPr>
        <p:spPr bwMode="auto">
          <a:xfrm>
            <a:off x="6858000" y="2133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347" name="Line 83"/>
          <p:cNvSpPr>
            <a:spLocks noChangeShapeType="1"/>
          </p:cNvSpPr>
          <p:nvPr/>
        </p:nvSpPr>
        <p:spPr bwMode="auto">
          <a:xfrm>
            <a:off x="7010400" y="31242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348" name="Line 84"/>
          <p:cNvSpPr>
            <a:spLocks noChangeShapeType="1"/>
          </p:cNvSpPr>
          <p:nvPr/>
        </p:nvSpPr>
        <p:spPr bwMode="auto">
          <a:xfrm flipH="1">
            <a:off x="6858000" y="48006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349" name="Line 85"/>
          <p:cNvSpPr>
            <a:spLocks noChangeShapeType="1"/>
          </p:cNvSpPr>
          <p:nvPr/>
        </p:nvSpPr>
        <p:spPr bwMode="auto">
          <a:xfrm>
            <a:off x="6858000" y="29718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350" name="Line 86"/>
          <p:cNvSpPr>
            <a:spLocks noChangeShapeType="1"/>
          </p:cNvSpPr>
          <p:nvPr/>
        </p:nvSpPr>
        <p:spPr bwMode="auto">
          <a:xfrm>
            <a:off x="7010400" y="38100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351" name="Line 87"/>
          <p:cNvSpPr>
            <a:spLocks noChangeShapeType="1"/>
          </p:cNvSpPr>
          <p:nvPr/>
        </p:nvSpPr>
        <p:spPr bwMode="auto">
          <a:xfrm flipV="1">
            <a:off x="2667000" y="25908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11352" name="Rectangle 88"/>
          <p:cNvSpPr>
            <a:spLocks noChangeArrowheads="1"/>
          </p:cNvSpPr>
          <p:nvPr/>
        </p:nvSpPr>
        <p:spPr bwMode="auto">
          <a:xfrm>
            <a:off x="4038600" y="1143000"/>
            <a:ext cx="434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1800">
                <a:solidFill>
                  <a:schemeClr val="tx2"/>
                </a:solidFill>
                <a:latin typeface="Arial" charset="0"/>
              </a:rPr>
              <a:t>revidovaná (Anderson, Krathwohl, 2001)</a:t>
            </a:r>
          </a:p>
        </p:txBody>
      </p:sp>
      <p:sp>
        <p:nvSpPr>
          <p:cNvPr id="11353" name="Rectangle 89"/>
          <p:cNvSpPr>
            <a:spLocks noChangeArrowheads="1"/>
          </p:cNvSpPr>
          <p:nvPr/>
        </p:nvSpPr>
        <p:spPr bwMode="auto">
          <a:xfrm>
            <a:off x="914400" y="1143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cs-CZ" sz="1800">
                <a:solidFill>
                  <a:schemeClr val="tx2"/>
                </a:solidFill>
                <a:latin typeface="Arial" charset="0"/>
              </a:rPr>
              <a:t>původní (Bloom, 1956)</a:t>
            </a:r>
          </a:p>
        </p:txBody>
      </p:sp>
    </p:spTree>
    <p:extLst>
      <p:ext uri="{BB962C8B-B14F-4D97-AF65-F5344CB8AC3E}">
        <p14:creationId xmlns:p14="http://schemas.microsoft.com/office/powerpoint/2010/main" val="362831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Změny revidované taxonomie oproti původní </a:t>
            </a:r>
            <a:r>
              <a:rPr lang="cs-CZ" dirty="0" err="1" smtClean="0"/>
              <a:t>Bloomově</a:t>
            </a:r>
            <a:r>
              <a:rPr lang="cs-CZ" dirty="0" smtClean="0"/>
              <a:t> taxonomii</a:t>
            </a:r>
            <a:endParaRPr lang="cs-CZ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609600" indent="-609600">
              <a:spcAft>
                <a:spcPct val="20000"/>
              </a:spcAft>
            </a:pPr>
            <a:r>
              <a:rPr lang="cs-CZ" sz="2400" dirty="0">
                <a:latin typeface="Arial" charset="0"/>
              </a:rPr>
              <a:t>Pojetí </a:t>
            </a:r>
            <a:r>
              <a:rPr lang="cs-CZ" sz="2400" dirty="0" smtClean="0">
                <a:latin typeface="Arial" charset="0"/>
              </a:rPr>
              <a:t>revize</a:t>
            </a:r>
          </a:p>
          <a:p>
            <a:pPr marL="929640" lvl="1" indent="-609600">
              <a:spcAft>
                <a:spcPct val="20000"/>
              </a:spcAft>
            </a:pPr>
            <a:r>
              <a:rPr lang="cs-CZ" sz="2100" dirty="0" smtClean="0">
                <a:latin typeface="Arial" charset="0"/>
              </a:rPr>
              <a:t>určena </a:t>
            </a:r>
            <a:r>
              <a:rPr lang="cs-CZ" sz="2100" dirty="0">
                <a:latin typeface="Arial" charset="0"/>
              </a:rPr>
              <a:t>především učitelům (všech stupňů škol) jako pomůcka při přípravě na výuku, její realizaci a při hodnocení jejích </a:t>
            </a:r>
            <a:r>
              <a:rPr lang="cs-CZ" sz="2100" dirty="0" smtClean="0">
                <a:latin typeface="Arial" charset="0"/>
              </a:rPr>
              <a:t>výsledků;</a:t>
            </a:r>
          </a:p>
          <a:p>
            <a:pPr marL="929640" lvl="1" indent="-609600">
              <a:spcAft>
                <a:spcPct val="20000"/>
              </a:spcAft>
            </a:pPr>
            <a:r>
              <a:rPr lang="cs-CZ" sz="2100" dirty="0" smtClean="0">
                <a:latin typeface="Arial" charset="0"/>
              </a:rPr>
              <a:t>zdůrazňuje </a:t>
            </a:r>
            <a:r>
              <a:rPr lang="cs-CZ" sz="2100" dirty="0" err="1">
                <a:latin typeface="Arial" charset="0"/>
              </a:rPr>
              <a:t>subkategorie</a:t>
            </a:r>
            <a:r>
              <a:rPr lang="cs-CZ" sz="2100" dirty="0">
                <a:latin typeface="Arial" charset="0"/>
              </a:rPr>
              <a:t> poznatků a kognitivních procesů.</a:t>
            </a:r>
          </a:p>
          <a:p>
            <a:pPr marL="609600" indent="-609600"/>
            <a:r>
              <a:rPr lang="cs-CZ" sz="2400" dirty="0">
                <a:latin typeface="Arial" charset="0"/>
              </a:rPr>
              <a:t>Terminologické změny – respektují způsob </a:t>
            </a:r>
            <a:r>
              <a:rPr lang="cs-CZ" sz="2400" dirty="0" smtClean="0">
                <a:latin typeface="Arial" charset="0"/>
              </a:rPr>
              <a:t> vymezování </a:t>
            </a:r>
            <a:r>
              <a:rPr lang="cs-CZ" sz="2400" dirty="0">
                <a:latin typeface="Arial" charset="0"/>
              </a:rPr>
              <a:t>výukových cílů</a:t>
            </a:r>
            <a:r>
              <a:rPr lang="cs-CZ" sz="2400" dirty="0" smtClean="0">
                <a:latin typeface="Arial" charset="0"/>
              </a:rPr>
              <a:t>:</a:t>
            </a:r>
          </a:p>
          <a:p>
            <a:pPr marL="929640" lvl="1" indent="-609600"/>
            <a:r>
              <a:rPr lang="cs-CZ" sz="2100" dirty="0" smtClean="0">
                <a:latin typeface="Arial" charset="0"/>
              </a:rPr>
              <a:t>kategorie </a:t>
            </a:r>
            <a:r>
              <a:rPr lang="cs-CZ" sz="2100" dirty="0">
                <a:latin typeface="Arial" charset="0"/>
              </a:rPr>
              <a:t>kognitivních procesů – označeny slovesy (činnost studenta</a:t>
            </a:r>
            <a:r>
              <a:rPr lang="cs-CZ" sz="2100" dirty="0" smtClean="0">
                <a:latin typeface="Arial" charset="0"/>
              </a:rPr>
              <a:t>),</a:t>
            </a:r>
          </a:p>
          <a:p>
            <a:pPr marL="929640" lvl="1" indent="-609600"/>
            <a:r>
              <a:rPr lang="cs-CZ" sz="2100" dirty="0" err="1" smtClean="0">
                <a:latin typeface="Arial" charset="0"/>
              </a:rPr>
              <a:t>subkategorie</a:t>
            </a:r>
            <a:r>
              <a:rPr lang="cs-CZ" sz="2100" dirty="0" smtClean="0">
                <a:latin typeface="Arial" charset="0"/>
              </a:rPr>
              <a:t> </a:t>
            </a:r>
            <a:r>
              <a:rPr lang="cs-CZ" sz="2100" dirty="0">
                <a:latin typeface="Arial" charset="0"/>
              </a:rPr>
              <a:t>poznatků – označeny podstatnými jmény (předmět činnosti)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Změny revidované taxonomie oproti původní </a:t>
            </a:r>
            <a:r>
              <a:rPr lang="cs-CZ" dirty="0" err="1" smtClean="0"/>
              <a:t>Bloomově</a:t>
            </a:r>
            <a:r>
              <a:rPr lang="cs-CZ" dirty="0" smtClean="0"/>
              <a:t> taxonomii – 2</a:t>
            </a:r>
            <a:endParaRPr lang="cs-CZ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609600" indent="-609600">
              <a:spcAft>
                <a:spcPct val="20000"/>
              </a:spcAft>
            </a:pPr>
            <a:r>
              <a:rPr lang="cs-CZ" sz="2400" dirty="0">
                <a:latin typeface="Arial" charset="0"/>
              </a:rPr>
              <a:t>Změny </a:t>
            </a:r>
            <a:r>
              <a:rPr lang="cs-CZ" sz="2400" dirty="0" smtClean="0">
                <a:latin typeface="Arial" charset="0"/>
              </a:rPr>
              <a:t>struktury - </a:t>
            </a:r>
            <a:r>
              <a:rPr lang="cs-CZ" sz="2100" dirty="0" err="1" smtClean="0">
                <a:latin typeface="Arial" charset="0"/>
              </a:rPr>
              <a:t>dvoudimenzionální</a:t>
            </a:r>
            <a:r>
              <a:rPr lang="cs-CZ" sz="2100" dirty="0" smtClean="0">
                <a:latin typeface="Arial" charset="0"/>
              </a:rPr>
              <a:t> </a:t>
            </a:r>
            <a:r>
              <a:rPr lang="cs-CZ" sz="2100" dirty="0">
                <a:latin typeface="Arial" charset="0"/>
              </a:rPr>
              <a:t>charakter</a:t>
            </a:r>
            <a:r>
              <a:rPr lang="cs-CZ" sz="2100" dirty="0" smtClean="0">
                <a:latin typeface="Arial" charset="0"/>
              </a:rPr>
              <a:t>:</a:t>
            </a:r>
          </a:p>
          <a:p>
            <a:pPr marL="1203960" lvl="2" indent="-609600">
              <a:spcAft>
                <a:spcPct val="20000"/>
              </a:spcAft>
              <a:buFont typeface="+mj-lt"/>
              <a:buAutoNum type="arabicPeriod"/>
            </a:pPr>
            <a:r>
              <a:rPr lang="cs-CZ" sz="2400" b="1" dirty="0" smtClean="0">
                <a:latin typeface="Arial" charset="0"/>
              </a:rPr>
              <a:t>poznatky,</a:t>
            </a:r>
          </a:p>
          <a:p>
            <a:pPr marL="1203960" lvl="2" indent="-609600">
              <a:spcAft>
                <a:spcPct val="20000"/>
              </a:spcAft>
              <a:buFont typeface="+mj-lt"/>
              <a:buAutoNum type="arabicPeriod"/>
            </a:pPr>
            <a:r>
              <a:rPr lang="cs-CZ" sz="2400" b="1" dirty="0" smtClean="0">
                <a:latin typeface="Arial" charset="0"/>
              </a:rPr>
              <a:t>kognitivní </a:t>
            </a:r>
            <a:r>
              <a:rPr lang="cs-CZ" sz="2400" b="1" dirty="0">
                <a:latin typeface="Arial" charset="0"/>
              </a:rPr>
              <a:t>procesy,</a:t>
            </a:r>
            <a:r>
              <a:rPr lang="cs-CZ" sz="1500" dirty="0">
                <a:latin typeface="Arial" charset="0"/>
              </a:rPr>
              <a:t/>
            </a:r>
            <a:br>
              <a:rPr lang="cs-CZ" sz="1500" dirty="0">
                <a:latin typeface="Arial" charset="0"/>
              </a:rPr>
            </a:br>
            <a:endParaRPr lang="cs-CZ" sz="1500" dirty="0" smtClean="0">
              <a:latin typeface="Arial" charset="0"/>
            </a:endParaRPr>
          </a:p>
          <a:p>
            <a:pPr marL="609600" indent="-609600">
              <a:spcAft>
                <a:spcPct val="20000"/>
              </a:spcAft>
              <a:buNone/>
            </a:pPr>
            <a:r>
              <a:rPr lang="cs-CZ" sz="2100" dirty="0" smtClean="0">
                <a:latin typeface="Arial" charset="0"/>
              </a:rPr>
              <a:t>	</a:t>
            </a:r>
            <a:r>
              <a:rPr lang="cs-CZ" sz="1800" dirty="0" smtClean="0">
                <a:latin typeface="Arial" charset="0"/>
              </a:rPr>
              <a:t>obě </a:t>
            </a:r>
            <a:r>
              <a:rPr lang="cs-CZ" sz="1800" dirty="0">
                <a:latin typeface="Arial" charset="0"/>
              </a:rPr>
              <a:t>dimenze jsou základem taxonomické tabulky;</a:t>
            </a:r>
          </a:p>
          <a:p>
            <a:pPr marL="1203960" lvl="2" indent="-609600">
              <a:spcAft>
                <a:spcPct val="20000"/>
              </a:spcAft>
            </a:pPr>
            <a:r>
              <a:rPr lang="cs-CZ" sz="1800" dirty="0" smtClean="0">
                <a:latin typeface="Arial" charset="0"/>
              </a:rPr>
              <a:t>nepředpokládá </a:t>
            </a:r>
            <a:r>
              <a:rPr lang="cs-CZ" sz="1800" dirty="0">
                <a:latin typeface="Arial" charset="0"/>
              </a:rPr>
              <a:t>se kumulativní hierarchie (ani u jedné z dimenzí);</a:t>
            </a:r>
          </a:p>
          <a:p>
            <a:pPr marL="1203960" lvl="2" indent="-609600">
              <a:spcAft>
                <a:spcPct val="20000"/>
              </a:spcAft>
            </a:pPr>
            <a:r>
              <a:rPr lang="cs-CZ" sz="1800" dirty="0" smtClean="0">
                <a:latin typeface="Arial" charset="0"/>
              </a:rPr>
              <a:t>došlo </a:t>
            </a:r>
            <a:r>
              <a:rPr lang="cs-CZ" sz="1800" dirty="0">
                <a:latin typeface="Arial" charset="0"/>
              </a:rPr>
              <a:t>k záměně dvou posledních kategorií kognitivních procesů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endParaRPr lang="cs-CZ" sz="3200" dirty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 err="1" smtClean="0">
                <a:latin typeface="Arial" charset="0"/>
              </a:rPr>
              <a:t>Byčkovský</a:t>
            </a:r>
            <a:r>
              <a:rPr lang="cs-CZ" sz="2400" dirty="0">
                <a:latin typeface="Arial" charset="0"/>
              </a:rPr>
              <a:t>, P. a </a:t>
            </a:r>
            <a:r>
              <a:rPr lang="cs-CZ" sz="2400" dirty="0" err="1">
                <a:latin typeface="Arial" charset="0"/>
              </a:rPr>
              <a:t>Kotásek</a:t>
            </a:r>
            <a:r>
              <a:rPr lang="cs-CZ" sz="2400" dirty="0">
                <a:latin typeface="Arial" charset="0"/>
              </a:rPr>
              <a:t>, J. (2004). Nová teorie klasifikování kognitivních cílů ve vzdělávání: revize </a:t>
            </a:r>
            <a:r>
              <a:rPr lang="cs-CZ" sz="2400" dirty="0" err="1">
                <a:latin typeface="Arial" charset="0"/>
              </a:rPr>
              <a:t>Bloomovy</a:t>
            </a:r>
            <a:r>
              <a:rPr lang="cs-CZ" sz="2400" dirty="0">
                <a:latin typeface="Arial" charset="0"/>
              </a:rPr>
              <a:t> taxonomie. </a:t>
            </a:r>
            <a:r>
              <a:rPr lang="cs-CZ" sz="2400" i="1" dirty="0">
                <a:latin typeface="Arial" charset="0"/>
              </a:rPr>
              <a:t>Pedagogika, 54(3),</a:t>
            </a:r>
            <a:r>
              <a:rPr lang="cs-CZ" sz="2400" dirty="0">
                <a:latin typeface="Arial" charset="0"/>
              </a:rPr>
              <a:t> 227–242</a:t>
            </a:r>
            <a:r>
              <a:rPr lang="cs-CZ" sz="2400" dirty="0" smtClean="0">
                <a:latin typeface="Arial" charset="0"/>
              </a:rPr>
              <a:t>.</a:t>
            </a:r>
          </a:p>
          <a:p>
            <a:r>
              <a:rPr lang="cs-CZ" sz="2400" dirty="0" err="1" smtClean="0">
                <a:latin typeface="Arial" charset="0"/>
              </a:rPr>
              <a:t>Hudecová</a:t>
            </a:r>
            <a:r>
              <a:rPr lang="cs-CZ" sz="2400" dirty="0" smtClean="0">
                <a:latin typeface="Arial" charset="0"/>
              </a:rPr>
              <a:t>, D. (2003) </a:t>
            </a:r>
            <a:r>
              <a:rPr lang="cs-CZ" sz="2400" i="1" dirty="0" smtClean="0">
                <a:latin typeface="Arial" charset="0"/>
              </a:rPr>
              <a:t>Revize </a:t>
            </a:r>
            <a:r>
              <a:rPr lang="cs-CZ" sz="2400" i="1" dirty="0" err="1" smtClean="0">
                <a:latin typeface="Arial" charset="0"/>
              </a:rPr>
              <a:t>Bloomovy</a:t>
            </a:r>
            <a:r>
              <a:rPr lang="cs-CZ" sz="2400" i="1" dirty="0" smtClean="0">
                <a:latin typeface="Arial" charset="0"/>
              </a:rPr>
              <a:t> taxonomie edukačních cílů</a:t>
            </a:r>
            <a:r>
              <a:rPr lang="cs-CZ" sz="2400" dirty="0" smtClean="0">
                <a:latin typeface="Arial" charset="0"/>
              </a:rPr>
              <a:t> [online]. </a:t>
            </a:r>
            <a:r>
              <a:rPr lang="cs-CZ" sz="2400" dirty="0" err="1" smtClean="0">
                <a:latin typeface="Arial" charset="0"/>
              </a:rPr>
              <a:t>Publ</a:t>
            </a:r>
            <a:r>
              <a:rPr lang="cs-CZ" sz="2400" dirty="0" smtClean="0">
                <a:latin typeface="Arial" charset="0"/>
              </a:rPr>
              <a:t>. 2003-10-3. Dokument MS Word. Dostupný z WWW: &lt;http://www.</a:t>
            </a:r>
            <a:r>
              <a:rPr lang="cs-CZ" sz="2400" dirty="0" err="1" smtClean="0">
                <a:latin typeface="Arial" charset="0"/>
              </a:rPr>
              <a:t>msmt.cz</a:t>
            </a:r>
            <a:r>
              <a:rPr lang="cs-CZ" sz="2400" dirty="0" smtClean="0">
                <a:latin typeface="Arial" charset="0"/>
              </a:rPr>
              <a:t>/</a:t>
            </a:r>
            <a:r>
              <a:rPr lang="cs-CZ" sz="2400" dirty="0" err="1" smtClean="0">
                <a:latin typeface="Arial" charset="0"/>
              </a:rPr>
              <a:t>Files</a:t>
            </a:r>
            <a:r>
              <a:rPr lang="cs-CZ" sz="2400" dirty="0" smtClean="0">
                <a:latin typeface="Arial" charset="0"/>
              </a:rPr>
              <a:t>/DOC/</a:t>
            </a:r>
            <a:r>
              <a:rPr lang="cs-CZ" sz="2400" dirty="0" err="1" smtClean="0">
                <a:latin typeface="Arial" charset="0"/>
              </a:rPr>
              <a:t>NHRevizeBloomovytaxonomieedukace.doc</a:t>
            </a:r>
            <a:r>
              <a:rPr lang="cs-CZ" sz="2400" dirty="0" smtClean="0">
                <a:latin typeface="Arial" charset="0"/>
              </a:rPr>
              <a:t>&gt;</a:t>
            </a:r>
          </a:p>
          <a:p>
            <a:r>
              <a:rPr lang="cs-CZ" sz="2400" dirty="0" err="1" smtClean="0">
                <a:latin typeface="Arial" charset="0"/>
              </a:rPr>
              <a:t>Lorin</a:t>
            </a:r>
            <a:r>
              <a:rPr lang="cs-CZ" sz="2400" dirty="0" smtClean="0">
                <a:latin typeface="Arial" charset="0"/>
              </a:rPr>
              <a:t> W. Anderson, David R. </a:t>
            </a:r>
            <a:r>
              <a:rPr lang="cs-CZ" sz="2400" dirty="0" err="1" smtClean="0">
                <a:latin typeface="Arial" charset="0"/>
              </a:rPr>
              <a:t>Krathwohl</a:t>
            </a:r>
            <a:r>
              <a:rPr lang="cs-CZ" sz="2400" dirty="0" smtClean="0">
                <a:latin typeface="Arial" charset="0"/>
              </a:rPr>
              <a:t>, Peter W. </a:t>
            </a:r>
            <a:r>
              <a:rPr lang="cs-CZ" sz="2400" dirty="0" err="1" smtClean="0">
                <a:latin typeface="Arial" charset="0"/>
              </a:rPr>
              <a:t>Airasian</a:t>
            </a:r>
            <a:r>
              <a:rPr lang="cs-CZ" sz="2400" dirty="0" smtClean="0">
                <a:latin typeface="Arial" charset="0"/>
              </a:rPr>
              <a:t>, </a:t>
            </a:r>
            <a:r>
              <a:rPr lang="cs-CZ" sz="2400" dirty="0" err="1" smtClean="0">
                <a:latin typeface="Arial" charset="0"/>
              </a:rPr>
              <a:t>Kathleen</a:t>
            </a:r>
            <a:r>
              <a:rPr lang="cs-CZ" sz="2400" dirty="0" smtClean="0">
                <a:latin typeface="Arial" charset="0"/>
              </a:rPr>
              <a:t> A. </a:t>
            </a:r>
            <a:r>
              <a:rPr lang="cs-CZ" sz="2400" dirty="0" err="1" smtClean="0">
                <a:latin typeface="Arial" charset="0"/>
              </a:rPr>
              <a:t>Cruikshank</a:t>
            </a:r>
            <a:r>
              <a:rPr lang="cs-CZ" sz="2400" dirty="0" smtClean="0">
                <a:latin typeface="Arial" charset="0"/>
              </a:rPr>
              <a:t>, Richard E. Mayer, Paul P. </a:t>
            </a:r>
            <a:r>
              <a:rPr lang="cs-CZ" sz="2400" dirty="0" err="1" smtClean="0">
                <a:latin typeface="Arial" charset="0"/>
              </a:rPr>
              <a:t>Pintrich</a:t>
            </a:r>
            <a:r>
              <a:rPr lang="cs-CZ" sz="2400" dirty="0" smtClean="0">
                <a:latin typeface="Arial" charset="0"/>
              </a:rPr>
              <a:t>, </a:t>
            </a:r>
            <a:r>
              <a:rPr lang="cs-CZ" sz="2400" dirty="0" err="1" smtClean="0">
                <a:latin typeface="Arial" charset="0"/>
              </a:rPr>
              <a:t>James</a:t>
            </a:r>
            <a:r>
              <a:rPr lang="cs-CZ" sz="2400" dirty="0" smtClean="0">
                <a:latin typeface="Arial" charset="0"/>
              </a:rPr>
              <a:t> </a:t>
            </a:r>
            <a:r>
              <a:rPr lang="cs-CZ" sz="2400" dirty="0" err="1" smtClean="0">
                <a:latin typeface="Arial" charset="0"/>
              </a:rPr>
              <a:t>Raths</a:t>
            </a:r>
            <a:r>
              <a:rPr lang="cs-CZ" sz="2400" dirty="0" smtClean="0">
                <a:latin typeface="Arial" charset="0"/>
              </a:rPr>
              <a:t>, </a:t>
            </a:r>
            <a:r>
              <a:rPr lang="cs-CZ" sz="2400" dirty="0" err="1" smtClean="0">
                <a:latin typeface="Arial" charset="0"/>
              </a:rPr>
              <a:t>Merlin</a:t>
            </a:r>
            <a:r>
              <a:rPr lang="cs-CZ" sz="2400" dirty="0" smtClean="0">
                <a:latin typeface="Arial" charset="0"/>
              </a:rPr>
              <a:t> </a:t>
            </a:r>
            <a:r>
              <a:rPr lang="cs-CZ" sz="2400" dirty="0" err="1" smtClean="0">
                <a:latin typeface="Arial" charset="0"/>
              </a:rPr>
              <a:t>Wittrock</a:t>
            </a:r>
            <a:r>
              <a:rPr lang="cs-CZ" sz="2400" dirty="0" smtClean="0">
                <a:latin typeface="Arial" charset="0"/>
              </a:rPr>
              <a:t>. (</a:t>
            </a:r>
            <a:r>
              <a:rPr lang="cs-CZ" sz="2400" dirty="0" err="1" smtClean="0">
                <a:latin typeface="Arial" charset="0"/>
              </a:rPr>
              <a:t>Eds</a:t>
            </a:r>
            <a:r>
              <a:rPr lang="cs-CZ" sz="2400" dirty="0" smtClean="0">
                <a:latin typeface="Arial" charset="0"/>
              </a:rPr>
              <a:t>.) (2001) </a:t>
            </a:r>
            <a:r>
              <a:rPr lang="cs-CZ" sz="2400" i="1" dirty="0" smtClean="0">
                <a:latin typeface="Arial" charset="0"/>
              </a:rPr>
              <a:t>A </a:t>
            </a:r>
            <a:r>
              <a:rPr lang="cs-CZ" sz="2400" i="1" dirty="0" err="1" smtClean="0">
                <a:latin typeface="Arial" charset="0"/>
              </a:rPr>
              <a:t>Taxonomy</a:t>
            </a:r>
            <a:r>
              <a:rPr lang="cs-CZ" sz="2400" i="1" dirty="0" smtClean="0">
                <a:latin typeface="Arial" charset="0"/>
              </a:rPr>
              <a:t> </a:t>
            </a:r>
            <a:r>
              <a:rPr lang="cs-CZ" sz="2400" i="1" dirty="0" err="1" smtClean="0">
                <a:latin typeface="Arial" charset="0"/>
              </a:rPr>
              <a:t>for</a:t>
            </a:r>
            <a:r>
              <a:rPr lang="cs-CZ" sz="2400" i="1" dirty="0" smtClean="0">
                <a:latin typeface="Arial" charset="0"/>
              </a:rPr>
              <a:t> </a:t>
            </a:r>
            <a:r>
              <a:rPr lang="cs-CZ" sz="2400" i="1" dirty="0" err="1" smtClean="0">
                <a:latin typeface="Arial" charset="0"/>
              </a:rPr>
              <a:t>Learning</a:t>
            </a:r>
            <a:r>
              <a:rPr lang="cs-CZ" sz="2400" i="1" dirty="0" smtClean="0">
                <a:latin typeface="Arial" charset="0"/>
              </a:rPr>
              <a:t>, </a:t>
            </a:r>
            <a:r>
              <a:rPr lang="cs-CZ" sz="2400" i="1" dirty="0" err="1" smtClean="0">
                <a:latin typeface="Arial" charset="0"/>
              </a:rPr>
              <a:t>Teaching</a:t>
            </a:r>
            <a:r>
              <a:rPr lang="cs-CZ" sz="2400" i="1" dirty="0" smtClean="0">
                <a:latin typeface="Arial" charset="0"/>
              </a:rPr>
              <a:t> a </a:t>
            </a:r>
            <a:r>
              <a:rPr lang="cs-CZ" sz="2400" i="1" dirty="0" err="1" smtClean="0">
                <a:latin typeface="Arial" charset="0"/>
              </a:rPr>
              <a:t>Assesing</a:t>
            </a:r>
            <a:r>
              <a:rPr lang="cs-CZ" sz="2400" i="1" dirty="0" smtClean="0">
                <a:latin typeface="Arial" charset="0"/>
              </a:rPr>
              <a:t> </a:t>
            </a:r>
            <a:r>
              <a:rPr lang="cs-CZ" sz="2400" i="1" dirty="0" err="1" smtClean="0">
                <a:latin typeface="Arial" charset="0"/>
              </a:rPr>
              <a:t>of</a:t>
            </a:r>
            <a:r>
              <a:rPr lang="cs-CZ" sz="2400" i="1" dirty="0" smtClean="0">
                <a:latin typeface="Arial" charset="0"/>
              </a:rPr>
              <a:t> </a:t>
            </a:r>
            <a:r>
              <a:rPr lang="cs-CZ" sz="2400" i="1" dirty="0" err="1" smtClean="0">
                <a:latin typeface="Arial" charset="0"/>
              </a:rPr>
              <a:t>Educational</a:t>
            </a:r>
            <a:r>
              <a:rPr lang="cs-CZ" sz="2400" i="1" dirty="0" smtClean="0">
                <a:latin typeface="Arial" charset="0"/>
              </a:rPr>
              <a:t> </a:t>
            </a:r>
            <a:r>
              <a:rPr lang="cs-CZ" sz="2400" i="1" dirty="0" err="1" smtClean="0">
                <a:latin typeface="Arial" charset="0"/>
              </a:rPr>
              <a:t>Objektives</a:t>
            </a:r>
            <a:r>
              <a:rPr lang="cs-CZ" sz="2400" dirty="0" smtClean="0">
                <a:latin typeface="Arial" charset="0"/>
              </a:rPr>
              <a:t>. New York: </a:t>
            </a:r>
            <a:r>
              <a:rPr lang="cs-CZ" sz="2400" dirty="0" err="1" smtClean="0">
                <a:latin typeface="Arial" charset="0"/>
              </a:rPr>
              <a:t>Longman</a:t>
            </a:r>
            <a:r>
              <a:rPr lang="cs-CZ" sz="2400" dirty="0" smtClean="0">
                <a:latin typeface="Arial" charset="0"/>
              </a:rPr>
              <a:t>.</a:t>
            </a:r>
          </a:p>
          <a:p>
            <a:pPr>
              <a:buFontTx/>
              <a:buNone/>
            </a:pPr>
            <a:endParaRPr lang="cs-CZ" sz="24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je to učení?</a:t>
            </a:r>
          </a:p>
          <a:p>
            <a:r>
              <a:rPr lang="cs-CZ" dirty="0" smtClean="0"/>
              <a:t>Jaký je rozdíl mezi učením individuálním a ve skupině?</a:t>
            </a:r>
          </a:p>
          <a:p>
            <a:r>
              <a:rPr lang="cs-CZ" dirty="0" smtClean="0"/>
              <a:t>Jaký je rozdíl mezi tím, kdy se chce člověk něco naučit sám a kdy něco potřebuje někoho naučit?</a:t>
            </a:r>
          </a:p>
          <a:p>
            <a:r>
              <a:rPr lang="cs-CZ" dirty="0" smtClean="0"/>
              <a:t>Jak poznám, že už něco umím?</a:t>
            </a:r>
          </a:p>
          <a:p>
            <a:r>
              <a:rPr lang="cs-CZ" dirty="0" smtClean="0"/>
              <a:t>Jak poznám, že se mi něco podařilo někoho naučit?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probíhá proces učení?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>
                <a:latin typeface="Arial" charset="0"/>
              </a:rPr>
              <a:t>Revize Bloomovy taxonomie</a:t>
            </a: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Bloomova taxonomie výukových cílů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smtClean="0"/>
              <a:t>B.S. Bloom a kol. stanovili (1956) v oblasti kognitivních cílů šest hiearchicky uspořádaných kategorií členěných dále do subkategorií. </a:t>
            </a:r>
          </a:p>
          <a:p>
            <a:pPr eaLnBrk="1" hangingPunct="1"/>
            <a:r>
              <a:rPr lang="cs-CZ" smtClean="0"/>
              <a:t>Kategorie jsou řazeny podle stoupající náročnosti psychických operací, jež mají ve svém základu. K vymezování cílů v jednotlivých kategoriích byly vytvořeny systémy aktivních sloves.</a:t>
            </a:r>
          </a:p>
          <a:p>
            <a:pPr eaLnBrk="1" hangingPunct="1"/>
            <a:r>
              <a:rPr lang="cs-CZ" smtClean="0"/>
              <a:t>Pro dosažení vyšší cílové kategorie je třeba zvládnout učivo v rámci nižší kategorie.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 err="1" smtClean="0"/>
              <a:t>Blomova</a:t>
            </a:r>
            <a:r>
              <a:rPr lang="cs-CZ" dirty="0" smtClean="0"/>
              <a:t> taxonomie - slovník aktivních sloves k vymezování výukových cílů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233363" y="1644650"/>
          <a:ext cx="8929688" cy="5213381"/>
        </p:xfrm>
        <a:graphic>
          <a:graphicData uri="http://schemas.openxmlformats.org/drawingml/2006/table">
            <a:tbl>
              <a:tblPr/>
              <a:tblGrid>
                <a:gridCol w="4464844"/>
                <a:gridCol w="4464844"/>
              </a:tblGrid>
              <a:tr h="330457">
                <a:tc>
                  <a:txBody>
                    <a:bodyPr/>
                    <a:lstStyle/>
                    <a:p>
                      <a:r>
                        <a:rPr lang="cs-CZ" sz="2000" b="1" dirty="0"/>
                        <a:t>Cílová kategorie (úroveň osvojení)</a:t>
                      </a:r>
                    </a:p>
                  </a:txBody>
                  <a:tcPr marL="12846" marR="12846" marT="12844" marB="128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1" dirty="0"/>
                        <a:t>Typická slovesa k vymezování cílů</a:t>
                      </a:r>
                    </a:p>
                  </a:txBody>
                  <a:tcPr marL="12846" marR="12846" marT="12844" marB="128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06714">
                <a:tc>
                  <a:txBody>
                    <a:bodyPr/>
                    <a:lstStyle/>
                    <a:p>
                      <a:r>
                        <a:rPr lang="cs-CZ" sz="1200" b="1" dirty="0"/>
                        <a:t>1. Zapamatování</a:t>
                      </a:r>
                      <a:r>
                        <a:rPr lang="cs-CZ" sz="1200" dirty="0"/>
                        <a:t/>
                      </a:r>
                      <a:br>
                        <a:rPr lang="cs-CZ" sz="1200" dirty="0"/>
                      </a:br>
                      <a:r>
                        <a:rPr lang="cs-CZ" sz="1200" dirty="0"/>
                        <a:t>termíny a fakta, jejich klasifikace a kategorizace</a:t>
                      </a:r>
                    </a:p>
                  </a:txBody>
                  <a:tcPr marL="12846" marR="12846" marT="12844" marB="128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/>
                      </a:r>
                      <a:br>
                        <a:rPr lang="cs-CZ" sz="1200" dirty="0"/>
                      </a:br>
                      <a:r>
                        <a:rPr lang="cs-CZ" sz="1200" dirty="0"/>
                        <a:t>definovat, doplnit, napsat, opakovat, pojmenovat, popsat, přiřadit, reprodukovat, seřadit, vybrat, vysvětlit, určit</a:t>
                      </a:r>
                    </a:p>
                  </a:txBody>
                  <a:tcPr marL="12846" marR="12846" marT="12844" marB="128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26483">
                <a:tc>
                  <a:txBody>
                    <a:bodyPr/>
                    <a:lstStyle/>
                    <a:p>
                      <a:r>
                        <a:rPr lang="cs-CZ" sz="1200" b="1" dirty="0"/>
                        <a:t>2. Pochopení</a:t>
                      </a:r>
                      <a:r>
                        <a:rPr lang="cs-CZ" sz="1200" dirty="0"/>
                        <a:t/>
                      </a:r>
                      <a:br>
                        <a:rPr lang="cs-CZ" sz="1200" dirty="0"/>
                      </a:br>
                      <a:r>
                        <a:rPr lang="cs-CZ" sz="1200" dirty="0"/>
                        <a:t>překlad z jednoho jazyka do druhého, převod z jedné formy komunikace do druhé, jednoduchá interpretace, extrapolace (vysvětlení)</a:t>
                      </a:r>
                    </a:p>
                  </a:txBody>
                  <a:tcPr marL="12846" marR="12846" marT="12844" marB="128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/>
                      </a:r>
                      <a:br>
                        <a:rPr lang="cs-CZ" sz="1200" dirty="0"/>
                      </a:br>
                      <a:r>
                        <a:rPr lang="cs-CZ" sz="1200" dirty="0"/>
                        <a:t>dokázat, jinak formulovat, ilustrovat, interpretovat, objasnit, odhadnout, opravit, přeložit, převést, vyjádřit vlastními slovy, vyjádřit jinou formou, vysvětlit, vypočítat, zkontrolovat, změřit</a:t>
                      </a:r>
                    </a:p>
                  </a:txBody>
                  <a:tcPr marL="12846" marR="12846" marT="12844" marB="128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26483">
                <a:tc>
                  <a:txBody>
                    <a:bodyPr/>
                    <a:lstStyle/>
                    <a:p>
                      <a:r>
                        <a:rPr lang="cs-CZ" sz="1200" b="1" dirty="0"/>
                        <a:t>3. Aplikace</a:t>
                      </a:r>
                      <a:r>
                        <a:rPr lang="cs-CZ" sz="1200" dirty="0"/>
                        <a:t/>
                      </a:r>
                      <a:br>
                        <a:rPr lang="cs-CZ" sz="1200" dirty="0"/>
                      </a:br>
                      <a:r>
                        <a:rPr lang="cs-CZ" sz="1200" dirty="0"/>
                        <a:t>použití abstrakcí a zobecnění (teorie, zákony, principy, pravidla, metody, techniky, postupy, obecné myšlenky v konkrétních situacích)</a:t>
                      </a:r>
                    </a:p>
                  </a:txBody>
                  <a:tcPr marL="12846" marR="12846" marT="12844" marB="128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/>
                      </a:r>
                      <a:br>
                        <a:rPr lang="cs-CZ" sz="1200" dirty="0"/>
                      </a:br>
                      <a:r>
                        <a:rPr lang="cs-CZ" sz="1200" dirty="0"/>
                        <a:t>aplikovat, demonstrovat, diskutovat, interpretovat údaje, načrtnout, navrhnout, plánovat, použít, prokázat, registrovat, řešit, uvést vztah mezi, uspořádat, vyčíslit, vyzkoušet</a:t>
                      </a:r>
                    </a:p>
                  </a:txBody>
                  <a:tcPr marL="12846" marR="12846" marT="12844" marB="128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01148">
                <a:tc>
                  <a:txBody>
                    <a:bodyPr/>
                    <a:lstStyle/>
                    <a:p>
                      <a:r>
                        <a:rPr lang="cs-CZ" sz="1200" b="1" dirty="0"/>
                        <a:t>4. Analýza</a:t>
                      </a:r>
                      <a:r>
                        <a:rPr lang="cs-CZ" sz="1200" dirty="0"/>
                        <a:t/>
                      </a:r>
                      <a:br>
                        <a:rPr lang="cs-CZ" sz="1200" dirty="0"/>
                      </a:br>
                      <a:r>
                        <a:rPr lang="cs-CZ" sz="1200" dirty="0"/>
                        <a:t>rozbor komplexní informace (systému, procesu) na prvky a části, stanovení </a:t>
                      </a:r>
                      <a:r>
                        <a:rPr lang="cs-CZ" sz="1200" dirty="0" err="1"/>
                        <a:t>hiearchie</a:t>
                      </a:r>
                      <a:r>
                        <a:rPr lang="cs-CZ" sz="1200" dirty="0"/>
                        <a:t> prvku, princip jejich organizace, vztahů a interakce mezi prvky</a:t>
                      </a:r>
                    </a:p>
                  </a:txBody>
                  <a:tcPr marL="12846" marR="12846" marT="12844" marB="128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/>
                      </a:r>
                      <a:br>
                        <a:rPr lang="cs-CZ" sz="1200" dirty="0"/>
                      </a:br>
                      <a:r>
                        <a:rPr lang="cs-CZ" sz="1200" dirty="0"/>
                        <a:t>analyzovat, provést rozbor, rozhodnout, rozlišit, rozčlenit, specifikovat</a:t>
                      </a:r>
                    </a:p>
                  </a:txBody>
                  <a:tcPr marL="12846" marR="12846" marT="12844" marB="128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995582">
                <a:tc>
                  <a:txBody>
                    <a:bodyPr/>
                    <a:lstStyle/>
                    <a:p>
                      <a:r>
                        <a:rPr lang="cs-CZ" sz="1200" b="1" dirty="0"/>
                        <a:t>5. Syntéza</a:t>
                      </a:r>
                      <a:r>
                        <a:rPr lang="cs-CZ" sz="1200" dirty="0"/>
                        <a:t/>
                      </a:r>
                      <a:br>
                        <a:rPr lang="cs-CZ" sz="1200" dirty="0"/>
                      </a:br>
                      <a:r>
                        <a:rPr lang="cs-CZ" sz="1200" dirty="0"/>
                        <a:t>složení prvků a jejich částí do předtím neexistujícího celku (ucelené sdělení, plán nebo řada operací nutných k vytvoření díla nebo jeho projektu, odvození souboru abstraktních vztahů k účelu klasifikace nebo objasnění jevů</a:t>
                      </a:r>
                    </a:p>
                  </a:txBody>
                  <a:tcPr marL="12846" marR="12846" marT="12844" marB="128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/>
                      </a:r>
                      <a:br>
                        <a:rPr lang="cs-CZ" sz="1200" dirty="0"/>
                      </a:br>
                      <a:r>
                        <a:rPr lang="cs-CZ" sz="1200" dirty="0"/>
                        <a:t>kategorizovat, klasifikovat, kombinovat, modifikovat, napsat sdělení, navrhnout, organizovat, reorganizovat, shrnout, vyvodit obecné závěry</a:t>
                      </a:r>
                    </a:p>
                  </a:txBody>
                  <a:tcPr marL="12846" marR="12846" marT="12844" marB="128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826483">
                <a:tc>
                  <a:txBody>
                    <a:bodyPr/>
                    <a:lstStyle/>
                    <a:p>
                      <a:r>
                        <a:rPr lang="cs-CZ" sz="1200" b="1" dirty="0"/>
                        <a:t>6. Hodnocení</a:t>
                      </a:r>
                      <a:r>
                        <a:rPr lang="cs-CZ" sz="1200" dirty="0"/>
                        <a:t/>
                      </a:r>
                      <a:br>
                        <a:rPr lang="cs-CZ" sz="1200" dirty="0"/>
                      </a:br>
                      <a:r>
                        <a:rPr lang="cs-CZ" sz="1200" dirty="0"/>
                        <a:t>posouzení materiálů, podkladů, metod a technik z hlediska účelu podle kritérií, která jsou dána nebo která si žák sám navrhne</a:t>
                      </a:r>
                    </a:p>
                  </a:txBody>
                  <a:tcPr marL="12846" marR="12846" marT="12844" marB="128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/>
                      </a:r>
                      <a:br>
                        <a:rPr lang="cs-CZ" sz="1200" dirty="0"/>
                      </a:br>
                      <a:r>
                        <a:rPr lang="cs-CZ" sz="1200" dirty="0"/>
                        <a:t>argumentovat, obhájit, ocenit, oponovat, podpořit (názory), porovnat, provést kritiku, posoudit, </a:t>
                      </a:r>
                      <a:r>
                        <a:rPr lang="cs-CZ" sz="1200" dirty="0" err="1"/>
                        <a:t>propvěřit</a:t>
                      </a:r>
                      <a:r>
                        <a:rPr lang="cs-CZ" sz="1200" dirty="0"/>
                        <a:t>, srovnat s normou, vybrat, uvést klady a zápory, zdůvodnit, zhodnotit</a:t>
                      </a:r>
                    </a:p>
                  </a:txBody>
                  <a:tcPr marL="12846" marR="12846" marT="12844" marB="128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Původní </a:t>
            </a:r>
            <a:r>
              <a:rPr lang="cs-CZ" dirty="0" err="1" smtClean="0"/>
              <a:t>Bloomova</a:t>
            </a:r>
            <a:r>
              <a:rPr lang="cs-CZ" dirty="0" smtClean="0"/>
              <a:t> taxonomie</a:t>
            </a:r>
            <a:endParaRPr lang="cs-CZ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sz="2400" dirty="0" smtClean="0">
                <a:latin typeface="Arial" charset="0"/>
              </a:rPr>
              <a:t>Hierarchické </a:t>
            </a:r>
            <a:r>
              <a:rPr lang="cs-CZ" sz="2400" dirty="0">
                <a:latin typeface="Arial" charset="0"/>
              </a:rPr>
              <a:t>uspořádání;</a:t>
            </a: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Arial" charset="0"/>
              </a:rPr>
              <a:t>Kumulativní </a:t>
            </a:r>
            <a:r>
              <a:rPr lang="cs-CZ" sz="2400" dirty="0">
                <a:latin typeface="Arial" charset="0"/>
              </a:rPr>
              <a:t>charakter;</a:t>
            </a:r>
          </a:p>
          <a:p>
            <a:pPr>
              <a:lnSpc>
                <a:spcPct val="90000"/>
              </a:lnSpc>
            </a:pPr>
            <a:r>
              <a:rPr lang="cs-CZ" sz="2400" dirty="0" smtClean="0">
                <a:latin typeface="Arial" charset="0"/>
              </a:rPr>
              <a:t>Tři </a:t>
            </a:r>
            <a:r>
              <a:rPr lang="cs-CZ" sz="2400" dirty="0">
                <a:latin typeface="Arial" charset="0"/>
              </a:rPr>
              <a:t>úrovně definování </a:t>
            </a:r>
            <a:r>
              <a:rPr lang="cs-CZ" sz="2400" dirty="0" smtClean="0">
                <a:latin typeface="Arial" charset="0"/>
              </a:rPr>
              <a:t>kategorie</a:t>
            </a:r>
          </a:p>
          <a:p>
            <a:pPr lvl="1">
              <a:lnSpc>
                <a:spcPct val="90000"/>
              </a:lnSpc>
            </a:pPr>
            <a:r>
              <a:rPr lang="cs-CZ" sz="2100" dirty="0" smtClean="0">
                <a:latin typeface="Arial" charset="0"/>
              </a:rPr>
              <a:t>verbální,</a:t>
            </a:r>
          </a:p>
          <a:p>
            <a:pPr lvl="1">
              <a:lnSpc>
                <a:spcPct val="90000"/>
              </a:lnSpc>
            </a:pPr>
            <a:r>
              <a:rPr lang="cs-CZ" sz="2100" dirty="0" smtClean="0">
                <a:latin typeface="Arial" charset="0"/>
              </a:rPr>
              <a:t>příklady </a:t>
            </a:r>
            <a:r>
              <a:rPr lang="cs-CZ" sz="2100" dirty="0">
                <a:latin typeface="Arial" charset="0"/>
              </a:rPr>
              <a:t>cílů</a:t>
            </a:r>
            <a:r>
              <a:rPr lang="cs-CZ" sz="2100" dirty="0" smtClean="0">
                <a:latin typeface="Arial" charset="0"/>
              </a:rPr>
              <a:t>,</a:t>
            </a:r>
          </a:p>
          <a:p>
            <a:pPr lvl="1">
              <a:lnSpc>
                <a:spcPct val="90000"/>
              </a:lnSpc>
            </a:pPr>
            <a:r>
              <a:rPr lang="cs-CZ" sz="2100" dirty="0" smtClean="0">
                <a:latin typeface="Arial" charset="0"/>
              </a:rPr>
              <a:t>ilustrace </a:t>
            </a:r>
            <a:r>
              <a:rPr lang="cs-CZ" sz="2100" dirty="0">
                <a:latin typeface="Arial" charset="0"/>
              </a:rPr>
              <a:t>pomocí testových úloh;</a:t>
            </a:r>
          </a:p>
          <a:p>
            <a:pPr>
              <a:lnSpc>
                <a:spcPct val="90000"/>
              </a:lnSpc>
              <a:spcAft>
                <a:spcPct val="20000"/>
              </a:spcAft>
            </a:pPr>
            <a:r>
              <a:rPr lang="cs-CZ" sz="2400" dirty="0" smtClean="0">
                <a:latin typeface="Arial" charset="0"/>
              </a:rPr>
              <a:t>Abstraktní </a:t>
            </a:r>
            <a:r>
              <a:rPr lang="cs-CZ" sz="2400" dirty="0">
                <a:latin typeface="Arial" charset="0"/>
              </a:rPr>
              <a:t>povaha taxonomie</a:t>
            </a:r>
            <a:r>
              <a:rPr lang="cs-CZ" sz="2400" dirty="0" smtClean="0">
                <a:latin typeface="Arial" charset="0"/>
              </a:rPr>
              <a:t>.</a:t>
            </a:r>
          </a:p>
          <a:p>
            <a:pPr>
              <a:lnSpc>
                <a:spcPct val="90000"/>
              </a:lnSpc>
              <a:spcAft>
                <a:spcPct val="20000"/>
              </a:spcAft>
            </a:pPr>
            <a:r>
              <a:rPr lang="cs-CZ" sz="2400" dirty="0" smtClean="0">
                <a:latin typeface="Arial" charset="0"/>
              </a:rPr>
              <a:t>Uplatnění</a:t>
            </a:r>
          </a:p>
          <a:p>
            <a:pPr lvl="1">
              <a:lnSpc>
                <a:spcPct val="90000"/>
              </a:lnSpc>
              <a:spcAft>
                <a:spcPct val="20000"/>
              </a:spcAft>
            </a:pPr>
            <a:r>
              <a:rPr lang="cs-CZ" sz="2100" dirty="0" smtClean="0">
                <a:latin typeface="Arial" charset="0"/>
              </a:rPr>
              <a:t>Předpoklad </a:t>
            </a:r>
            <a:r>
              <a:rPr lang="cs-CZ" sz="2100" dirty="0">
                <a:latin typeface="Arial" charset="0"/>
              </a:rPr>
              <a:t>– východisko pro taxonomie jednotlivých učebních předmětů; využití k návrhům </a:t>
            </a:r>
            <a:r>
              <a:rPr lang="cs-CZ" sz="2100" dirty="0" err="1">
                <a:latin typeface="Arial" charset="0"/>
              </a:rPr>
              <a:t>kurikulárních</a:t>
            </a:r>
            <a:r>
              <a:rPr lang="cs-CZ" sz="2100" dirty="0">
                <a:latin typeface="Arial" charset="0"/>
              </a:rPr>
              <a:t> dokumentů, ale i přímo ve školní </a:t>
            </a:r>
            <a:r>
              <a:rPr lang="cs-CZ" sz="2100" dirty="0" smtClean="0">
                <a:latin typeface="Arial" charset="0"/>
              </a:rPr>
              <a:t>praxi.</a:t>
            </a:r>
          </a:p>
          <a:p>
            <a:pPr lvl="1">
              <a:lnSpc>
                <a:spcPct val="90000"/>
              </a:lnSpc>
              <a:spcAft>
                <a:spcPct val="20000"/>
              </a:spcAft>
            </a:pPr>
            <a:r>
              <a:rPr lang="cs-CZ" sz="2100" dirty="0" smtClean="0">
                <a:latin typeface="Arial" charset="0"/>
              </a:rPr>
              <a:t>Skutečné </a:t>
            </a:r>
            <a:r>
              <a:rPr lang="cs-CZ" sz="2100" dirty="0">
                <a:latin typeface="Arial" charset="0"/>
              </a:rPr>
              <a:t>uplatnění – hlavně při tvorbě testových úloh a testů.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Revize Bloomovy taxonomie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 eaLnBrk="1" hangingPunct="1"/>
            <a:r>
              <a:rPr lang="cs-CZ" sz="2400" dirty="0" smtClean="0"/>
              <a:t>Už po vydání </a:t>
            </a:r>
            <a:r>
              <a:rPr lang="cs-CZ" sz="2400" dirty="0" err="1" smtClean="0"/>
              <a:t>Bloomovy</a:t>
            </a:r>
            <a:r>
              <a:rPr lang="cs-CZ" sz="2400" dirty="0" smtClean="0"/>
              <a:t>  příručky se začaly ozývat hlasy vědců i učitelů upozorňující na některé aspekty edukačních cílů, které nebylo možné </a:t>
            </a:r>
            <a:r>
              <a:rPr lang="cs-CZ" sz="2400" dirty="0" err="1" smtClean="0"/>
              <a:t>Bloomovou</a:t>
            </a:r>
            <a:r>
              <a:rPr lang="cs-CZ" sz="2400" dirty="0" smtClean="0"/>
              <a:t> taxonomií dobře postihnout (vyvinuta primárně pro přírodovědné předměty; u humanitních diskutabilní). </a:t>
            </a:r>
          </a:p>
          <a:p>
            <a:pPr lvl="1" eaLnBrk="1" hangingPunct="1"/>
            <a:r>
              <a:rPr lang="cs-CZ" sz="2400" dirty="0" smtClean="0"/>
              <a:t>Rozvoj kognitivní psychologie od r. 1956. </a:t>
            </a:r>
            <a:r>
              <a:rPr lang="cs-CZ" sz="2400" dirty="0" err="1" smtClean="0"/>
              <a:t>Bloom</a:t>
            </a:r>
            <a:r>
              <a:rPr lang="cs-CZ" sz="2400" dirty="0" smtClean="0"/>
              <a:t> a kol. vycházeli z behaviorismu.</a:t>
            </a:r>
          </a:p>
          <a:p>
            <a:pPr lvl="1" eaLnBrk="1" hangingPunct="1"/>
            <a:r>
              <a:rPr lang="cs-CZ" sz="2400" dirty="0" smtClean="0"/>
              <a:t>Přes změny v edukačních vědách základní myšlenka taxonomie cílů zůstává inspirativní; myšlenka třídění edukačních cílů je velmi dobře prakticky využitelná (teorie i praxe)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Arial" charset="0"/>
              </a:rPr>
              <a:t>Teoretické a historické pozadí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400" dirty="0">
                <a:latin typeface="Arial" charset="0"/>
              </a:rPr>
              <a:t>ve 2. </a:t>
            </a:r>
            <a:r>
              <a:rPr lang="cs-CZ" sz="2400" dirty="0" err="1">
                <a:latin typeface="Arial" charset="0"/>
              </a:rPr>
              <a:t>pol</a:t>
            </a:r>
            <a:r>
              <a:rPr lang="cs-CZ" sz="2400" dirty="0">
                <a:latin typeface="Arial" charset="0"/>
              </a:rPr>
              <a:t>. 20. st. – cíle vzdělávání </a:t>
            </a:r>
            <a:r>
              <a:rPr lang="cs-CZ" sz="2400" dirty="0" smtClean="0">
                <a:latin typeface="Arial" charset="0"/>
              </a:rPr>
              <a:t>chápány jako </a:t>
            </a:r>
            <a:r>
              <a:rPr lang="cs-CZ" sz="2400" dirty="0">
                <a:latin typeface="Arial" charset="0"/>
              </a:rPr>
              <a:t>očekávané výsledky učení dosažené </a:t>
            </a:r>
            <a:r>
              <a:rPr lang="cs-CZ" sz="2400" dirty="0" smtClean="0">
                <a:latin typeface="Arial" charset="0"/>
              </a:rPr>
              <a:t>žáky, proto </a:t>
            </a:r>
            <a:r>
              <a:rPr lang="cs-CZ" sz="2400" dirty="0" smtClean="0">
                <a:latin typeface="Arial" charset="0"/>
                <a:sym typeface="Symbol" pitchFamily="18" charset="2"/>
              </a:rPr>
              <a:t>požadavek </a:t>
            </a:r>
            <a:r>
              <a:rPr lang="cs-CZ" sz="2400" dirty="0">
                <a:latin typeface="Arial" charset="0"/>
                <a:sym typeface="Symbol" pitchFamily="18" charset="2"/>
              </a:rPr>
              <a:t>vymezovat cíle v podobě definovaných výkonů žáků;</a:t>
            </a:r>
          </a:p>
          <a:p>
            <a:r>
              <a:rPr lang="cs-CZ" sz="2400" dirty="0">
                <a:latin typeface="Arial" charset="0"/>
              </a:rPr>
              <a:t>taxonomie kognitivních cílů (</a:t>
            </a:r>
            <a:r>
              <a:rPr lang="cs-CZ" sz="2400" dirty="0" err="1">
                <a:latin typeface="Arial" charset="0"/>
              </a:rPr>
              <a:t>Bloom</a:t>
            </a:r>
            <a:r>
              <a:rPr lang="cs-CZ" sz="2400" dirty="0">
                <a:latin typeface="Arial" charset="0"/>
              </a:rPr>
              <a:t>, 1956),</a:t>
            </a:r>
          </a:p>
          <a:p>
            <a:r>
              <a:rPr lang="cs-CZ" sz="2400" dirty="0">
                <a:latin typeface="Arial" charset="0"/>
              </a:rPr>
              <a:t>taxonomie cílů v afektivní oblasti (</a:t>
            </a:r>
            <a:r>
              <a:rPr lang="cs-CZ" sz="2400" dirty="0" err="1">
                <a:latin typeface="Arial" charset="0"/>
              </a:rPr>
              <a:t>Krathwohl</a:t>
            </a:r>
            <a:r>
              <a:rPr lang="cs-CZ" sz="2400" dirty="0">
                <a:latin typeface="Arial" charset="0"/>
              </a:rPr>
              <a:t>, 1964),</a:t>
            </a:r>
          </a:p>
          <a:p>
            <a:r>
              <a:rPr lang="cs-CZ" sz="2400" dirty="0">
                <a:latin typeface="Arial" charset="0"/>
              </a:rPr>
              <a:t>taxonomie cílů v oblasti psychomotorické (např. Dave, 1968).</a:t>
            </a:r>
          </a:p>
          <a:p>
            <a:endParaRPr lang="cs-CZ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49</TotalTime>
  <Words>1033</Words>
  <Application>Microsoft Office PowerPoint</Application>
  <PresentationFormat>Předvádění na obrazovce (4:3)</PresentationFormat>
  <Paragraphs>216</Paragraphs>
  <Slides>18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6" baseType="lpstr">
      <vt:lpstr>Arial</vt:lpstr>
      <vt:lpstr>Calibri</vt:lpstr>
      <vt:lpstr>Symbol</vt:lpstr>
      <vt:lpstr>Tw Cen MT</vt:lpstr>
      <vt:lpstr>Wingdings</vt:lpstr>
      <vt:lpstr>Wingdings 2</vt:lpstr>
      <vt:lpstr>Medián</vt:lpstr>
      <vt:lpstr>Dokument</vt:lpstr>
      <vt:lpstr>Pedagogická Psychologie</vt:lpstr>
      <vt:lpstr>Učení</vt:lpstr>
      <vt:lpstr>Jak probíhá proces učení?</vt:lpstr>
      <vt:lpstr>Revize Bloomovy taxonomie</vt:lpstr>
      <vt:lpstr>Bloomova taxonomie výukových cílů</vt:lpstr>
      <vt:lpstr>Blomova taxonomie - slovník aktivních sloves k vymezování výukových cílů</vt:lpstr>
      <vt:lpstr>Původní Bloomova taxonomie</vt:lpstr>
      <vt:lpstr>Revize Bloomovy taxonomie</vt:lpstr>
      <vt:lpstr>Teoretické a historické pozadí</vt:lpstr>
      <vt:lpstr>Revize Bloomovy taxonomie</vt:lpstr>
      <vt:lpstr>Revize Bloomovy taxonomie - 1</vt:lpstr>
      <vt:lpstr>Revize Bloomovy taxonomie – 2</vt:lpstr>
      <vt:lpstr>Revize Bloomovy taxonomie – 3</vt:lpstr>
      <vt:lpstr>Revize – all in one</vt:lpstr>
      <vt:lpstr>Taxonomie kognitivních cílů</vt:lpstr>
      <vt:lpstr>Změny revidované taxonomie oproti původní Bloomově taxonomii</vt:lpstr>
      <vt:lpstr>Změny revidované taxonomie oproti původní Bloomově taxonomii – 2</vt:lpstr>
      <vt:lpstr>Literatura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Psychologie výchovy a vzdělávání</dc:title>
  <dc:creator>Mares</dc:creator>
  <cp:lastModifiedBy>Mares</cp:lastModifiedBy>
  <cp:revision>8</cp:revision>
  <dcterms:modified xsi:type="dcterms:W3CDTF">2015-10-05T09:10:51Z</dcterms:modified>
</cp:coreProperties>
</file>