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62" r:id="rId1"/>
  </p:sldMasterIdLst>
  <p:notesMasterIdLst>
    <p:notesMasterId r:id="rId15"/>
  </p:notesMasterIdLst>
  <p:sldIdLst>
    <p:sldId id="256" r:id="rId2"/>
    <p:sldId id="268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5" d="100"/>
          <a:sy n="125" d="100"/>
        </p:scale>
        <p:origin x="38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3556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6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1946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946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fld id="{3D64561C-F4D9-4B9E-8D2B-24798FB35573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12720761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fld id="{EC82678C-350D-44BE-B3A6-3497C0B10B48}" type="slidenum">
              <a:rPr lang="cs-CZ" altLang="cs-CZ">
                <a:latin typeface="Arial" panose="020B0604020202020204" pitchFamily="34" charset="0"/>
              </a:rPr>
              <a:pPr eaLnBrk="1" hangingPunct="1"/>
              <a:t>1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2457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172062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fld id="{6EA09138-8CB0-40E6-BF94-5CDD309C35D3}" type="slidenum">
              <a:rPr lang="cs-CZ" altLang="cs-CZ">
                <a:latin typeface="Arial" panose="020B0604020202020204" pitchFamily="34" charset="0"/>
              </a:rPr>
              <a:pPr eaLnBrk="1" hangingPunct="1"/>
              <a:t>11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3379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103810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fld id="{23D71D9C-F901-4590-AE92-B5120A04DC01}" type="slidenum">
              <a:rPr lang="cs-CZ" altLang="cs-CZ">
                <a:latin typeface="Arial" panose="020B0604020202020204" pitchFamily="34" charset="0"/>
              </a:rPr>
              <a:pPr eaLnBrk="1" hangingPunct="1"/>
              <a:t>12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3481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179681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fld id="{287A242C-36F0-49B1-A713-3AF8318DF747}" type="slidenum">
              <a:rPr lang="cs-CZ" altLang="cs-CZ">
                <a:latin typeface="Arial" panose="020B0604020202020204" pitchFamily="34" charset="0"/>
              </a:rPr>
              <a:pPr eaLnBrk="1" hangingPunct="1"/>
              <a:t>13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3584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51376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fld id="{77E21F36-338A-41AB-9BB9-C5EF53D5F0B7}" type="slidenum">
              <a:rPr lang="cs-CZ" altLang="cs-CZ">
                <a:latin typeface="Arial" panose="020B0604020202020204" pitchFamily="34" charset="0"/>
              </a:rPr>
              <a:pPr eaLnBrk="1" hangingPunct="1"/>
              <a:t>3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2560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808542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fld id="{60D1BDF1-3378-4589-8B6A-4C5ECAC2EAC4}" type="slidenum">
              <a:rPr lang="cs-CZ" altLang="cs-CZ">
                <a:latin typeface="Arial" panose="020B0604020202020204" pitchFamily="34" charset="0"/>
              </a:rPr>
              <a:pPr eaLnBrk="1" hangingPunct="1"/>
              <a:t>4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2662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014132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fld id="{CC38951B-A81B-4851-A011-72D00E59EAA4}" type="slidenum">
              <a:rPr lang="cs-CZ" altLang="cs-CZ">
                <a:latin typeface="Arial" panose="020B0604020202020204" pitchFamily="34" charset="0"/>
              </a:rPr>
              <a:pPr eaLnBrk="1" hangingPunct="1"/>
              <a:t>5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2765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537194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fld id="{D2E3174A-61E4-4684-B126-F24411180246}" type="slidenum">
              <a:rPr lang="cs-CZ" altLang="cs-CZ">
                <a:latin typeface="Arial" panose="020B0604020202020204" pitchFamily="34" charset="0"/>
              </a:rPr>
              <a:pPr eaLnBrk="1" hangingPunct="1"/>
              <a:t>6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2867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983177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fld id="{A4587DEE-6319-4B23-900C-EB85D4465C43}" type="slidenum">
              <a:rPr lang="cs-CZ" altLang="cs-CZ">
                <a:latin typeface="Arial" panose="020B0604020202020204" pitchFamily="34" charset="0"/>
              </a:rPr>
              <a:pPr eaLnBrk="1" hangingPunct="1"/>
              <a:t>7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2969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39154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fld id="{EF722C3D-A43D-4E65-9D31-8C9A9360BDAA}" type="slidenum">
              <a:rPr lang="cs-CZ" altLang="cs-CZ">
                <a:latin typeface="Arial" panose="020B0604020202020204" pitchFamily="34" charset="0"/>
              </a:rPr>
              <a:pPr eaLnBrk="1" hangingPunct="1"/>
              <a:t>8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3072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627615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fld id="{82B3EA24-7A77-40CD-904F-AE0EB421159D}" type="slidenum">
              <a:rPr lang="cs-CZ" altLang="cs-CZ">
                <a:latin typeface="Arial" panose="020B0604020202020204" pitchFamily="34" charset="0"/>
              </a:rPr>
              <a:pPr eaLnBrk="1" hangingPunct="1"/>
              <a:t>9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3174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596666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fld id="{C7646479-8607-4C8A-B228-4ED7D5C24B5E}" type="slidenum">
              <a:rPr lang="cs-CZ" altLang="cs-CZ">
                <a:latin typeface="Arial" panose="020B0604020202020204" pitchFamily="34" charset="0"/>
              </a:rPr>
              <a:pPr eaLnBrk="1" hangingPunct="1"/>
              <a:t>10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3277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71734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 bwMode="white">
          <a:xfrm>
            <a:off x="0" y="5970588"/>
            <a:ext cx="9144000" cy="887412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Obdélník 4"/>
          <p:cNvSpPr/>
          <p:nvPr/>
        </p:nvSpPr>
        <p:spPr>
          <a:xfrm>
            <a:off x="-9525" y="6053138"/>
            <a:ext cx="2249488" cy="7127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Obdélník 5"/>
          <p:cNvSpPr/>
          <p:nvPr/>
        </p:nvSpPr>
        <p:spPr>
          <a:xfrm>
            <a:off x="2359025" y="6043613"/>
            <a:ext cx="6784975" cy="7143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7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76200" y="6069013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2085975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1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C968400-DC71-4630-91A9-FAF9235EF941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14114243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DD69A71-2B6B-4046-8BC2-D68BF20C26B9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7368893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 bwMode="white">
          <a:xfrm>
            <a:off x="6096000" y="0"/>
            <a:ext cx="320675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Obdélník 4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Obdélník 5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553200" y="6248400"/>
            <a:ext cx="2209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57200" y="6248400"/>
            <a:ext cx="5573713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5"/>
          </a:xfrm>
        </p:spPr>
        <p:txBody>
          <a:bodyPr/>
          <a:lstStyle>
            <a:lvl1pPr>
              <a:defRPr/>
            </a:lvl1pPr>
          </a:lstStyle>
          <a:p>
            <a:fld id="{50798468-FC7B-4239-B98D-505A6001060A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90769955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05DD758-D53F-4A2D-A41C-6BA155D67D34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9586917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Obdélník 4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Obdélník 5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7" name="Zástupný symbol pro datum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číslo snímku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5"/>
          </a:xfrm>
        </p:spPr>
        <p:txBody>
          <a:bodyPr>
            <a:noAutofit/>
          </a:bodyPr>
          <a:lstStyle>
            <a:lvl1pPr>
              <a:defRPr sz="2400"/>
            </a:lvl1pPr>
          </a:lstStyle>
          <a:p>
            <a:fld id="{38C1B020-3CAB-4D0D-BF5A-169BD849B081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9" name="Zástupný symbol pro zápatí 1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4512481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7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F394FF3-6428-45DD-93DC-55DF3CCA2542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7" name="Zástupný symbol pro zápatí 11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182592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6" name="Zástupný symbol pro text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5" name="Zástupný symbol pro text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7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číslo snímku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61E627A-AB2C-417D-8C43-402532AA3FBE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9" name="Zástupný symbol pro zápatí 13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090709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99C07F5-505B-44FE-A6B2-8DC8D0F79EBB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5720450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DB02965-EABD-4D7B-9CFF-1D22CA4E456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0327136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/>
          <a:lstStyle>
            <a:lvl1pPr algn="l">
              <a:buNone/>
              <a:defRPr sz="4400" b="0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2B04F1-B771-4E1F-8545-989A601E011A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935604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 bwMode="white">
          <a:xfrm>
            <a:off x="-9525" y="4572000"/>
            <a:ext cx="9144000" cy="887413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Obdélník 5"/>
          <p:cNvSpPr/>
          <p:nvPr/>
        </p:nvSpPr>
        <p:spPr>
          <a:xfrm>
            <a:off x="-9525" y="4664075"/>
            <a:ext cx="1463675" cy="7127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Obdélník 6"/>
          <p:cNvSpPr/>
          <p:nvPr/>
        </p:nvSpPr>
        <p:spPr>
          <a:xfrm>
            <a:off x="1544638" y="4654550"/>
            <a:ext cx="7599362" cy="712788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Obdélník 7"/>
          <p:cNvSpPr/>
          <p:nvPr/>
        </p:nvSpPr>
        <p:spPr bwMode="white">
          <a:xfrm>
            <a:off x="1447800" y="0"/>
            <a:ext cx="100013" cy="686752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cs-CZ" noProof="0" smtClean="0"/>
              <a:t>Klepnutím na ikonu přidáte obrázek.</a:t>
            </a:r>
            <a:endParaRPr lang="en-US" noProof="0" dirty="0"/>
          </a:p>
        </p:txBody>
      </p:sp>
      <p:sp>
        <p:nvSpPr>
          <p:cNvPr id="9" name="Zástupný symbol pro datum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" name="Zástupný symbol pro číslo snímku 12"/>
          <p:cNvSpPr>
            <a:spLocks noGrp="1"/>
          </p:cNvSpPr>
          <p:nvPr>
            <p:ph type="sldNum" sz="quarter" idx="11"/>
          </p:nvPr>
        </p:nvSpPr>
        <p:spPr>
          <a:xfrm>
            <a:off x="0" y="4667250"/>
            <a:ext cx="1447800" cy="663575"/>
          </a:xfrm>
        </p:spPr>
        <p:txBody>
          <a:bodyPr/>
          <a:lstStyle>
            <a:lvl1pPr>
              <a:defRPr sz="2800"/>
            </a:lvl1pPr>
          </a:lstStyle>
          <a:p>
            <a:fld id="{87AE98E3-DED5-488E-9701-93F6DEE05179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11" name="Zástupný symbol pro zápatí 13"/>
          <p:cNvSpPr>
            <a:spLocks noGrp="1"/>
          </p:cNvSpPr>
          <p:nvPr>
            <p:ph type="ftr" sz="quarter" idx="12"/>
          </p:nvPr>
        </p:nvSpPr>
        <p:spPr>
          <a:xfrm>
            <a:off x="1600200" y="6248400"/>
            <a:ext cx="4572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8087788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21"/>
          <p:cNvSpPr>
            <a:spLocks noGrp="1"/>
          </p:cNvSpPr>
          <p:nvPr>
            <p:ph type="title"/>
          </p:nvPr>
        </p:nvSpPr>
        <p:spPr bwMode="auto">
          <a:xfrm>
            <a:off x="609600" y="228600"/>
            <a:ext cx="8153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  <a:endParaRPr lang="en-US" altLang="cs-CZ" smtClean="0"/>
          </a:p>
        </p:txBody>
      </p:sp>
      <p:sp>
        <p:nvSpPr>
          <p:cNvPr id="1027" name="Zástupný symbol pro text 12"/>
          <p:cNvSpPr>
            <a:spLocks noGrp="1"/>
          </p:cNvSpPr>
          <p:nvPr>
            <p:ph type="body" idx="1"/>
          </p:nvPr>
        </p:nvSpPr>
        <p:spPr bwMode="auto">
          <a:xfrm>
            <a:off x="612775" y="1600200"/>
            <a:ext cx="81534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  <a:endParaRPr lang="en-US" altLang="cs-CZ" smtClean="0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609600" y="6248400"/>
            <a:ext cx="542131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Obdélník 6"/>
          <p:cNvSpPr/>
          <p:nvPr/>
        </p:nvSpPr>
        <p:spPr bwMode="white">
          <a:xfrm>
            <a:off x="0" y="1235075"/>
            <a:ext cx="9144000" cy="31908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Obdélník 7"/>
          <p:cNvSpPr/>
          <p:nvPr/>
        </p:nvSpPr>
        <p:spPr>
          <a:xfrm>
            <a:off x="0" y="1279525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Obdélník 8"/>
          <p:cNvSpPr/>
          <p:nvPr/>
        </p:nvSpPr>
        <p:spPr>
          <a:xfrm>
            <a:off x="590550" y="1279525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0" y="1271588"/>
            <a:ext cx="533400" cy="24447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>
            <a:lvl1pPr algn="ctr">
              <a:defRPr sz="1400" b="1">
                <a:solidFill>
                  <a:srgbClr val="FFFFFF"/>
                </a:solidFill>
              </a:defRPr>
            </a:lvl1pPr>
          </a:lstStyle>
          <a:p>
            <a:fld id="{B0E856F6-68B3-4A31-973F-3209DC0E668C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85" r:id="rId1"/>
    <p:sldLayoutId id="2147484081" r:id="rId2"/>
    <p:sldLayoutId id="2147484086" r:id="rId3"/>
    <p:sldLayoutId id="2147484087" r:id="rId4"/>
    <p:sldLayoutId id="2147484088" r:id="rId5"/>
    <p:sldLayoutId id="2147484082" r:id="rId6"/>
    <p:sldLayoutId id="2147484089" r:id="rId7"/>
    <p:sldLayoutId id="2147484083" r:id="rId8"/>
    <p:sldLayoutId id="2147484090" r:id="rId9"/>
    <p:sldLayoutId id="2147484084" r:id="rId10"/>
    <p:sldLayoutId id="2147484091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anose="020B0602020104020603" pitchFamily="34" charset="-18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anose="020B0602020104020603" pitchFamily="34" charset="-18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anose="020B0602020104020603" pitchFamily="34" charset="-18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anose="020B0602020104020603" pitchFamily="34" charset="-18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anose="020B0602020104020603" pitchFamily="34" charset="-18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anose="020B0602020104020603" pitchFamily="34" charset="-18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anose="020B0602020104020603" pitchFamily="34" charset="-18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anose="020B0602020104020603" pitchFamily="34" charset="-18"/>
        </a:defRPr>
      </a:lvl9pPr>
    </p:titleStyle>
    <p:bodyStyle>
      <a:lvl1pPr marL="319088" indent="-319088" algn="l" rtl="0" fontAlgn="base">
        <a:spcBef>
          <a:spcPts val="700"/>
        </a:spcBef>
        <a:spcAft>
          <a:spcPct val="0"/>
        </a:spcAft>
        <a:buClr>
          <a:schemeClr val="accent2"/>
        </a:buClr>
        <a:buSzPct val="60000"/>
        <a:buFont typeface="Wingdings" panose="05000000000000000000" pitchFamily="2" charset="2"/>
        <a:buChar char="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fontAlgn="base">
        <a:spcBef>
          <a:spcPts val="550"/>
        </a:spcBef>
        <a:spcAft>
          <a:spcPct val="0"/>
        </a:spcAft>
        <a:buClr>
          <a:schemeClr val="accent1"/>
        </a:buClr>
        <a:buSzPct val="70000"/>
        <a:buFont typeface="Wingdings 2" panose="05020102010507070707" pitchFamily="18" charset="2"/>
        <a:buChar char="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fontAlgn="base">
        <a:spcBef>
          <a:spcPts val="500"/>
        </a:spcBef>
        <a:spcAft>
          <a:spcPct val="0"/>
        </a:spcAft>
        <a:buClr>
          <a:schemeClr val="accent2"/>
        </a:buClr>
        <a:buSzPct val="75000"/>
        <a:buFont typeface="Wingdings" panose="05000000000000000000" pitchFamily="2" charset="2"/>
        <a:buChar char="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fontAlgn="base">
        <a:spcBef>
          <a:spcPts val="400"/>
        </a:spcBef>
        <a:spcAft>
          <a:spcPct val="0"/>
        </a:spcAft>
        <a:buClr>
          <a:srgbClr val="A5AB81"/>
        </a:buClr>
        <a:buSzPct val="75000"/>
        <a:buFont typeface="Wingdings" panose="05000000000000000000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fontAlgn="base">
        <a:spcBef>
          <a:spcPts val="400"/>
        </a:spcBef>
        <a:spcAft>
          <a:spcPct val="0"/>
        </a:spcAft>
        <a:buClr>
          <a:srgbClr val="D8B25C"/>
        </a:buClr>
        <a:buSzPct val="65000"/>
        <a:buFont typeface="Wingdings" panose="05000000000000000000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sz="3600" dirty="0"/>
              <a:t>Seminář </a:t>
            </a:r>
            <a:br>
              <a:rPr lang="cs-CZ" sz="3600" dirty="0"/>
            </a:br>
            <a:r>
              <a:rPr lang="cs-CZ" sz="3600" dirty="0" smtClean="0"/>
              <a:t>„Pedagogická Psychologie“</a:t>
            </a:r>
            <a:endParaRPr lang="cs-CZ" sz="3600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362200" y="6049963"/>
            <a:ext cx="6705600" cy="685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altLang="cs-CZ" sz="2000" smtClean="0"/>
              <a:t>Dialog, zpětná vazba a práce s chybou ve výuce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cs-CZ" altLang="cs-CZ" smtClean="0"/>
              <a:t>Chyba v ped. komunikaci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altLang="cs-CZ" sz="2600" smtClean="0"/>
              <a:t>Běžná součást lidské činnosti, ve které se zkouší něco nového</a:t>
            </a:r>
          </a:p>
          <a:p>
            <a:pPr>
              <a:lnSpc>
                <a:spcPct val="90000"/>
              </a:lnSpc>
            </a:pPr>
            <a:r>
              <a:rPr lang="cs-CZ" altLang="cs-CZ" sz="2600" smtClean="0"/>
              <a:t>Neohrožuje vlastní proces učení když: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2200" smtClean="0"/>
              <a:t>(a) je odhalena (b) je určeno místo výskytu 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2200" smtClean="0"/>
              <a:t>(c) je vysvětlena a (d) opravena </a:t>
            </a:r>
            <a:r>
              <a:rPr lang="cs-CZ" altLang="cs-CZ" sz="2200" i="1" smtClean="0"/>
              <a:t>(Kulič, 1971)</a:t>
            </a:r>
          </a:p>
          <a:p>
            <a:pPr>
              <a:lnSpc>
                <a:spcPct val="90000"/>
              </a:lnSpc>
            </a:pPr>
            <a:r>
              <a:rPr lang="cs-CZ" altLang="cs-CZ" sz="2600" smtClean="0"/>
              <a:t>Zpětná vazba a chyba:</a:t>
            </a:r>
          </a:p>
          <a:p>
            <a:pPr lvl="1">
              <a:lnSpc>
                <a:spcPct val="90000"/>
              </a:lnSpc>
            </a:pPr>
            <a:r>
              <a:rPr lang="cs-CZ" altLang="cs-CZ" sz="2200" smtClean="0"/>
              <a:t>Detekce chyby </a:t>
            </a:r>
            <a:r>
              <a:rPr lang="cs-CZ" altLang="cs-CZ" sz="2200" i="1" smtClean="0"/>
              <a:t>(špatně)</a:t>
            </a:r>
          </a:p>
          <a:p>
            <a:pPr lvl="1">
              <a:lnSpc>
                <a:spcPct val="90000"/>
              </a:lnSpc>
            </a:pPr>
            <a:r>
              <a:rPr lang="cs-CZ" altLang="cs-CZ" sz="2200" smtClean="0"/>
              <a:t>Identifikace chyby </a:t>
            </a:r>
            <a:r>
              <a:rPr lang="cs-CZ" altLang="cs-CZ" sz="2200" i="1" smtClean="0"/>
              <a:t>(co je špatně)</a:t>
            </a:r>
          </a:p>
          <a:p>
            <a:pPr lvl="1">
              <a:lnSpc>
                <a:spcPct val="90000"/>
              </a:lnSpc>
            </a:pPr>
            <a:r>
              <a:rPr lang="cs-CZ" altLang="cs-CZ" sz="2200" smtClean="0"/>
              <a:t>Interpretace chyby </a:t>
            </a:r>
            <a:r>
              <a:rPr lang="cs-CZ" altLang="cs-CZ" sz="2200" i="1" smtClean="0"/>
              <a:t>(vysvětlit, najít zdroje, použít pro zlepšení další práce)</a:t>
            </a:r>
          </a:p>
          <a:p>
            <a:pPr lvl="1">
              <a:lnSpc>
                <a:spcPct val="90000"/>
              </a:lnSpc>
            </a:pPr>
            <a:r>
              <a:rPr lang="cs-CZ" altLang="cs-CZ" sz="2200" smtClean="0"/>
              <a:t>Korekce chyby </a:t>
            </a:r>
          </a:p>
          <a:p>
            <a:pPr lvl="1">
              <a:lnSpc>
                <a:spcPct val="90000"/>
              </a:lnSpc>
            </a:pPr>
            <a:endParaRPr lang="cs-CZ" altLang="cs-CZ" sz="2200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cs-CZ" altLang="cs-CZ" smtClean="0"/>
              <a:t>Korekční postupy (Kulič, 1971)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>
            <a:normAutofit/>
          </a:bodyPr>
          <a:lstStyle/>
          <a:p>
            <a:pPr marL="320040" indent="-320040" fontAlgn="auto">
              <a:lnSpc>
                <a:spcPct val="80000"/>
              </a:lnSpc>
              <a:spcAft>
                <a:spcPts val="0"/>
              </a:spcAft>
              <a:buFont typeface="Wingdings"/>
              <a:buChar char=""/>
              <a:defRPr/>
            </a:pPr>
            <a:r>
              <a:rPr lang="cs-CZ" sz="1300" smtClean="0"/>
              <a:t>Výzva k opakovanému řešení</a:t>
            </a:r>
          </a:p>
          <a:p>
            <a:pPr marL="320040" indent="-320040" fontAlgn="auto">
              <a:lnSpc>
                <a:spcPct val="80000"/>
              </a:lnSpc>
              <a:spcAft>
                <a:spcPts val="0"/>
              </a:spcAft>
              <a:buFont typeface="Wingdings"/>
              <a:buChar char=""/>
              <a:defRPr/>
            </a:pPr>
            <a:r>
              <a:rPr lang="cs-CZ" sz="1300" smtClean="0"/>
              <a:t>Hledej dál, dokud nenajdeš správnou odpověď</a:t>
            </a:r>
          </a:p>
          <a:p>
            <a:pPr marL="320040" indent="-320040" fontAlgn="auto">
              <a:lnSpc>
                <a:spcPct val="80000"/>
              </a:lnSpc>
              <a:spcAft>
                <a:spcPts val="0"/>
              </a:spcAft>
              <a:buFont typeface="Wingdings"/>
              <a:buChar char=""/>
              <a:defRPr/>
            </a:pPr>
            <a:r>
              <a:rPr lang="cs-CZ" sz="1300" smtClean="0"/>
              <a:t>Přeformulování zadání </a:t>
            </a:r>
          </a:p>
          <a:p>
            <a:pPr marL="320040" indent="-320040" fontAlgn="auto">
              <a:lnSpc>
                <a:spcPct val="80000"/>
              </a:lnSpc>
              <a:spcAft>
                <a:spcPts val="0"/>
              </a:spcAft>
              <a:buFont typeface="Wingdings"/>
              <a:buChar char=""/>
              <a:defRPr/>
            </a:pPr>
            <a:r>
              <a:rPr lang="cs-CZ" sz="1300" smtClean="0"/>
              <a:t>Rozložení úlohy na menší, dílčí celky</a:t>
            </a:r>
          </a:p>
          <a:p>
            <a:pPr marL="320040" indent="-320040" fontAlgn="auto">
              <a:lnSpc>
                <a:spcPct val="80000"/>
              </a:lnSpc>
              <a:spcAft>
                <a:spcPts val="0"/>
              </a:spcAft>
              <a:buFont typeface="Wingdings"/>
              <a:buChar char=""/>
              <a:defRPr/>
            </a:pPr>
            <a:r>
              <a:rPr lang="cs-CZ" sz="1300" smtClean="0"/>
              <a:t>Poskytnutí dílčí pomocné informace (poznatek, pravidlo) nebo orientační body pro další postup</a:t>
            </a:r>
          </a:p>
          <a:p>
            <a:pPr marL="320040" indent="-320040" fontAlgn="auto">
              <a:lnSpc>
                <a:spcPct val="80000"/>
              </a:lnSpc>
              <a:spcAft>
                <a:spcPts val="0"/>
              </a:spcAft>
              <a:buFont typeface="Wingdings"/>
              <a:buChar char=""/>
              <a:defRPr/>
            </a:pPr>
            <a:r>
              <a:rPr lang="cs-CZ" sz="1300" smtClean="0"/>
              <a:t>Poskytnutí návodu, jak získat správnou odpověď </a:t>
            </a:r>
          </a:p>
          <a:p>
            <a:pPr marL="320040" indent="-320040" fontAlgn="auto">
              <a:lnSpc>
                <a:spcPct val="80000"/>
              </a:lnSpc>
              <a:spcAft>
                <a:spcPts val="0"/>
              </a:spcAft>
              <a:buFont typeface="Wingdings"/>
              <a:buChar char=""/>
              <a:defRPr/>
            </a:pPr>
            <a:r>
              <a:rPr lang="cs-CZ" sz="1300" smtClean="0"/>
              <a:t>Postupně dávat pomocné informace vedoucí k řešení (odstupňovaná vnější pomoc)</a:t>
            </a:r>
          </a:p>
          <a:p>
            <a:pPr marL="320040" indent="-320040" fontAlgn="auto">
              <a:lnSpc>
                <a:spcPct val="80000"/>
              </a:lnSpc>
              <a:spcAft>
                <a:spcPts val="0"/>
              </a:spcAft>
              <a:buFont typeface="Wingdings"/>
              <a:buChar char=""/>
              <a:defRPr/>
            </a:pPr>
            <a:r>
              <a:rPr lang="cs-CZ" sz="1300" smtClean="0"/>
              <a:t>Vysvětlení principu chyby a proč se jí žák dopustil (pomoc při identifikaci chyby, vlastní řešení zůstává na žákovi)</a:t>
            </a:r>
          </a:p>
          <a:p>
            <a:pPr marL="320040" indent="-320040" fontAlgn="auto">
              <a:lnSpc>
                <a:spcPct val="80000"/>
              </a:lnSpc>
              <a:spcAft>
                <a:spcPts val="0"/>
              </a:spcAft>
              <a:buFont typeface="Wingdings"/>
              <a:buChar char=""/>
              <a:defRPr/>
            </a:pPr>
            <a:r>
              <a:rPr lang="cs-CZ" sz="1300" smtClean="0"/>
              <a:t>Nabídnout výčet možných příčin chyby (identifikace a náprava zůstává na žákovi)</a:t>
            </a:r>
          </a:p>
          <a:p>
            <a:pPr marL="320040" indent="-320040" fontAlgn="auto">
              <a:lnSpc>
                <a:spcPct val="80000"/>
              </a:lnSpc>
              <a:spcAft>
                <a:spcPts val="0"/>
              </a:spcAft>
              <a:buFont typeface="Wingdings"/>
              <a:buChar char=""/>
              <a:defRPr/>
            </a:pPr>
            <a:r>
              <a:rPr lang="cs-CZ" sz="1300" smtClean="0"/>
              <a:t>Méně obecná pomocná úloha, jejíž řešení pro žáka „objeví“ řešení hlavní úlohy</a:t>
            </a:r>
          </a:p>
          <a:p>
            <a:pPr marL="320040" indent="-320040" fontAlgn="auto">
              <a:lnSpc>
                <a:spcPct val="80000"/>
              </a:lnSpc>
              <a:spcAft>
                <a:spcPts val="0"/>
              </a:spcAft>
              <a:buFont typeface="Wingdings"/>
              <a:buChar char=""/>
              <a:defRPr/>
            </a:pPr>
            <a:r>
              <a:rPr lang="cs-CZ" sz="1300" smtClean="0"/>
              <a:t>Diskuse o chybě se třídou, probrat typickou chybu, její příčiny a způsob nápravy.</a:t>
            </a:r>
          </a:p>
          <a:p>
            <a:pPr marL="320040" indent="-320040" fontAlgn="auto">
              <a:lnSpc>
                <a:spcPct val="80000"/>
              </a:lnSpc>
              <a:spcAft>
                <a:spcPts val="0"/>
              </a:spcAft>
              <a:buFont typeface="Wingdings"/>
              <a:buChar char=""/>
              <a:defRPr/>
            </a:pPr>
            <a:r>
              <a:rPr lang="cs-CZ" sz="1300" smtClean="0"/>
              <a:t>Předložení jiné, v principu analogické úlohy</a:t>
            </a:r>
          </a:p>
          <a:p>
            <a:pPr marL="320040" indent="-320040" fontAlgn="auto">
              <a:lnSpc>
                <a:spcPct val="80000"/>
              </a:lnSpc>
              <a:spcAft>
                <a:spcPts val="0"/>
              </a:spcAft>
              <a:buFont typeface="Wingdings"/>
              <a:buChar char=""/>
              <a:defRPr/>
            </a:pPr>
            <a:r>
              <a:rPr lang="cs-CZ" sz="1300" smtClean="0"/>
              <a:t>Sdělit jednoduše správné řešení</a:t>
            </a:r>
          </a:p>
          <a:p>
            <a:pPr marL="320040" indent="-320040" fontAlgn="auto">
              <a:lnSpc>
                <a:spcPct val="80000"/>
              </a:lnSpc>
              <a:spcAft>
                <a:spcPts val="0"/>
              </a:spcAft>
              <a:buFont typeface="Wingdings"/>
              <a:buChar char=""/>
              <a:defRPr/>
            </a:pPr>
            <a:r>
              <a:rPr lang="cs-CZ" sz="1300" smtClean="0"/>
              <a:t>Vyzvat žáka ke zopakování učiva a doplnění poznatků</a:t>
            </a:r>
          </a:p>
          <a:p>
            <a:pPr marL="320040" indent="-320040" fontAlgn="auto">
              <a:lnSpc>
                <a:spcPct val="80000"/>
              </a:lnSpc>
              <a:spcAft>
                <a:spcPts val="0"/>
              </a:spcAft>
              <a:buFont typeface="Wingdings"/>
              <a:buChar char=""/>
              <a:defRPr/>
            </a:pPr>
            <a:r>
              <a:rPr lang="cs-CZ" sz="1300" smtClean="0"/>
              <a:t>Odkázat žáka na prameny a vyzvat ho k řešení s oporou o informační zdroje</a:t>
            </a:r>
          </a:p>
          <a:p>
            <a:pPr marL="320040" indent="-320040" fontAlgn="auto">
              <a:lnSpc>
                <a:spcPct val="80000"/>
              </a:lnSpc>
              <a:spcAft>
                <a:spcPts val="0"/>
              </a:spcAft>
              <a:buFont typeface="Wingdings"/>
              <a:buChar char=""/>
              <a:defRPr/>
            </a:pPr>
            <a:r>
              <a:rPr lang="cs-CZ" sz="1300" smtClean="0"/>
              <a:t>Neopravovat okamžitě, ale s odstupem. Po probrání celku provést souhrnou korekci s důkladným vysvětlením</a:t>
            </a:r>
          </a:p>
          <a:p>
            <a:pPr marL="320040" indent="-320040" fontAlgn="auto">
              <a:lnSpc>
                <a:spcPct val="80000"/>
              </a:lnSpc>
              <a:spcAft>
                <a:spcPts val="0"/>
              </a:spcAft>
              <a:buFont typeface="Wingdings"/>
              <a:buChar char=""/>
              <a:defRPr/>
            </a:pPr>
            <a:r>
              <a:rPr lang="cs-CZ" sz="1300" smtClean="0"/>
              <a:t>Odložit korekci na konec činnosti a poskytnou žákovi předem připravený vzor, nvod, pokyny pro vyhledání a korekci chyb</a:t>
            </a:r>
          </a:p>
          <a:p>
            <a:pPr marL="320040" indent="-320040" fontAlgn="auto">
              <a:lnSpc>
                <a:spcPct val="80000"/>
              </a:lnSpc>
              <a:spcAft>
                <a:spcPts val="0"/>
              </a:spcAft>
              <a:buFont typeface="Wingdings"/>
              <a:buChar char=""/>
              <a:defRPr/>
            </a:pPr>
            <a:endParaRPr lang="cs-CZ" sz="1300" smtClean="0"/>
          </a:p>
          <a:p>
            <a:pPr marL="320040" indent="-320040" fontAlgn="auto">
              <a:lnSpc>
                <a:spcPct val="80000"/>
              </a:lnSpc>
              <a:spcAft>
                <a:spcPts val="0"/>
              </a:spcAft>
              <a:buFont typeface="Wingdings"/>
              <a:buChar char=""/>
              <a:defRPr/>
            </a:pPr>
            <a:endParaRPr lang="cs-CZ" sz="1300" smtClean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cs-CZ" altLang="cs-CZ" smtClean="0"/>
              <a:t>Korekční postupy - problémy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altLang="cs-CZ" smtClean="0"/>
              <a:t>Věnuje se jim málo času (10-15 s.)</a:t>
            </a:r>
          </a:p>
          <a:p>
            <a:pPr>
              <a:lnSpc>
                <a:spcPct val="90000"/>
              </a:lnSpc>
            </a:pPr>
            <a:r>
              <a:rPr lang="cs-CZ" altLang="cs-CZ" smtClean="0"/>
              <a:t>Konstatuje se jen výskyt chyby, nehledá se příčina</a:t>
            </a:r>
          </a:p>
          <a:p>
            <a:pPr>
              <a:lnSpc>
                <a:spcPct val="90000"/>
              </a:lnSpc>
            </a:pPr>
            <a:r>
              <a:rPr lang="cs-CZ" altLang="cs-CZ" smtClean="0"/>
              <a:t>Zpětnou vazbu provádí učitel, ale necvičí v ní žáky</a:t>
            </a:r>
          </a:p>
          <a:p>
            <a:pPr>
              <a:lnSpc>
                <a:spcPct val="90000"/>
              </a:lnSpc>
            </a:pPr>
            <a:r>
              <a:rPr lang="cs-CZ" altLang="cs-CZ" smtClean="0"/>
              <a:t>Otázka přebírání zodpovědnosti za žákovský výkon </a:t>
            </a:r>
            <a:r>
              <a:rPr lang="cs-CZ" altLang="cs-CZ" i="1" smtClean="0"/>
              <a:t>(kdo za to může? ;)</a:t>
            </a:r>
          </a:p>
          <a:p>
            <a:pPr>
              <a:lnSpc>
                <a:spcPct val="90000"/>
              </a:lnSpc>
            </a:pPr>
            <a:r>
              <a:rPr lang="cs-CZ" altLang="cs-CZ" smtClean="0"/>
              <a:t>Definování chyby</a:t>
            </a:r>
          </a:p>
          <a:p>
            <a:pPr lvl="1">
              <a:lnSpc>
                <a:spcPct val="90000"/>
              </a:lnSpc>
            </a:pPr>
            <a:r>
              <a:rPr lang="cs-CZ" altLang="cs-CZ" smtClean="0"/>
              <a:t>Normativní vs. kreativní chyby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cs-CZ" altLang="cs-CZ" smtClean="0"/>
              <a:t>Literatura k dalšímu studiu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566738" y="2000250"/>
            <a:ext cx="8291512" cy="4019550"/>
          </a:xfrm>
        </p:spPr>
        <p:txBody>
          <a:bodyPr/>
          <a:lstStyle/>
          <a:p>
            <a:r>
              <a:rPr lang="cs-CZ" dirty="0"/>
              <a:t>ŠEĎOVÁ, K., ŠVAŘÍČEK, R., ŠALAMOUNOVÁ, Z. </a:t>
            </a:r>
            <a:r>
              <a:rPr lang="cs-CZ" i="1" dirty="0"/>
              <a:t>Komunikace ve školní třídě</a:t>
            </a:r>
            <a:r>
              <a:rPr lang="cs-CZ" dirty="0"/>
              <a:t>. Praha : Portál, 2012. 296 s. ISBN 978-80-262-0085-7. </a:t>
            </a:r>
            <a:endParaRPr lang="cs-CZ" altLang="cs-CZ" dirty="0" smtClean="0"/>
          </a:p>
          <a:p>
            <a:r>
              <a:rPr lang="cs-CZ" altLang="cs-CZ" dirty="0" smtClean="0"/>
              <a:t>MAREŠ</a:t>
            </a:r>
            <a:r>
              <a:rPr lang="cs-CZ" altLang="cs-CZ" dirty="0" smtClean="0"/>
              <a:t>, J., KŘIVOHLAVÝ, J. </a:t>
            </a:r>
            <a:r>
              <a:rPr lang="cs-CZ" altLang="cs-CZ" i="1" dirty="0" smtClean="0"/>
              <a:t>Komunikace ve škole.</a:t>
            </a:r>
            <a:r>
              <a:rPr lang="cs-CZ" altLang="cs-CZ" dirty="0" smtClean="0"/>
              <a:t> Brno: MU 1995. ISBN 80-210-1070-3. s. 159-177</a:t>
            </a:r>
          </a:p>
          <a:p>
            <a:r>
              <a:rPr lang="cs-CZ" altLang="cs-CZ" dirty="0" smtClean="0"/>
              <a:t>GAVORA, P. </a:t>
            </a:r>
            <a:r>
              <a:rPr lang="cs-CZ" altLang="cs-CZ" i="1" dirty="0" smtClean="0"/>
              <a:t>Učitel a žáci v komunikaci.</a:t>
            </a:r>
            <a:r>
              <a:rPr lang="cs-CZ" altLang="cs-CZ" dirty="0" smtClean="0"/>
              <a:t> Brno: </a:t>
            </a:r>
            <a:r>
              <a:rPr lang="cs-CZ" altLang="cs-CZ" dirty="0" err="1" smtClean="0"/>
              <a:t>Paido</a:t>
            </a:r>
            <a:r>
              <a:rPr lang="cs-CZ" altLang="cs-CZ" dirty="0" smtClean="0"/>
              <a:t> 2005. ISBN 80-7315-104-9</a:t>
            </a:r>
          </a:p>
          <a:p>
            <a:r>
              <a:rPr lang="cs-CZ" altLang="cs-CZ" dirty="0" smtClean="0"/>
              <a:t>FISHER, R. </a:t>
            </a:r>
            <a:r>
              <a:rPr lang="cs-CZ" altLang="cs-CZ" i="1" dirty="0" smtClean="0"/>
              <a:t>Učíme děti myslet a učit se.</a:t>
            </a:r>
            <a:r>
              <a:rPr lang="cs-CZ" altLang="cs-CZ" dirty="0" smtClean="0"/>
              <a:t> Praha: Portál, 2004. ISBN 80-7178-966-6. s. 27-43 a 140-155.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Nadpis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endParaRPr lang="cs-CZ" altLang="cs-CZ" smtClean="0"/>
          </a:p>
        </p:txBody>
      </p:sp>
      <p:sp>
        <p:nvSpPr>
          <p:cNvPr id="11267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r>
              <a:rPr lang="cs-CZ" altLang="cs-CZ" smtClean="0"/>
              <a:t>Kde probíhá proces žákova učení?</a:t>
            </a:r>
          </a:p>
          <a:p>
            <a:pPr lvl="1"/>
            <a:r>
              <a:rPr lang="cs-CZ" altLang="cs-CZ" smtClean="0"/>
              <a:t>Ve škole nebo doma?</a:t>
            </a:r>
          </a:p>
          <a:p>
            <a:r>
              <a:rPr lang="cs-CZ" altLang="cs-CZ" smtClean="0"/>
              <a:t>Jaký účel má kontaktní výuka?</a:t>
            </a:r>
          </a:p>
          <a:p>
            <a:pPr lvl="1"/>
            <a:r>
              <a:rPr lang="cs-CZ" altLang="cs-CZ" smtClean="0"/>
              <a:t>Předání informací (transmise učiva)</a:t>
            </a:r>
          </a:p>
          <a:p>
            <a:pPr lvl="1"/>
            <a:r>
              <a:rPr lang="cs-CZ" altLang="cs-CZ" smtClean="0"/>
              <a:t>Motivace a zpětná vazba?</a:t>
            </a:r>
          </a:p>
          <a:p>
            <a:pPr lvl="1"/>
            <a:r>
              <a:rPr lang="cs-CZ" altLang="cs-CZ" smtClean="0"/>
              <a:t>(…)</a:t>
            </a:r>
          </a:p>
          <a:p>
            <a:pPr lvl="1"/>
            <a:endParaRPr lang="cs-CZ" altLang="cs-CZ" smtClean="0"/>
          </a:p>
          <a:p>
            <a:pPr lvl="1"/>
            <a:endParaRPr lang="cs-CZ" altLang="cs-CZ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cs-CZ" altLang="cs-CZ" smtClean="0"/>
              <a:t>Dialog ve výuce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>
            <a:normAutofit/>
          </a:bodyPr>
          <a:lstStyle/>
          <a:p>
            <a:pPr marL="320040" indent="-320040" fontAlgn="auto">
              <a:lnSpc>
                <a:spcPct val="80000"/>
              </a:lnSpc>
              <a:spcAft>
                <a:spcPts val="0"/>
              </a:spcAft>
              <a:buFont typeface="Wingdings"/>
              <a:buChar char=""/>
              <a:defRPr/>
            </a:pPr>
            <a:r>
              <a:rPr lang="cs-CZ" sz="2600" dirty="0" smtClean="0"/>
              <a:t>V běžné výuce převažuje model „učitel se ptá a žáci odpovídají“ (</a:t>
            </a:r>
            <a:r>
              <a:rPr lang="cs-CZ" sz="2600" dirty="0" err="1" smtClean="0"/>
              <a:t>pseudodialog</a:t>
            </a:r>
            <a:r>
              <a:rPr lang="cs-CZ" sz="2600" dirty="0" smtClean="0"/>
              <a:t>)</a:t>
            </a:r>
          </a:p>
          <a:p>
            <a:pPr marL="640080" lvl="1" indent="-274320" fontAlgn="auto">
              <a:lnSpc>
                <a:spcPct val="80000"/>
              </a:lnSpc>
              <a:spcAft>
                <a:spcPts val="0"/>
              </a:spcAft>
              <a:buFont typeface="Wingdings 2"/>
              <a:buChar char=""/>
              <a:defRPr/>
            </a:pPr>
            <a:r>
              <a:rPr lang="cs-CZ" sz="2300" dirty="0" smtClean="0"/>
              <a:t>Komunikačně se jedná z hlediska pozic o asymetrickou situaci (specifika role učitele)</a:t>
            </a:r>
          </a:p>
          <a:p>
            <a:pPr marL="640080" lvl="1" indent="-274320" fontAlgn="auto">
              <a:lnSpc>
                <a:spcPct val="80000"/>
              </a:lnSpc>
              <a:spcAft>
                <a:spcPts val="0"/>
              </a:spcAft>
              <a:buFont typeface="Wingdings 2"/>
              <a:buChar char=""/>
              <a:defRPr/>
            </a:pPr>
            <a:r>
              <a:rPr lang="cs-CZ" sz="2300" dirty="0" smtClean="0"/>
              <a:t>V extrémních případech „je potřeba probrat učivo, na otázky není čas“</a:t>
            </a:r>
          </a:p>
          <a:p>
            <a:pPr marL="320040" indent="-320040" fontAlgn="auto">
              <a:lnSpc>
                <a:spcPct val="80000"/>
              </a:lnSpc>
              <a:spcAft>
                <a:spcPts val="0"/>
              </a:spcAft>
              <a:buFont typeface="Wingdings"/>
              <a:buChar char=""/>
              <a:defRPr/>
            </a:pPr>
            <a:r>
              <a:rPr lang="cs-CZ" sz="2600" dirty="0" smtClean="0"/>
              <a:t>Mnoho učitelů tedy používá otázek nadbytečně. Funkční použití je (dle </a:t>
            </a:r>
            <a:r>
              <a:rPr lang="cs-CZ" sz="2600" dirty="0" err="1" smtClean="0"/>
              <a:t>J.T.Dillona</a:t>
            </a:r>
            <a:r>
              <a:rPr lang="cs-CZ" sz="2600" dirty="0" smtClean="0"/>
              <a:t> (1981):</a:t>
            </a:r>
          </a:p>
          <a:p>
            <a:pPr marL="640080" lvl="1" indent="-274320" fontAlgn="auto">
              <a:lnSpc>
                <a:spcPct val="80000"/>
              </a:lnSpc>
              <a:spcAft>
                <a:spcPts val="0"/>
              </a:spcAft>
              <a:buFont typeface="Wingdings 2"/>
              <a:buChar char=""/>
              <a:defRPr/>
            </a:pPr>
            <a:r>
              <a:rPr lang="cs-CZ" sz="2200" dirty="0" smtClean="0"/>
              <a:t>Když je učitel zaskočen, vyveden z míry a potřebuje informace</a:t>
            </a:r>
          </a:p>
          <a:p>
            <a:pPr marL="640080" lvl="1" indent="-274320" fontAlgn="auto">
              <a:lnSpc>
                <a:spcPct val="80000"/>
              </a:lnSpc>
              <a:spcAft>
                <a:spcPts val="0"/>
              </a:spcAft>
              <a:buFont typeface="Wingdings 2"/>
              <a:buChar char=""/>
              <a:defRPr/>
            </a:pPr>
            <a:r>
              <a:rPr lang="cs-CZ" sz="2200" dirty="0" smtClean="0"/>
              <a:t>Vymezuje a zpřesňuje téma pro diskusi, nebo objasňuje problém</a:t>
            </a:r>
          </a:p>
          <a:p>
            <a:pPr marL="640080" lvl="1" indent="-274320" fontAlgn="auto">
              <a:lnSpc>
                <a:spcPct val="80000"/>
              </a:lnSpc>
              <a:spcAft>
                <a:spcPts val="0"/>
              </a:spcAft>
              <a:buFont typeface="Wingdings 2"/>
              <a:buChar char=""/>
              <a:defRPr/>
            </a:pPr>
            <a:r>
              <a:rPr lang="cs-CZ" sz="2200" dirty="0" smtClean="0"/>
              <a:t>Potřebuje se ujistit, zda žák rozuměl</a:t>
            </a:r>
          </a:p>
          <a:p>
            <a:pPr marL="640080" lvl="1" indent="-274320" fontAlgn="auto">
              <a:lnSpc>
                <a:spcPct val="80000"/>
              </a:lnSpc>
              <a:spcAft>
                <a:spcPts val="0"/>
              </a:spcAft>
              <a:buFont typeface="Wingdings 2"/>
              <a:buChar char=""/>
              <a:defRPr/>
            </a:pPr>
            <a:r>
              <a:rPr lang="cs-CZ" sz="2200" dirty="0" smtClean="0"/>
              <a:t>Potřebuje získat kontrolu nad třídou, když se debata rozeběhne nežádoucím směrem (připomenutí role učitele)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/>
              <a:t>Navození a udržení dialogu (1)</a:t>
            </a:r>
            <a:br>
              <a:rPr lang="cs-CZ"/>
            </a:br>
            <a:r>
              <a:rPr lang="cs-CZ" sz="2400"/>
              <a:t>volně podle J.T.Dillona (1981)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altLang="cs-CZ" sz="2100" smtClean="0"/>
              <a:t>Neptat se stále</a:t>
            </a:r>
          </a:p>
          <a:p>
            <a:pPr lvl="1">
              <a:lnSpc>
                <a:spcPct val="80000"/>
              </a:lnSpc>
            </a:pPr>
            <a:r>
              <a:rPr lang="cs-CZ" altLang="cs-CZ" sz="2000" i="1" smtClean="0"/>
              <a:t>U – otázka, Ž – odpověď, U – otázka…</a:t>
            </a:r>
          </a:p>
          <a:p>
            <a:pPr lvl="1">
              <a:lnSpc>
                <a:spcPct val="80000"/>
              </a:lnSpc>
            </a:pPr>
            <a:r>
              <a:rPr lang="cs-CZ" altLang="cs-CZ" sz="2000" smtClean="0"/>
              <a:t>Pro Ž je pak těžké také položit otázku</a:t>
            </a:r>
          </a:p>
          <a:p>
            <a:pPr>
              <a:lnSpc>
                <a:spcPct val="80000"/>
              </a:lnSpc>
            </a:pPr>
            <a:r>
              <a:rPr lang="cs-CZ" altLang="cs-CZ" sz="2100" smtClean="0"/>
              <a:t>Neptat se hned, když se žák odmlčí</a:t>
            </a:r>
          </a:p>
          <a:p>
            <a:pPr lvl="1">
              <a:lnSpc>
                <a:spcPct val="80000"/>
              </a:lnSpc>
            </a:pPr>
            <a:r>
              <a:rPr lang="cs-CZ" altLang="cs-CZ" sz="2000" smtClean="0"/>
              <a:t>Výsledek – viz předchozí bod; „výslech“</a:t>
            </a:r>
          </a:p>
          <a:p>
            <a:pPr>
              <a:lnSpc>
                <a:spcPct val="80000"/>
              </a:lnSpc>
            </a:pPr>
            <a:r>
              <a:rPr lang="cs-CZ" altLang="cs-CZ" sz="2100" smtClean="0"/>
              <a:t>Neptat se žáka, který nedává pozor</a:t>
            </a:r>
          </a:p>
          <a:p>
            <a:pPr>
              <a:lnSpc>
                <a:spcPct val="80000"/>
              </a:lnSpc>
            </a:pPr>
            <a:r>
              <a:rPr lang="cs-CZ" altLang="cs-CZ" sz="2100" smtClean="0"/>
              <a:t>Neptat se žáka před třídou na osobní záležitosti</a:t>
            </a:r>
          </a:p>
          <a:p>
            <a:pPr>
              <a:lnSpc>
                <a:spcPct val="80000"/>
              </a:lnSpc>
            </a:pPr>
            <a:r>
              <a:rPr lang="cs-CZ" altLang="cs-CZ" sz="2100" smtClean="0"/>
              <a:t>Neptat se proto, abych se „předvedl“</a:t>
            </a:r>
          </a:p>
          <a:p>
            <a:pPr lvl="1">
              <a:lnSpc>
                <a:spcPct val="80000"/>
              </a:lnSpc>
            </a:pPr>
            <a:r>
              <a:rPr lang="cs-CZ" altLang="cs-CZ" sz="2000" i="1" smtClean="0"/>
              <a:t>„Kdo to ví? Zase nikdo, takže si zase odpovím…“</a:t>
            </a:r>
          </a:p>
          <a:p>
            <a:pPr>
              <a:lnSpc>
                <a:spcPct val="80000"/>
              </a:lnSpc>
            </a:pPr>
            <a:r>
              <a:rPr lang="cs-CZ" altLang="cs-CZ" sz="2100" smtClean="0"/>
              <a:t>Neodpovídat na žákovskou otázku protiotázkou</a:t>
            </a:r>
          </a:p>
          <a:p>
            <a:pPr>
              <a:lnSpc>
                <a:spcPct val="80000"/>
              </a:lnSpc>
            </a:pPr>
            <a:r>
              <a:rPr lang="cs-CZ" altLang="cs-CZ" sz="2100" smtClean="0"/>
              <a:t>Neptat se ve snaze „vyrazit“ z žáka v dialogu vlastní aktuální myšlenku</a:t>
            </a:r>
          </a:p>
          <a:p>
            <a:pPr lvl="1">
              <a:lnSpc>
                <a:spcPct val="80000"/>
              </a:lnSpc>
            </a:pPr>
            <a:r>
              <a:rPr lang="cs-CZ" altLang="cs-CZ" sz="2000" i="1" smtClean="0"/>
              <a:t>„To taky, ale já myslím ještě něco…, no?“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cs-CZ" altLang="cs-CZ" smtClean="0"/>
              <a:t>Navození a udržení dialogu (2)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>
            <a:normAutofit/>
          </a:bodyPr>
          <a:lstStyle/>
          <a:p>
            <a:pPr marL="320040" indent="-320040" fontAlgn="auto">
              <a:lnSpc>
                <a:spcPct val="80000"/>
              </a:lnSpc>
              <a:spcAft>
                <a:spcPts val="0"/>
              </a:spcAft>
              <a:buFont typeface="Wingdings"/>
              <a:buChar char=""/>
              <a:defRPr/>
            </a:pPr>
            <a:r>
              <a:rPr lang="cs-CZ" sz="2600" dirty="0" smtClean="0"/>
              <a:t>Neptat se příliš často otázkou „Proč?“</a:t>
            </a:r>
          </a:p>
          <a:p>
            <a:pPr marL="640080" lvl="1" indent="-274320" fontAlgn="auto">
              <a:lnSpc>
                <a:spcPct val="80000"/>
              </a:lnSpc>
              <a:spcAft>
                <a:spcPts val="0"/>
              </a:spcAft>
              <a:buFont typeface="Wingdings 2"/>
              <a:buChar char=""/>
              <a:defRPr/>
            </a:pPr>
            <a:r>
              <a:rPr lang="cs-CZ" sz="2200" i="1" dirty="0" smtClean="0"/>
              <a:t>„Proč se Vám líbí Novák?“ </a:t>
            </a:r>
          </a:p>
          <a:p>
            <a:pPr marL="640080" lvl="1" indent="-274320" fontAlgn="auto">
              <a:lnSpc>
                <a:spcPct val="80000"/>
              </a:lnSpc>
              <a:spcAft>
                <a:spcPts val="0"/>
              </a:spcAft>
              <a:buFont typeface="Wingdings 2"/>
              <a:buChar char=""/>
              <a:defRPr/>
            </a:pPr>
            <a:r>
              <a:rPr lang="cs-CZ" sz="2200" dirty="0" smtClean="0"/>
              <a:t>Nemusí nutně vést k přemýšlení, zejména u hodnocení či estetických úsudků</a:t>
            </a:r>
          </a:p>
          <a:p>
            <a:pPr marL="640080" lvl="1" indent="-274320" fontAlgn="auto">
              <a:lnSpc>
                <a:spcPct val="80000"/>
              </a:lnSpc>
              <a:spcAft>
                <a:spcPts val="0"/>
              </a:spcAft>
              <a:buFont typeface="Wingdings 2"/>
              <a:buChar char=""/>
              <a:defRPr/>
            </a:pPr>
            <a:r>
              <a:rPr lang="cs-CZ" sz="2200" dirty="0" smtClean="0"/>
              <a:t>(pozor, nezaměňovat se situacemi, kdy je tato otázka žádoucí a vysvětluje žákův myšlenkový postup – gramatika, matematika, přírodní vědy…)</a:t>
            </a:r>
          </a:p>
          <a:p>
            <a:pPr marL="320040" indent="-320040" fontAlgn="auto">
              <a:lnSpc>
                <a:spcPct val="80000"/>
              </a:lnSpc>
              <a:spcAft>
                <a:spcPts val="0"/>
              </a:spcAft>
              <a:buFont typeface="Wingdings"/>
              <a:buChar char=""/>
              <a:defRPr/>
            </a:pPr>
            <a:r>
              <a:rPr lang="cs-CZ" sz="2600" dirty="0" smtClean="0"/>
              <a:t>Neptat se hned, když je vymezeno téma pro diskusi</a:t>
            </a:r>
          </a:p>
          <a:p>
            <a:pPr marL="640080" lvl="1" indent="-274320" fontAlgn="auto">
              <a:lnSpc>
                <a:spcPct val="80000"/>
              </a:lnSpc>
              <a:spcAft>
                <a:spcPts val="0"/>
              </a:spcAft>
              <a:buFont typeface="Wingdings 2"/>
              <a:buChar char=""/>
              <a:defRPr/>
            </a:pPr>
            <a:r>
              <a:rPr lang="cs-CZ" sz="2200" dirty="0" smtClean="0"/>
              <a:t>Viz první bod; žáci zůstanou pasivní</a:t>
            </a:r>
          </a:p>
          <a:p>
            <a:pPr marL="320040" indent="-320040" fontAlgn="auto">
              <a:lnSpc>
                <a:spcPct val="80000"/>
              </a:lnSpc>
              <a:spcAft>
                <a:spcPts val="0"/>
              </a:spcAft>
              <a:buFont typeface="Wingdings"/>
              <a:buChar char=""/>
              <a:defRPr/>
            </a:pPr>
            <a:r>
              <a:rPr lang="cs-CZ" sz="2600" dirty="0" smtClean="0"/>
              <a:t>Nemyslet si, že jen otázky podněcují žákovo myšlení:</a:t>
            </a:r>
          </a:p>
          <a:p>
            <a:pPr marL="640080" lvl="1" indent="-274320" fontAlgn="auto">
              <a:lnSpc>
                <a:spcPct val="80000"/>
              </a:lnSpc>
              <a:spcAft>
                <a:spcPts val="0"/>
              </a:spcAft>
              <a:buFont typeface="Wingdings 2"/>
              <a:buChar char=""/>
              <a:defRPr/>
            </a:pPr>
            <a:r>
              <a:rPr lang="cs-CZ" sz="2200" dirty="0" smtClean="0"/>
              <a:t>Oznamovací věta, rekapitulace, vyjádření rozpaků či překvapení, pobídka k rozvinutí myšlenky, žákovská otázka adresovaná všem…</a:t>
            </a:r>
          </a:p>
          <a:p>
            <a:pPr marL="320040" indent="-320040" fontAlgn="auto">
              <a:lnSpc>
                <a:spcPct val="80000"/>
              </a:lnSpc>
              <a:spcAft>
                <a:spcPts val="0"/>
              </a:spcAft>
              <a:buFont typeface="Wingdings"/>
              <a:buChar char=""/>
              <a:defRPr/>
            </a:pPr>
            <a:endParaRPr lang="cs-CZ" sz="2600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cs-CZ" altLang="cs-CZ" smtClean="0"/>
              <a:t>Žákovské otázky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566738" y="1752600"/>
            <a:ext cx="8577262" cy="42672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altLang="cs-CZ" sz="1900" smtClean="0"/>
              <a:t>V různých pedagogických situacích</a:t>
            </a:r>
          </a:p>
          <a:p>
            <a:pPr lvl="1">
              <a:lnSpc>
                <a:spcPct val="80000"/>
              </a:lnSpc>
            </a:pPr>
            <a:r>
              <a:rPr lang="cs-CZ" altLang="cs-CZ" sz="1700" smtClean="0"/>
              <a:t>Když žák zůstane s učením sám</a:t>
            </a:r>
          </a:p>
          <a:p>
            <a:pPr lvl="2">
              <a:lnSpc>
                <a:spcPct val="80000"/>
              </a:lnSpc>
            </a:pPr>
            <a:r>
              <a:rPr lang="cs-CZ" altLang="cs-CZ" sz="1600" smtClean="0"/>
              <a:t>Např. práce s učebnicí, samostudium</a:t>
            </a:r>
          </a:p>
          <a:p>
            <a:pPr lvl="2">
              <a:lnSpc>
                <a:spcPct val="80000"/>
              </a:lnSpc>
            </a:pPr>
            <a:r>
              <a:rPr lang="cs-CZ" altLang="cs-CZ" sz="1600" i="1" smtClean="0"/>
              <a:t>Autoregulace – žák současně řešitel i pozorovatel</a:t>
            </a:r>
          </a:p>
          <a:p>
            <a:pPr lvl="1">
              <a:lnSpc>
                <a:spcPct val="80000"/>
              </a:lnSpc>
            </a:pPr>
            <a:r>
              <a:rPr lang="cs-CZ" altLang="cs-CZ" sz="1700" smtClean="0"/>
              <a:t>Skupinové vyučování</a:t>
            </a:r>
          </a:p>
          <a:p>
            <a:pPr lvl="2">
              <a:lnSpc>
                <a:spcPct val="80000"/>
              </a:lnSpc>
            </a:pPr>
            <a:r>
              <a:rPr lang="cs-CZ" altLang="cs-CZ" sz="1600" smtClean="0"/>
              <a:t>Práce na projektu se spolužáky; kooperace</a:t>
            </a:r>
          </a:p>
          <a:p>
            <a:pPr lvl="2">
              <a:lnSpc>
                <a:spcPct val="80000"/>
              </a:lnSpc>
            </a:pPr>
            <a:r>
              <a:rPr lang="cs-CZ" altLang="cs-CZ" sz="1600" i="1" smtClean="0"/>
              <a:t>Specifický jazyk, slang, zkratkovitost</a:t>
            </a:r>
          </a:p>
          <a:p>
            <a:pPr lvl="1">
              <a:lnSpc>
                <a:spcPct val="80000"/>
              </a:lnSpc>
            </a:pPr>
            <a:r>
              <a:rPr lang="cs-CZ" altLang="cs-CZ" sz="1700" smtClean="0"/>
              <a:t>Běžné hromadné vyučování</a:t>
            </a:r>
          </a:p>
          <a:p>
            <a:pPr lvl="2">
              <a:lnSpc>
                <a:spcPct val="80000"/>
              </a:lnSpc>
            </a:pPr>
            <a:r>
              <a:rPr lang="cs-CZ" altLang="cs-CZ" sz="1600" smtClean="0"/>
              <a:t>Někdy učiteli vítány, jindy odmítány </a:t>
            </a:r>
            <a:r>
              <a:rPr lang="cs-CZ" altLang="cs-CZ" sz="1600" i="1" smtClean="0"/>
              <a:t>(nelze dopředu odhadnout obsah – snaha se předvést, zaskočit učitele, lenost, odvést pozornost, získat čas a oddálit zkoušení… )</a:t>
            </a:r>
          </a:p>
          <a:p>
            <a:pPr lvl="2">
              <a:lnSpc>
                <a:spcPct val="80000"/>
              </a:lnSpc>
            </a:pPr>
            <a:r>
              <a:rPr lang="cs-CZ" altLang="cs-CZ" sz="1600" smtClean="0"/>
              <a:t>Problematické i pro žáky </a:t>
            </a:r>
            <a:r>
              <a:rPr lang="cs-CZ" altLang="cs-CZ" sz="1600" i="1" smtClean="0"/>
              <a:t>(veřejné vystoupení, nutnost přesně formulovat, projevení neznalosti před učitelem, projevení zájmu před spolužáky…)</a:t>
            </a:r>
          </a:p>
          <a:p>
            <a:pPr>
              <a:lnSpc>
                <a:spcPct val="80000"/>
              </a:lnSpc>
            </a:pPr>
            <a:r>
              <a:rPr lang="cs-CZ" altLang="cs-CZ" sz="1900" smtClean="0"/>
              <a:t>Specifická dovednost, utváří se už v MŠ</a:t>
            </a:r>
            <a:r>
              <a:rPr lang="cs-CZ" altLang="cs-CZ" sz="1900" i="1" smtClean="0"/>
              <a:t> </a:t>
            </a:r>
          </a:p>
          <a:p>
            <a:pPr lvl="1">
              <a:lnSpc>
                <a:spcPct val="80000"/>
              </a:lnSpc>
            </a:pPr>
            <a:r>
              <a:rPr lang="cs-CZ" altLang="cs-CZ" sz="1700" i="1" smtClean="0"/>
              <a:t>(je škola místo, kde se má sedět, poslouchat, na položené otázky odpovídat stručně a výstižně ale </a:t>
            </a:r>
            <a:r>
              <a:rPr lang="cs-CZ" altLang="cs-CZ" sz="1700" b="1" i="1" smtClean="0"/>
              <a:t>hlavně se sám na nic neptat?</a:t>
            </a:r>
            <a:r>
              <a:rPr lang="cs-CZ" altLang="cs-CZ" sz="1700" i="1" smtClean="0"/>
              <a:t>)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cs-CZ" altLang="cs-CZ" sz="3400" smtClean="0"/>
              <a:t>Zpětná vazba v ped. komunikaci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r>
              <a:rPr lang="cs-CZ" altLang="cs-CZ" b="1" smtClean="0"/>
              <a:t>Korekční informace</a:t>
            </a:r>
            <a:r>
              <a:rPr lang="cs-CZ" altLang="cs-CZ" smtClean="0"/>
              <a:t> určená někomu, kdo se zajímá o vlastní proces učení; </a:t>
            </a:r>
            <a:r>
              <a:rPr lang="cs-CZ" altLang="cs-CZ" b="1" smtClean="0"/>
              <a:t>složky</a:t>
            </a:r>
            <a:r>
              <a:rPr lang="cs-CZ" altLang="cs-CZ" smtClean="0"/>
              <a:t>:</a:t>
            </a:r>
          </a:p>
          <a:p>
            <a:pPr lvl="1"/>
            <a:r>
              <a:rPr lang="cs-CZ" altLang="cs-CZ" b="1" smtClean="0"/>
              <a:t>Regulativní</a:t>
            </a:r>
            <a:r>
              <a:rPr lang="cs-CZ" altLang="cs-CZ" smtClean="0"/>
              <a:t> </a:t>
            </a:r>
            <a:r>
              <a:rPr lang="cs-CZ" altLang="cs-CZ" i="1" smtClean="0"/>
              <a:t>(řízení činnosti)</a:t>
            </a:r>
          </a:p>
          <a:p>
            <a:pPr lvl="1"/>
            <a:r>
              <a:rPr lang="cs-CZ" altLang="cs-CZ" b="1" smtClean="0"/>
              <a:t>Sociální</a:t>
            </a:r>
            <a:r>
              <a:rPr lang="cs-CZ" altLang="cs-CZ" smtClean="0"/>
              <a:t> </a:t>
            </a:r>
            <a:r>
              <a:rPr lang="cs-CZ" altLang="cs-CZ" i="1" smtClean="0"/>
              <a:t>(vztahy, postoje, očekávání)</a:t>
            </a:r>
          </a:p>
          <a:p>
            <a:pPr lvl="1"/>
            <a:r>
              <a:rPr lang="cs-CZ" altLang="cs-CZ" b="1" smtClean="0"/>
              <a:t>Poznávací</a:t>
            </a:r>
            <a:r>
              <a:rPr lang="cs-CZ" altLang="cs-CZ" smtClean="0"/>
              <a:t> </a:t>
            </a:r>
            <a:r>
              <a:rPr lang="cs-CZ" altLang="cs-CZ" i="1" smtClean="0"/>
              <a:t>(učiva, sebe, učitele…)</a:t>
            </a:r>
          </a:p>
          <a:p>
            <a:pPr lvl="1"/>
            <a:r>
              <a:rPr lang="cs-CZ" altLang="cs-CZ" b="1" smtClean="0"/>
              <a:t>Rozvojovou</a:t>
            </a:r>
            <a:r>
              <a:rPr lang="cs-CZ" altLang="cs-CZ" smtClean="0"/>
              <a:t> </a:t>
            </a:r>
            <a:r>
              <a:rPr lang="cs-CZ" altLang="cs-CZ" i="1" smtClean="0"/>
              <a:t>(učí se ZV využívat, autoregulace)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cs-CZ" altLang="cs-CZ" sz="3400" smtClean="0"/>
              <a:t>Zpětná vazba v ped. komunikaci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>
            <a:normAutofit/>
          </a:bodyPr>
          <a:lstStyle/>
          <a:p>
            <a:pPr marL="320040" indent="-320040" fontAlgn="auto">
              <a:lnSpc>
                <a:spcPct val="80000"/>
              </a:lnSpc>
              <a:spcAft>
                <a:spcPts val="0"/>
              </a:spcAft>
              <a:buFont typeface="Wingdings"/>
              <a:buChar char=""/>
              <a:defRPr/>
            </a:pPr>
            <a:r>
              <a:rPr lang="cs-CZ" sz="1900" b="1" smtClean="0"/>
              <a:t>Přímá:</a:t>
            </a:r>
          </a:p>
          <a:p>
            <a:pPr marL="640080" lvl="1" indent="-274320" fontAlgn="auto">
              <a:lnSpc>
                <a:spcPct val="80000"/>
              </a:lnSpc>
              <a:spcAft>
                <a:spcPts val="0"/>
              </a:spcAft>
              <a:buFont typeface="Wingdings 2"/>
              <a:buChar char=""/>
              <a:defRPr/>
            </a:pPr>
            <a:r>
              <a:rPr lang="cs-CZ" sz="1700" smtClean="0"/>
              <a:t>Souhlas, pochvala</a:t>
            </a:r>
          </a:p>
          <a:p>
            <a:pPr marL="640080" lvl="1" indent="-274320" fontAlgn="auto">
              <a:lnSpc>
                <a:spcPct val="80000"/>
              </a:lnSpc>
              <a:spcAft>
                <a:spcPts val="0"/>
              </a:spcAft>
              <a:buFont typeface="Wingdings 2"/>
              <a:buChar char=""/>
              <a:defRPr/>
            </a:pPr>
            <a:r>
              <a:rPr lang="cs-CZ" sz="1700" smtClean="0"/>
              <a:t>Nesouhlas, výtka</a:t>
            </a:r>
          </a:p>
          <a:p>
            <a:pPr marL="640080" lvl="1" indent="-274320" fontAlgn="auto">
              <a:lnSpc>
                <a:spcPct val="80000"/>
              </a:lnSpc>
              <a:spcAft>
                <a:spcPts val="0"/>
              </a:spcAft>
              <a:buFont typeface="Wingdings 2"/>
              <a:buChar char=""/>
              <a:defRPr/>
            </a:pPr>
            <a:r>
              <a:rPr lang="cs-CZ" sz="1700" smtClean="0"/>
              <a:t>Částečný souhlas, částečný nesouhlas</a:t>
            </a:r>
          </a:p>
          <a:p>
            <a:pPr marL="640080" lvl="1" indent="-274320" fontAlgn="auto">
              <a:lnSpc>
                <a:spcPct val="80000"/>
              </a:lnSpc>
              <a:spcAft>
                <a:spcPts val="0"/>
              </a:spcAft>
              <a:buFont typeface="Wingdings 2"/>
              <a:buChar char=""/>
              <a:defRPr/>
            </a:pPr>
            <a:r>
              <a:rPr lang="cs-CZ" sz="1700" smtClean="0"/>
              <a:t>Jednoduchá pozitivní odpověď </a:t>
            </a:r>
            <a:r>
              <a:rPr lang="cs-CZ" sz="1700" i="1" smtClean="0"/>
              <a:t>(často „učitelské echo“)</a:t>
            </a:r>
          </a:p>
          <a:p>
            <a:pPr marL="640080" lvl="1" indent="-274320" fontAlgn="auto">
              <a:lnSpc>
                <a:spcPct val="80000"/>
              </a:lnSpc>
              <a:spcAft>
                <a:spcPts val="0"/>
              </a:spcAft>
              <a:buFont typeface="Wingdings 2"/>
              <a:buChar char=""/>
              <a:defRPr/>
            </a:pPr>
            <a:r>
              <a:rPr lang="cs-CZ" sz="1700" smtClean="0"/>
              <a:t>Jednoduchá negativní odpověď </a:t>
            </a:r>
            <a:r>
              <a:rPr lang="cs-CZ" sz="1700" i="1" smtClean="0"/>
              <a:t>(často opakování chyby, nebo správné varianty)</a:t>
            </a:r>
          </a:p>
          <a:p>
            <a:pPr marL="640080" lvl="1" indent="-274320" fontAlgn="auto">
              <a:lnSpc>
                <a:spcPct val="80000"/>
              </a:lnSpc>
              <a:spcAft>
                <a:spcPts val="0"/>
              </a:spcAft>
              <a:buFont typeface="Wingdings 2"/>
              <a:buChar char=""/>
              <a:defRPr/>
            </a:pPr>
            <a:r>
              <a:rPr lang="cs-CZ" sz="1700" smtClean="0"/>
              <a:t>Částečně pozitivní, částečně negativní</a:t>
            </a:r>
          </a:p>
          <a:p>
            <a:pPr marL="640080" lvl="1" indent="-274320" fontAlgn="auto">
              <a:lnSpc>
                <a:spcPct val="80000"/>
              </a:lnSpc>
              <a:spcAft>
                <a:spcPts val="0"/>
              </a:spcAft>
              <a:buFont typeface="Wingdings 2"/>
              <a:buChar char=""/>
              <a:defRPr/>
            </a:pPr>
            <a:r>
              <a:rPr lang="cs-CZ" sz="1700" smtClean="0"/>
              <a:t>Pozitivní ZV s vysvětlením</a:t>
            </a:r>
          </a:p>
          <a:p>
            <a:pPr marL="640080" lvl="1" indent="-274320" fontAlgn="auto">
              <a:lnSpc>
                <a:spcPct val="80000"/>
              </a:lnSpc>
              <a:spcAft>
                <a:spcPts val="0"/>
              </a:spcAft>
              <a:buFont typeface="Wingdings 2"/>
              <a:buChar char=""/>
              <a:defRPr/>
            </a:pPr>
            <a:r>
              <a:rPr lang="cs-CZ" sz="1700" smtClean="0"/>
              <a:t>Negativní ZV s vysvětlením</a:t>
            </a:r>
          </a:p>
          <a:p>
            <a:pPr marL="320040" indent="-320040" fontAlgn="auto">
              <a:lnSpc>
                <a:spcPct val="80000"/>
              </a:lnSpc>
              <a:spcAft>
                <a:spcPts val="0"/>
              </a:spcAft>
              <a:buFont typeface="Wingdings"/>
              <a:buChar char=""/>
              <a:defRPr/>
            </a:pPr>
            <a:r>
              <a:rPr lang="cs-CZ" sz="1900" b="1" smtClean="0"/>
              <a:t>Nepřímá:</a:t>
            </a:r>
          </a:p>
          <a:p>
            <a:pPr marL="640080" lvl="1" indent="-274320" fontAlgn="auto">
              <a:lnSpc>
                <a:spcPct val="80000"/>
              </a:lnSpc>
              <a:spcAft>
                <a:spcPts val="0"/>
              </a:spcAft>
              <a:buFont typeface="Wingdings 2"/>
              <a:buChar char=""/>
              <a:defRPr/>
            </a:pPr>
            <a:r>
              <a:rPr lang="cs-CZ" sz="1700" smtClean="0"/>
              <a:t>Doplnění původní odpovědi rozvedením</a:t>
            </a:r>
          </a:p>
          <a:p>
            <a:pPr marL="640080" lvl="1" indent="-274320" fontAlgn="auto">
              <a:lnSpc>
                <a:spcPct val="80000"/>
              </a:lnSpc>
              <a:spcAft>
                <a:spcPts val="0"/>
              </a:spcAft>
              <a:buFont typeface="Wingdings 2"/>
              <a:buChar char=""/>
              <a:defRPr/>
            </a:pPr>
            <a:r>
              <a:rPr lang="cs-CZ" sz="1700" smtClean="0"/>
              <a:t>Doplnění původní odpovědi zúžením</a:t>
            </a:r>
          </a:p>
          <a:p>
            <a:pPr marL="640080" lvl="1" indent="-274320" fontAlgn="auto">
              <a:lnSpc>
                <a:spcPct val="80000"/>
              </a:lnSpc>
              <a:spcAft>
                <a:spcPts val="0"/>
              </a:spcAft>
              <a:buFont typeface="Wingdings 2"/>
              <a:buChar char=""/>
              <a:defRPr/>
            </a:pPr>
            <a:r>
              <a:rPr lang="cs-CZ" sz="1700" smtClean="0"/>
              <a:t>Vyžádání dalších odpovědí, dalších alternativ</a:t>
            </a:r>
          </a:p>
          <a:p>
            <a:pPr marL="640080" lvl="1" indent="-274320" fontAlgn="auto">
              <a:lnSpc>
                <a:spcPct val="80000"/>
              </a:lnSpc>
              <a:spcAft>
                <a:spcPts val="0"/>
              </a:spcAft>
              <a:buFont typeface="Wingdings 2"/>
              <a:buChar char=""/>
              <a:defRPr/>
            </a:pPr>
            <a:r>
              <a:rPr lang="cs-CZ" sz="1700" smtClean="0"/>
              <a:t>Vyžádání jediné odpovědi, jediné varianty</a:t>
            </a:r>
          </a:p>
          <a:p>
            <a:pPr marL="640080" lvl="1" indent="-274320" fontAlgn="auto">
              <a:lnSpc>
                <a:spcPct val="80000"/>
              </a:lnSpc>
              <a:spcAft>
                <a:spcPts val="0"/>
              </a:spcAft>
              <a:buFont typeface="Wingdings 2"/>
              <a:buChar char=""/>
              <a:defRPr/>
            </a:pPr>
            <a:r>
              <a:rPr lang="cs-CZ" sz="1700" smtClean="0"/>
              <a:t>Přechod k jinému tématu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cs-CZ" altLang="cs-CZ" sz="3400" smtClean="0"/>
              <a:t>Zpětná vazba v ped. komunikaci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altLang="cs-CZ" sz="2600" smtClean="0"/>
              <a:t>Smíšená zpětná vazba</a:t>
            </a:r>
          </a:p>
          <a:p>
            <a:pPr lvl="1">
              <a:lnSpc>
                <a:spcPct val="80000"/>
              </a:lnSpc>
            </a:pPr>
            <a:r>
              <a:rPr lang="cs-CZ" altLang="cs-CZ" sz="2200" smtClean="0"/>
              <a:t>Verbální </a:t>
            </a:r>
            <a:r>
              <a:rPr lang="cs-CZ" altLang="cs-CZ" sz="2200" b="1" smtClean="0"/>
              <a:t>ZV nemusí nutně následovat</a:t>
            </a:r>
            <a:r>
              <a:rPr lang="cs-CZ" altLang="cs-CZ" sz="2200" smtClean="0"/>
              <a:t> po každé žákovské odpovědi, časté užití neverbální ZV</a:t>
            </a:r>
          </a:p>
          <a:p>
            <a:pPr lvl="1">
              <a:lnSpc>
                <a:spcPct val="80000"/>
              </a:lnSpc>
            </a:pPr>
            <a:r>
              <a:rPr lang="cs-CZ" altLang="cs-CZ" sz="2200" smtClean="0"/>
              <a:t>Jednotlivé </a:t>
            </a:r>
            <a:r>
              <a:rPr lang="cs-CZ" altLang="cs-CZ" sz="2200" b="1" smtClean="0"/>
              <a:t>typy se nevyskytují samostatně</a:t>
            </a:r>
            <a:r>
              <a:rPr lang="cs-CZ" altLang="cs-CZ" sz="2200" smtClean="0"/>
              <a:t>, nejčastěji: jednoduchá pozitivní odpověď a přechod k dalšímu tématu</a:t>
            </a:r>
          </a:p>
          <a:p>
            <a:pPr lvl="1">
              <a:lnSpc>
                <a:spcPct val="80000"/>
              </a:lnSpc>
            </a:pPr>
            <a:r>
              <a:rPr lang="cs-CZ" altLang="cs-CZ" sz="2200" b="1" smtClean="0"/>
              <a:t>Škála zpětnovazebních postupů</a:t>
            </a:r>
            <a:r>
              <a:rPr lang="cs-CZ" altLang="cs-CZ" sz="2200" smtClean="0"/>
              <a:t> bývá u učitelů specifická a úzká</a:t>
            </a:r>
          </a:p>
          <a:p>
            <a:pPr lvl="1">
              <a:lnSpc>
                <a:spcPct val="80000"/>
              </a:lnSpc>
            </a:pPr>
            <a:r>
              <a:rPr lang="cs-CZ" altLang="cs-CZ" sz="2200" smtClean="0"/>
              <a:t>Je třeba vzít do úvahy i to, zda konkrétní žák ZV skutečně </a:t>
            </a:r>
            <a:r>
              <a:rPr lang="cs-CZ" altLang="cs-CZ" sz="2200" b="1" smtClean="0"/>
              <a:t>dokáže využít</a:t>
            </a:r>
          </a:p>
          <a:p>
            <a:pPr lvl="1">
              <a:lnSpc>
                <a:spcPct val="80000"/>
              </a:lnSpc>
            </a:pPr>
            <a:r>
              <a:rPr lang="cs-CZ" altLang="cs-CZ" sz="2200" smtClean="0"/>
              <a:t>Existuje i tzv. </a:t>
            </a:r>
            <a:r>
              <a:rPr lang="cs-CZ" altLang="cs-CZ" sz="2200" b="1" smtClean="0"/>
              <a:t>vnitřní ZV</a:t>
            </a:r>
            <a:r>
              <a:rPr lang="cs-CZ" altLang="cs-CZ" sz="2200" smtClean="0"/>
              <a:t> (subjektivní jistota a nejistota, pocit správného či nepstávného)</a:t>
            </a:r>
          </a:p>
          <a:p>
            <a:pPr lvl="1">
              <a:lnSpc>
                <a:spcPct val="80000"/>
              </a:lnSpc>
            </a:pPr>
            <a:endParaRPr lang="cs-CZ" altLang="cs-CZ" sz="2200" smtClean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án">
  <a:themeElements>
    <a:clrScheme name="Mediá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á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á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Medián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94B6D2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162</TotalTime>
  <Words>1068</Words>
  <Application>Microsoft Office PowerPoint</Application>
  <PresentationFormat>Předvádění na obrazovce (4:3)</PresentationFormat>
  <Paragraphs>133</Paragraphs>
  <Slides>13</Slides>
  <Notes>12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9" baseType="lpstr">
      <vt:lpstr>Verdana</vt:lpstr>
      <vt:lpstr>Arial</vt:lpstr>
      <vt:lpstr>Tw Cen MT</vt:lpstr>
      <vt:lpstr>Wingdings</vt:lpstr>
      <vt:lpstr>Wingdings 2</vt:lpstr>
      <vt:lpstr>Medián</vt:lpstr>
      <vt:lpstr>Seminář  „Pedagogická Psychologie“</vt:lpstr>
      <vt:lpstr>Prezentace aplikace PowerPoint</vt:lpstr>
      <vt:lpstr>Dialog ve výuce</vt:lpstr>
      <vt:lpstr>Navození a udržení dialogu (1) volně podle J.T.Dillona (1981)</vt:lpstr>
      <vt:lpstr>Navození a udržení dialogu (2)</vt:lpstr>
      <vt:lpstr>Žákovské otázky</vt:lpstr>
      <vt:lpstr>Zpětná vazba v ped. komunikaci</vt:lpstr>
      <vt:lpstr>Zpětná vazba v ped. komunikaci</vt:lpstr>
      <vt:lpstr>Zpětná vazba v ped. komunikaci</vt:lpstr>
      <vt:lpstr>Chyba v ped. komunikaci</vt:lpstr>
      <vt:lpstr>Korekční postupy (Kulič, 1971)</vt:lpstr>
      <vt:lpstr>Korekční postupy - problémy</vt:lpstr>
      <vt:lpstr>Literatura k dalšímu studiu</vt:lpstr>
    </vt:vector>
  </TitlesOfParts>
  <Company>Masarykova Univerzita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Jan Mares</dc:creator>
  <cp:lastModifiedBy>Mares</cp:lastModifiedBy>
  <cp:revision>20</cp:revision>
  <dcterms:created xsi:type="dcterms:W3CDTF">2007-03-26T06:00:02Z</dcterms:created>
  <dcterms:modified xsi:type="dcterms:W3CDTF">2015-11-02T10:11:09Z</dcterms:modified>
</cp:coreProperties>
</file>