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D64561C-F4D9-4B9E-8D2B-24798FB355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7207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C82678C-350D-44BE-B3A6-3497C0B10B48}" type="slidenum">
              <a:rPr lang="cs-CZ" altLang="cs-CZ">
                <a:latin typeface="Arial" panose="020B0604020202020204" pitchFamily="34" charset="0"/>
              </a:rPr>
              <a:pPr eaLnBrk="1" hangingPunct="1"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20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EA09138-8CB0-40E6-BF94-5CDD309C35D3}" type="slidenum">
              <a:rPr lang="cs-CZ" altLang="cs-CZ">
                <a:latin typeface="Arial" panose="020B0604020202020204" pitchFamily="34" charset="0"/>
              </a:rPr>
              <a:pPr eaLnBrk="1" hangingPunct="1"/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38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3D71D9C-F901-4590-AE92-B5120A04DC01}" type="slidenum">
              <a:rPr lang="cs-CZ" altLang="cs-CZ">
                <a:latin typeface="Arial" panose="020B0604020202020204" pitchFamily="34" charset="0"/>
              </a:rPr>
              <a:pPr eaLnBrk="1" hangingPunct="1"/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96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87A242C-36F0-49B1-A713-3AF8318DF747}" type="slidenum">
              <a:rPr lang="cs-CZ" altLang="cs-CZ">
                <a:latin typeface="Arial" panose="020B0604020202020204" pitchFamily="34" charset="0"/>
              </a:rPr>
              <a:pPr eaLnBrk="1" hangingPunct="1"/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3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7E21F36-338A-41AB-9BB9-C5EF53D5F0B7}" type="slidenum">
              <a:rPr lang="cs-CZ" altLang="cs-CZ">
                <a:latin typeface="Arial" panose="020B0604020202020204" pitchFamily="34" charset="0"/>
              </a:rPr>
              <a:pPr eaLnBrk="1" hangingPunct="1"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85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0D1BDF1-3378-4589-8B6A-4C5ECAC2EAC4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41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C38951B-A81B-4851-A011-72D00E59EAA4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71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2E3174A-61E4-4684-B126-F24411180246}" type="slidenum">
              <a:rPr lang="cs-CZ" altLang="cs-CZ">
                <a:latin typeface="Arial" panose="020B0604020202020204" pitchFamily="34" charset="0"/>
              </a:rPr>
              <a:pPr eaLnBrk="1" hangingPunct="1"/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3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4587DEE-6319-4B23-900C-EB85D4465C43}" type="slidenum">
              <a:rPr lang="cs-CZ" altLang="cs-CZ">
                <a:latin typeface="Arial" panose="020B0604020202020204" pitchFamily="34" charset="0"/>
              </a:rPr>
              <a:pPr eaLnBrk="1" hangingPunct="1"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1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F722C3D-A43D-4E65-9D31-8C9A9360BDAA}" type="slidenum">
              <a:rPr lang="cs-CZ" altLang="cs-CZ">
                <a:latin typeface="Arial" panose="020B0604020202020204" pitchFamily="34" charset="0"/>
              </a:rPr>
              <a:pPr eaLnBrk="1" hangingPunct="1"/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76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2B3EA24-7A77-40CD-904F-AE0EB421159D}" type="slidenum">
              <a:rPr lang="cs-CZ" altLang="cs-CZ">
                <a:latin typeface="Arial" panose="020B0604020202020204" pitchFamily="34" charset="0"/>
              </a:rPr>
              <a:pPr eaLnBrk="1" hangingPunct="1"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66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7646479-8607-4C8A-B228-4ED7D5C24B5E}" type="slidenum">
              <a:rPr lang="cs-CZ" altLang="cs-CZ">
                <a:latin typeface="Arial" panose="020B0604020202020204" pitchFamily="34" charset="0"/>
              </a:rPr>
              <a:pPr eaLnBrk="1" hangingPunct="1"/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17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968400-DC71-4630-91A9-FAF9235EF9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1142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69A71-2B6B-4046-8BC2-D68BF20C26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68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50798468-FC7B-4239-B98D-505A600106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7699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D758-D53F-4A2D-A41C-6BA155D67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869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38C1B020-3CAB-4D0D-BF5A-169BD849B08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124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394FF3-6428-45DD-93DC-55DF3CCA254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5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E627A-AB2C-417D-8C43-402532AA3F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7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C07F5-505B-44FE-A6B2-8DC8D0F79E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204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B02965-EABD-4D7B-9CFF-1D22CA4E45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271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B04F1-B771-4E1F-8545-989A601E01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5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87AE98E3-DED5-488E-9701-93F6DEE0517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77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B0E856F6-68B3-4A31-973F-3209DC0E668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1" r:id="rId2"/>
    <p:sldLayoutId id="2147484086" r:id="rId3"/>
    <p:sldLayoutId id="2147484087" r:id="rId4"/>
    <p:sldLayoutId id="2147484088" r:id="rId5"/>
    <p:sldLayoutId id="2147484082" r:id="rId6"/>
    <p:sldLayoutId id="2147484089" r:id="rId7"/>
    <p:sldLayoutId id="2147484083" r:id="rId8"/>
    <p:sldLayoutId id="2147484090" r:id="rId9"/>
    <p:sldLayoutId id="2147484084" r:id="rId10"/>
    <p:sldLayoutId id="21474840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Seminář </a:t>
            </a:r>
            <a:br>
              <a:rPr lang="cs-CZ" sz="3600" dirty="0"/>
            </a:br>
            <a:r>
              <a:rPr lang="cs-CZ" sz="3600" dirty="0" smtClean="0"/>
              <a:t>„Pedagogická Psychologie“</a:t>
            </a:r>
            <a:endParaRPr lang="cs-CZ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smtClean="0"/>
              <a:t>Dialog, zpětná vazba a práce s chybou ve výuce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Chyba v ped. komunikaci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 smtClean="0"/>
              <a:t>Běžná součást lidské činnosti, ve které se zkouší něco nového</a:t>
            </a:r>
          </a:p>
          <a:p>
            <a:pPr>
              <a:lnSpc>
                <a:spcPct val="90000"/>
              </a:lnSpc>
            </a:pPr>
            <a:r>
              <a:rPr lang="cs-CZ" altLang="cs-CZ" sz="2600" smtClean="0"/>
              <a:t>Neohrožuje vlastní proces učení když: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smtClean="0"/>
              <a:t>(a) je odhalena (b) je určeno místo výskytu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smtClean="0"/>
              <a:t>(c) je vysvětlena a (d) opravena </a:t>
            </a:r>
            <a:r>
              <a:rPr lang="cs-CZ" altLang="cs-CZ" sz="2200" i="1" smtClean="0"/>
              <a:t>(Kulič, 1971)</a:t>
            </a:r>
          </a:p>
          <a:p>
            <a:pPr>
              <a:lnSpc>
                <a:spcPct val="90000"/>
              </a:lnSpc>
            </a:pPr>
            <a:r>
              <a:rPr lang="cs-CZ" altLang="cs-CZ" sz="2600" smtClean="0"/>
              <a:t>Zpětná vazba a chyba: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Detekce chyby </a:t>
            </a:r>
            <a:r>
              <a:rPr lang="cs-CZ" altLang="cs-CZ" sz="2200" i="1" smtClean="0"/>
              <a:t>(špatně)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Identifikace chyby </a:t>
            </a:r>
            <a:r>
              <a:rPr lang="cs-CZ" altLang="cs-CZ" sz="2200" i="1" smtClean="0"/>
              <a:t>(co je špatně)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Interpretace chyby </a:t>
            </a:r>
            <a:r>
              <a:rPr lang="cs-CZ" altLang="cs-CZ" sz="2200" i="1" smtClean="0"/>
              <a:t>(vysvětlit, najít zdroje, použít pro zlepšení další práce)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Korekce chyby </a:t>
            </a:r>
          </a:p>
          <a:p>
            <a:pPr lvl="1">
              <a:lnSpc>
                <a:spcPct val="90000"/>
              </a:lnSpc>
            </a:pPr>
            <a:endParaRPr lang="cs-CZ" altLang="cs-CZ" sz="2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Korekční postupy (Kulič, 1971)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Výzva k opakovanému řešení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Hledej dál, dokud nenajdeš správnou odpověď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Přeformulování zadání 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Rozložení úlohy na menší, dílčí celky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Poskytnutí dílčí pomocné informace (poznatek, pravidlo) nebo orientační body pro další postup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Poskytnutí návodu, jak získat správnou odpověď 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Postupně dávat pomocné informace vedoucí k řešení (odstupňovaná vnější pomoc)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Vysvětlení principu chyby a proč se jí žák dopustil (pomoc při identifikaci chyby, vlastní řešení zůstává na žákovi)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Nabídnout výčet možných příčin chyby (identifikace a náprava zůstává na žákovi)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Méně obecná pomocná úloha, jejíž řešení pro žáka „objeví“ řešení hlavní úlohy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Diskuse o chybě se třídou, probrat typickou chybu, její příčiny a způsob nápravy.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Předložení jiné, v principu analogické úlohy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Sdělit jednoduše správné řešení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Vyzvat žáka ke zopakování učiva a doplnění poznatků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Odkázat žáka na prameny a vyzvat ho k řešení s oporou o informační zdroje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Neopravovat okamžitě, ale s odstupem. Po probrání celku provést souhrnou korekci s důkladným vysvětlením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300" smtClean="0"/>
              <a:t>Odložit korekci na konec činnosti a poskytnou žákovi předem připravený vzor, nvod, pokyny pro vyhledání a korekci chyb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300" smtClean="0"/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3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Korekční postupy - problémy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Věnuje se jim málo času (10-15 s.)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Konstatuje se jen výskyt chyby, nehledá se příčina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Zpětnou vazbu provádí učitel, ale necvičí v ní žáky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Otázka přebírání zodpovědnosti za žákovský výkon </a:t>
            </a:r>
            <a:r>
              <a:rPr lang="cs-CZ" altLang="cs-CZ" i="1" smtClean="0"/>
              <a:t>(kdo za to může? ;)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Definování chyby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Normativní vs. kreativní chyby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Literatura k dalšímu studiu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2000250"/>
            <a:ext cx="8291512" cy="4019550"/>
          </a:xfrm>
        </p:spPr>
        <p:txBody>
          <a:bodyPr/>
          <a:lstStyle/>
          <a:p>
            <a:r>
              <a:rPr lang="cs-CZ" dirty="0"/>
              <a:t>ŠEĎOVÁ, K., ŠVAŘÍČEK, R., ŠALAMOUNOVÁ, Z. </a:t>
            </a:r>
            <a:r>
              <a:rPr lang="cs-CZ" i="1" dirty="0"/>
              <a:t>Komunikace ve školní třídě</a:t>
            </a:r>
            <a:r>
              <a:rPr lang="cs-CZ" dirty="0"/>
              <a:t>. Praha : Portál, 2012. 296 s. ISBN 978-80-262-0085-7. </a:t>
            </a:r>
            <a:endParaRPr lang="cs-CZ" altLang="cs-CZ" dirty="0" smtClean="0"/>
          </a:p>
          <a:p>
            <a:r>
              <a:rPr lang="cs-CZ" altLang="cs-CZ" dirty="0" smtClean="0"/>
              <a:t>MAREŠ</a:t>
            </a:r>
            <a:r>
              <a:rPr lang="cs-CZ" altLang="cs-CZ" dirty="0" smtClean="0"/>
              <a:t>, J., KŘIVOHLAVÝ, J. </a:t>
            </a:r>
            <a:r>
              <a:rPr lang="cs-CZ" altLang="cs-CZ" i="1" dirty="0" smtClean="0"/>
              <a:t>Komunikace ve škole.</a:t>
            </a:r>
            <a:r>
              <a:rPr lang="cs-CZ" altLang="cs-CZ" dirty="0" smtClean="0"/>
              <a:t> Brno: MU 1995. ISBN 80-210-1070-3. s. 159-177</a:t>
            </a:r>
          </a:p>
          <a:p>
            <a:r>
              <a:rPr lang="cs-CZ" altLang="cs-CZ" dirty="0" smtClean="0"/>
              <a:t>GAVORA, P. </a:t>
            </a:r>
            <a:r>
              <a:rPr lang="cs-CZ" altLang="cs-CZ" i="1" dirty="0" smtClean="0"/>
              <a:t>Učitel a žáci v komunikaci.</a:t>
            </a:r>
            <a:r>
              <a:rPr lang="cs-CZ" altLang="cs-CZ" dirty="0" smtClean="0"/>
              <a:t> Brno: </a:t>
            </a:r>
            <a:r>
              <a:rPr lang="cs-CZ" altLang="cs-CZ" dirty="0" err="1" smtClean="0"/>
              <a:t>Paido</a:t>
            </a:r>
            <a:r>
              <a:rPr lang="cs-CZ" altLang="cs-CZ" dirty="0" smtClean="0"/>
              <a:t> 2005. ISBN 80-7315-104-9</a:t>
            </a:r>
          </a:p>
          <a:p>
            <a:r>
              <a:rPr lang="cs-CZ" altLang="cs-CZ" dirty="0" smtClean="0"/>
              <a:t>FISHER, R. </a:t>
            </a:r>
            <a:r>
              <a:rPr lang="cs-CZ" altLang="cs-CZ" i="1" dirty="0" smtClean="0"/>
              <a:t>Učíme děti myslet a učit se.</a:t>
            </a:r>
            <a:r>
              <a:rPr lang="cs-CZ" altLang="cs-CZ" dirty="0" smtClean="0"/>
              <a:t> Praha: Portál, 2004. ISBN 80-7178-966-6. s. 27-43 a 140-155.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Kde probíhá proces žákova učení?</a:t>
            </a:r>
          </a:p>
          <a:p>
            <a:pPr lvl="1"/>
            <a:r>
              <a:rPr lang="cs-CZ" altLang="cs-CZ" smtClean="0"/>
              <a:t>Ve škole nebo doma?</a:t>
            </a:r>
          </a:p>
          <a:p>
            <a:r>
              <a:rPr lang="cs-CZ" altLang="cs-CZ" smtClean="0"/>
              <a:t>Jaký účel má kontaktní výuka?</a:t>
            </a:r>
          </a:p>
          <a:p>
            <a:pPr lvl="1"/>
            <a:r>
              <a:rPr lang="cs-CZ" altLang="cs-CZ" smtClean="0"/>
              <a:t>Předání informací (transmise učiva)</a:t>
            </a:r>
          </a:p>
          <a:p>
            <a:pPr lvl="1"/>
            <a:r>
              <a:rPr lang="cs-CZ" altLang="cs-CZ" smtClean="0"/>
              <a:t>Motivace a zpětná vazba?</a:t>
            </a:r>
          </a:p>
          <a:p>
            <a:pPr lvl="1"/>
            <a:r>
              <a:rPr lang="cs-CZ" altLang="cs-CZ" smtClean="0"/>
              <a:t>(…)</a:t>
            </a:r>
          </a:p>
          <a:p>
            <a:pPr lvl="1"/>
            <a:endParaRPr lang="cs-CZ" altLang="cs-CZ" smtClean="0"/>
          </a:p>
          <a:p>
            <a:pPr lvl="1"/>
            <a:endParaRPr lang="cs-CZ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Dialog ve výuce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600" dirty="0" smtClean="0"/>
              <a:t>V běžné výuce převažuje model „učitel se ptá a žáci odpovídají“ (</a:t>
            </a:r>
            <a:r>
              <a:rPr lang="cs-CZ" sz="2600" dirty="0" err="1" smtClean="0"/>
              <a:t>pseudodialog</a:t>
            </a:r>
            <a:r>
              <a:rPr lang="cs-CZ" sz="2600" dirty="0" smtClean="0"/>
              <a:t>)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300" dirty="0" smtClean="0"/>
              <a:t>Komunikačně se jedná z hlediska pozic o asymetrickou situaci (specifika role učitele)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300" dirty="0" smtClean="0"/>
              <a:t>V extrémních případech „je potřeba probrat učivo, na otázky není čas“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600" dirty="0" smtClean="0"/>
              <a:t>Mnoho učitelů tedy používá otázek nadbytečně. Funkční použití je (dle </a:t>
            </a:r>
            <a:r>
              <a:rPr lang="cs-CZ" sz="2600" dirty="0" err="1" smtClean="0"/>
              <a:t>J.T.Dillona</a:t>
            </a:r>
            <a:r>
              <a:rPr lang="cs-CZ" sz="2600" dirty="0" smtClean="0"/>
              <a:t> (1981):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Když je učitel zaskočen, vyveden z míry a potřebuje informace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Vymezuje a zpřesňuje téma pro diskusi, nebo objasňuje problém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Potřebuje se ujistit, zda žák rozuměl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Potřebuje získat kontrolu nad třídou, když se debata rozeběhne nežádoucím směrem (připomenutí role učitele)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Navození a udržení dialogu (1)</a:t>
            </a:r>
            <a:br>
              <a:rPr lang="cs-CZ"/>
            </a:br>
            <a:r>
              <a:rPr lang="cs-CZ" sz="2400"/>
              <a:t>volně podle J.T.Dillona (1981)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100" smtClean="0"/>
              <a:t>Neptat se stále</a:t>
            </a:r>
          </a:p>
          <a:p>
            <a:pPr lvl="1">
              <a:lnSpc>
                <a:spcPct val="80000"/>
              </a:lnSpc>
            </a:pPr>
            <a:r>
              <a:rPr lang="cs-CZ" altLang="cs-CZ" sz="2000" i="1" smtClean="0"/>
              <a:t>U – otázka, Ž – odpověď, U – otázka…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Pro Ž je pak těžké také položit otázku</a:t>
            </a:r>
          </a:p>
          <a:p>
            <a:pPr>
              <a:lnSpc>
                <a:spcPct val="80000"/>
              </a:lnSpc>
            </a:pPr>
            <a:r>
              <a:rPr lang="cs-CZ" altLang="cs-CZ" sz="2100" smtClean="0"/>
              <a:t>Neptat se hned, když se žák odmlčí</a:t>
            </a:r>
          </a:p>
          <a:p>
            <a:pPr lvl="1">
              <a:lnSpc>
                <a:spcPct val="80000"/>
              </a:lnSpc>
            </a:pPr>
            <a:r>
              <a:rPr lang="cs-CZ" altLang="cs-CZ" sz="2000" smtClean="0"/>
              <a:t>Výsledek – viz předchozí bod; „výslech“</a:t>
            </a:r>
          </a:p>
          <a:p>
            <a:pPr>
              <a:lnSpc>
                <a:spcPct val="80000"/>
              </a:lnSpc>
            </a:pPr>
            <a:r>
              <a:rPr lang="cs-CZ" altLang="cs-CZ" sz="2100" smtClean="0"/>
              <a:t>Neptat se žáka, který nedává pozor</a:t>
            </a:r>
          </a:p>
          <a:p>
            <a:pPr>
              <a:lnSpc>
                <a:spcPct val="80000"/>
              </a:lnSpc>
            </a:pPr>
            <a:r>
              <a:rPr lang="cs-CZ" altLang="cs-CZ" sz="2100" smtClean="0"/>
              <a:t>Neptat se žáka před třídou na osobní záležitosti</a:t>
            </a:r>
          </a:p>
          <a:p>
            <a:pPr>
              <a:lnSpc>
                <a:spcPct val="80000"/>
              </a:lnSpc>
            </a:pPr>
            <a:r>
              <a:rPr lang="cs-CZ" altLang="cs-CZ" sz="2100" smtClean="0"/>
              <a:t>Neptat se proto, abych se „předvedl“</a:t>
            </a:r>
          </a:p>
          <a:p>
            <a:pPr lvl="1">
              <a:lnSpc>
                <a:spcPct val="80000"/>
              </a:lnSpc>
            </a:pPr>
            <a:r>
              <a:rPr lang="cs-CZ" altLang="cs-CZ" sz="2000" i="1" smtClean="0"/>
              <a:t>„Kdo to ví? Zase nikdo, takže si zase odpovím…“</a:t>
            </a:r>
          </a:p>
          <a:p>
            <a:pPr>
              <a:lnSpc>
                <a:spcPct val="80000"/>
              </a:lnSpc>
            </a:pPr>
            <a:r>
              <a:rPr lang="cs-CZ" altLang="cs-CZ" sz="2100" smtClean="0"/>
              <a:t>Neodpovídat na žákovskou otázku protiotázkou</a:t>
            </a:r>
          </a:p>
          <a:p>
            <a:pPr>
              <a:lnSpc>
                <a:spcPct val="80000"/>
              </a:lnSpc>
            </a:pPr>
            <a:r>
              <a:rPr lang="cs-CZ" altLang="cs-CZ" sz="2100" smtClean="0"/>
              <a:t>Neptat se ve snaze „vyrazit“ z žáka v dialogu vlastní aktuální myšlenku</a:t>
            </a:r>
          </a:p>
          <a:p>
            <a:pPr lvl="1">
              <a:lnSpc>
                <a:spcPct val="80000"/>
              </a:lnSpc>
            </a:pPr>
            <a:r>
              <a:rPr lang="cs-CZ" altLang="cs-CZ" sz="2000" i="1" smtClean="0"/>
              <a:t>„To taky, ale já myslím ještě něco…, no?“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Navození a udržení dialogu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600" dirty="0" smtClean="0"/>
              <a:t>Neptat se příliš často otázkou „Proč?“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i="1" dirty="0" smtClean="0"/>
              <a:t>„Proč se Vám líbí Novák?“ 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Nemusí nutně vést k přemýšlení, zejména u hodnocení či estetických úsudků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(pozor, nezaměňovat se situacemi, kdy je tato otázka žádoucí a vysvětluje žákův myšlenkový postup – gramatika, matematika, přírodní vědy…)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600" dirty="0" smtClean="0"/>
              <a:t>Neptat se hned, když je vymezeno téma pro diskusi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Viz první bod; žáci zůstanou pasivní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600" dirty="0" smtClean="0"/>
              <a:t>Nemyslet si, že jen otázky podněcují žákovo myšlení: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Oznamovací věta, rekapitulace, vyjádření rozpaků či překvapení, pobídka k rozvinutí myšlenky, žákovská otázka adresovaná všem…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Žákovské otázky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900" smtClean="0"/>
              <a:t>V různých pedagogických situacích</a:t>
            </a:r>
          </a:p>
          <a:p>
            <a:pPr lvl="1">
              <a:lnSpc>
                <a:spcPct val="80000"/>
              </a:lnSpc>
            </a:pPr>
            <a:r>
              <a:rPr lang="cs-CZ" altLang="cs-CZ" sz="1700" smtClean="0"/>
              <a:t>Když žák zůstane s učením sám</a:t>
            </a:r>
          </a:p>
          <a:p>
            <a:pPr lvl="2">
              <a:lnSpc>
                <a:spcPct val="80000"/>
              </a:lnSpc>
            </a:pPr>
            <a:r>
              <a:rPr lang="cs-CZ" altLang="cs-CZ" sz="1600" smtClean="0"/>
              <a:t>Např. práce s učebnicí, samostudium</a:t>
            </a:r>
          </a:p>
          <a:p>
            <a:pPr lvl="2">
              <a:lnSpc>
                <a:spcPct val="80000"/>
              </a:lnSpc>
            </a:pPr>
            <a:r>
              <a:rPr lang="cs-CZ" altLang="cs-CZ" sz="1600" i="1" smtClean="0"/>
              <a:t>Autoregulace – žák současně řešitel i pozorovatel</a:t>
            </a:r>
          </a:p>
          <a:p>
            <a:pPr lvl="1">
              <a:lnSpc>
                <a:spcPct val="80000"/>
              </a:lnSpc>
            </a:pPr>
            <a:r>
              <a:rPr lang="cs-CZ" altLang="cs-CZ" sz="1700" smtClean="0"/>
              <a:t>Skupinové vyučování</a:t>
            </a:r>
          </a:p>
          <a:p>
            <a:pPr lvl="2">
              <a:lnSpc>
                <a:spcPct val="80000"/>
              </a:lnSpc>
            </a:pPr>
            <a:r>
              <a:rPr lang="cs-CZ" altLang="cs-CZ" sz="1600" smtClean="0"/>
              <a:t>Práce na projektu se spolužáky; kooperace</a:t>
            </a:r>
          </a:p>
          <a:p>
            <a:pPr lvl="2">
              <a:lnSpc>
                <a:spcPct val="80000"/>
              </a:lnSpc>
            </a:pPr>
            <a:r>
              <a:rPr lang="cs-CZ" altLang="cs-CZ" sz="1600" i="1" smtClean="0"/>
              <a:t>Specifický jazyk, slang, zkratkovitost</a:t>
            </a:r>
          </a:p>
          <a:p>
            <a:pPr lvl="1">
              <a:lnSpc>
                <a:spcPct val="80000"/>
              </a:lnSpc>
            </a:pPr>
            <a:r>
              <a:rPr lang="cs-CZ" altLang="cs-CZ" sz="1700" smtClean="0"/>
              <a:t>Běžné hromadné vyučování</a:t>
            </a:r>
          </a:p>
          <a:p>
            <a:pPr lvl="2">
              <a:lnSpc>
                <a:spcPct val="80000"/>
              </a:lnSpc>
            </a:pPr>
            <a:r>
              <a:rPr lang="cs-CZ" altLang="cs-CZ" sz="1600" smtClean="0"/>
              <a:t>Někdy učiteli vítány, jindy odmítány </a:t>
            </a:r>
            <a:r>
              <a:rPr lang="cs-CZ" altLang="cs-CZ" sz="1600" i="1" smtClean="0"/>
              <a:t>(nelze dopředu odhadnout obsah – snaha se předvést, zaskočit učitele, lenost, odvést pozornost, získat čas a oddálit zkoušení… )</a:t>
            </a:r>
          </a:p>
          <a:p>
            <a:pPr lvl="2">
              <a:lnSpc>
                <a:spcPct val="80000"/>
              </a:lnSpc>
            </a:pPr>
            <a:r>
              <a:rPr lang="cs-CZ" altLang="cs-CZ" sz="1600" smtClean="0"/>
              <a:t>Problematické i pro žáky </a:t>
            </a:r>
            <a:r>
              <a:rPr lang="cs-CZ" altLang="cs-CZ" sz="1600" i="1" smtClean="0"/>
              <a:t>(veřejné vystoupení, nutnost přesně formulovat, projevení neznalosti před učitelem, projevení zájmu před spolužáky…)</a:t>
            </a:r>
          </a:p>
          <a:p>
            <a:pPr>
              <a:lnSpc>
                <a:spcPct val="80000"/>
              </a:lnSpc>
            </a:pPr>
            <a:r>
              <a:rPr lang="cs-CZ" altLang="cs-CZ" sz="1900" smtClean="0"/>
              <a:t>Specifická dovednost, utváří se už v MŠ</a:t>
            </a:r>
            <a:r>
              <a:rPr lang="cs-CZ" altLang="cs-CZ" sz="1900" i="1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1700" i="1" smtClean="0"/>
              <a:t>(je škola místo, kde se má sedět, poslouchat, na položené otázky odpovídat stručně a výstižně ale </a:t>
            </a:r>
            <a:r>
              <a:rPr lang="cs-CZ" altLang="cs-CZ" sz="1700" b="1" i="1" smtClean="0"/>
              <a:t>hlavně se sám na nic neptat?</a:t>
            </a:r>
            <a:r>
              <a:rPr lang="cs-CZ" altLang="cs-CZ" sz="1700" i="1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3400" smtClean="0"/>
              <a:t>Zpětná vazba v ped. komunikaci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b="1" smtClean="0"/>
              <a:t>Korekční informace</a:t>
            </a:r>
            <a:r>
              <a:rPr lang="cs-CZ" altLang="cs-CZ" smtClean="0"/>
              <a:t> určená někomu, kdo se zajímá o vlastní proces učení; </a:t>
            </a:r>
            <a:r>
              <a:rPr lang="cs-CZ" altLang="cs-CZ" b="1" smtClean="0"/>
              <a:t>složky</a:t>
            </a:r>
            <a:r>
              <a:rPr lang="cs-CZ" altLang="cs-CZ" smtClean="0"/>
              <a:t>:</a:t>
            </a:r>
          </a:p>
          <a:p>
            <a:pPr lvl="1"/>
            <a:r>
              <a:rPr lang="cs-CZ" altLang="cs-CZ" b="1" smtClean="0"/>
              <a:t>Regulativní</a:t>
            </a:r>
            <a:r>
              <a:rPr lang="cs-CZ" altLang="cs-CZ" smtClean="0"/>
              <a:t> </a:t>
            </a:r>
            <a:r>
              <a:rPr lang="cs-CZ" altLang="cs-CZ" i="1" smtClean="0"/>
              <a:t>(řízení činnosti)</a:t>
            </a:r>
          </a:p>
          <a:p>
            <a:pPr lvl="1"/>
            <a:r>
              <a:rPr lang="cs-CZ" altLang="cs-CZ" b="1" smtClean="0"/>
              <a:t>Sociální</a:t>
            </a:r>
            <a:r>
              <a:rPr lang="cs-CZ" altLang="cs-CZ" smtClean="0"/>
              <a:t> </a:t>
            </a:r>
            <a:r>
              <a:rPr lang="cs-CZ" altLang="cs-CZ" i="1" smtClean="0"/>
              <a:t>(vztahy, postoje, očekávání)</a:t>
            </a:r>
          </a:p>
          <a:p>
            <a:pPr lvl="1"/>
            <a:r>
              <a:rPr lang="cs-CZ" altLang="cs-CZ" b="1" smtClean="0"/>
              <a:t>Poznávací</a:t>
            </a:r>
            <a:r>
              <a:rPr lang="cs-CZ" altLang="cs-CZ" smtClean="0"/>
              <a:t> </a:t>
            </a:r>
            <a:r>
              <a:rPr lang="cs-CZ" altLang="cs-CZ" i="1" smtClean="0"/>
              <a:t>(učiva, sebe, učitele…)</a:t>
            </a:r>
          </a:p>
          <a:p>
            <a:pPr lvl="1"/>
            <a:r>
              <a:rPr lang="cs-CZ" altLang="cs-CZ" b="1" smtClean="0"/>
              <a:t>Rozvojovou</a:t>
            </a:r>
            <a:r>
              <a:rPr lang="cs-CZ" altLang="cs-CZ" smtClean="0"/>
              <a:t> </a:t>
            </a:r>
            <a:r>
              <a:rPr lang="cs-CZ" altLang="cs-CZ" i="1" smtClean="0"/>
              <a:t>(učí se ZV využívat, autoregulace)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3400" smtClean="0"/>
              <a:t>Zpětná vazba v ped. komunikaci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b="1" smtClean="0"/>
              <a:t>Přímá: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Souhlas, pochvala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Nesouhlas, výtka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Částečný souhlas, částečný nesouhlas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Jednoduchá pozitivní odpověď </a:t>
            </a:r>
            <a:r>
              <a:rPr lang="cs-CZ" sz="1700" i="1" smtClean="0"/>
              <a:t>(často „učitelské echo“)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Jednoduchá negativní odpověď </a:t>
            </a:r>
            <a:r>
              <a:rPr lang="cs-CZ" sz="1700" i="1" smtClean="0"/>
              <a:t>(často opakování chyby, nebo správné varianty)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Částečně pozitivní, částečně negativní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Pozitivní ZV s vysvětlením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Negativní ZV s vysvětlením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b="1" smtClean="0"/>
              <a:t>Nepřímá: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Doplnění původní odpovědi rozvedením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Doplnění původní odpovědi zúžením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Vyžádání dalších odpovědí, dalších alternativ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Vyžádání jediné odpovědi, jediné varianty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Přechod k jinému tématu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3400" smtClean="0"/>
              <a:t>Zpětná vazba v ped. komunikaci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600" smtClean="0"/>
              <a:t>Smíšená zpětná vazba</a:t>
            </a:r>
          </a:p>
          <a:p>
            <a:pPr lvl="1">
              <a:lnSpc>
                <a:spcPct val="80000"/>
              </a:lnSpc>
            </a:pPr>
            <a:r>
              <a:rPr lang="cs-CZ" altLang="cs-CZ" sz="2200" smtClean="0"/>
              <a:t>Verbální </a:t>
            </a:r>
            <a:r>
              <a:rPr lang="cs-CZ" altLang="cs-CZ" sz="2200" b="1" smtClean="0"/>
              <a:t>ZV nemusí nutně následovat</a:t>
            </a:r>
            <a:r>
              <a:rPr lang="cs-CZ" altLang="cs-CZ" sz="2200" smtClean="0"/>
              <a:t> po každé žákovské odpovědi, časté užití neverbální ZV</a:t>
            </a:r>
          </a:p>
          <a:p>
            <a:pPr lvl="1">
              <a:lnSpc>
                <a:spcPct val="80000"/>
              </a:lnSpc>
            </a:pPr>
            <a:r>
              <a:rPr lang="cs-CZ" altLang="cs-CZ" sz="2200" smtClean="0"/>
              <a:t>Jednotlivé </a:t>
            </a:r>
            <a:r>
              <a:rPr lang="cs-CZ" altLang="cs-CZ" sz="2200" b="1" smtClean="0"/>
              <a:t>typy se nevyskytují samostatně</a:t>
            </a:r>
            <a:r>
              <a:rPr lang="cs-CZ" altLang="cs-CZ" sz="2200" smtClean="0"/>
              <a:t>, nejčastěji: jednoduchá pozitivní odpověď a přechod k dalšímu tématu</a:t>
            </a:r>
          </a:p>
          <a:p>
            <a:pPr lvl="1">
              <a:lnSpc>
                <a:spcPct val="80000"/>
              </a:lnSpc>
            </a:pPr>
            <a:r>
              <a:rPr lang="cs-CZ" altLang="cs-CZ" sz="2200" b="1" smtClean="0"/>
              <a:t>Škála zpětnovazebních postupů</a:t>
            </a:r>
            <a:r>
              <a:rPr lang="cs-CZ" altLang="cs-CZ" sz="2200" smtClean="0"/>
              <a:t> bývá u učitelů specifická a úzká</a:t>
            </a:r>
          </a:p>
          <a:p>
            <a:pPr lvl="1">
              <a:lnSpc>
                <a:spcPct val="80000"/>
              </a:lnSpc>
            </a:pPr>
            <a:r>
              <a:rPr lang="cs-CZ" altLang="cs-CZ" sz="2200" smtClean="0"/>
              <a:t>Je třeba vzít do úvahy i to, zda konkrétní žák ZV skutečně </a:t>
            </a:r>
            <a:r>
              <a:rPr lang="cs-CZ" altLang="cs-CZ" sz="2200" b="1" smtClean="0"/>
              <a:t>dokáže využít</a:t>
            </a:r>
          </a:p>
          <a:p>
            <a:pPr lvl="1">
              <a:lnSpc>
                <a:spcPct val="80000"/>
              </a:lnSpc>
            </a:pPr>
            <a:r>
              <a:rPr lang="cs-CZ" altLang="cs-CZ" sz="2200" smtClean="0"/>
              <a:t>Existuje i tzv. </a:t>
            </a:r>
            <a:r>
              <a:rPr lang="cs-CZ" altLang="cs-CZ" sz="2200" b="1" smtClean="0"/>
              <a:t>vnitřní ZV</a:t>
            </a:r>
            <a:r>
              <a:rPr lang="cs-CZ" altLang="cs-CZ" sz="2200" smtClean="0"/>
              <a:t> (subjektivní jistota a nejistota, pocit správného či nepstávného)</a:t>
            </a:r>
          </a:p>
          <a:p>
            <a:pPr lvl="1">
              <a:lnSpc>
                <a:spcPct val="80000"/>
              </a:lnSpc>
            </a:pPr>
            <a:endParaRPr lang="cs-CZ" altLang="cs-CZ" sz="22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162</TotalTime>
  <Words>1068</Words>
  <Application>Microsoft Office PowerPoint</Application>
  <PresentationFormat>Předvádění na obrazovce (4:3)</PresentationFormat>
  <Paragraphs>133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Verdana</vt:lpstr>
      <vt:lpstr>Arial</vt:lpstr>
      <vt:lpstr>Tw Cen MT</vt:lpstr>
      <vt:lpstr>Wingdings</vt:lpstr>
      <vt:lpstr>Wingdings 2</vt:lpstr>
      <vt:lpstr>Medián</vt:lpstr>
      <vt:lpstr>Seminář  „Pedagogická Psychologie“</vt:lpstr>
      <vt:lpstr>Prezentace aplikace PowerPoint</vt:lpstr>
      <vt:lpstr>Dialog ve výuce</vt:lpstr>
      <vt:lpstr>Navození a udržení dialogu (1) volně podle J.T.Dillona (1981)</vt:lpstr>
      <vt:lpstr>Navození a udržení dialogu (2)</vt:lpstr>
      <vt:lpstr>Žákovské otázky</vt:lpstr>
      <vt:lpstr>Zpětná vazba v ped. komunikaci</vt:lpstr>
      <vt:lpstr>Zpětná vazba v ped. komunikaci</vt:lpstr>
      <vt:lpstr>Zpětná vazba v ped. komunikaci</vt:lpstr>
      <vt:lpstr>Chyba v ped. komunikaci</vt:lpstr>
      <vt:lpstr>Korekční postupy (Kulič, 1971)</vt:lpstr>
      <vt:lpstr>Korekční postupy - problémy</vt:lpstr>
      <vt:lpstr>Literatura k dalšímu studiu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Mares</dc:creator>
  <cp:lastModifiedBy>Mares</cp:lastModifiedBy>
  <cp:revision>20</cp:revision>
  <dcterms:created xsi:type="dcterms:W3CDTF">2007-03-26T06:00:02Z</dcterms:created>
  <dcterms:modified xsi:type="dcterms:W3CDTF">2015-11-02T10:11:09Z</dcterms:modified>
</cp:coreProperties>
</file>