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6"/>
  </p:notesMasterIdLst>
  <p:handoutMasterIdLst>
    <p:handoutMasterId r:id="rId67"/>
  </p:handoutMasterIdLst>
  <p:sldIdLst>
    <p:sldId id="276" r:id="rId2"/>
    <p:sldId id="288" r:id="rId3"/>
    <p:sldId id="285" r:id="rId4"/>
    <p:sldId id="286" r:id="rId5"/>
    <p:sldId id="287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30" r:id="rId42"/>
    <p:sldId id="331" r:id="rId43"/>
    <p:sldId id="332" r:id="rId44"/>
    <p:sldId id="315" r:id="rId45"/>
    <p:sldId id="333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46" r:id="rId59"/>
    <p:sldId id="347" r:id="rId60"/>
    <p:sldId id="348" r:id="rId61"/>
    <p:sldId id="349" r:id="rId62"/>
    <p:sldId id="350" r:id="rId63"/>
    <p:sldId id="351" r:id="rId64"/>
    <p:sldId id="352" r:id="rId6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00"/>
    <a:srgbClr val="FFCC00"/>
    <a:srgbClr val="FF0000"/>
    <a:srgbClr val="00CC00"/>
    <a:srgbClr val="33CC33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1" autoAdjust="0"/>
    <p:restoredTop sz="90929"/>
  </p:normalViewPr>
  <p:slideViewPr>
    <p:cSldViewPr>
      <p:cViewPr>
        <p:scale>
          <a:sx n="75" d="100"/>
          <a:sy n="75" d="100"/>
        </p:scale>
        <p:origin x="-1445" y="-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4D9202-A988-4D11-B6FF-BDC56172129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136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44A32-15DB-4E7F-A44A-95ABB3F8CC4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81EAB-1CC5-4091-8A77-DCD81339DED5}" type="slidenum">
              <a:rPr lang="cs-CZ"/>
              <a:pPr/>
              <a:t>24</a:t>
            </a:fld>
            <a:endParaRPr lang="cs-CZ"/>
          </a:p>
        </p:txBody>
      </p:sp>
      <p:sp>
        <p:nvSpPr>
          <p:cNvPr id="158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B6DC7-5A26-4CE3-8939-975326DC3B31}" type="slidenum">
              <a:rPr lang="cs-CZ"/>
              <a:pPr/>
              <a:t>25</a:t>
            </a:fld>
            <a:endParaRPr lang="cs-CZ"/>
          </a:p>
        </p:txBody>
      </p:sp>
      <p:sp>
        <p:nvSpPr>
          <p:cNvPr id="160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4D102-B6C7-4B44-92F6-5D9A3B3E938B}" type="slidenum">
              <a:rPr lang="cs-CZ"/>
              <a:pPr/>
              <a:t>26</a:t>
            </a:fld>
            <a:endParaRPr lang="cs-CZ"/>
          </a:p>
        </p:txBody>
      </p:sp>
      <p:sp>
        <p:nvSpPr>
          <p:cNvPr id="162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06" name="Rectangle 1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667000" y="6553200"/>
            <a:ext cx="19050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95888" y="6553200"/>
            <a:ext cx="3279775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3027690-CB4D-4016-B5DF-32964275C34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A2F0CD-A404-4031-9BBE-2879669D24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9436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9436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3D9F61-0DEF-463F-B2C4-E19C8C66E0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914400" y="2057400"/>
            <a:ext cx="8001000" cy="4648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115D8334-F359-432E-9EE3-B0CB0D30F3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838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914400" y="2057400"/>
            <a:ext cx="8001000" cy="4648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0A4E1EF-C94B-4A6F-9443-D0B0011B14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376A82-B0EF-4863-9007-D93E6E024C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608979-A6A2-4D08-90C0-66604FEC5D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20574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91100" y="20574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07035B-7905-4E07-9566-A4D1750CB5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56E7AD-AEBA-47D4-A322-C864C8AAF7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96777E-70EF-48AC-ABA5-D29F999B30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422AC0-6793-48D8-8AA8-9F37AC7EAB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068DC8-08EB-4BE1-A7E9-AD06212BB0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C7714E-EBBC-4DC8-8668-E658E32EC6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800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fld id="{137451B6-18FB-4DD8-80EC-98B551775972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228600" y="1676400"/>
            <a:ext cx="7391400" cy="319088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Graf_aplikace_Microsoft_Office_Excel7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8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Graf_aplikace_Microsoft_Office_Excel9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3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Graf_aplikace_Microsoft_Office_Excel3.xls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Graf_aplikace_Microsoft_Office_Excel6.xls"/><Relationship Id="rId4" Type="http://schemas.openxmlformats.org/officeDocument/2006/relationships/oleObject" Target="../embeddings/Graf_aplikace_Microsoft_Office_Excel5.xls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6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38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F8F18-4B63-42AC-AC7A-5F00960E26DF}" type="slidenum">
              <a:rPr lang="cs-CZ"/>
              <a:pPr/>
              <a:t>1</a:t>
            </a:fld>
            <a:endParaRPr lang="cs-CZ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DATA </a:t>
            </a:r>
            <a:r>
              <a:rPr lang="cs-CZ">
                <a:sym typeface="Symbol" pitchFamily="18" charset="2"/>
              </a:rPr>
              <a:t> INFORMACE</a:t>
            </a:r>
            <a:endParaRPr lang="cs-CZ"/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Statistická analýza je založena na </a:t>
            </a:r>
            <a:r>
              <a:rPr lang="cs-CZ" b="1">
                <a:solidFill>
                  <a:srgbClr val="FF0000"/>
                </a:solidFill>
              </a:rPr>
              <a:t>zhušťování informace</a:t>
            </a:r>
            <a:r>
              <a:rPr lang="cs-CZ"/>
              <a:t> – tj. jak s co nejmenšího množství vhodně zvolených údajů vytěžit maximum relevantních informací.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838200" y="3200400"/>
            <a:ext cx="7162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 b="1">
                <a:solidFill>
                  <a:srgbClr val="FF0000"/>
                </a:solidFill>
              </a:rPr>
              <a:t>prvotní zápis</a:t>
            </a:r>
            <a:r>
              <a:rPr lang="cs-CZ"/>
              <a:t> – údaje v té podobě, jak jsou naměřeny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 b="1">
                <a:solidFill>
                  <a:srgbClr val="FF0000"/>
                </a:solidFill>
              </a:rPr>
              <a:t>tříděný soubor</a:t>
            </a:r>
            <a:r>
              <a:rPr lang="cs-CZ"/>
              <a:t> – jednotlivá měřená data jsou tříděna do tříd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 b="1">
                <a:solidFill>
                  <a:srgbClr val="FF0000"/>
                </a:solidFill>
              </a:rPr>
              <a:t>statistické charakteristiky</a:t>
            </a:r>
            <a:r>
              <a:rPr lang="cs-CZ"/>
              <a:t> – speciální veličiny, které </a:t>
            </a:r>
            <a:r>
              <a:rPr lang="cs-CZ" b="1"/>
              <a:t>podávají koncentrovanou formou informaci o podstatných statistických vlastnostech</a:t>
            </a:r>
            <a:r>
              <a:rPr lang="cs-CZ"/>
              <a:t> studovaného souboru</a:t>
            </a:r>
          </a:p>
        </p:txBody>
      </p:sp>
      <p:grpSp>
        <p:nvGrpSpPr>
          <p:cNvPr id="64522" name="Group 10"/>
          <p:cNvGrpSpPr>
            <a:grpSpLocks/>
          </p:cNvGrpSpPr>
          <p:nvPr/>
        </p:nvGrpSpPr>
        <p:grpSpPr bwMode="auto">
          <a:xfrm>
            <a:off x="8305800" y="3124200"/>
            <a:ext cx="609600" cy="3505200"/>
            <a:chOff x="5232" y="1968"/>
            <a:chExt cx="384" cy="2208"/>
          </a:xfrm>
        </p:grpSpPr>
        <p:sp>
          <p:nvSpPr>
            <p:cNvPr id="64519" name="AutoShape 7"/>
            <p:cNvSpPr>
              <a:spLocks noChangeArrowheads="1"/>
            </p:cNvSpPr>
            <p:nvPr/>
          </p:nvSpPr>
          <p:spPr bwMode="auto">
            <a:xfrm>
              <a:off x="5232" y="1968"/>
              <a:ext cx="384" cy="2208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 rot="5344508">
              <a:off x="4560" y="2784"/>
              <a:ext cx="17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400" b="1"/>
                <a:t>ZHUŠŤOVÁNÍ INFORMACE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3FA04-560A-41A5-8A48-89BB5643BD8A}" type="slidenum">
              <a:rPr lang="cs-CZ"/>
              <a:pPr/>
              <a:t>10</a:t>
            </a:fld>
            <a:endParaRPr lang="cs-CZ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POUŽITÍ PRŮMĚRU A MEDIÁNU</a:t>
            </a:r>
          </a:p>
        </p:txBody>
      </p:sp>
      <p:pic>
        <p:nvPicPr>
          <p:cNvPr id="143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792480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1143000" y="21336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Soubor bez extrémních hodnot:</a:t>
            </a: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990600" y="43434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Soubor s extrémními hodnotami:</a:t>
            </a:r>
          </a:p>
        </p:txBody>
      </p:sp>
      <p:grpSp>
        <p:nvGrpSpPr>
          <p:cNvPr id="143370" name="Group 10"/>
          <p:cNvGrpSpPr>
            <a:grpSpLocks/>
          </p:cNvGrpSpPr>
          <p:nvPr/>
        </p:nvGrpSpPr>
        <p:grpSpPr bwMode="auto">
          <a:xfrm>
            <a:off x="990600" y="4800600"/>
            <a:ext cx="8001000" cy="1830388"/>
            <a:chOff x="624" y="3024"/>
            <a:chExt cx="5040" cy="1153"/>
          </a:xfrm>
        </p:grpSpPr>
        <p:graphicFrame>
          <p:nvGraphicFramePr>
            <p:cNvPr id="143366" name="Object 6"/>
            <p:cNvGraphicFramePr>
              <a:graphicFrameLocks noChangeAspect="1"/>
            </p:cNvGraphicFramePr>
            <p:nvPr/>
          </p:nvGraphicFramePr>
          <p:xfrm>
            <a:off x="624" y="3024"/>
            <a:ext cx="5040" cy="1153"/>
          </p:xfrm>
          <a:graphic>
            <a:graphicData uri="http://schemas.openxmlformats.org/presentationml/2006/ole">
              <p:oleObj spid="_x0000_s143366" name="Graf" r:id="rId4" imgW="4953305" imgH="981456" progId="Excel.Chart.8">
                <p:embed/>
              </p:oleObj>
            </a:graphicData>
          </a:graphic>
        </p:graphicFrame>
        <p:sp>
          <p:nvSpPr>
            <p:cNvPr id="143369" name="Oval 9"/>
            <p:cNvSpPr>
              <a:spLocks noChangeArrowheads="1"/>
            </p:cNvSpPr>
            <p:nvPr/>
          </p:nvSpPr>
          <p:spPr bwMode="auto">
            <a:xfrm>
              <a:off x="4800" y="3648"/>
              <a:ext cx="816" cy="240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9AC7C-391D-49CB-BF36-9DA5C3A589A6}" type="slidenum">
              <a:rPr lang="cs-CZ"/>
              <a:pPr/>
              <a:t>11</a:t>
            </a:fld>
            <a:endParaRPr lang="cs-CZ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CHARAKTERISTIKY VARIABILITY</a:t>
            </a:r>
          </a:p>
        </p:txBody>
      </p:sp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990600" y="2286000"/>
            <a:ext cx="7010400" cy="337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/>
              <a:t>informují o tom, jak jsou jednotlivé hodnoty souboru </a:t>
            </a:r>
            <a:r>
              <a:rPr lang="cs-CZ" b="1">
                <a:solidFill>
                  <a:srgbClr val="FF0000"/>
                </a:solidFill>
              </a:rPr>
              <a:t>rozptýleny</a:t>
            </a:r>
            <a:r>
              <a:rPr lang="cs-CZ"/>
              <a:t>, tj. jak se jednotlivé hodnoty znaku </a:t>
            </a:r>
            <a:r>
              <a:rPr lang="cs-CZ" b="1">
                <a:solidFill>
                  <a:srgbClr val="FF0000"/>
                </a:solidFill>
              </a:rPr>
              <a:t>liší vzhledem k sobě navzájem</a:t>
            </a:r>
            <a:r>
              <a:rPr lang="cs-CZ"/>
              <a:t> nebo </a:t>
            </a:r>
            <a:r>
              <a:rPr lang="cs-CZ" b="1">
                <a:solidFill>
                  <a:srgbClr val="FF0000"/>
                </a:solidFill>
              </a:rPr>
              <a:t>vzhledem ke střední hodnotě</a:t>
            </a:r>
            <a:endParaRPr lang="cs-CZ"/>
          </a:p>
          <a:p>
            <a:pPr marL="381000" indent="-38100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/>
              <a:t>existují dva typy:</a:t>
            </a:r>
          </a:p>
          <a:p>
            <a:pPr marL="571500" lvl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 sz="2000"/>
              <a:t>  </a:t>
            </a:r>
            <a:r>
              <a:rPr lang="cs-CZ" sz="2000" b="1">
                <a:solidFill>
                  <a:srgbClr val="CC0066"/>
                </a:solidFill>
              </a:rPr>
              <a:t>absolutní</a:t>
            </a:r>
            <a:r>
              <a:rPr lang="cs-CZ" sz="2000"/>
              <a:t> - mají rozměr studované veličiny </a:t>
            </a:r>
          </a:p>
          <a:p>
            <a:pPr marL="571500" lvl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 sz="2000"/>
              <a:t>  </a:t>
            </a:r>
            <a:r>
              <a:rPr lang="cs-CZ" sz="2000" b="1">
                <a:solidFill>
                  <a:srgbClr val="CC0066"/>
                </a:solidFill>
              </a:rPr>
              <a:t>relativní (poměrné)</a:t>
            </a:r>
            <a:r>
              <a:rPr lang="cs-CZ" sz="2000"/>
              <a:t> - bez rozměru nebo v procentech. Jsou vhodné pro porovnání  variability různých souborů</a:t>
            </a:r>
            <a:r>
              <a:rPr lang="cs-CZ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83D43-6BBA-4447-8CFF-1BC9ECEDB6E3}" type="slidenum">
              <a:rPr lang="cs-CZ"/>
              <a:pPr/>
              <a:t>12</a:t>
            </a:fld>
            <a:endParaRPr lang="cs-CZ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CHARAKTERISTIKY VARIABILITY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solidFill>
                  <a:srgbClr val="CC0066"/>
                </a:solidFill>
              </a:rPr>
              <a:t>variační rozpětí</a:t>
            </a:r>
            <a:r>
              <a:rPr lang="cs-CZ"/>
              <a:t> – rozdíl maximální a minimální hodnoty</a:t>
            </a:r>
          </a:p>
          <a:p>
            <a:r>
              <a:rPr lang="cs-CZ">
                <a:solidFill>
                  <a:srgbClr val="FF0000"/>
                </a:solidFill>
              </a:rPr>
              <a:t>rozptyl</a:t>
            </a:r>
            <a:r>
              <a:rPr lang="cs-CZ"/>
              <a:t> – základní momentová míra variability, průměr odchylek od průměru</a:t>
            </a:r>
          </a:p>
          <a:p>
            <a:r>
              <a:rPr lang="cs-CZ">
                <a:solidFill>
                  <a:srgbClr val="FF0000"/>
                </a:solidFill>
              </a:rPr>
              <a:t>směrodatná odchylka</a:t>
            </a:r>
            <a:r>
              <a:rPr lang="cs-CZ"/>
              <a:t> – odmocnina z rozptylu, využívaná hlavně pro popis souborů</a:t>
            </a:r>
          </a:p>
          <a:p>
            <a:r>
              <a:rPr lang="cs-CZ">
                <a:solidFill>
                  <a:srgbClr val="FF0000"/>
                </a:solidFill>
              </a:rPr>
              <a:t>variační koeficient</a:t>
            </a:r>
            <a:r>
              <a:rPr lang="cs-CZ"/>
              <a:t> – relativní míra variability užívaná ke srovnání variability různých souborů</a:t>
            </a:r>
          </a:p>
          <a:p>
            <a:r>
              <a:rPr lang="cs-CZ">
                <a:solidFill>
                  <a:srgbClr val="00CC00"/>
                </a:solidFill>
              </a:rPr>
              <a:t>kvantilové odchylky</a:t>
            </a:r>
            <a:r>
              <a:rPr lang="cs-CZ"/>
              <a:t> – kvantilová míra variability počítaná obvykle z kvartilů nebo decilů</a:t>
            </a:r>
          </a:p>
          <a:p>
            <a:r>
              <a:rPr lang="cs-CZ">
                <a:solidFill>
                  <a:srgbClr val="00CC00"/>
                </a:solidFill>
              </a:rPr>
              <a:t>interkvartilové rozpětí</a:t>
            </a:r>
            <a:r>
              <a:rPr lang="cs-CZ"/>
              <a:t> – rozdíl horního a dolního kvartilu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6D33E-F400-48BA-A114-ED8461A10436}" type="slidenum">
              <a:rPr lang="cs-CZ"/>
              <a:pPr/>
              <a:t>13</a:t>
            </a:fld>
            <a:endParaRPr 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ROZPTYL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7924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Rozptyl je základní mírou variability. Je  to </a:t>
            </a:r>
            <a:r>
              <a:rPr lang="cs-CZ" b="1">
                <a:solidFill>
                  <a:srgbClr val="FF0000"/>
                </a:solidFill>
              </a:rPr>
              <a:t>aritmetický průměr čtverců odchylek od průměru</a:t>
            </a:r>
            <a:r>
              <a:rPr lang="cs-CZ"/>
              <a:t> a je tedy konstruován k vyjádření variability hodnot kolem  průměru, ale vyjadřuje i vzájemnou odlišnost hodnot znaku. </a:t>
            </a:r>
          </a:p>
        </p:txBody>
      </p:sp>
      <p:pic>
        <p:nvPicPr>
          <p:cNvPr id="146456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524250"/>
            <a:ext cx="68580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BF2B9-9C70-4257-86DC-D5A6BC5D40CD}" type="slidenum">
              <a:rPr lang="cs-CZ"/>
              <a:pPr/>
              <a:t>14</a:t>
            </a:fld>
            <a:endParaRPr lang="cs-CZ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ROZPTYL</a:t>
            </a:r>
          </a:p>
        </p:txBody>
      </p:sp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838200" y="2971800"/>
          <a:ext cx="3124200" cy="1166813"/>
        </p:xfrm>
        <a:graphic>
          <a:graphicData uri="http://schemas.openxmlformats.org/presentationml/2006/ole">
            <p:oleObj spid="_x0000_s147459" name="Equation" r:id="rId3" imgW="1676160" imgH="622080" progId="Equation.DSMT4">
              <p:embed/>
            </p:oleObj>
          </a:graphicData>
        </a:graphic>
      </p:graphicFrame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4648200" y="2971800"/>
          <a:ext cx="3124200" cy="1177925"/>
        </p:xfrm>
        <a:graphic>
          <a:graphicData uri="http://schemas.openxmlformats.org/presentationml/2006/ole">
            <p:oleObj spid="_x0000_s147460" name="Equation" r:id="rId4" imgW="1650960" imgH="622080" progId="Equation.DSMT4">
              <p:embed/>
            </p:oleObj>
          </a:graphicData>
        </a:graphic>
      </p:graphicFrame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pro ZS: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4648200" y="23622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pro VS: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3352800" y="45720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pro tříděný soubor:</a:t>
            </a:r>
          </a:p>
        </p:txBody>
      </p:sp>
      <p:sp>
        <p:nvSpPr>
          <p:cNvPr id="147465" name="Rectangle 9"/>
          <p:cNvSpPr>
            <a:spLocks noChangeArrowheads="1"/>
          </p:cNvSpPr>
          <p:nvPr/>
        </p:nvSpPr>
        <p:spPr bwMode="auto">
          <a:xfrm>
            <a:off x="3919538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7464" name="Object 8"/>
          <p:cNvGraphicFramePr>
            <a:graphicFrameLocks noChangeAspect="1"/>
          </p:cNvGraphicFramePr>
          <p:nvPr/>
        </p:nvGraphicFramePr>
        <p:xfrm>
          <a:off x="3276600" y="5181600"/>
          <a:ext cx="2819400" cy="1420813"/>
        </p:xfrm>
        <a:graphic>
          <a:graphicData uri="http://schemas.openxmlformats.org/presentationml/2006/ole">
            <p:oleObj spid="_x0000_s147464" r:id="rId5" imgW="1308100" imgH="660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858AA-1DBF-4424-96D5-6F56E15311CD}" type="slidenum">
              <a:rPr lang="cs-CZ"/>
              <a:pPr/>
              <a:t>15</a:t>
            </a:fld>
            <a:endParaRPr lang="cs-CZ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SMĚRODATNÁ ODCHYLKA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1143000" y="2209800"/>
            <a:ext cx="739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je odmocnina z rozptylu. </a:t>
            </a:r>
            <a:r>
              <a:rPr lang="cs-CZ" b="1">
                <a:solidFill>
                  <a:srgbClr val="FF0000"/>
                </a:solidFill>
              </a:rPr>
              <a:t>Rozměr</a:t>
            </a:r>
            <a:r>
              <a:rPr lang="cs-CZ"/>
              <a:t> směrodatné odchylky </a:t>
            </a:r>
            <a:r>
              <a:rPr lang="cs-CZ" b="1">
                <a:solidFill>
                  <a:srgbClr val="FF0000"/>
                </a:solidFill>
              </a:rPr>
              <a:t>je stejný jako rozměr veličiny</a:t>
            </a:r>
            <a:r>
              <a:rPr lang="cs-CZ"/>
              <a:t>, což je její hlavní výhodou oproti rozptylu pro účely popisné statistiky.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9EC84-BA43-4573-9761-C9FF779B7B5D}" type="slidenum">
              <a:rPr lang="cs-CZ"/>
              <a:pPr/>
              <a:t>16</a:t>
            </a:fld>
            <a:endParaRPr lang="cs-CZ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VARIAČNÍ KOEFICIENT</a:t>
            </a: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je </a:t>
            </a:r>
            <a:r>
              <a:rPr lang="cs-CZ" b="1">
                <a:solidFill>
                  <a:srgbClr val="FF0000"/>
                </a:solidFill>
              </a:rPr>
              <a:t>relativní  mírou variability</a:t>
            </a:r>
            <a:r>
              <a:rPr lang="cs-CZ"/>
              <a:t> a používá se </a:t>
            </a:r>
            <a:r>
              <a:rPr lang="cs-CZ" b="1">
                <a:solidFill>
                  <a:srgbClr val="FF0000"/>
                </a:solidFill>
              </a:rPr>
              <a:t>k vzájemnému porovnávání variability</a:t>
            </a:r>
            <a:r>
              <a:rPr lang="cs-CZ"/>
              <a:t> různých souborů.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13861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2743200" y="3276600"/>
          <a:ext cx="2819400" cy="1393825"/>
        </p:xfrm>
        <a:graphic>
          <a:graphicData uri="http://schemas.openxmlformats.org/presentationml/2006/ole">
            <p:oleObj spid="_x0000_s149508" r:id="rId3" imgW="863225" imgH="431613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5A431-3D8E-4A06-8D41-104A2A05353E}" type="slidenum">
              <a:rPr lang="cs-CZ"/>
              <a:pPr/>
              <a:t>17</a:t>
            </a:fld>
            <a:endParaRPr lang="cs-CZ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KVANTILOVÉ MÍRY VARIABILITY</a:t>
            </a:r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1066800" y="2286000"/>
            <a:ext cx="7696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Kvantilové odchylky jsou horší mírou variability než momentové charakteristiky. </a:t>
            </a:r>
            <a:r>
              <a:rPr lang="cs-CZ" b="1">
                <a:solidFill>
                  <a:srgbClr val="FF0000"/>
                </a:solidFill>
              </a:rPr>
              <a:t>Používají se tam, kde nelze použít momentové charakteristiky</a:t>
            </a:r>
            <a:r>
              <a:rPr lang="cs-CZ"/>
              <a:t> (silně nenormální rozdělení, výskyt extrémních hodnot, apod.)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333851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3352800" y="5870575"/>
          <a:ext cx="2743200" cy="661988"/>
        </p:xfrm>
        <a:graphic>
          <a:graphicData uri="http://schemas.openxmlformats.org/presentationml/2006/ole">
            <p:oleObj spid="_x0000_s150532" name="Equation" r:id="rId3" imgW="939600" imgH="228600" progId="Equation.DSMT4">
              <p:embed/>
            </p:oleObj>
          </a:graphicData>
        </a:graphic>
      </p:graphicFrame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1143000" y="38862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Kvartilová odchylka</a:t>
            </a:r>
            <a:r>
              <a:rPr lang="cs-CZ"/>
              <a:t>:</a:t>
            </a: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1066800" y="5334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Interkvartilové rozpětí:</a:t>
            </a: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333851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0538" name="Object 10"/>
          <p:cNvGraphicFramePr>
            <a:graphicFrameLocks noChangeAspect="1"/>
          </p:cNvGraphicFramePr>
          <p:nvPr/>
        </p:nvGraphicFramePr>
        <p:xfrm>
          <a:off x="2286000" y="4419600"/>
          <a:ext cx="5334000" cy="927100"/>
        </p:xfrm>
        <a:graphic>
          <a:graphicData uri="http://schemas.openxmlformats.org/presentationml/2006/ole">
            <p:oleObj spid="_x0000_s150538" r:id="rId4" imgW="2463800" imgH="431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8F9CC-C524-4FDC-931F-E1F759931423}" type="slidenum">
              <a:rPr lang="cs-CZ"/>
              <a:pPr/>
              <a:t>18</a:t>
            </a:fld>
            <a:endParaRPr lang="cs-CZ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CHARAKTERISTIKY TVARU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95600"/>
            <a:ext cx="8001000" cy="25146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/>
              <a:t>měří </a:t>
            </a:r>
            <a:r>
              <a:rPr lang="cs-CZ">
                <a:solidFill>
                  <a:srgbClr val="FF0000"/>
                </a:solidFill>
              </a:rPr>
              <a:t>odchylku v rozložení četností</a:t>
            </a:r>
            <a:r>
              <a:rPr lang="cs-CZ"/>
              <a:t> hodnot oproti danému referenčnímu rozdělení četností (obvykle normálnímu): Skládá se ze dvou složek:</a:t>
            </a:r>
          </a:p>
          <a:p>
            <a:pPr marL="0" inden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nesouměrnosti</a:t>
            </a:r>
            <a:r>
              <a:rPr lang="cs-CZ"/>
              <a:t> (šikmosti, asymetrie)</a:t>
            </a:r>
          </a:p>
          <a:p>
            <a:pPr marL="0" inden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špičatosti</a:t>
            </a:r>
            <a:r>
              <a:rPr lang="cs-CZ"/>
              <a:t> (zahrocenosti, excesu)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17D9F-FEC5-40F8-873C-4A68A6F89628}" type="slidenum">
              <a:rPr lang="cs-CZ"/>
              <a:pPr/>
              <a:t>19</a:t>
            </a:fld>
            <a:endParaRPr lang="cs-CZ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NESOUMĚRNOST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8077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se projevuje tím, že v souboru je </a:t>
            </a:r>
            <a:r>
              <a:rPr lang="cs-CZ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více hodnot menších než větších ve srovnání se střední hodnotou</a:t>
            </a:r>
            <a:r>
              <a:rPr lang="cs-CZ"/>
              <a:t> </a:t>
            </a: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cs-CZ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levostranná nesouměrnost</a:t>
            </a: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cs-CZ"/>
              <a:t> nebo </a:t>
            </a:r>
            <a:r>
              <a:rPr lang="cs-CZ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více hodnot větších než menších ve srovnání se střední hodnotou</a:t>
            </a: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(pravostranná nesouměrnost).</a:t>
            </a:r>
            <a:r>
              <a:rPr lang="cs-CZ"/>
              <a:t> </a:t>
            </a:r>
          </a:p>
        </p:txBody>
      </p:sp>
      <p:graphicFrame>
        <p:nvGraphicFramePr>
          <p:cNvPr id="152583" name="Object 7"/>
          <p:cNvGraphicFramePr>
            <a:graphicFrameLocks noChangeAspect="1"/>
          </p:cNvGraphicFramePr>
          <p:nvPr/>
        </p:nvGraphicFramePr>
        <p:xfrm>
          <a:off x="1524000" y="3494088"/>
          <a:ext cx="6553200" cy="3363912"/>
        </p:xfrm>
        <a:graphic>
          <a:graphicData uri="http://schemas.openxmlformats.org/presentationml/2006/ole">
            <p:oleObj spid="_x0000_s152583" name="Graf" r:id="rId3" imgW="4657954" imgH="239115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DB9E-00E2-48C1-BE56-00A43DEF394A}" type="slidenum">
              <a:rPr lang="cs-CZ"/>
              <a:pPr/>
              <a:t>2</a:t>
            </a:fld>
            <a:endParaRPr 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STATISTICKÉ CHARAKTERISTIKY</a:t>
            </a:r>
          </a:p>
        </p:txBody>
      </p:sp>
      <p:graphicFrame>
        <p:nvGraphicFramePr>
          <p:cNvPr id="131075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914400" y="2486025"/>
          <a:ext cx="8001000" cy="3790950"/>
        </p:xfrm>
        <a:graphic>
          <a:graphicData uri="http://schemas.openxmlformats.org/presentationml/2006/ole">
            <p:oleObj spid="_x0000_s131075" name="Organizační diagram" r:id="rId3" imgW="8001000" imgH="3790800" progId="OrgPlusWOPX.4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7548-FE52-4DA6-8AC2-32DBEFCA2D09}" type="slidenum">
              <a:rPr lang="cs-CZ"/>
              <a:pPr/>
              <a:t>20</a:t>
            </a:fld>
            <a:endParaRPr lang="cs-CZ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NESOUMĚRNOST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990600" y="2209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měříme </a:t>
            </a:r>
            <a:r>
              <a:rPr lang="cs-CZ" b="1">
                <a:solidFill>
                  <a:srgbClr val="FF0000"/>
                </a:solidFill>
              </a:rPr>
              <a:t>koeficientem nesouměrnosti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4024313" y="3062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3607" name="Object 7"/>
          <p:cNvGraphicFramePr>
            <a:graphicFrameLocks noChangeAspect="1"/>
          </p:cNvGraphicFramePr>
          <p:nvPr/>
        </p:nvGraphicFramePr>
        <p:xfrm>
          <a:off x="1143000" y="2743200"/>
          <a:ext cx="2324100" cy="1463675"/>
        </p:xfrm>
        <a:graphic>
          <a:graphicData uri="http://schemas.openxmlformats.org/presentationml/2006/ole">
            <p:oleObj spid="_x0000_s153607" name="Equation" r:id="rId3" imgW="1041120" imgH="660240" progId="Equation.DSMT4">
              <p:embed/>
            </p:oleObj>
          </a:graphicData>
        </a:graphic>
      </p:graphicFrame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3943350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53609" name="Object 9"/>
          <p:cNvGraphicFramePr>
            <a:graphicFrameLocks noChangeAspect="1"/>
          </p:cNvGraphicFramePr>
          <p:nvPr/>
        </p:nvGraphicFramePr>
        <p:xfrm>
          <a:off x="4267200" y="2667000"/>
          <a:ext cx="2770188" cy="1560513"/>
        </p:xfrm>
        <a:graphic>
          <a:graphicData uri="http://schemas.openxmlformats.org/presentationml/2006/ole">
            <p:oleObj spid="_x0000_s153609" name="Equation" r:id="rId4" imgW="1155600" imgH="647640" progId="Equation.DSMT4">
              <p:embed/>
            </p:oleObj>
          </a:graphicData>
        </a:graphic>
      </p:graphicFrame>
      <p:grpSp>
        <p:nvGrpSpPr>
          <p:cNvPr id="153612" name="Group 12"/>
          <p:cNvGrpSpPr>
            <a:grpSpLocks/>
          </p:cNvGrpSpPr>
          <p:nvPr/>
        </p:nvGrpSpPr>
        <p:grpSpPr bwMode="auto">
          <a:xfrm>
            <a:off x="914400" y="4343400"/>
            <a:ext cx="7315200" cy="2743200"/>
            <a:chOff x="2104" y="7314"/>
            <a:chExt cx="7958" cy="2840"/>
          </a:xfrm>
        </p:grpSpPr>
        <p:grpSp>
          <p:nvGrpSpPr>
            <p:cNvPr id="153613" name="Group 13"/>
            <p:cNvGrpSpPr>
              <a:grpSpLocks/>
            </p:cNvGrpSpPr>
            <p:nvPr/>
          </p:nvGrpSpPr>
          <p:grpSpPr bwMode="auto">
            <a:xfrm>
              <a:off x="2104" y="7314"/>
              <a:ext cx="7616" cy="2840"/>
              <a:chOff x="1846" y="2698"/>
              <a:chExt cx="5254" cy="2840"/>
            </a:xfrm>
          </p:grpSpPr>
          <p:sp>
            <p:nvSpPr>
              <p:cNvPr id="153614" name="Line 14"/>
              <p:cNvSpPr>
                <a:spLocks noChangeShapeType="1"/>
              </p:cNvSpPr>
              <p:nvPr/>
            </p:nvSpPr>
            <p:spPr bwMode="auto">
              <a:xfrm>
                <a:off x="2130" y="2698"/>
                <a:ext cx="0" cy="28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615" name="Line 15"/>
              <p:cNvSpPr>
                <a:spLocks noChangeShapeType="1"/>
              </p:cNvSpPr>
              <p:nvPr/>
            </p:nvSpPr>
            <p:spPr bwMode="auto">
              <a:xfrm>
                <a:off x="1846" y="5254"/>
                <a:ext cx="525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53616" name="Group 16"/>
            <p:cNvGrpSpPr>
              <a:grpSpLocks/>
            </p:cNvGrpSpPr>
            <p:nvPr/>
          </p:nvGrpSpPr>
          <p:grpSpPr bwMode="auto">
            <a:xfrm>
              <a:off x="2927" y="7598"/>
              <a:ext cx="6265" cy="2169"/>
              <a:chOff x="2414" y="2982"/>
              <a:chExt cx="4322" cy="2169"/>
            </a:xfrm>
          </p:grpSpPr>
          <p:sp>
            <p:nvSpPr>
              <p:cNvPr id="153617" name="Freeform 17"/>
              <p:cNvSpPr>
                <a:spLocks/>
              </p:cNvSpPr>
              <p:nvPr/>
            </p:nvSpPr>
            <p:spPr bwMode="auto">
              <a:xfrm>
                <a:off x="2414" y="2982"/>
                <a:ext cx="2161" cy="2169"/>
              </a:xfrm>
              <a:custGeom>
                <a:avLst/>
                <a:gdLst/>
                <a:ahLst/>
                <a:cxnLst>
                  <a:cxn ang="0">
                    <a:pos x="0" y="2145"/>
                  </a:cxn>
                  <a:cxn ang="0">
                    <a:pos x="710" y="1861"/>
                  </a:cxn>
                  <a:cxn ang="0">
                    <a:pos x="1846" y="299"/>
                  </a:cxn>
                  <a:cxn ang="0">
                    <a:pos x="2161" y="65"/>
                  </a:cxn>
                </a:cxnLst>
                <a:rect l="0" t="0" r="r" b="b"/>
                <a:pathLst>
                  <a:path w="2161" h="2169">
                    <a:moveTo>
                      <a:pt x="0" y="2145"/>
                    </a:moveTo>
                    <a:cubicBezTo>
                      <a:pt x="201" y="2157"/>
                      <a:pt x="402" y="2169"/>
                      <a:pt x="710" y="1861"/>
                    </a:cubicBezTo>
                    <a:cubicBezTo>
                      <a:pt x="1018" y="1553"/>
                      <a:pt x="1604" y="598"/>
                      <a:pt x="1846" y="299"/>
                    </a:cubicBezTo>
                    <a:cubicBezTo>
                      <a:pt x="2088" y="0"/>
                      <a:pt x="2096" y="114"/>
                      <a:pt x="2161" y="65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618" name="Freeform 18"/>
              <p:cNvSpPr>
                <a:spLocks/>
              </p:cNvSpPr>
              <p:nvPr/>
            </p:nvSpPr>
            <p:spPr bwMode="auto">
              <a:xfrm flipH="1">
                <a:off x="4575" y="2982"/>
                <a:ext cx="2161" cy="2169"/>
              </a:xfrm>
              <a:custGeom>
                <a:avLst/>
                <a:gdLst/>
                <a:ahLst/>
                <a:cxnLst>
                  <a:cxn ang="0">
                    <a:pos x="0" y="2145"/>
                  </a:cxn>
                  <a:cxn ang="0">
                    <a:pos x="710" y="1861"/>
                  </a:cxn>
                  <a:cxn ang="0">
                    <a:pos x="1846" y="299"/>
                  </a:cxn>
                  <a:cxn ang="0">
                    <a:pos x="2161" y="65"/>
                  </a:cxn>
                </a:cxnLst>
                <a:rect l="0" t="0" r="r" b="b"/>
                <a:pathLst>
                  <a:path w="2161" h="2169">
                    <a:moveTo>
                      <a:pt x="0" y="2145"/>
                    </a:moveTo>
                    <a:cubicBezTo>
                      <a:pt x="201" y="2157"/>
                      <a:pt x="402" y="2169"/>
                      <a:pt x="710" y="1861"/>
                    </a:cubicBezTo>
                    <a:cubicBezTo>
                      <a:pt x="1018" y="1553"/>
                      <a:pt x="1604" y="598"/>
                      <a:pt x="1846" y="299"/>
                    </a:cubicBezTo>
                    <a:cubicBezTo>
                      <a:pt x="2088" y="0"/>
                      <a:pt x="2096" y="114"/>
                      <a:pt x="2161" y="65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3619" name="Freeform 19"/>
            <p:cNvSpPr>
              <a:spLocks/>
            </p:cNvSpPr>
            <p:nvPr/>
          </p:nvSpPr>
          <p:spPr bwMode="auto">
            <a:xfrm>
              <a:off x="2622" y="7524"/>
              <a:ext cx="7098" cy="2243"/>
            </a:xfrm>
            <a:custGeom>
              <a:avLst/>
              <a:gdLst/>
              <a:ahLst/>
              <a:cxnLst>
                <a:cxn ang="0">
                  <a:pos x="0" y="2243"/>
                </a:cxn>
                <a:cxn ang="0">
                  <a:pos x="1425" y="1824"/>
                </a:cxn>
                <a:cxn ang="0">
                  <a:pos x="5529" y="0"/>
                </a:cxn>
                <a:cxn ang="0">
                  <a:pos x="6840" y="1824"/>
                </a:cxn>
                <a:cxn ang="0">
                  <a:pos x="7080" y="2243"/>
                </a:cxn>
              </a:cxnLst>
              <a:rect l="0" t="0" r="r" b="b"/>
              <a:pathLst>
                <a:path w="7098" h="2243">
                  <a:moveTo>
                    <a:pt x="0" y="2243"/>
                  </a:moveTo>
                  <a:cubicBezTo>
                    <a:pt x="252" y="2220"/>
                    <a:pt x="504" y="2198"/>
                    <a:pt x="1425" y="1824"/>
                  </a:cubicBezTo>
                  <a:cubicBezTo>
                    <a:pt x="2346" y="1450"/>
                    <a:pt x="4627" y="0"/>
                    <a:pt x="5529" y="0"/>
                  </a:cubicBezTo>
                  <a:cubicBezTo>
                    <a:pt x="6431" y="0"/>
                    <a:pt x="6582" y="1450"/>
                    <a:pt x="6840" y="1824"/>
                  </a:cubicBezTo>
                  <a:cubicBezTo>
                    <a:pt x="7098" y="2198"/>
                    <a:pt x="7040" y="2173"/>
                    <a:pt x="7080" y="2243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3620" name="Text Box 20"/>
            <p:cNvSpPr txBox="1">
              <a:spLocks noChangeArrowheads="1"/>
            </p:cNvSpPr>
            <p:nvPr/>
          </p:nvSpPr>
          <p:spPr bwMode="auto">
            <a:xfrm>
              <a:off x="2622" y="7314"/>
              <a:ext cx="1311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eaLnBrk="0" hangingPunct="0"/>
              <a:r>
                <a:rPr lang="cs-CZ" sz="1600" b="1">
                  <a:solidFill>
                    <a:srgbClr val="FF0000"/>
                  </a:solidFill>
                </a:rPr>
                <a:t>A &gt; 0</a:t>
              </a:r>
            </a:p>
          </p:txBody>
        </p:sp>
        <p:sp>
          <p:nvSpPr>
            <p:cNvPr id="153621" name="Freeform 21"/>
            <p:cNvSpPr>
              <a:spLocks/>
            </p:cNvSpPr>
            <p:nvPr/>
          </p:nvSpPr>
          <p:spPr bwMode="auto">
            <a:xfrm>
              <a:off x="2751" y="7524"/>
              <a:ext cx="6438" cy="2312"/>
            </a:xfrm>
            <a:custGeom>
              <a:avLst/>
              <a:gdLst/>
              <a:ahLst/>
              <a:cxnLst>
                <a:cxn ang="0">
                  <a:pos x="0" y="2243"/>
                </a:cxn>
                <a:cxn ang="0">
                  <a:pos x="285" y="1938"/>
                </a:cxn>
                <a:cxn ang="0">
                  <a:pos x="1368" y="0"/>
                </a:cxn>
                <a:cxn ang="0">
                  <a:pos x="4959" y="1938"/>
                </a:cxn>
                <a:cxn ang="0">
                  <a:pos x="6438" y="2243"/>
                </a:cxn>
              </a:cxnLst>
              <a:rect l="0" t="0" r="r" b="b"/>
              <a:pathLst>
                <a:path w="6438" h="2312">
                  <a:moveTo>
                    <a:pt x="0" y="2243"/>
                  </a:moveTo>
                  <a:cubicBezTo>
                    <a:pt x="28" y="2277"/>
                    <a:pt x="57" y="2312"/>
                    <a:pt x="285" y="1938"/>
                  </a:cubicBezTo>
                  <a:cubicBezTo>
                    <a:pt x="513" y="1564"/>
                    <a:pt x="589" y="0"/>
                    <a:pt x="1368" y="0"/>
                  </a:cubicBezTo>
                  <a:cubicBezTo>
                    <a:pt x="2147" y="0"/>
                    <a:pt x="4114" y="1564"/>
                    <a:pt x="4959" y="1938"/>
                  </a:cubicBezTo>
                  <a:cubicBezTo>
                    <a:pt x="5804" y="2312"/>
                    <a:pt x="6121" y="2277"/>
                    <a:pt x="6438" y="2243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3622" name="Text Box 22"/>
            <p:cNvSpPr txBox="1">
              <a:spLocks noChangeArrowheads="1"/>
            </p:cNvSpPr>
            <p:nvPr/>
          </p:nvSpPr>
          <p:spPr bwMode="auto">
            <a:xfrm>
              <a:off x="5472" y="7314"/>
              <a:ext cx="1596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eaLnBrk="0" hangingPunct="0"/>
              <a:r>
                <a:rPr lang="cs-CZ" sz="1600" b="1">
                  <a:solidFill>
                    <a:srgbClr val="00CC00"/>
                  </a:solidFill>
                </a:rPr>
                <a:t>A = 0</a:t>
              </a:r>
            </a:p>
            <a:p>
              <a:pPr algn="just" eaLnBrk="0" hangingPunct="0"/>
              <a:endParaRPr lang="cs-CZ" sz="1600">
                <a:solidFill>
                  <a:srgbClr val="00CC00"/>
                </a:solidFill>
              </a:endParaRPr>
            </a:p>
          </p:txBody>
        </p:sp>
        <p:sp>
          <p:nvSpPr>
            <p:cNvPr id="153623" name="Text Box 23"/>
            <p:cNvSpPr txBox="1">
              <a:spLocks noChangeArrowheads="1"/>
            </p:cNvSpPr>
            <p:nvPr/>
          </p:nvSpPr>
          <p:spPr bwMode="auto">
            <a:xfrm>
              <a:off x="8436" y="7314"/>
              <a:ext cx="1626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just" eaLnBrk="0" hangingPunct="0"/>
              <a:r>
                <a:rPr lang="cs-CZ" sz="1600" b="1">
                  <a:solidFill>
                    <a:srgbClr val="3333FF"/>
                  </a:solidFill>
                </a:rPr>
                <a:t>A &lt; 0</a:t>
              </a:r>
            </a:p>
            <a:p>
              <a:pPr algn="just" eaLnBrk="0" hangingPunct="0"/>
              <a:endParaRPr lang="cs-CZ" sz="1600">
                <a:solidFill>
                  <a:srgbClr val="3333FF"/>
                </a:solidFill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257B0-E4CA-4629-8D51-9DCA107B8231}" type="slidenum">
              <a:rPr lang="cs-CZ"/>
              <a:pPr/>
              <a:t>21</a:t>
            </a:fld>
            <a:endParaRPr lang="cs-CZ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NESOUMĚRNOST</a:t>
            </a:r>
          </a:p>
        </p:txBody>
      </p:sp>
      <p:pic>
        <p:nvPicPr>
          <p:cNvPr id="1546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7000"/>
            <a:ext cx="3733800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3124200" y="2133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Souměrné rozdělení: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2895600" y="5943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Průměr = medián = modus</a:t>
            </a:r>
          </a:p>
        </p:txBody>
      </p:sp>
      <p:sp>
        <p:nvSpPr>
          <p:cNvPr id="154633" name="Line 9"/>
          <p:cNvSpPr>
            <a:spLocks noChangeShapeType="1"/>
          </p:cNvSpPr>
          <p:nvPr/>
        </p:nvSpPr>
        <p:spPr bwMode="auto">
          <a:xfrm>
            <a:off x="4495800" y="2667000"/>
            <a:ext cx="0" cy="3352800"/>
          </a:xfrm>
          <a:prstGeom prst="line">
            <a:avLst/>
          </a:prstGeom>
          <a:noFill/>
          <a:ln w="25400">
            <a:solidFill>
              <a:srgbClr val="80008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6781800" y="3810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A = 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02850-EA1E-4562-9657-92C907F08351}" type="slidenum">
              <a:rPr lang="cs-CZ"/>
              <a:pPr/>
              <a:t>22</a:t>
            </a:fld>
            <a:endParaRPr lang="cs-CZ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NESOUMĚRNOST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667000" y="6248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modus</a:t>
            </a:r>
            <a:r>
              <a:rPr lang="cs-CZ" sz="1800" b="1"/>
              <a:t> </a:t>
            </a:r>
            <a:r>
              <a:rPr lang="cs-CZ" sz="1800" b="1">
                <a:solidFill>
                  <a:srgbClr val="3333FF"/>
                </a:solidFill>
              </a:rPr>
              <a:t>medián</a:t>
            </a:r>
            <a:r>
              <a:rPr lang="cs-CZ" sz="1800" b="1"/>
              <a:t> </a:t>
            </a:r>
            <a:r>
              <a:rPr lang="cs-CZ" sz="1800" b="1">
                <a:solidFill>
                  <a:srgbClr val="FF0000"/>
                </a:solidFill>
              </a:rPr>
              <a:t>průměr</a:t>
            </a:r>
          </a:p>
        </p:txBody>
      </p:sp>
      <p:pic>
        <p:nvPicPr>
          <p:cNvPr id="15565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76962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3182938" y="2681288"/>
            <a:ext cx="0" cy="3581400"/>
          </a:xfrm>
          <a:prstGeom prst="line">
            <a:avLst/>
          </a:prstGeom>
          <a:noFill/>
          <a:ln w="28575">
            <a:solidFill>
              <a:srgbClr val="FFCC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3810000" y="3733800"/>
            <a:ext cx="0" cy="2514600"/>
          </a:xfrm>
          <a:prstGeom prst="line">
            <a:avLst/>
          </a:prstGeom>
          <a:noFill/>
          <a:ln w="28575">
            <a:solidFill>
              <a:srgbClr val="00FF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>
            <a:off x="4419600" y="4419600"/>
            <a:ext cx="0" cy="182880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3657600" y="2667000"/>
            <a:ext cx="3124200" cy="850900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Levostranné (doprava sešikmené) rozdělení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4EF50-6400-4DDA-BE1C-CB4FC5B6C7BB}" type="slidenum">
              <a:rPr lang="cs-CZ"/>
              <a:pPr/>
              <a:t>23</a:t>
            </a:fld>
            <a:endParaRPr lang="cs-CZ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NESOUMĚRNOST</a:t>
            </a: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4724400" y="61722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>
                <a:solidFill>
                  <a:srgbClr val="FF0000"/>
                </a:solidFill>
              </a:rPr>
              <a:t>průměr </a:t>
            </a:r>
            <a:r>
              <a:rPr lang="cs-CZ" sz="1800" b="1">
                <a:solidFill>
                  <a:srgbClr val="3333FF"/>
                </a:solidFill>
              </a:rPr>
              <a:t>medián              </a:t>
            </a:r>
            <a:r>
              <a:rPr lang="cs-CZ" sz="18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modus</a:t>
            </a:r>
            <a:r>
              <a:rPr lang="cs-CZ" sz="1800" b="1"/>
              <a:t> </a:t>
            </a:r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0"/>
            <a:ext cx="63246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3581400" y="2438400"/>
            <a:ext cx="3124200" cy="850900"/>
          </a:xfrm>
          <a:prstGeom prst="rect">
            <a:avLst/>
          </a:prstGeom>
          <a:solidFill>
            <a:srgbClr val="FF99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Pravostranné (doleva sešikmené) rozdělení</a:t>
            </a:r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>
            <a:off x="7467600" y="2362200"/>
            <a:ext cx="0" cy="3886200"/>
          </a:xfrm>
          <a:prstGeom prst="line">
            <a:avLst/>
          </a:prstGeom>
          <a:noFill/>
          <a:ln w="44450">
            <a:solidFill>
              <a:srgbClr val="FFCC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>
            <a:off x="5867400" y="4267200"/>
            <a:ext cx="0" cy="1981200"/>
          </a:xfrm>
          <a:prstGeom prst="line">
            <a:avLst/>
          </a:prstGeom>
          <a:noFill/>
          <a:ln w="44450">
            <a:solidFill>
              <a:srgbClr val="00FFFF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>
            <a:off x="5105400" y="4648200"/>
            <a:ext cx="0" cy="1524000"/>
          </a:xfrm>
          <a:prstGeom prst="line">
            <a:avLst/>
          </a:prstGeom>
          <a:noFill/>
          <a:ln w="4445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1752600" y="3810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A </a:t>
            </a:r>
            <a:r>
              <a:rPr lang="en-US" b="1"/>
              <a:t>&lt; 0</a:t>
            </a:r>
            <a:endParaRPr lang="cs-CZ"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CD0C1-F791-4F7C-8FE9-F940869DBE75}" type="slidenum">
              <a:rPr lang="cs-CZ"/>
              <a:pPr/>
              <a:t>24</a:t>
            </a:fld>
            <a:endParaRPr lang="cs-CZ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ŠPIČATOST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1143000" y="2209800"/>
            <a:ext cx="7620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je mírou </a:t>
            </a:r>
            <a:r>
              <a:rPr lang="cs-CZ" b="1">
                <a:solidFill>
                  <a:srgbClr val="FF0000"/>
                </a:solidFill>
              </a:rPr>
              <a:t>koncentrace dat</a:t>
            </a:r>
            <a:r>
              <a:rPr lang="cs-CZ"/>
              <a:t> kolem určité hodnoty nebo skupiny hodnot ve srovnání s určitým definovaným rozdělením veličiny (např. normálním). Rozlišujeme rozdělení:</a:t>
            </a:r>
          </a:p>
          <a:p>
            <a:pPr>
              <a:buFontTx/>
              <a:buBlip>
                <a:blip r:embed="rId3"/>
              </a:buBlip>
            </a:pPr>
            <a:r>
              <a:rPr lang="cs-CZ"/>
              <a:t>  </a:t>
            </a:r>
            <a:r>
              <a:rPr lang="cs-CZ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ploché</a:t>
            </a:r>
            <a:r>
              <a:rPr lang="cs-CZ" b="1"/>
              <a:t> – </a:t>
            </a:r>
            <a:r>
              <a:rPr lang="cs-CZ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koncentrace dat</a:t>
            </a:r>
            <a:r>
              <a:rPr lang="cs-CZ"/>
              <a:t> kolem určité hodnoty </a:t>
            </a:r>
            <a:r>
              <a:rPr lang="cs-CZ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 NIŽŠÍ</a:t>
            </a:r>
            <a:r>
              <a:rPr lang="cs-CZ"/>
              <a:t> než odpovídá definovanému rozdělení (tedy četnosti kolem této hodnoty jsou nižší)</a:t>
            </a:r>
          </a:p>
          <a:p>
            <a:pPr>
              <a:buFontTx/>
              <a:buBlip>
                <a:blip r:embed="rId3"/>
              </a:buBlip>
            </a:pPr>
            <a:r>
              <a:rPr lang="cs-CZ"/>
              <a:t> </a:t>
            </a:r>
            <a:r>
              <a:rPr lang="cs-CZ" b="1"/>
              <a:t> </a:t>
            </a:r>
            <a:r>
              <a:rPr lang="cs-CZ" b="1">
                <a:solidFill>
                  <a:srgbClr val="996633"/>
                </a:solidFill>
              </a:rPr>
              <a:t>špičaté</a:t>
            </a:r>
            <a:r>
              <a:rPr lang="cs-CZ"/>
              <a:t> - </a:t>
            </a:r>
            <a:r>
              <a:rPr lang="cs-CZ" b="1">
                <a:solidFill>
                  <a:srgbClr val="996633"/>
                </a:solidFill>
              </a:rPr>
              <a:t>koncentrace dat</a:t>
            </a:r>
            <a:r>
              <a:rPr lang="cs-CZ"/>
              <a:t> kolem určité hodnoty je </a:t>
            </a:r>
            <a:r>
              <a:rPr lang="cs-CZ" b="1">
                <a:solidFill>
                  <a:srgbClr val="996633"/>
                </a:solidFill>
              </a:rPr>
              <a:t>VYŠŠÍ</a:t>
            </a:r>
            <a:r>
              <a:rPr lang="cs-CZ">
                <a:solidFill>
                  <a:srgbClr val="996633"/>
                </a:solidFill>
              </a:rPr>
              <a:t> </a:t>
            </a:r>
            <a:r>
              <a:rPr lang="cs-CZ"/>
              <a:t>než odpovídá definovanému rozdělení(tedy četnosti kolem této hodnoty jsou vyšší)</a:t>
            </a:r>
          </a:p>
          <a:p>
            <a:pPr>
              <a:buFontTx/>
              <a:buBlip>
                <a:blip r:embed="rId3"/>
              </a:buBlip>
            </a:pPr>
            <a:r>
              <a:rPr lang="cs-CZ"/>
              <a:t>  </a:t>
            </a:r>
            <a:r>
              <a:rPr lang="cs-CZ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odpovídající danému definovanému rozdělení</a:t>
            </a:r>
            <a:r>
              <a:rPr lang="cs-CZ"/>
              <a:t> (např. normální)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9505E-82B1-4B70-A6A3-D16365E4C49C}" type="slidenum">
              <a:rPr lang="cs-CZ"/>
              <a:pPr/>
              <a:t>25</a:t>
            </a:fld>
            <a:endParaRPr lang="cs-CZ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ŠPIČATOST</a:t>
            </a:r>
          </a:p>
        </p:txBody>
      </p:sp>
      <p:grpSp>
        <p:nvGrpSpPr>
          <p:cNvPr id="159754" name="Group 10"/>
          <p:cNvGrpSpPr>
            <a:grpSpLocks/>
          </p:cNvGrpSpPr>
          <p:nvPr/>
        </p:nvGrpSpPr>
        <p:grpSpPr bwMode="auto">
          <a:xfrm>
            <a:off x="1143000" y="2133600"/>
            <a:ext cx="8001000" cy="4106863"/>
            <a:chOff x="720" y="1344"/>
            <a:chExt cx="5040" cy="2587"/>
          </a:xfrm>
        </p:grpSpPr>
        <p:graphicFrame>
          <p:nvGraphicFramePr>
            <p:cNvPr id="208896" name="Object 0"/>
            <p:cNvGraphicFramePr>
              <a:graphicFrameLocks noChangeAspect="1"/>
            </p:cNvGraphicFramePr>
            <p:nvPr/>
          </p:nvGraphicFramePr>
          <p:xfrm>
            <a:off x="720" y="1344"/>
            <a:ext cx="5040" cy="2587"/>
          </p:xfrm>
          <a:graphic>
            <a:graphicData uri="http://schemas.openxmlformats.org/presentationml/2006/ole">
              <p:oleObj spid="_x0000_s208896" name="Graf" r:id="rId4" imgW="4657954" imgH="2391156" progId="Excel.Chart.8">
                <p:embed/>
              </p:oleObj>
            </a:graphicData>
          </a:graphic>
        </p:graphicFrame>
        <p:sp>
          <p:nvSpPr>
            <p:cNvPr id="159750" name="Text Box 6"/>
            <p:cNvSpPr txBox="1">
              <a:spLocks noChangeArrowheads="1"/>
            </p:cNvSpPr>
            <p:nvPr/>
          </p:nvSpPr>
          <p:spPr bwMode="auto">
            <a:xfrm>
              <a:off x="3936" y="2448"/>
              <a:ext cx="15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b="1">
                  <a:solidFill>
                    <a:srgbClr val="00C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odpovídající danému rozdělení</a:t>
              </a:r>
            </a:p>
          </p:txBody>
        </p:sp>
        <p:sp>
          <p:nvSpPr>
            <p:cNvPr id="159751" name="Text Box 7"/>
            <p:cNvSpPr txBox="1">
              <a:spLocks noChangeArrowheads="1"/>
            </p:cNvSpPr>
            <p:nvPr/>
          </p:nvSpPr>
          <p:spPr bwMode="auto">
            <a:xfrm>
              <a:off x="2640" y="1632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b="1">
                  <a:solidFill>
                    <a:srgbClr val="9966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špičaté</a:t>
              </a:r>
            </a:p>
          </p:txBody>
        </p:sp>
        <p:sp>
          <p:nvSpPr>
            <p:cNvPr id="159752" name="Text Box 8"/>
            <p:cNvSpPr txBox="1">
              <a:spLocks noChangeArrowheads="1"/>
            </p:cNvSpPr>
            <p:nvPr/>
          </p:nvSpPr>
          <p:spPr bwMode="auto">
            <a:xfrm>
              <a:off x="912" y="3504"/>
              <a:ext cx="14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b="1">
                  <a:solidFill>
                    <a:srgbClr val="FFCC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ploché</a:t>
              </a:r>
            </a:p>
          </p:txBody>
        </p:sp>
        <p:sp>
          <p:nvSpPr>
            <p:cNvPr id="159753" name="Line 9"/>
            <p:cNvSpPr>
              <a:spLocks noChangeShapeType="1"/>
            </p:cNvSpPr>
            <p:nvPr/>
          </p:nvSpPr>
          <p:spPr bwMode="auto">
            <a:xfrm flipV="1">
              <a:off x="1344" y="3408"/>
              <a:ext cx="96" cy="192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2F0DA-22F3-48AB-833A-687D287E7BD3}" type="slidenum">
              <a:rPr lang="cs-CZ"/>
              <a:pPr/>
              <a:t>26</a:t>
            </a:fld>
            <a:endParaRPr 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ŠPIČATOST</a:t>
            </a:r>
          </a:p>
        </p:txBody>
      </p:sp>
      <p:sp>
        <p:nvSpPr>
          <p:cNvPr id="161801" name="Text Box 9"/>
          <p:cNvSpPr txBox="1">
            <a:spLocks noChangeArrowheads="1"/>
          </p:cNvSpPr>
          <p:nvPr/>
        </p:nvSpPr>
        <p:spPr bwMode="auto">
          <a:xfrm>
            <a:off x="1066800" y="22098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Mírou špičatosti je </a:t>
            </a:r>
            <a:r>
              <a:rPr lang="cs-CZ" b="1">
                <a:solidFill>
                  <a:srgbClr val="FF0000"/>
                </a:solidFill>
              </a:rPr>
              <a:t>koeficient špičatosti</a:t>
            </a:r>
            <a:r>
              <a:rPr lang="cs-CZ"/>
              <a:t>:</a:t>
            </a: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3919538" y="3062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9920" name="Object 0"/>
          <p:cNvGraphicFramePr>
            <a:graphicFrameLocks noChangeAspect="1"/>
          </p:cNvGraphicFramePr>
          <p:nvPr/>
        </p:nvGraphicFramePr>
        <p:xfrm>
          <a:off x="963613" y="3279775"/>
          <a:ext cx="2795587" cy="1382713"/>
        </p:xfrm>
        <a:graphic>
          <a:graphicData uri="http://schemas.openxmlformats.org/presentationml/2006/ole">
            <p:oleObj spid="_x0000_s209920" name="Equation" r:id="rId4" imgW="1333440" imgH="660240" progId="Equation.DSMT4">
              <p:embed/>
            </p:oleObj>
          </a:graphicData>
        </a:graphic>
      </p:graphicFrame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3833813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9921" name="Object 1"/>
          <p:cNvGraphicFramePr>
            <a:graphicFrameLocks noChangeAspect="1"/>
          </p:cNvGraphicFramePr>
          <p:nvPr/>
        </p:nvGraphicFramePr>
        <p:xfrm>
          <a:off x="4510088" y="3276600"/>
          <a:ext cx="2820987" cy="1276350"/>
        </p:xfrm>
        <a:graphic>
          <a:graphicData uri="http://schemas.openxmlformats.org/presentationml/2006/ole">
            <p:oleObj spid="_x0000_s209921" name="Equation" r:id="rId5" imgW="1434960" imgH="647640" progId="Equation.DSMT4">
              <p:embed/>
            </p:oleObj>
          </a:graphicData>
        </a:graphic>
      </p:graphicFrame>
      <p:sp>
        <p:nvSpPr>
          <p:cNvPr id="161806" name="Text Box 14"/>
          <p:cNvSpPr txBox="1">
            <a:spLocks noChangeArrowheads="1"/>
          </p:cNvSpPr>
          <p:nvPr/>
        </p:nvSpPr>
        <p:spPr bwMode="auto">
          <a:xfrm>
            <a:off x="1752600" y="4757738"/>
            <a:ext cx="5410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cs-CZ"/>
              <a:t>Pro </a:t>
            </a:r>
            <a:r>
              <a:rPr lang="cs-CZ">
                <a:solidFill>
                  <a:srgbClr val="FF0000"/>
                </a:solidFill>
              </a:rPr>
              <a:t>normální</a:t>
            </a:r>
            <a:r>
              <a:rPr lang="cs-CZ"/>
              <a:t> rozdělení platí:</a:t>
            </a:r>
          </a:p>
          <a:p>
            <a:pPr algn="just"/>
            <a:r>
              <a:rPr lang="cs-CZ" b="1">
                <a:solidFill>
                  <a:srgbClr val="00CC00"/>
                </a:solidFill>
              </a:rPr>
              <a:t>E  =  0 (3)  	normálně zahrocené</a:t>
            </a:r>
          </a:p>
          <a:p>
            <a:pPr algn="just"/>
            <a:r>
              <a:rPr lang="cs-CZ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  </a:t>
            </a:r>
            <a:r>
              <a:rPr lang="cs-CZ" b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0  (3)	ploché</a:t>
            </a:r>
          </a:p>
          <a:p>
            <a:pPr algn="just"/>
            <a:r>
              <a:rPr lang="cs-CZ" b="1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 </a:t>
            </a:r>
            <a:r>
              <a:rPr lang="cs-CZ" b="1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</a:t>
            </a:r>
            <a:r>
              <a:rPr lang="cs-CZ" b="1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0	(3)	špičaté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B3F84-9322-44B9-A78E-ABEB2B469203}" type="slidenum">
              <a:rPr lang="cs-CZ"/>
              <a:pPr/>
              <a:t>27</a:t>
            </a:fld>
            <a:endParaRPr lang="cs-CZ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3962400" y="4572000"/>
            <a:ext cx="990600" cy="1143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BODOVÉ ODHADY</a:t>
            </a:r>
            <a:br>
              <a:rPr lang="cs-CZ"/>
            </a:br>
            <a:r>
              <a:rPr lang="cs-CZ"/>
              <a:t>ZÁKLADNÍCH PARAMETRŮ</a:t>
            </a:r>
          </a:p>
        </p:txBody>
      </p:sp>
      <p:graphicFrame>
        <p:nvGraphicFramePr>
          <p:cNvPr id="171012" name="Object 4"/>
          <p:cNvGraphicFramePr>
            <a:graphicFrameLocks noChangeAspect="1"/>
          </p:cNvGraphicFramePr>
          <p:nvPr/>
        </p:nvGraphicFramePr>
        <p:xfrm>
          <a:off x="3581400" y="2743200"/>
          <a:ext cx="1905000" cy="930275"/>
        </p:xfrm>
        <a:graphic>
          <a:graphicData uri="http://schemas.openxmlformats.org/presentationml/2006/ole">
            <p:oleObj spid="_x0000_s171012" name="Equation" r:id="rId3" imgW="634680" imgH="304560" progId="Equation.DSMT4">
              <p:embed/>
            </p:oleObj>
          </a:graphicData>
        </a:graphic>
      </p:graphicFrame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2819400" y="2209800"/>
            <a:ext cx="33528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Odhad střední hodnoty: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2819400" y="3733800"/>
            <a:ext cx="33528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/>
              <a:t>Odhad rozptylu:</a:t>
            </a:r>
          </a:p>
        </p:txBody>
      </p:sp>
      <p:graphicFrame>
        <p:nvGraphicFramePr>
          <p:cNvPr id="171015" name="Object 7"/>
          <p:cNvGraphicFramePr>
            <a:graphicFrameLocks noChangeAspect="1"/>
          </p:cNvGraphicFramePr>
          <p:nvPr/>
        </p:nvGraphicFramePr>
        <p:xfrm>
          <a:off x="3276600" y="4419600"/>
          <a:ext cx="2590800" cy="1235075"/>
        </p:xfrm>
        <a:graphic>
          <a:graphicData uri="http://schemas.openxmlformats.org/presentationml/2006/ole">
            <p:oleObj spid="_x0000_s171015" name="Equation" r:id="rId4" imgW="825480" imgH="393480" progId="Equation.DSMT4">
              <p:embed/>
            </p:oleObj>
          </a:graphicData>
        </a:graphic>
      </p:graphicFrame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3276600" y="6096000"/>
            <a:ext cx="2743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000099"/>
                </a:solidFill>
              </a:rPr>
              <a:t>korekce vychýlení</a:t>
            </a:r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 flipV="1">
            <a:off x="4343400" y="5715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6F2DE-C731-4599-83BA-516B1AF5BEC1}" type="slidenum">
              <a:rPr lang="cs-CZ"/>
              <a:pPr/>
              <a:t>28</a:t>
            </a:fld>
            <a:endParaRPr lang="cs-CZ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BODOVÉ ODHADY</a:t>
            </a:r>
            <a:br>
              <a:rPr lang="cs-CZ"/>
            </a:br>
            <a:r>
              <a:rPr lang="cs-CZ"/>
              <a:t>ZÁKLADNÍCH PARAMETRŮ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4481513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pSp>
        <p:nvGrpSpPr>
          <p:cNvPr id="172036" name="Group 4"/>
          <p:cNvGrpSpPr>
            <a:grpSpLocks/>
          </p:cNvGrpSpPr>
          <p:nvPr/>
        </p:nvGrpSpPr>
        <p:grpSpPr bwMode="auto">
          <a:xfrm>
            <a:off x="990600" y="2209800"/>
            <a:ext cx="7696200" cy="4343400"/>
            <a:chOff x="624" y="1392"/>
            <a:chExt cx="4848" cy="2736"/>
          </a:xfrm>
        </p:grpSpPr>
        <p:grpSp>
          <p:nvGrpSpPr>
            <p:cNvPr id="172037" name="Group 5"/>
            <p:cNvGrpSpPr>
              <a:grpSpLocks/>
            </p:cNvGrpSpPr>
            <p:nvPr/>
          </p:nvGrpSpPr>
          <p:grpSpPr bwMode="auto">
            <a:xfrm>
              <a:off x="624" y="1392"/>
              <a:ext cx="4848" cy="2736"/>
              <a:chOff x="1669" y="8013"/>
              <a:chExt cx="7594" cy="4415"/>
            </a:xfrm>
          </p:grpSpPr>
          <p:sp>
            <p:nvSpPr>
              <p:cNvPr id="172038" name="Freeform 6"/>
              <p:cNvSpPr>
                <a:spLocks/>
              </p:cNvSpPr>
              <p:nvPr/>
            </p:nvSpPr>
            <p:spPr bwMode="auto">
              <a:xfrm>
                <a:off x="2337" y="8552"/>
                <a:ext cx="6926" cy="2029"/>
              </a:xfrm>
              <a:custGeom>
                <a:avLst/>
                <a:gdLst/>
                <a:ahLst/>
                <a:cxnLst>
                  <a:cxn ang="0">
                    <a:pos x="2" y="1959"/>
                  </a:cxn>
                  <a:cxn ang="0">
                    <a:pos x="911" y="1729"/>
                  </a:cxn>
                  <a:cxn ang="0">
                    <a:pos x="1823" y="703"/>
                  </a:cxn>
                  <a:cxn ang="0">
                    <a:pos x="2963" y="76"/>
                  </a:cxn>
                  <a:cxn ang="0">
                    <a:pos x="3932" y="247"/>
                  </a:cxn>
                  <a:cxn ang="0">
                    <a:pos x="4730" y="817"/>
                  </a:cxn>
                  <a:cxn ang="0">
                    <a:pos x="5042" y="1134"/>
                  </a:cxn>
                  <a:cxn ang="0">
                    <a:pos x="5870" y="1558"/>
                  </a:cxn>
                  <a:cxn ang="0">
                    <a:pos x="6827" y="1957"/>
                  </a:cxn>
                  <a:cxn ang="0">
                    <a:pos x="6467" y="1989"/>
                  </a:cxn>
                  <a:cxn ang="0">
                    <a:pos x="4472" y="1989"/>
                  </a:cxn>
                  <a:cxn ang="0">
                    <a:pos x="2477" y="1989"/>
                  </a:cxn>
                  <a:cxn ang="0">
                    <a:pos x="1787" y="1989"/>
                  </a:cxn>
                  <a:cxn ang="0">
                    <a:pos x="902" y="1989"/>
                  </a:cxn>
                  <a:cxn ang="0">
                    <a:pos x="2" y="1959"/>
                  </a:cxn>
                </a:cxnLst>
                <a:rect l="0" t="0" r="r" b="b"/>
                <a:pathLst>
                  <a:path w="6926" h="2029">
                    <a:moveTo>
                      <a:pt x="2" y="1959"/>
                    </a:moveTo>
                    <a:cubicBezTo>
                      <a:pt x="4" y="1916"/>
                      <a:pt x="608" y="1938"/>
                      <a:pt x="911" y="1729"/>
                    </a:cubicBezTo>
                    <a:cubicBezTo>
                      <a:pt x="1214" y="1520"/>
                      <a:pt x="1481" y="978"/>
                      <a:pt x="1823" y="703"/>
                    </a:cubicBezTo>
                    <a:cubicBezTo>
                      <a:pt x="2165" y="428"/>
                      <a:pt x="2612" y="152"/>
                      <a:pt x="2963" y="76"/>
                    </a:cubicBezTo>
                    <a:cubicBezTo>
                      <a:pt x="3314" y="0"/>
                      <a:pt x="3638" y="124"/>
                      <a:pt x="3932" y="247"/>
                    </a:cubicBezTo>
                    <a:cubicBezTo>
                      <a:pt x="4226" y="370"/>
                      <a:pt x="4545" y="669"/>
                      <a:pt x="4730" y="817"/>
                    </a:cubicBezTo>
                    <a:cubicBezTo>
                      <a:pt x="4915" y="965"/>
                      <a:pt x="4852" y="1011"/>
                      <a:pt x="5042" y="1134"/>
                    </a:cubicBezTo>
                    <a:cubicBezTo>
                      <a:pt x="5232" y="1257"/>
                      <a:pt x="5573" y="1421"/>
                      <a:pt x="5870" y="1558"/>
                    </a:cubicBezTo>
                    <a:cubicBezTo>
                      <a:pt x="6167" y="1695"/>
                      <a:pt x="6728" y="1885"/>
                      <a:pt x="6827" y="1957"/>
                    </a:cubicBezTo>
                    <a:cubicBezTo>
                      <a:pt x="6926" y="2029"/>
                      <a:pt x="6859" y="1984"/>
                      <a:pt x="6467" y="1989"/>
                    </a:cubicBezTo>
                    <a:cubicBezTo>
                      <a:pt x="6075" y="1994"/>
                      <a:pt x="5137" y="1989"/>
                      <a:pt x="4472" y="1989"/>
                    </a:cubicBezTo>
                    <a:cubicBezTo>
                      <a:pt x="3807" y="1989"/>
                      <a:pt x="2924" y="1989"/>
                      <a:pt x="2477" y="1989"/>
                    </a:cubicBezTo>
                    <a:cubicBezTo>
                      <a:pt x="2030" y="1989"/>
                      <a:pt x="2049" y="1989"/>
                      <a:pt x="1787" y="1989"/>
                    </a:cubicBezTo>
                    <a:cubicBezTo>
                      <a:pt x="1525" y="1989"/>
                      <a:pt x="1199" y="1994"/>
                      <a:pt x="902" y="1989"/>
                    </a:cubicBezTo>
                    <a:cubicBezTo>
                      <a:pt x="605" y="1984"/>
                      <a:pt x="0" y="2002"/>
                      <a:pt x="2" y="1959"/>
                    </a:cubicBez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39" name="Oval 7"/>
              <p:cNvSpPr>
                <a:spLocks noChangeArrowheads="1"/>
              </p:cNvSpPr>
              <p:nvPr/>
            </p:nvSpPr>
            <p:spPr bwMode="auto">
              <a:xfrm>
                <a:off x="3932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40" name="Oval 8"/>
              <p:cNvSpPr>
                <a:spLocks noChangeArrowheads="1"/>
              </p:cNvSpPr>
              <p:nvPr/>
            </p:nvSpPr>
            <p:spPr bwMode="auto">
              <a:xfrm>
                <a:off x="4229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41" name="Oval 9"/>
              <p:cNvSpPr>
                <a:spLocks noChangeArrowheads="1"/>
              </p:cNvSpPr>
              <p:nvPr/>
            </p:nvSpPr>
            <p:spPr bwMode="auto">
              <a:xfrm>
                <a:off x="3077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42" name="Oval 10"/>
              <p:cNvSpPr>
                <a:spLocks noChangeArrowheads="1"/>
              </p:cNvSpPr>
              <p:nvPr/>
            </p:nvSpPr>
            <p:spPr bwMode="auto">
              <a:xfrm>
                <a:off x="4766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43" name="Oval 11"/>
              <p:cNvSpPr>
                <a:spLocks noChangeArrowheads="1"/>
              </p:cNvSpPr>
              <p:nvPr/>
            </p:nvSpPr>
            <p:spPr bwMode="auto">
              <a:xfrm>
                <a:off x="4766" y="10410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2044" name="Group 12"/>
              <p:cNvGrpSpPr>
                <a:grpSpLocks/>
              </p:cNvGrpSpPr>
              <p:nvPr/>
            </p:nvGrpSpPr>
            <p:grpSpPr bwMode="auto">
              <a:xfrm>
                <a:off x="5006" y="10308"/>
                <a:ext cx="57" cy="228"/>
                <a:chOff x="5007" y="12039"/>
                <a:chExt cx="57" cy="228"/>
              </a:xfrm>
            </p:grpSpPr>
            <p:sp>
              <p:nvSpPr>
                <p:cNvPr id="172045" name="Oval 13"/>
                <p:cNvSpPr>
                  <a:spLocks noChangeArrowheads="1"/>
                </p:cNvSpPr>
                <p:nvPr/>
              </p:nvSpPr>
              <p:spPr bwMode="auto">
                <a:xfrm>
                  <a:off x="5007" y="12153"/>
                  <a:ext cx="57" cy="57"/>
                </a:xfrm>
                <a:prstGeom prst="ellipse">
                  <a:avLst/>
                </a:prstGeom>
                <a:solidFill>
                  <a:srgbClr val="FF0000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2046" name="Oval 14"/>
                <p:cNvSpPr>
                  <a:spLocks noChangeArrowheads="1"/>
                </p:cNvSpPr>
                <p:nvPr/>
              </p:nvSpPr>
              <p:spPr bwMode="auto">
                <a:xfrm>
                  <a:off x="5007" y="12210"/>
                  <a:ext cx="57" cy="57"/>
                </a:xfrm>
                <a:prstGeom prst="ellipse">
                  <a:avLst/>
                </a:prstGeom>
                <a:solidFill>
                  <a:srgbClr val="FF0000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2047" name="Oval 15"/>
                <p:cNvSpPr>
                  <a:spLocks noChangeArrowheads="1"/>
                </p:cNvSpPr>
                <p:nvPr/>
              </p:nvSpPr>
              <p:spPr bwMode="auto">
                <a:xfrm>
                  <a:off x="5007" y="12096"/>
                  <a:ext cx="57" cy="57"/>
                </a:xfrm>
                <a:prstGeom prst="ellipse">
                  <a:avLst/>
                </a:prstGeom>
                <a:solidFill>
                  <a:srgbClr val="FF0000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2048" name="Oval 16"/>
                <p:cNvSpPr>
                  <a:spLocks noChangeArrowheads="1"/>
                </p:cNvSpPr>
                <p:nvPr/>
              </p:nvSpPr>
              <p:spPr bwMode="auto">
                <a:xfrm>
                  <a:off x="5007" y="12039"/>
                  <a:ext cx="57" cy="57"/>
                </a:xfrm>
                <a:prstGeom prst="ellipse">
                  <a:avLst/>
                </a:prstGeom>
                <a:solidFill>
                  <a:srgbClr val="FF0000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72049" name="Oval 17"/>
              <p:cNvSpPr>
                <a:spLocks noChangeArrowheads="1"/>
              </p:cNvSpPr>
              <p:nvPr/>
            </p:nvSpPr>
            <p:spPr bwMode="auto">
              <a:xfrm>
                <a:off x="5429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0" name="Oval 18"/>
              <p:cNvSpPr>
                <a:spLocks noChangeArrowheads="1"/>
              </p:cNvSpPr>
              <p:nvPr/>
            </p:nvSpPr>
            <p:spPr bwMode="auto">
              <a:xfrm>
                <a:off x="6023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1" name="Oval 19"/>
              <p:cNvSpPr>
                <a:spLocks noChangeArrowheads="1"/>
              </p:cNvSpPr>
              <p:nvPr/>
            </p:nvSpPr>
            <p:spPr bwMode="auto">
              <a:xfrm>
                <a:off x="6611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2" name="Oval 20"/>
              <p:cNvSpPr>
                <a:spLocks noChangeArrowheads="1"/>
              </p:cNvSpPr>
              <p:nvPr/>
            </p:nvSpPr>
            <p:spPr bwMode="auto">
              <a:xfrm>
                <a:off x="5429" y="10422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3" name="Oval 21"/>
              <p:cNvSpPr>
                <a:spLocks noChangeArrowheads="1"/>
              </p:cNvSpPr>
              <p:nvPr/>
            </p:nvSpPr>
            <p:spPr bwMode="auto">
              <a:xfrm>
                <a:off x="4229" y="10410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4" name="Oval 22"/>
              <p:cNvSpPr>
                <a:spLocks noChangeArrowheads="1"/>
              </p:cNvSpPr>
              <p:nvPr/>
            </p:nvSpPr>
            <p:spPr bwMode="auto">
              <a:xfrm>
                <a:off x="5852" y="10467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5" name="Oval 23"/>
              <p:cNvSpPr>
                <a:spLocks noChangeArrowheads="1"/>
              </p:cNvSpPr>
              <p:nvPr/>
            </p:nvSpPr>
            <p:spPr bwMode="auto">
              <a:xfrm>
                <a:off x="7067" y="10479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6" name="Oval 24"/>
              <p:cNvSpPr>
                <a:spLocks noChangeArrowheads="1"/>
              </p:cNvSpPr>
              <p:nvPr/>
            </p:nvSpPr>
            <p:spPr bwMode="auto">
              <a:xfrm>
                <a:off x="7979" y="10467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7" name="Line 25"/>
              <p:cNvSpPr>
                <a:spLocks noChangeShapeType="1"/>
              </p:cNvSpPr>
              <p:nvPr/>
            </p:nvSpPr>
            <p:spPr bwMode="auto">
              <a:xfrm>
                <a:off x="5909" y="8358"/>
                <a:ext cx="0" cy="2679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58" name="Line 26"/>
              <p:cNvSpPr>
                <a:spLocks noChangeShapeType="1"/>
              </p:cNvSpPr>
              <p:nvPr/>
            </p:nvSpPr>
            <p:spPr bwMode="auto">
              <a:xfrm>
                <a:off x="5186" y="8358"/>
                <a:ext cx="0" cy="26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2059" name="Group 27"/>
              <p:cNvGrpSpPr>
                <a:grpSpLocks/>
              </p:cNvGrpSpPr>
              <p:nvPr/>
            </p:nvGrpSpPr>
            <p:grpSpPr bwMode="auto">
              <a:xfrm>
                <a:off x="2678" y="10536"/>
                <a:ext cx="2145" cy="1494"/>
                <a:chOff x="2679" y="12267"/>
                <a:chExt cx="2145" cy="1014"/>
              </a:xfrm>
            </p:grpSpPr>
            <p:sp>
              <p:nvSpPr>
                <p:cNvPr id="17206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679" y="12540"/>
                  <a:ext cx="1608" cy="7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sz="1800" b="1"/>
                    <a:t>hodnoty výběrového souboru</a:t>
                  </a:r>
                </a:p>
              </p:txBody>
            </p:sp>
            <p:grpSp>
              <p:nvGrpSpPr>
                <p:cNvPr id="172061" name="Group 29"/>
                <p:cNvGrpSpPr>
                  <a:grpSpLocks/>
                </p:cNvGrpSpPr>
                <p:nvPr/>
              </p:nvGrpSpPr>
              <p:grpSpPr bwMode="auto">
                <a:xfrm>
                  <a:off x="3135" y="12267"/>
                  <a:ext cx="1689" cy="330"/>
                  <a:chOff x="3135" y="12267"/>
                  <a:chExt cx="1689" cy="330"/>
                </a:xfrm>
              </p:grpSpPr>
              <p:sp>
                <p:nvSpPr>
                  <p:cNvPr id="172062" name="Line 3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135" y="12267"/>
                    <a:ext cx="399" cy="33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72063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34" y="12267"/>
                    <a:ext cx="753" cy="33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7206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34" y="12312"/>
                    <a:ext cx="1290" cy="28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172065" name="Group 33"/>
              <p:cNvGrpSpPr>
                <a:grpSpLocks/>
              </p:cNvGrpSpPr>
              <p:nvPr/>
            </p:nvGrpSpPr>
            <p:grpSpPr bwMode="auto">
              <a:xfrm>
                <a:off x="1669" y="8064"/>
                <a:ext cx="3334" cy="1320"/>
                <a:chOff x="2675" y="9867"/>
                <a:chExt cx="2442" cy="1140"/>
              </a:xfrm>
            </p:grpSpPr>
            <p:sp>
              <p:nvSpPr>
                <p:cNvPr id="17206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675" y="9867"/>
                  <a:ext cx="2442" cy="6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cs-CZ" sz="1800" b="1"/>
                    <a:t>hustota pravděpodobnosti základního souboru</a:t>
                  </a:r>
                </a:p>
              </p:txBody>
            </p:sp>
            <p:sp>
              <p:nvSpPr>
                <p:cNvPr id="172067" name="Line 35"/>
                <p:cNvSpPr>
                  <a:spLocks noChangeShapeType="1"/>
                </p:cNvSpPr>
                <p:nvPr/>
              </p:nvSpPr>
              <p:spPr bwMode="auto">
                <a:xfrm>
                  <a:off x="3875" y="10494"/>
                  <a:ext cx="627" cy="51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72068" name="Text Box 36"/>
              <p:cNvSpPr txBox="1">
                <a:spLocks noChangeArrowheads="1"/>
              </p:cNvSpPr>
              <p:nvPr/>
            </p:nvSpPr>
            <p:spPr bwMode="auto">
              <a:xfrm>
                <a:off x="4904" y="8013"/>
                <a:ext cx="582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endParaRPr lang="cs-CZ" sz="1200"/>
              </a:p>
            </p:txBody>
          </p:sp>
          <p:sp>
            <p:nvSpPr>
              <p:cNvPr id="172069" name="Text Box 37"/>
              <p:cNvSpPr txBox="1">
                <a:spLocks noChangeArrowheads="1"/>
              </p:cNvSpPr>
              <p:nvPr/>
            </p:nvSpPr>
            <p:spPr bwMode="auto">
              <a:xfrm>
                <a:off x="5699" y="8013"/>
                <a:ext cx="627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cs-CZ" sz="1200">
                    <a:sym typeface="Symbol" pitchFamily="18" charset="2"/>
                  </a:rPr>
                  <a:t></a:t>
                </a:r>
                <a:endParaRPr lang="cs-CZ" sz="1200"/>
              </a:p>
            </p:txBody>
          </p:sp>
          <p:sp>
            <p:nvSpPr>
              <p:cNvPr id="172070" name="Line 38"/>
              <p:cNvSpPr>
                <a:spLocks noChangeShapeType="1"/>
              </p:cNvSpPr>
              <p:nvPr/>
            </p:nvSpPr>
            <p:spPr bwMode="auto">
              <a:xfrm>
                <a:off x="5186" y="9669"/>
                <a:ext cx="723" cy="0"/>
              </a:xfrm>
              <a:prstGeom prst="line">
                <a:avLst/>
              </a:prstGeom>
              <a:noFill/>
              <a:ln w="44450" cmpd="dbl">
                <a:solidFill>
                  <a:srgbClr val="008000"/>
                </a:solidFill>
                <a:round/>
                <a:headEnd type="stealth" w="sm" len="sm"/>
                <a:tailEnd type="stealth" w="sm" len="sm"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071" name="Text Box 39"/>
              <p:cNvSpPr txBox="1">
                <a:spLocks noChangeArrowheads="1"/>
              </p:cNvSpPr>
              <p:nvPr/>
            </p:nvSpPr>
            <p:spPr bwMode="auto">
              <a:xfrm>
                <a:off x="4335" y="11130"/>
                <a:ext cx="3486" cy="12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cs-CZ" sz="1800" b="1">
                    <a:solidFill>
                      <a:srgbClr val="008000"/>
                    </a:solidFill>
                  </a:rPr>
                  <a:t>tato vzdálenost je pro jeden konkrétní výběr neznámá, není možné určit spolehlivost konkrétního odhadu</a:t>
                </a:r>
              </a:p>
            </p:txBody>
          </p:sp>
          <p:sp>
            <p:nvSpPr>
              <p:cNvPr id="172072" name="Line 40"/>
              <p:cNvSpPr>
                <a:spLocks noChangeShapeType="1"/>
              </p:cNvSpPr>
              <p:nvPr/>
            </p:nvSpPr>
            <p:spPr bwMode="auto">
              <a:xfrm flipV="1">
                <a:off x="5640" y="9720"/>
                <a:ext cx="0" cy="14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aphicFrame>
          <p:nvGraphicFramePr>
            <p:cNvPr id="172073" name="Object 41"/>
            <p:cNvGraphicFramePr>
              <a:graphicFrameLocks noChangeAspect="1"/>
            </p:cNvGraphicFramePr>
            <p:nvPr/>
          </p:nvGraphicFramePr>
          <p:xfrm>
            <a:off x="2784" y="1392"/>
            <a:ext cx="182" cy="192"/>
          </p:xfrm>
          <a:graphic>
            <a:graphicData uri="http://schemas.openxmlformats.org/presentationml/2006/ole">
              <p:oleObj spid="_x0000_s172073" r:id="rId3" imgW="177646" imgH="190335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A7A80-BF80-469E-9004-CA5BD2190EFA}" type="slidenum">
              <a:rPr lang="cs-CZ"/>
              <a:pPr/>
              <a:t>29</a:t>
            </a:fld>
            <a:endParaRPr lang="cs-CZ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INTERVALOVÉ ODHADY PARAMETRŮ ZS</a:t>
            </a:r>
          </a:p>
        </p:txBody>
      </p:sp>
      <p:graphicFrame>
        <p:nvGraphicFramePr>
          <p:cNvPr id="173059" name="Object 3"/>
          <p:cNvGraphicFramePr>
            <a:graphicFrameLocks noChangeAspect="1"/>
          </p:cNvGraphicFramePr>
          <p:nvPr/>
        </p:nvGraphicFramePr>
        <p:xfrm>
          <a:off x="1143000" y="2895600"/>
          <a:ext cx="3873500" cy="730250"/>
        </p:xfrm>
        <a:graphic>
          <a:graphicData uri="http://schemas.openxmlformats.org/presentationml/2006/ole">
            <p:oleObj spid="_x0000_s173059" name="Equation" r:id="rId3" imgW="1346040" imgH="253800" progId="Equation.DSMT4">
              <p:embed/>
            </p:oleObj>
          </a:graphicData>
        </a:graphic>
      </p:graphicFrame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1143000" y="2057400"/>
            <a:ext cx="662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Interval spolehlivosti</a:t>
            </a:r>
            <a:r>
              <a:rPr lang="cs-CZ"/>
              <a:t> pro parametr  </a:t>
            </a:r>
            <a:r>
              <a:rPr lang="cs-CZ">
                <a:sym typeface="Symbol" pitchFamily="18" charset="2"/>
              </a:rPr>
              <a:t></a:t>
            </a:r>
            <a:r>
              <a:rPr lang="cs-CZ"/>
              <a:t>  při </a:t>
            </a:r>
            <a:r>
              <a:rPr lang="cs-CZ" b="1">
                <a:solidFill>
                  <a:srgbClr val="000099"/>
                </a:solidFill>
              </a:rPr>
              <a:t>hladině významnosti </a:t>
            </a:r>
            <a:r>
              <a:rPr lang="cs-CZ" b="1">
                <a:solidFill>
                  <a:srgbClr val="000099"/>
                </a:solidFill>
                <a:sym typeface="Symbol" pitchFamily="18" charset="2"/>
              </a:rPr>
              <a:t>(0,1)</a:t>
            </a:r>
            <a:r>
              <a:rPr lang="cs-CZ"/>
              <a:t> je určen statistikami T</a:t>
            </a:r>
            <a:r>
              <a:rPr lang="cs-CZ" baseline="-25000"/>
              <a:t>1</a:t>
            </a:r>
            <a:r>
              <a:rPr lang="cs-CZ"/>
              <a:t> a T</a:t>
            </a:r>
            <a:r>
              <a:rPr lang="cs-CZ" baseline="-25000"/>
              <a:t>2</a:t>
            </a:r>
            <a:r>
              <a:rPr lang="cs-CZ"/>
              <a:t>:. </a:t>
            </a: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4491038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pSp>
        <p:nvGrpSpPr>
          <p:cNvPr id="173062" name="Group 6"/>
          <p:cNvGrpSpPr>
            <a:grpSpLocks/>
          </p:cNvGrpSpPr>
          <p:nvPr/>
        </p:nvGrpSpPr>
        <p:grpSpPr bwMode="auto">
          <a:xfrm>
            <a:off x="2667000" y="3048000"/>
            <a:ext cx="5464175" cy="3810000"/>
            <a:chOff x="1680" y="1920"/>
            <a:chExt cx="3442" cy="2400"/>
          </a:xfrm>
        </p:grpSpPr>
        <p:grpSp>
          <p:nvGrpSpPr>
            <p:cNvPr id="173063" name="Group 7"/>
            <p:cNvGrpSpPr>
              <a:grpSpLocks/>
            </p:cNvGrpSpPr>
            <p:nvPr/>
          </p:nvGrpSpPr>
          <p:grpSpPr bwMode="auto">
            <a:xfrm>
              <a:off x="1680" y="1920"/>
              <a:ext cx="3442" cy="2400"/>
              <a:chOff x="1613" y="682"/>
              <a:chExt cx="6565" cy="5168"/>
            </a:xfrm>
          </p:grpSpPr>
          <p:sp>
            <p:nvSpPr>
              <p:cNvPr id="173064" name="Line 8"/>
              <p:cNvSpPr>
                <a:spLocks noChangeShapeType="1"/>
              </p:cNvSpPr>
              <p:nvPr/>
            </p:nvSpPr>
            <p:spPr bwMode="auto">
              <a:xfrm>
                <a:off x="4913" y="2336"/>
                <a:ext cx="0" cy="1627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65" name="Rectangle 9"/>
              <p:cNvSpPr>
                <a:spLocks noChangeArrowheads="1"/>
              </p:cNvSpPr>
              <p:nvPr/>
            </p:nvSpPr>
            <p:spPr bwMode="auto">
              <a:xfrm>
                <a:off x="3330" y="2805"/>
                <a:ext cx="2918" cy="863"/>
              </a:xfrm>
              <a:prstGeom prst="rect">
                <a:avLst/>
              </a:prstGeom>
              <a:solidFill>
                <a:srgbClr val="FF0000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66" name="Text Box 10"/>
              <p:cNvSpPr txBox="1">
                <a:spLocks noChangeArrowheads="1"/>
              </p:cNvSpPr>
              <p:nvPr/>
            </p:nvSpPr>
            <p:spPr bwMode="auto">
              <a:xfrm>
                <a:off x="4657" y="1937"/>
                <a:ext cx="518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cs-CZ" sz="1200"/>
              </a:p>
            </p:txBody>
          </p:sp>
          <p:sp>
            <p:nvSpPr>
              <p:cNvPr id="173067" name="Text Box 11"/>
              <p:cNvSpPr txBox="1">
                <a:spLocks noChangeArrowheads="1"/>
              </p:cNvSpPr>
              <p:nvPr/>
            </p:nvSpPr>
            <p:spPr bwMode="auto">
              <a:xfrm>
                <a:off x="5103" y="682"/>
                <a:ext cx="3075" cy="1928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sz="1400" b="1">
                    <a:solidFill>
                      <a:srgbClr val="0000FF"/>
                    </a:solidFill>
                  </a:rPr>
                  <a:t>toto je bodový odhad neznámé střední hodnoty </a:t>
                </a:r>
                <a:r>
                  <a:rPr lang="cs-CZ" sz="1400" b="1">
                    <a:solidFill>
                      <a:srgbClr val="0000FF"/>
                    </a:solidFill>
                    <a:sym typeface="Symbol" pitchFamily="18" charset="2"/>
                  </a:rPr>
                  <a:t></a:t>
                </a:r>
                <a:r>
                  <a:rPr lang="cs-CZ" sz="1400" b="1">
                    <a:solidFill>
                      <a:srgbClr val="0000FF"/>
                    </a:solidFill>
                  </a:rPr>
                  <a:t> vypočítaný z prvků výběru – nevíme nic o jeho vztahu ke skutečné střední hodnotě</a:t>
                </a:r>
              </a:p>
            </p:txBody>
          </p:sp>
          <p:sp>
            <p:nvSpPr>
              <p:cNvPr id="173068" name="Line 12"/>
              <p:cNvSpPr>
                <a:spLocks noChangeShapeType="1"/>
              </p:cNvSpPr>
              <p:nvPr/>
            </p:nvSpPr>
            <p:spPr bwMode="auto">
              <a:xfrm>
                <a:off x="1613" y="3218"/>
                <a:ext cx="6225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69" name="Line 13"/>
              <p:cNvSpPr>
                <a:spLocks noChangeShapeType="1"/>
              </p:cNvSpPr>
              <p:nvPr/>
            </p:nvSpPr>
            <p:spPr bwMode="auto">
              <a:xfrm>
                <a:off x="3293" y="2805"/>
                <a:ext cx="0" cy="87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0" name="Line 14"/>
              <p:cNvSpPr>
                <a:spLocks noChangeShapeType="1"/>
              </p:cNvSpPr>
              <p:nvPr/>
            </p:nvSpPr>
            <p:spPr bwMode="auto">
              <a:xfrm>
                <a:off x="6270" y="2813"/>
                <a:ext cx="0" cy="8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1" name="Oval 15"/>
              <p:cNvSpPr>
                <a:spLocks noChangeArrowheads="1"/>
              </p:cNvSpPr>
              <p:nvPr/>
            </p:nvSpPr>
            <p:spPr bwMode="auto">
              <a:xfrm>
                <a:off x="2318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2" name="Oval 16"/>
              <p:cNvSpPr>
                <a:spLocks noChangeArrowheads="1"/>
              </p:cNvSpPr>
              <p:nvPr/>
            </p:nvSpPr>
            <p:spPr bwMode="auto">
              <a:xfrm>
                <a:off x="2866" y="3151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3" name="Oval 17"/>
              <p:cNvSpPr>
                <a:spLocks noChangeArrowheads="1"/>
              </p:cNvSpPr>
              <p:nvPr/>
            </p:nvSpPr>
            <p:spPr bwMode="auto">
              <a:xfrm>
                <a:off x="3691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4" name="Oval 18"/>
              <p:cNvSpPr>
                <a:spLocks noChangeArrowheads="1"/>
              </p:cNvSpPr>
              <p:nvPr/>
            </p:nvSpPr>
            <p:spPr bwMode="auto">
              <a:xfrm>
                <a:off x="3683" y="299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5" name="Oval 19"/>
              <p:cNvSpPr>
                <a:spLocks noChangeArrowheads="1"/>
              </p:cNvSpPr>
              <p:nvPr/>
            </p:nvSpPr>
            <p:spPr bwMode="auto">
              <a:xfrm>
                <a:off x="3893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6" name="Oval 20"/>
              <p:cNvSpPr>
                <a:spLocks noChangeArrowheads="1"/>
              </p:cNvSpPr>
              <p:nvPr/>
            </p:nvSpPr>
            <p:spPr bwMode="auto">
              <a:xfrm>
                <a:off x="4695" y="3136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7" name="Oval 21"/>
              <p:cNvSpPr>
                <a:spLocks noChangeArrowheads="1"/>
              </p:cNvSpPr>
              <p:nvPr/>
            </p:nvSpPr>
            <p:spPr bwMode="auto">
              <a:xfrm>
                <a:off x="4965" y="3150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8" name="Oval 22"/>
              <p:cNvSpPr>
                <a:spLocks noChangeArrowheads="1"/>
              </p:cNvSpPr>
              <p:nvPr/>
            </p:nvSpPr>
            <p:spPr bwMode="auto">
              <a:xfrm>
                <a:off x="4238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79" name="Oval 23"/>
              <p:cNvSpPr>
                <a:spLocks noChangeArrowheads="1"/>
              </p:cNvSpPr>
              <p:nvPr/>
            </p:nvSpPr>
            <p:spPr bwMode="auto">
              <a:xfrm>
                <a:off x="5753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0" name="Oval 24"/>
              <p:cNvSpPr>
                <a:spLocks noChangeArrowheads="1"/>
              </p:cNvSpPr>
              <p:nvPr/>
            </p:nvSpPr>
            <p:spPr bwMode="auto">
              <a:xfrm>
                <a:off x="5753" y="3008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1" name="Oval 25"/>
              <p:cNvSpPr>
                <a:spLocks noChangeArrowheads="1"/>
              </p:cNvSpPr>
              <p:nvPr/>
            </p:nvSpPr>
            <p:spPr bwMode="auto">
              <a:xfrm>
                <a:off x="4695" y="299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2" name="Oval 26"/>
              <p:cNvSpPr>
                <a:spLocks noChangeArrowheads="1"/>
              </p:cNvSpPr>
              <p:nvPr/>
            </p:nvSpPr>
            <p:spPr bwMode="auto">
              <a:xfrm>
                <a:off x="4695" y="28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3" name="Oval 27"/>
              <p:cNvSpPr>
                <a:spLocks noChangeArrowheads="1"/>
              </p:cNvSpPr>
              <p:nvPr/>
            </p:nvSpPr>
            <p:spPr bwMode="auto">
              <a:xfrm>
                <a:off x="6540" y="3135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4" name="Oval 28"/>
              <p:cNvSpPr>
                <a:spLocks noChangeArrowheads="1"/>
              </p:cNvSpPr>
              <p:nvPr/>
            </p:nvSpPr>
            <p:spPr bwMode="auto">
              <a:xfrm>
                <a:off x="6721" y="3128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5" name="Oval 29"/>
              <p:cNvSpPr>
                <a:spLocks noChangeArrowheads="1"/>
              </p:cNvSpPr>
              <p:nvPr/>
            </p:nvSpPr>
            <p:spPr bwMode="auto">
              <a:xfrm>
                <a:off x="7373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6" name="Oval 30"/>
              <p:cNvSpPr>
                <a:spLocks noChangeArrowheads="1"/>
              </p:cNvSpPr>
              <p:nvPr/>
            </p:nvSpPr>
            <p:spPr bwMode="auto">
              <a:xfrm>
                <a:off x="7028" y="3143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7" name="Oval 31"/>
              <p:cNvSpPr>
                <a:spLocks noChangeArrowheads="1"/>
              </p:cNvSpPr>
              <p:nvPr/>
            </p:nvSpPr>
            <p:spPr bwMode="auto">
              <a:xfrm>
                <a:off x="5573" y="3158"/>
                <a:ext cx="143" cy="143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88" name="Text Box 32"/>
              <p:cNvSpPr txBox="1">
                <a:spLocks noChangeArrowheads="1"/>
              </p:cNvSpPr>
              <p:nvPr/>
            </p:nvSpPr>
            <p:spPr bwMode="auto">
              <a:xfrm>
                <a:off x="3016" y="3623"/>
                <a:ext cx="570" cy="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cs-CZ" sz="1200" b="1">
                    <a:solidFill>
                      <a:srgbClr val="FF0000"/>
                    </a:solidFill>
                  </a:rPr>
                  <a:t>T</a:t>
                </a:r>
                <a:r>
                  <a:rPr lang="cs-CZ" sz="1200" b="1" baseline="-2500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73089" name="Text Box 33"/>
              <p:cNvSpPr txBox="1">
                <a:spLocks noChangeArrowheads="1"/>
              </p:cNvSpPr>
              <p:nvPr/>
            </p:nvSpPr>
            <p:spPr bwMode="auto">
              <a:xfrm>
                <a:off x="6084" y="3579"/>
                <a:ext cx="570" cy="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cs-CZ" sz="1200" b="1">
                    <a:solidFill>
                      <a:srgbClr val="FF0000"/>
                    </a:solidFill>
                  </a:rPr>
                  <a:t>T</a:t>
                </a:r>
                <a:r>
                  <a:rPr lang="cs-CZ" sz="1200" b="1" baseline="-2500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73090" name="AutoShape 34"/>
              <p:cNvSpPr>
                <a:spLocks/>
              </p:cNvSpPr>
              <p:nvPr/>
            </p:nvSpPr>
            <p:spPr bwMode="auto">
              <a:xfrm rot="5400000" flipV="1">
                <a:off x="4590" y="2415"/>
                <a:ext cx="367" cy="2895"/>
              </a:xfrm>
              <a:prstGeom prst="rightBrace">
                <a:avLst>
                  <a:gd name="adj1" fmla="val 65736"/>
                  <a:gd name="adj2" fmla="val 50532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091" name="Text Box 35"/>
              <p:cNvSpPr txBox="1">
                <a:spLocks noChangeArrowheads="1"/>
              </p:cNvSpPr>
              <p:nvPr/>
            </p:nvSpPr>
            <p:spPr bwMode="auto">
              <a:xfrm>
                <a:off x="3271" y="4058"/>
                <a:ext cx="3097" cy="1792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sz="1400" b="1">
                    <a:solidFill>
                      <a:srgbClr val="FF0000"/>
                    </a:solidFill>
                  </a:rPr>
                  <a:t>toto je intervalový odhad neznámé střední hodnoty  - předpokládáme, že s </a:t>
                </a:r>
                <a:r>
                  <a:rPr lang="cs-CZ" sz="1400" b="1" u="sng">
                    <a:solidFill>
                      <a:srgbClr val="FF0000"/>
                    </a:solidFill>
                  </a:rPr>
                  <a:t>pravděpodobností P =1-</a:t>
                </a:r>
                <a:r>
                  <a:rPr lang="cs-CZ" sz="1400" b="1" u="sng">
                    <a:solidFill>
                      <a:srgbClr val="FF0000"/>
                    </a:solidFill>
                    <a:sym typeface="Symbol" pitchFamily="18" charset="2"/>
                  </a:rPr>
                  <a:t></a:t>
                </a:r>
                <a:r>
                  <a:rPr lang="cs-CZ" sz="1400" b="1">
                    <a:solidFill>
                      <a:srgbClr val="FF0000"/>
                    </a:solidFill>
                  </a:rPr>
                  <a:t> leží </a:t>
                </a:r>
                <a:r>
                  <a:rPr lang="cs-CZ" sz="1400" b="1">
                    <a:solidFill>
                      <a:srgbClr val="FF0000"/>
                    </a:solidFill>
                    <a:sym typeface="Symbol" pitchFamily="18" charset="2"/>
                  </a:rPr>
                  <a:t></a:t>
                </a:r>
                <a:r>
                  <a:rPr lang="cs-CZ" sz="1400" b="1">
                    <a:solidFill>
                      <a:srgbClr val="FF0000"/>
                    </a:solidFill>
                  </a:rPr>
                  <a:t> kdekoli v tomto úseku číselné osy</a:t>
                </a:r>
              </a:p>
            </p:txBody>
          </p:sp>
        </p:grpSp>
        <p:graphicFrame>
          <p:nvGraphicFramePr>
            <p:cNvPr id="173092" name="Object 36"/>
            <p:cNvGraphicFramePr>
              <a:graphicFrameLocks noChangeAspect="1"/>
            </p:cNvGraphicFramePr>
            <p:nvPr/>
          </p:nvGraphicFramePr>
          <p:xfrm>
            <a:off x="3322" y="2487"/>
            <a:ext cx="163" cy="192"/>
          </p:xfrm>
          <a:graphic>
            <a:graphicData uri="http://schemas.openxmlformats.org/presentationml/2006/ole">
              <p:oleObj spid="_x0000_s173092" r:id="rId4" imgW="164957" imgH="190335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18869-E250-4E8A-A8B1-29F087538563}" type="slidenum">
              <a:rPr lang="cs-CZ"/>
              <a:pPr/>
              <a:t>3</a:t>
            </a:fld>
            <a:endParaRPr lang="cs-CZ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STATISTICKÉ CHARAKTERISTIKY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Typy charakteristik:</a:t>
            </a: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0000"/>
                </a:solidFill>
              </a:rPr>
              <a:t>1. polohy</a:t>
            </a:r>
            <a:r>
              <a:rPr lang="cs-CZ"/>
              <a:t> –       reprezentace souboru na číselné ose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/>
        </p:nvGraphicFramePr>
        <p:xfrm>
          <a:off x="838200" y="2971800"/>
          <a:ext cx="8001000" cy="1649413"/>
        </p:xfrm>
        <a:graphic>
          <a:graphicData uri="http://schemas.openxmlformats.org/presentationml/2006/ole">
            <p:oleObj spid="_x0000_s123908" name="Graf" r:id="rId3" imgW="4667707" imgH="96225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781D5-608D-46FA-A08B-F3E9420CB448}" type="slidenum">
              <a:rPr lang="cs-CZ"/>
              <a:pPr/>
              <a:t>30</a:t>
            </a:fld>
            <a:endParaRPr lang="cs-CZ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INTERVALOVÉ ODHADY PARAMETRŮ ZS</a:t>
            </a:r>
          </a:p>
        </p:txBody>
      </p:sp>
      <p:grpSp>
        <p:nvGrpSpPr>
          <p:cNvPr id="174083" name="Group 3"/>
          <p:cNvGrpSpPr>
            <a:grpSpLocks/>
          </p:cNvGrpSpPr>
          <p:nvPr/>
        </p:nvGrpSpPr>
        <p:grpSpPr bwMode="auto">
          <a:xfrm>
            <a:off x="838200" y="2209800"/>
            <a:ext cx="8001000" cy="4419600"/>
            <a:chOff x="1597" y="9538"/>
            <a:chExt cx="7637" cy="3458"/>
          </a:xfrm>
        </p:grpSpPr>
        <p:grpSp>
          <p:nvGrpSpPr>
            <p:cNvPr id="174084" name="Group 4"/>
            <p:cNvGrpSpPr>
              <a:grpSpLocks/>
            </p:cNvGrpSpPr>
            <p:nvPr/>
          </p:nvGrpSpPr>
          <p:grpSpPr bwMode="auto">
            <a:xfrm>
              <a:off x="1597" y="9538"/>
              <a:ext cx="7637" cy="3458"/>
              <a:chOff x="1710" y="7203"/>
              <a:chExt cx="7980" cy="3648"/>
            </a:xfrm>
          </p:grpSpPr>
          <p:sp>
            <p:nvSpPr>
              <p:cNvPr id="174085" name="Freeform 5"/>
              <p:cNvSpPr>
                <a:spLocks/>
              </p:cNvSpPr>
              <p:nvPr/>
            </p:nvSpPr>
            <p:spPr bwMode="auto">
              <a:xfrm>
                <a:off x="7350" y="9519"/>
                <a:ext cx="744" cy="762"/>
              </a:xfrm>
              <a:custGeom>
                <a:avLst/>
                <a:gdLst/>
                <a:ahLst/>
                <a:cxnLst>
                  <a:cxn ang="0">
                    <a:pos x="744" y="591"/>
                  </a:cxn>
                  <a:cxn ang="0">
                    <a:pos x="630" y="591"/>
                  </a:cxn>
                  <a:cxn ang="0">
                    <a:pos x="465" y="540"/>
                  </a:cxn>
                  <a:cxn ang="0">
                    <a:pos x="345" y="477"/>
                  </a:cxn>
                  <a:cxn ang="0">
                    <a:pos x="231" y="363"/>
                  </a:cxn>
                  <a:cxn ang="0">
                    <a:pos x="174" y="249"/>
                  </a:cxn>
                  <a:cxn ang="0">
                    <a:pos x="0" y="0"/>
                  </a:cxn>
                  <a:cxn ang="0">
                    <a:pos x="3" y="762"/>
                  </a:cxn>
                  <a:cxn ang="0">
                    <a:pos x="744" y="762"/>
                  </a:cxn>
                  <a:cxn ang="0">
                    <a:pos x="744" y="591"/>
                  </a:cxn>
                </a:cxnLst>
                <a:rect l="0" t="0" r="r" b="b"/>
                <a:pathLst>
                  <a:path w="744" h="762">
                    <a:moveTo>
                      <a:pt x="744" y="591"/>
                    </a:moveTo>
                    <a:lnTo>
                      <a:pt x="630" y="591"/>
                    </a:lnTo>
                    <a:lnTo>
                      <a:pt x="465" y="540"/>
                    </a:lnTo>
                    <a:lnTo>
                      <a:pt x="345" y="477"/>
                    </a:lnTo>
                    <a:lnTo>
                      <a:pt x="231" y="363"/>
                    </a:lnTo>
                    <a:lnTo>
                      <a:pt x="174" y="249"/>
                    </a:lnTo>
                    <a:lnTo>
                      <a:pt x="0" y="0"/>
                    </a:lnTo>
                    <a:lnTo>
                      <a:pt x="3" y="762"/>
                    </a:lnTo>
                    <a:lnTo>
                      <a:pt x="744" y="762"/>
                    </a:lnTo>
                    <a:lnTo>
                      <a:pt x="744" y="591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086" name="Freeform 6"/>
              <p:cNvSpPr>
                <a:spLocks/>
              </p:cNvSpPr>
              <p:nvPr/>
            </p:nvSpPr>
            <p:spPr bwMode="auto">
              <a:xfrm>
                <a:off x="3420" y="9504"/>
                <a:ext cx="741" cy="777"/>
              </a:xfrm>
              <a:custGeom>
                <a:avLst/>
                <a:gdLst/>
                <a:ahLst/>
                <a:cxnLst>
                  <a:cxn ang="0">
                    <a:pos x="0" y="606"/>
                  </a:cxn>
                  <a:cxn ang="0">
                    <a:pos x="114" y="606"/>
                  </a:cxn>
                  <a:cxn ang="0">
                    <a:pos x="279" y="555"/>
                  </a:cxn>
                  <a:cxn ang="0">
                    <a:pos x="399" y="492"/>
                  </a:cxn>
                  <a:cxn ang="0">
                    <a:pos x="513" y="378"/>
                  </a:cxn>
                  <a:cxn ang="0">
                    <a:pos x="570" y="264"/>
                  </a:cxn>
                  <a:cxn ang="0">
                    <a:pos x="735" y="0"/>
                  </a:cxn>
                  <a:cxn ang="0">
                    <a:pos x="741" y="777"/>
                  </a:cxn>
                  <a:cxn ang="0">
                    <a:pos x="0" y="777"/>
                  </a:cxn>
                  <a:cxn ang="0">
                    <a:pos x="0" y="606"/>
                  </a:cxn>
                </a:cxnLst>
                <a:rect l="0" t="0" r="r" b="b"/>
                <a:pathLst>
                  <a:path w="741" h="777">
                    <a:moveTo>
                      <a:pt x="0" y="606"/>
                    </a:moveTo>
                    <a:lnTo>
                      <a:pt x="114" y="606"/>
                    </a:lnTo>
                    <a:lnTo>
                      <a:pt x="279" y="555"/>
                    </a:lnTo>
                    <a:lnTo>
                      <a:pt x="399" y="492"/>
                    </a:lnTo>
                    <a:lnTo>
                      <a:pt x="513" y="378"/>
                    </a:lnTo>
                    <a:lnTo>
                      <a:pt x="570" y="264"/>
                    </a:lnTo>
                    <a:lnTo>
                      <a:pt x="735" y="0"/>
                    </a:lnTo>
                    <a:lnTo>
                      <a:pt x="741" y="777"/>
                    </a:lnTo>
                    <a:lnTo>
                      <a:pt x="0" y="777"/>
                    </a:lnTo>
                    <a:lnTo>
                      <a:pt x="0" y="606"/>
                    </a:lnTo>
                    <a:close/>
                  </a:path>
                </a:pathLst>
              </a:custGeom>
              <a:solidFill>
                <a:srgbClr val="C0C0C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087" name="Line 7"/>
              <p:cNvSpPr>
                <a:spLocks noChangeShapeType="1"/>
              </p:cNvSpPr>
              <p:nvPr/>
            </p:nvSpPr>
            <p:spPr bwMode="auto">
              <a:xfrm>
                <a:off x="4164" y="10281"/>
                <a:ext cx="3189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prstDash val="sysDot"/>
                <a:round/>
                <a:headEnd type="stealth" w="sm" len="sm"/>
                <a:tailEnd type="stealth" w="sm" len="sm"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4088" name="Group 8"/>
              <p:cNvGrpSpPr>
                <a:grpSpLocks/>
              </p:cNvGrpSpPr>
              <p:nvPr/>
            </p:nvGrpSpPr>
            <p:grpSpPr bwMode="auto">
              <a:xfrm>
                <a:off x="1710" y="7203"/>
                <a:ext cx="7980" cy="3648"/>
                <a:chOff x="1710" y="6651"/>
                <a:chExt cx="7980" cy="3648"/>
              </a:xfrm>
            </p:grpSpPr>
            <p:grpSp>
              <p:nvGrpSpPr>
                <p:cNvPr id="174089" name="Group 9"/>
                <p:cNvGrpSpPr>
                  <a:grpSpLocks/>
                </p:cNvGrpSpPr>
                <p:nvPr/>
              </p:nvGrpSpPr>
              <p:grpSpPr bwMode="auto">
                <a:xfrm>
                  <a:off x="3420" y="6822"/>
                  <a:ext cx="4674" cy="2736"/>
                  <a:chOff x="2166" y="1710"/>
                  <a:chExt cx="4674" cy="2736"/>
                </a:xfrm>
              </p:grpSpPr>
              <p:sp>
                <p:nvSpPr>
                  <p:cNvPr id="174090" name="Freeform 10"/>
                  <p:cNvSpPr>
                    <a:spLocks/>
                  </p:cNvSpPr>
                  <p:nvPr/>
                </p:nvSpPr>
                <p:spPr bwMode="auto">
                  <a:xfrm>
                    <a:off x="2166" y="1710"/>
                    <a:ext cx="2337" cy="2736"/>
                  </a:xfrm>
                  <a:custGeom>
                    <a:avLst/>
                    <a:gdLst/>
                    <a:ahLst/>
                    <a:cxnLst>
                      <a:cxn ang="0">
                        <a:pos x="0" y="2736"/>
                      </a:cxn>
                      <a:cxn ang="0">
                        <a:pos x="627" y="2337"/>
                      </a:cxn>
                      <a:cxn ang="0">
                        <a:pos x="1368" y="627"/>
                      </a:cxn>
                      <a:cxn ang="0">
                        <a:pos x="1995" y="114"/>
                      </a:cxn>
                      <a:cxn ang="0">
                        <a:pos x="2337" y="0"/>
                      </a:cxn>
                    </a:cxnLst>
                    <a:rect l="0" t="0" r="r" b="b"/>
                    <a:pathLst>
                      <a:path w="2337" h="2736">
                        <a:moveTo>
                          <a:pt x="0" y="2736"/>
                        </a:moveTo>
                        <a:cubicBezTo>
                          <a:pt x="199" y="2712"/>
                          <a:pt x="399" y="2689"/>
                          <a:pt x="627" y="2337"/>
                        </a:cubicBezTo>
                        <a:cubicBezTo>
                          <a:pt x="855" y="1985"/>
                          <a:pt x="1140" y="997"/>
                          <a:pt x="1368" y="627"/>
                        </a:cubicBezTo>
                        <a:cubicBezTo>
                          <a:pt x="1596" y="257"/>
                          <a:pt x="1833" y="219"/>
                          <a:pt x="1995" y="114"/>
                        </a:cubicBezTo>
                        <a:cubicBezTo>
                          <a:pt x="2157" y="9"/>
                          <a:pt x="2280" y="19"/>
                          <a:pt x="2337" y="0"/>
                        </a:cubicBezTo>
                      </a:path>
                    </a:pathLst>
                  </a:cu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74091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503" y="1710"/>
                    <a:ext cx="2337" cy="2736"/>
                  </a:xfrm>
                  <a:custGeom>
                    <a:avLst/>
                    <a:gdLst/>
                    <a:ahLst/>
                    <a:cxnLst>
                      <a:cxn ang="0">
                        <a:pos x="0" y="2736"/>
                      </a:cxn>
                      <a:cxn ang="0">
                        <a:pos x="627" y="2337"/>
                      </a:cxn>
                      <a:cxn ang="0">
                        <a:pos x="1368" y="627"/>
                      </a:cxn>
                      <a:cxn ang="0">
                        <a:pos x="1995" y="114"/>
                      </a:cxn>
                      <a:cxn ang="0">
                        <a:pos x="2337" y="0"/>
                      </a:cxn>
                    </a:cxnLst>
                    <a:rect l="0" t="0" r="r" b="b"/>
                    <a:pathLst>
                      <a:path w="2337" h="2736">
                        <a:moveTo>
                          <a:pt x="0" y="2736"/>
                        </a:moveTo>
                        <a:cubicBezTo>
                          <a:pt x="199" y="2712"/>
                          <a:pt x="399" y="2689"/>
                          <a:pt x="627" y="2337"/>
                        </a:cubicBezTo>
                        <a:cubicBezTo>
                          <a:pt x="855" y="1985"/>
                          <a:pt x="1140" y="997"/>
                          <a:pt x="1368" y="627"/>
                        </a:cubicBezTo>
                        <a:cubicBezTo>
                          <a:pt x="1596" y="257"/>
                          <a:pt x="1833" y="219"/>
                          <a:pt x="1995" y="114"/>
                        </a:cubicBezTo>
                        <a:cubicBezTo>
                          <a:pt x="2157" y="9"/>
                          <a:pt x="2280" y="19"/>
                          <a:pt x="2337" y="0"/>
                        </a:cubicBezTo>
                      </a:path>
                    </a:pathLst>
                  </a:custGeom>
                  <a:noFill/>
                  <a:ln w="222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409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933" y="9729"/>
                  <a:ext cx="684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b="1"/>
                    <a:t>T</a:t>
                  </a:r>
                  <a:r>
                    <a:rPr lang="cs-CZ" b="1" baseline="-25000"/>
                    <a:t>1</a:t>
                  </a:r>
                </a:p>
              </p:txBody>
            </p:sp>
            <p:sp>
              <p:nvSpPr>
                <p:cNvPr id="17409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82" y="9729"/>
                  <a:ext cx="798" cy="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b="1"/>
                    <a:t>T</a:t>
                  </a:r>
                  <a:r>
                    <a:rPr lang="cs-CZ" b="1" baseline="-25000"/>
                    <a:t>2</a:t>
                  </a:r>
                </a:p>
              </p:txBody>
            </p:sp>
            <p:sp>
              <p:nvSpPr>
                <p:cNvPr id="17409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446" y="8703"/>
                  <a:ext cx="2736" cy="5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sz="2000" b="1"/>
                    <a:t>P = 1 - </a:t>
                  </a:r>
                  <a:r>
                    <a:rPr lang="cs-CZ" sz="2000" b="1">
                      <a:sym typeface="Symbol" pitchFamily="18" charset="2"/>
                    </a:rPr>
                    <a:t></a:t>
                  </a:r>
                  <a:r>
                    <a:rPr lang="cs-CZ" sz="2000" b="1"/>
                    <a:t> = 1 – (</a:t>
                  </a:r>
                  <a:r>
                    <a:rPr lang="cs-CZ" sz="2000" b="1">
                      <a:sym typeface="Symbol" pitchFamily="18" charset="2"/>
                    </a:rPr>
                    <a:t></a:t>
                  </a:r>
                  <a:r>
                    <a:rPr lang="cs-CZ" sz="2000" b="1" baseline="-25000"/>
                    <a:t>1</a:t>
                  </a:r>
                  <a:r>
                    <a:rPr lang="cs-CZ" sz="2000" b="1"/>
                    <a:t> + </a:t>
                  </a:r>
                  <a:r>
                    <a:rPr lang="cs-CZ" sz="2000" b="1">
                      <a:sym typeface="Symbol" pitchFamily="18" charset="2"/>
                    </a:rPr>
                    <a:t></a:t>
                  </a:r>
                  <a:r>
                    <a:rPr lang="cs-CZ" sz="2000" b="1" baseline="-25000"/>
                    <a:t>2</a:t>
                  </a:r>
                  <a:r>
                    <a:rPr lang="cs-CZ" sz="2000" b="1"/>
                    <a:t>)</a:t>
                  </a:r>
                </a:p>
              </p:txBody>
            </p:sp>
            <p:grpSp>
              <p:nvGrpSpPr>
                <p:cNvPr id="174095" name="Group 15"/>
                <p:cNvGrpSpPr>
                  <a:grpSpLocks/>
                </p:cNvGrpSpPr>
                <p:nvPr/>
              </p:nvGrpSpPr>
              <p:grpSpPr bwMode="auto">
                <a:xfrm>
                  <a:off x="3420" y="8589"/>
                  <a:ext cx="1026" cy="855"/>
                  <a:chOff x="2166" y="3477"/>
                  <a:chExt cx="1026" cy="855"/>
                </a:xfrm>
              </p:grpSpPr>
              <p:sp>
                <p:nvSpPr>
                  <p:cNvPr id="174096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66" y="3477"/>
                    <a:ext cx="1026" cy="5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just" eaLnBrk="0" hangingPunct="0"/>
                    <a:r>
                      <a:rPr lang="cs-CZ" b="1">
                        <a:sym typeface="Symbol" pitchFamily="18" charset="2"/>
                      </a:rPr>
                      <a:t></a:t>
                    </a:r>
                    <a:r>
                      <a:rPr lang="cs-CZ" b="1" baseline="-25000"/>
                      <a:t>1</a:t>
                    </a:r>
                  </a:p>
                </p:txBody>
              </p:sp>
              <p:sp>
                <p:nvSpPr>
                  <p:cNvPr id="17409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508" y="3840"/>
                    <a:ext cx="171" cy="49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409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7695" y="8703"/>
                  <a:ext cx="798" cy="4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b="1">
                      <a:sym typeface="Symbol" pitchFamily="18" charset="2"/>
                    </a:rPr>
                    <a:t></a:t>
                  </a:r>
                  <a:r>
                    <a:rPr lang="cs-CZ" b="1" baseline="-25000"/>
                    <a:t>2</a:t>
                  </a:r>
                </a:p>
              </p:txBody>
            </p:sp>
            <p:sp>
              <p:nvSpPr>
                <p:cNvPr id="174099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7524" y="9102"/>
                  <a:ext cx="456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4100" name="Line 20"/>
                <p:cNvSpPr>
                  <a:spLocks noChangeShapeType="1"/>
                </p:cNvSpPr>
                <p:nvPr/>
              </p:nvSpPr>
              <p:spPr bwMode="auto">
                <a:xfrm>
                  <a:off x="1995" y="6651"/>
                  <a:ext cx="0" cy="34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4101" name="Line 21"/>
                <p:cNvSpPr>
                  <a:spLocks noChangeShapeType="1"/>
                </p:cNvSpPr>
                <p:nvPr/>
              </p:nvSpPr>
              <p:spPr bwMode="auto">
                <a:xfrm>
                  <a:off x="1710" y="9729"/>
                  <a:ext cx="79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4102" name="Line 22"/>
                <p:cNvSpPr>
                  <a:spLocks noChangeShapeType="1"/>
                </p:cNvSpPr>
                <p:nvPr/>
              </p:nvSpPr>
              <p:spPr bwMode="auto">
                <a:xfrm>
                  <a:off x="5757" y="9558"/>
                  <a:ext cx="0" cy="3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410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529" y="9102"/>
                  <a:ext cx="741" cy="4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/>
                  <a:r>
                    <a:rPr lang="cs-CZ" sz="1200" b="1">
                      <a:sym typeface="Symbol" pitchFamily="18" charset="2"/>
                    </a:rPr>
                    <a:t></a:t>
                  </a:r>
                  <a:endParaRPr lang="cs-CZ" sz="1200" b="1"/>
                </a:p>
              </p:txBody>
            </p:sp>
          </p:grpSp>
        </p:grpSp>
        <p:sp>
          <p:nvSpPr>
            <p:cNvPr id="174104" name="Text Box 24"/>
            <p:cNvSpPr txBox="1">
              <a:spLocks noChangeArrowheads="1"/>
            </p:cNvSpPr>
            <p:nvPr/>
          </p:nvSpPr>
          <p:spPr bwMode="auto">
            <a:xfrm>
              <a:off x="6202" y="9918"/>
              <a:ext cx="795" cy="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b="1"/>
                <a:t>T</a:t>
              </a:r>
            </a:p>
          </p:txBody>
        </p:sp>
      </p:grpSp>
      <p:sp>
        <p:nvSpPr>
          <p:cNvPr id="174105" name="Text Box 25"/>
          <p:cNvSpPr txBox="1">
            <a:spLocks noChangeArrowheads="1"/>
          </p:cNvSpPr>
          <p:nvPr/>
        </p:nvSpPr>
        <p:spPr bwMode="auto">
          <a:xfrm>
            <a:off x="4724400" y="5181600"/>
            <a:ext cx="381000" cy="519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ym typeface="Symbol" pitchFamily="18" charset="2"/>
              </a:rPr>
              <a:t></a:t>
            </a:r>
            <a:endParaRPr lang="cs-CZ" sz="2800" b="1"/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1371600" y="2209800"/>
            <a:ext cx="2286000" cy="13144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1">
                <a:sym typeface="Symbol" pitchFamily="18" charset="2"/>
              </a:rPr>
              <a:t></a:t>
            </a:r>
            <a:r>
              <a:rPr lang="cs-CZ" sz="1600" b="1" baseline="-25000">
                <a:sym typeface="Symbol" pitchFamily="18" charset="2"/>
              </a:rPr>
              <a:t>1</a:t>
            </a:r>
            <a:r>
              <a:rPr lang="cs-CZ" sz="1600" b="1">
                <a:sym typeface="Symbol" pitchFamily="18" charset="2"/>
              </a:rPr>
              <a:t> a </a:t>
            </a:r>
            <a:r>
              <a:rPr lang="cs-CZ" sz="1600" b="1" baseline="-25000">
                <a:sym typeface="Symbol" pitchFamily="18" charset="2"/>
              </a:rPr>
              <a:t>2</a:t>
            </a:r>
            <a:r>
              <a:rPr lang="cs-CZ" sz="1600" b="1">
                <a:sym typeface="Symbol" pitchFamily="18" charset="2"/>
              </a:rPr>
              <a:t> představují statistické riziko, že skutečná hodnota parametru  bude ležet mimo hranice T</a:t>
            </a:r>
            <a:r>
              <a:rPr lang="cs-CZ" sz="1600" b="1" baseline="-25000">
                <a:sym typeface="Symbol" pitchFamily="18" charset="2"/>
              </a:rPr>
              <a:t>1</a:t>
            </a:r>
            <a:r>
              <a:rPr lang="cs-CZ" sz="1600" b="1">
                <a:sym typeface="Symbol" pitchFamily="18" charset="2"/>
              </a:rPr>
              <a:t> a T</a:t>
            </a:r>
            <a:r>
              <a:rPr lang="cs-CZ" sz="1600" b="1" baseline="-25000">
                <a:sym typeface="Symbol" pitchFamily="18" charset="2"/>
              </a:rPr>
              <a:t>2</a:t>
            </a:r>
            <a:endParaRPr lang="cs-CZ" sz="1600" b="1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5C695-D223-4E45-9547-8C2535DCF109}" type="slidenum">
              <a:rPr lang="cs-CZ"/>
              <a:pPr/>
              <a:t>31</a:t>
            </a:fld>
            <a:endParaRPr lang="cs-CZ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JEDNOSTRANNÉ </a:t>
            </a:r>
            <a:br>
              <a:rPr lang="cs-CZ"/>
            </a:br>
            <a:r>
              <a:rPr lang="cs-CZ"/>
              <a:t>INTERVALOVÉ ODHADY</a:t>
            </a:r>
          </a:p>
        </p:txBody>
      </p:sp>
      <p:pic>
        <p:nvPicPr>
          <p:cNvPr id="175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114800"/>
            <a:ext cx="38576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51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038600"/>
            <a:ext cx="36385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990600" y="2438400"/>
            <a:ext cx="2667000" cy="4572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CC0066"/>
                </a:solidFill>
              </a:rPr>
              <a:t>levostranný odhad</a:t>
            </a:r>
          </a:p>
        </p:txBody>
      </p:sp>
      <p:graphicFrame>
        <p:nvGraphicFramePr>
          <p:cNvPr id="175110" name="Object 6"/>
          <p:cNvGraphicFramePr>
            <a:graphicFrameLocks noChangeAspect="1"/>
          </p:cNvGraphicFramePr>
          <p:nvPr/>
        </p:nvGraphicFramePr>
        <p:xfrm>
          <a:off x="1016000" y="3429000"/>
          <a:ext cx="3303588" cy="733425"/>
        </p:xfrm>
        <a:graphic>
          <a:graphicData uri="http://schemas.openxmlformats.org/presentationml/2006/ole">
            <p:oleObj spid="_x0000_s175110" name="Equation" r:id="rId5" imgW="1028520" imgH="228600" progId="Equation.DSMT4">
              <p:embed/>
            </p:oleObj>
          </a:graphicData>
        </a:graphic>
      </p:graphicFrame>
      <p:graphicFrame>
        <p:nvGraphicFramePr>
          <p:cNvPr id="175111" name="Object 7"/>
          <p:cNvGraphicFramePr>
            <a:graphicFrameLocks noChangeAspect="1"/>
          </p:cNvGraphicFramePr>
          <p:nvPr/>
        </p:nvGraphicFramePr>
        <p:xfrm>
          <a:off x="5715000" y="3352800"/>
          <a:ext cx="3200400" cy="711200"/>
        </p:xfrm>
        <a:graphic>
          <a:graphicData uri="http://schemas.openxmlformats.org/presentationml/2006/ole">
            <p:oleObj spid="_x0000_s175111" name="Equation" r:id="rId6" imgW="1028520" imgH="228600" progId="Equation.DSMT4">
              <p:embed/>
            </p:oleObj>
          </a:graphicData>
        </a:graphic>
      </p:graphicFrame>
      <p:sp>
        <p:nvSpPr>
          <p:cNvPr id="175112" name="Text Box 8"/>
          <p:cNvSpPr txBox="1">
            <a:spLocks noChangeArrowheads="1"/>
          </p:cNvSpPr>
          <p:nvPr/>
        </p:nvSpPr>
        <p:spPr bwMode="auto">
          <a:xfrm>
            <a:off x="5867400" y="2438400"/>
            <a:ext cx="2895600" cy="4572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rgbClr val="CC0066"/>
                </a:solidFill>
              </a:rPr>
              <a:t>pravostranný odhad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50823-8516-4BF9-8BE3-2EA170D2EE55}" type="slidenum">
              <a:rPr lang="cs-CZ"/>
              <a:pPr/>
              <a:t>32</a:t>
            </a:fld>
            <a:endParaRPr lang="cs-CZ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POROVNÁNÍ JEDNOSTRANNÉHO A ODOUSTRANNÉHO ODHADU</a:t>
            </a:r>
          </a:p>
        </p:txBody>
      </p:sp>
      <p:grpSp>
        <p:nvGrpSpPr>
          <p:cNvPr id="176131" name="Group 3"/>
          <p:cNvGrpSpPr>
            <a:grpSpLocks/>
          </p:cNvGrpSpPr>
          <p:nvPr/>
        </p:nvGrpSpPr>
        <p:grpSpPr bwMode="auto">
          <a:xfrm>
            <a:off x="685800" y="2590800"/>
            <a:ext cx="7391400" cy="3810000"/>
            <a:chOff x="1387" y="6423"/>
            <a:chExt cx="9533" cy="4679"/>
          </a:xfrm>
        </p:grpSpPr>
        <p:sp>
          <p:nvSpPr>
            <p:cNvPr id="176132" name="Freeform 4" descr="Světlý vodorovný"/>
            <p:cNvSpPr>
              <a:spLocks/>
            </p:cNvSpPr>
            <p:nvPr/>
          </p:nvSpPr>
          <p:spPr bwMode="auto">
            <a:xfrm>
              <a:off x="2172" y="8798"/>
              <a:ext cx="1623" cy="1439"/>
            </a:xfrm>
            <a:custGeom>
              <a:avLst/>
              <a:gdLst/>
              <a:ahLst/>
              <a:cxnLst>
                <a:cxn ang="0">
                  <a:pos x="0" y="1227"/>
                </a:cxn>
                <a:cxn ang="0">
                  <a:pos x="128" y="1227"/>
                </a:cxn>
                <a:cxn ang="0">
                  <a:pos x="296" y="1207"/>
                </a:cxn>
                <a:cxn ang="0">
                  <a:pos x="491" y="1177"/>
                </a:cxn>
                <a:cxn ang="0">
                  <a:pos x="709" y="1095"/>
                </a:cxn>
                <a:cxn ang="0">
                  <a:pos x="866" y="997"/>
                </a:cxn>
                <a:cxn ang="0">
                  <a:pos x="1308" y="487"/>
                </a:cxn>
                <a:cxn ang="0">
                  <a:pos x="1616" y="0"/>
                </a:cxn>
                <a:cxn ang="0">
                  <a:pos x="1623" y="1432"/>
                </a:cxn>
                <a:cxn ang="0">
                  <a:pos x="0" y="1439"/>
                </a:cxn>
                <a:cxn ang="0">
                  <a:pos x="0" y="1227"/>
                </a:cxn>
              </a:cxnLst>
              <a:rect l="0" t="0" r="r" b="b"/>
              <a:pathLst>
                <a:path w="1623" h="1439">
                  <a:moveTo>
                    <a:pt x="0" y="1227"/>
                  </a:moveTo>
                  <a:lnTo>
                    <a:pt x="128" y="1227"/>
                  </a:lnTo>
                  <a:lnTo>
                    <a:pt x="296" y="1207"/>
                  </a:lnTo>
                  <a:lnTo>
                    <a:pt x="491" y="1177"/>
                  </a:lnTo>
                  <a:lnTo>
                    <a:pt x="709" y="1095"/>
                  </a:lnTo>
                  <a:lnTo>
                    <a:pt x="866" y="997"/>
                  </a:lnTo>
                  <a:lnTo>
                    <a:pt x="1308" y="487"/>
                  </a:lnTo>
                  <a:lnTo>
                    <a:pt x="1616" y="0"/>
                  </a:lnTo>
                  <a:lnTo>
                    <a:pt x="1623" y="1432"/>
                  </a:lnTo>
                  <a:lnTo>
                    <a:pt x="0" y="1439"/>
                  </a:lnTo>
                  <a:lnTo>
                    <a:pt x="0" y="1227"/>
                  </a:lnTo>
                  <a:close/>
                </a:path>
              </a:pathLst>
            </a:custGeom>
            <a:pattFill prst="ltHorz">
              <a:fgClr>
                <a:srgbClr val="008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33" name="Freeform 5"/>
            <p:cNvSpPr>
              <a:spLocks/>
            </p:cNvSpPr>
            <p:nvPr/>
          </p:nvSpPr>
          <p:spPr bwMode="auto">
            <a:xfrm>
              <a:off x="2149" y="9495"/>
              <a:ext cx="1204" cy="743"/>
            </a:xfrm>
            <a:custGeom>
              <a:avLst/>
              <a:gdLst/>
              <a:ahLst/>
              <a:cxnLst>
                <a:cxn ang="0">
                  <a:pos x="0" y="530"/>
                </a:cxn>
                <a:cxn ang="0">
                  <a:pos x="128" y="530"/>
                </a:cxn>
                <a:cxn ang="0">
                  <a:pos x="296" y="510"/>
                </a:cxn>
                <a:cxn ang="0">
                  <a:pos x="491" y="480"/>
                </a:cxn>
                <a:cxn ang="0">
                  <a:pos x="716" y="390"/>
                </a:cxn>
                <a:cxn ang="0">
                  <a:pos x="866" y="300"/>
                </a:cxn>
                <a:cxn ang="0">
                  <a:pos x="1204" y="0"/>
                </a:cxn>
                <a:cxn ang="0">
                  <a:pos x="1204" y="743"/>
                </a:cxn>
                <a:cxn ang="0">
                  <a:pos x="0" y="742"/>
                </a:cxn>
                <a:cxn ang="0">
                  <a:pos x="0" y="530"/>
                </a:cxn>
              </a:cxnLst>
              <a:rect l="0" t="0" r="r" b="b"/>
              <a:pathLst>
                <a:path w="1204" h="743">
                  <a:moveTo>
                    <a:pt x="0" y="530"/>
                  </a:moveTo>
                  <a:lnTo>
                    <a:pt x="128" y="530"/>
                  </a:lnTo>
                  <a:lnTo>
                    <a:pt x="296" y="510"/>
                  </a:lnTo>
                  <a:lnTo>
                    <a:pt x="491" y="480"/>
                  </a:lnTo>
                  <a:lnTo>
                    <a:pt x="716" y="390"/>
                  </a:lnTo>
                  <a:lnTo>
                    <a:pt x="866" y="300"/>
                  </a:lnTo>
                  <a:lnTo>
                    <a:pt x="1204" y="0"/>
                  </a:lnTo>
                  <a:lnTo>
                    <a:pt x="1204" y="743"/>
                  </a:lnTo>
                  <a:lnTo>
                    <a:pt x="0" y="742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34" name="Line 6"/>
            <p:cNvSpPr>
              <a:spLocks noChangeShapeType="1"/>
            </p:cNvSpPr>
            <p:nvPr/>
          </p:nvSpPr>
          <p:spPr bwMode="auto">
            <a:xfrm flipV="1">
              <a:off x="3337" y="10192"/>
              <a:ext cx="6036" cy="15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triangle" w="sm" len="med"/>
              <a:tailEnd type="stealth" w="sm" len="sm"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76135" name="Group 7"/>
            <p:cNvGrpSpPr>
              <a:grpSpLocks/>
            </p:cNvGrpSpPr>
            <p:nvPr/>
          </p:nvGrpSpPr>
          <p:grpSpPr bwMode="auto">
            <a:xfrm>
              <a:off x="2156" y="6635"/>
              <a:ext cx="8422" cy="3390"/>
              <a:chOff x="2166" y="1710"/>
              <a:chExt cx="4674" cy="2736"/>
            </a:xfrm>
          </p:grpSpPr>
          <p:sp>
            <p:nvSpPr>
              <p:cNvPr id="176136" name="Freeform 8"/>
              <p:cNvSpPr>
                <a:spLocks/>
              </p:cNvSpPr>
              <p:nvPr/>
            </p:nvSpPr>
            <p:spPr bwMode="auto">
              <a:xfrm>
                <a:off x="2166" y="1710"/>
                <a:ext cx="2337" cy="2736"/>
              </a:xfrm>
              <a:custGeom>
                <a:avLst/>
                <a:gdLst/>
                <a:ahLst/>
                <a:cxnLst>
                  <a:cxn ang="0">
                    <a:pos x="0" y="2736"/>
                  </a:cxn>
                  <a:cxn ang="0">
                    <a:pos x="627" y="2337"/>
                  </a:cxn>
                  <a:cxn ang="0">
                    <a:pos x="1368" y="627"/>
                  </a:cxn>
                  <a:cxn ang="0">
                    <a:pos x="1995" y="114"/>
                  </a:cxn>
                  <a:cxn ang="0">
                    <a:pos x="2337" y="0"/>
                  </a:cxn>
                </a:cxnLst>
                <a:rect l="0" t="0" r="r" b="b"/>
                <a:pathLst>
                  <a:path w="2337" h="2736">
                    <a:moveTo>
                      <a:pt x="0" y="2736"/>
                    </a:moveTo>
                    <a:cubicBezTo>
                      <a:pt x="199" y="2712"/>
                      <a:pt x="399" y="2689"/>
                      <a:pt x="627" y="2337"/>
                    </a:cubicBezTo>
                    <a:cubicBezTo>
                      <a:pt x="855" y="1985"/>
                      <a:pt x="1140" y="997"/>
                      <a:pt x="1368" y="627"/>
                    </a:cubicBezTo>
                    <a:cubicBezTo>
                      <a:pt x="1596" y="257"/>
                      <a:pt x="1833" y="219"/>
                      <a:pt x="1995" y="114"/>
                    </a:cubicBezTo>
                    <a:cubicBezTo>
                      <a:pt x="2157" y="9"/>
                      <a:pt x="2280" y="19"/>
                      <a:pt x="2337" y="0"/>
                    </a:cubicBez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6137" name="Freeform 9"/>
              <p:cNvSpPr>
                <a:spLocks/>
              </p:cNvSpPr>
              <p:nvPr/>
            </p:nvSpPr>
            <p:spPr bwMode="auto">
              <a:xfrm flipH="1">
                <a:off x="4503" y="1710"/>
                <a:ext cx="2337" cy="2736"/>
              </a:xfrm>
              <a:custGeom>
                <a:avLst/>
                <a:gdLst/>
                <a:ahLst/>
                <a:cxnLst>
                  <a:cxn ang="0">
                    <a:pos x="0" y="2736"/>
                  </a:cxn>
                  <a:cxn ang="0">
                    <a:pos x="627" y="2337"/>
                  </a:cxn>
                  <a:cxn ang="0">
                    <a:pos x="1368" y="627"/>
                  </a:cxn>
                  <a:cxn ang="0">
                    <a:pos x="1995" y="114"/>
                  </a:cxn>
                  <a:cxn ang="0">
                    <a:pos x="2337" y="0"/>
                  </a:cxn>
                </a:cxnLst>
                <a:rect l="0" t="0" r="r" b="b"/>
                <a:pathLst>
                  <a:path w="2337" h="2736">
                    <a:moveTo>
                      <a:pt x="0" y="2736"/>
                    </a:moveTo>
                    <a:cubicBezTo>
                      <a:pt x="199" y="2712"/>
                      <a:pt x="399" y="2689"/>
                      <a:pt x="627" y="2337"/>
                    </a:cubicBezTo>
                    <a:cubicBezTo>
                      <a:pt x="855" y="1985"/>
                      <a:pt x="1140" y="997"/>
                      <a:pt x="1368" y="627"/>
                    </a:cubicBezTo>
                    <a:cubicBezTo>
                      <a:pt x="1596" y="257"/>
                      <a:pt x="1833" y="219"/>
                      <a:pt x="1995" y="114"/>
                    </a:cubicBezTo>
                    <a:cubicBezTo>
                      <a:pt x="2157" y="9"/>
                      <a:pt x="2280" y="19"/>
                      <a:pt x="2337" y="0"/>
                    </a:cubicBez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6138" name="Text Box 10"/>
            <p:cNvSpPr txBox="1">
              <a:spLocks noChangeArrowheads="1"/>
            </p:cNvSpPr>
            <p:nvPr/>
          </p:nvSpPr>
          <p:spPr bwMode="auto">
            <a:xfrm>
              <a:off x="3123" y="10193"/>
              <a:ext cx="60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200" b="1">
                  <a:solidFill>
                    <a:srgbClr val="FF0000"/>
                  </a:solidFill>
                </a:rPr>
                <a:t>T</a:t>
              </a:r>
              <a:r>
                <a:rPr lang="cs-CZ" sz="1200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76139" name="Text Box 11"/>
            <p:cNvSpPr txBox="1">
              <a:spLocks noChangeArrowheads="1"/>
            </p:cNvSpPr>
            <p:nvPr/>
          </p:nvSpPr>
          <p:spPr bwMode="auto">
            <a:xfrm>
              <a:off x="4493" y="10279"/>
              <a:ext cx="3758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600" b="1">
                  <a:solidFill>
                    <a:srgbClr val="FF0000"/>
                  </a:solidFill>
                </a:rPr>
                <a:t>oboustranný intervalový odhad</a:t>
              </a:r>
            </a:p>
            <a:p>
              <a:pPr algn="just" eaLnBrk="0" hangingPunct="0"/>
              <a:r>
                <a:rPr lang="cs-CZ" sz="1600" b="1">
                  <a:solidFill>
                    <a:srgbClr val="FF0000"/>
                  </a:solidFill>
                </a:rPr>
                <a:t>P = 1 - </a:t>
              </a:r>
              <a:r>
                <a:rPr lang="cs-CZ" sz="1600" b="1">
                  <a:solidFill>
                    <a:srgbClr val="FF0000"/>
                  </a:solidFill>
                  <a:sym typeface="Symbol" pitchFamily="18" charset="2"/>
                </a:rPr>
                <a:t></a:t>
              </a:r>
              <a:r>
                <a:rPr lang="cs-CZ" sz="1600" b="1">
                  <a:solidFill>
                    <a:srgbClr val="FF0000"/>
                  </a:solidFill>
                </a:rPr>
                <a:t> = 1 – (</a:t>
              </a:r>
              <a:r>
                <a:rPr lang="cs-CZ" sz="1600" b="1">
                  <a:solidFill>
                    <a:srgbClr val="FF0000"/>
                  </a:solidFill>
                  <a:sym typeface="Symbol" pitchFamily="18" charset="2"/>
                </a:rPr>
                <a:t></a:t>
              </a:r>
              <a:r>
                <a:rPr lang="cs-CZ" sz="1600" b="1" baseline="-25000">
                  <a:solidFill>
                    <a:srgbClr val="FF0000"/>
                  </a:solidFill>
                </a:rPr>
                <a:t>1</a:t>
              </a:r>
              <a:r>
                <a:rPr lang="cs-CZ" sz="1600" b="1">
                  <a:solidFill>
                    <a:srgbClr val="FF0000"/>
                  </a:solidFill>
                </a:rPr>
                <a:t> + </a:t>
              </a:r>
              <a:r>
                <a:rPr lang="cs-CZ" sz="1600" b="1">
                  <a:solidFill>
                    <a:srgbClr val="FF0000"/>
                  </a:solidFill>
                  <a:sym typeface="Symbol" pitchFamily="18" charset="2"/>
                </a:rPr>
                <a:t></a:t>
              </a:r>
              <a:r>
                <a:rPr lang="cs-CZ" sz="1600" b="1" baseline="-25000">
                  <a:solidFill>
                    <a:srgbClr val="FF0000"/>
                  </a:solidFill>
                </a:rPr>
                <a:t>2</a:t>
              </a:r>
              <a:r>
                <a:rPr lang="cs-CZ" sz="1600" b="1">
                  <a:solidFill>
                    <a:srgbClr val="FF0000"/>
                  </a:solidFill>
                </a:rPr>
                <a:t>)</a:t>
              </a:r>
            </a:p>
          </p:txBody>
        </p:sp>
        <p:grpSp>
          <p:nvGrpSpPr>
            <p:cNvPr id="176140" name="Group 12"/>
            <p:cNvGrpSpPr>
              <a:grpSpLocks/>
            </p:cNvGrpSpPr>
            <p:nvPr/>
          </p:nvGrpSpPr>
          <p:grpSpPr bwMode="auto">
            <a:xfrm>
              <a:off x="2014" y="9072"/>
              <a:ext cx="1151" cy="1060"/>
              <a:chOff x="2166" y="3477"/>
              <a:chExt cx="1026" cy="855"/>
            </a:xfrm>
          </p:grpSpPr>
          <p:sp>
            <p:nvSpPr>
              <p:cNvPr id="176141" name="Text Box 13"/>
              <p:cNvSpPr txBox="1">
                <a:spLocks noChangeArrowheads="1"/>
              </p:cNvSpPr>
              <p:nvPr/>
            </p:nvSpPr>
            <p:spPr bwMode="auto">
              <a:xfrm>
                <a:off x="2166" y="3477"/>
                <a:ext cx="1026" cy="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cs-CZ" sz="1600" b="1">
                    <a:solidFill>
                      <a:srgbClr val="FF0000"/>
                    </a:solidFill>
                    <a:sym typeface="Symbol" pitchFamily="18" charset="2"/>
                  </a:rPr>
                  <a:t></a:t>
                </a:r>
                <a:r>
                  <a:rPr lang="cs-CZ" sz="1600" b="1" baseline="-2500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76142" name="Line 14"/>
              <p:cNvSpPr>
                <a:spLocks noChangeShapeType="1"/>
              </p:cNvSpPr>
              <p:nvPr/>
            </p:nvSpPr>
            <p:spPr bwMode="auto">
              <a:xfrm>
                <a:off x="2508" y="3840"/>
                <a:ext cx="171" cy="4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6143" name="Text Box 15"/>
            <p:cNvSpPr txBox="1">
              <a:spLocks noChangeArrowheads="1"/>
            </p:cNvSpPr>
            <p:nvPr/>
          </p:nvSpPr>
          <p:spPr bwMode="auto">
            <a:xfrm>
              <a:off x="10025" y="9161"/>
              <a:ext cx="895" cy="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800" b="1">
                  <a:solidFill>
                    <a:srgbClr val="FF0000"/>
                  </a:solidFill>
                  <a:sym typeface="Symbol" pitchFamily="18" charset="2"/>
                </a:rPr>
                <a:t></a:t>
              </a:r>
              <a:r>
                <a:rPr lang="cs-CZ" sz="1800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76144" name="Line 16"/>
            <p:cNvSpPr>
              <a:spLocks noChangeShapeType="1"/>
            </p:cNvSpPr>
            <p:nvPr/>
          </p:nvSpPr>
          <p:spPr bwMode="auto">
            <a:xfrm>
              <a:off x="1917" y="6423"/>
              <a:ext cx="0" cy="4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45" name="Line 17"/>
            <p:cNvSpPr>
              <a:spLocks noChangeShapeType="1"/>
            </p:cNvSpPr>
            <p:nvPr/>
          </p:nvSpPr>
          <p:spPr bwMode="auto">
            <a:xfrm>
              <a:off x="1387" y="10237"/>
              <a:ext cx="89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46" name="Text Box 18"/>
            <p:cNvSpPr txBox="1">
              <a:spLocks noChangeArrowheads="1"/>
            </p:cNvSpPr>
            <p:nvPr/>
          </p:nvSpPr>
          <p:spPr bwMode="auto">
            <a:xfrm>
              <a:off x="5879" y="9460"/>
              <a:ext cx="831" cy="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2000" b="1">
                  <a:sym typeface="Symbol" pitchFamily="18" charset="2"/>
                </a:rPr>
                <a:t></a:t>
              </a:r>
              <a:endParaRPr lang="cs-CZ" sz="2000" b="1"/>
            </a:p>
          </p:txBody>
        </p:sp>
        <p:sp>
          <p:nvSpPr>
            <p:cNvPr id="176147" name="Text Box 19"/>
            <p:cNvSpPr txBox="1">
              <a:spLocks noChangeArrowheads="1"/>
            </p:cNvSpPr>
            <p:nvPr/>
          </p:nvSpPr>
          <p:spPr bwMode="auto">
            <a:xfrm>
              <a:off x="6993" y="6920"/>
              <a:ext cx="931" cy="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200" b="1"/>
                <a:t>T</a:t>
              </a:r>
            </a:p>
          </p:txBody>
        </p:sp>
        <p:sp>
          <p:nvSpPr>
            <p:cNvPr id="176148" name="Freeform 20"/>
            <p:cNvSpPr>
              <a:spLocks/>
            </p:cNvSpPr>
            <p:nvPr/>
          </p:nvSpPr>
          <p:spPr bwMode="auto">
            <a:xfrm>
              <a:off x="9375" y="9480"/>
              <a:ext cx="1208" cy="757"/>
            </a:xfrm>
            <a:custGeom>
              <a:avLst/>
              <a:gdLst/>
              <a:ahLst/>
              <a:cxnLst>
                <a:cxn ang="0">
                  <a:pos x="1208" y="545"/>
                </a:cxn>
                <a:cxn ang="0">
                  <a:pos x="1080" y="545"/>
                </a:cxn>
                <a:cxn ang="0">
                  <a:pos x="912" y="525"/>
                </a:cxn>
                <a:cxn ang="0">
                  <a:pos x="750" y="480"/>
                </a:cxn>
                <a:cxn ang="0">
                  <a:pos x="510" y="390"/>
                </a:cxn>
                <a:cxn ang="0">
                  <a:pos x="345" y="300"/>
                </a:cxn>
                <a:cxn ang="0">
                  <a:pos x="0" y="0"/>
                </a:cxn>
                <a:cxn ang="0">
                  <a:pos x="0" y="750"/>
                </a:cxn>
                <a:cxn ang="0">
                  <a:pos x="1208" y="757"/>
                </a:cxn>
                <a:cxn ang="0">
                  <a:pos x="1208" y="545"/>
                </a:cxn>
              </a:cxnLst>
              <a:rect l="0" t="0" r="r" b="b"/>
              <a:pathLst>
                <a:path w="1208" h="757">
                  <a:moveTo>
                    <a:pt x="1208" y="545"/>
                  </a:moveTo>
                  <a:lnTo>
                    <a:pt x="1080" y="545"/>
                  </a:lnTo>
                  <a:lnTo>
                    <a:pt x="912" y="525"/>
                  </a:lnTo>
                  <a:lnTo>
                    <a:pt x="750" y="480"/>
                  </a:lnTo>
                  <a:lnTo>
                    <a:pt x="510" y="390"/>
                  </a:lnTo>
                  <a:lnTo>
                    <a:pt x="345" y="300"/>
                  </a:lnTo>
                  <a:lnTo>
                    <a:pt x="0" y="0"/>
                  </a:lnTo>
                  <a:lnTo>
                    <a:pt x="0" y="750"/>
                  </a:lnTo>
                  <a:lnTo>
                    <a:pt x="1208" y="757"/>
                  </a:lnTo>
                  <a:lnTo>
                    <a:pt x="1208" y="545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49" name="Line 21"/>
            <p:cNvSpPr>
              <a:spLocks noChangeShapeType="1"/>
            </p:cNvSpPr>
            <p:nvPr/>
          </p:nvSpPr>
          <p:spPr bwMode="auto">
            <a:xfrm flipH="1">
              <a:off x="10044" y="9519"/>
              <a:ext cx="189" cy="5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50" name="Text Box 22"/>
            <p:cNvSpPr txBox="1">
              <a:spLocks noChangeArrowheads="1"/>
            </p:cNvSpPr>
            <p:nvPr/>
          </p:nvSpPr>
          <p:spPr bwMode="auto">
            <a:xfrm>
              <a:off x="9190" y="10193"/>
              <a:ext cx="60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200" b="1">
                  <a:solidFill>
                    <a:srgbClr val="FF0000"/>
                  </a:solidFill>
                </a:rPr>
                <a:t>T</a:t>
              </a:r>
              <a:r>
                <a:rPr lang="cs-CZ" sz="1200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76151" name="AutoShape 23"/>
            <p:cNvSpPr>
              <a:spLocks noChangeArrowheads="1"/>
            </p:cNvSpPr>
            <p:nvPr/>
          </p:nvSpPr>
          <p:spPr bwMode="auto">
            <a:xfrm>
              <a:off x="3788" y="8682"/>
              <a:ext cx="6765" cy="518"/>
            </a:xfrm>
            <a:prstGeom prst="leftArrow">
              <a:avLst>
                <a:gd name="adj1" fmla="val 29731"/>
                <a:gd name="adj2" fmla="val 74308"/>
              </a:avLst>
            </a:prstGeom>
            <a:gradFill rotWithShape="0">
              <a:gsLst>
                <a:gs pos="0">
                  <a:srgbClr val="008000"/>
                </a:gs>
                <a:gs pos="100000">
                  <a:srgbClr val="CCFF99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6152" name="Text Box 24"/>
            <p:cNvSpPr txBox="1">
              <a:spLocks noChangeArrowheads="1"/>
            </p:cNvSpPr>
            <p:nvPr/>
          </p:nvSpPr>
          <p:spPr bwMode="auto">
            <a:xfrm>
              <a:off x="4576" y="8201"/>
              <a:ext cx="3758" cy="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1600" b="1">
                  <a:solidFill>
                    <a:srgbClr val="008000"/>
                  </a:solidFill>
                </a:rPr>
                <a:t>jednostranný  intervalový odhad  P = 1 - </a:t>
              </a:r>
              <a:r>
                <a:rPr lang="cs-CZ" sz="1600" b="1">
                  <a:solidFill>
                    <a:srgbClr val="008000"/>
                  </a:solidFill>
                  <a:sym typeface="Symbol" pitchFamily="18" charset="2"/>
                </a:rPr>
                <a:t></a:t>
              </a:r>
              <a:endParaRPr lang="cs-CZ" sz="1600" b="1">
                <a:solidFill>
                  <a:srgbClr val="008000"/>
                </a:solidFill>
              </a:endParaRPr>
            </a:p>
          </p:txBody>
        </p:sp>
        <p:sp>
          <p:nvSpPr>
            <p:cNvPr id="176153" name="Text Box 25"/>
            <p:cNvSpPr txBox="1">
              <a:spLocks noChangeArrowheads="1"/>
            </p:cNvSpPr>
            <p:nvPr/>
          </p:nvSpPr>
          <p:spPr bwMode="auto">
            <a:xfrm>
              <a:off x="3393" y="8422"/>
              <a:ext cx="60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cs-CZ" sz="1200" b="1">
                  <a:solidFill>
                    <a:srgbClr val="008000"/>
                  </a:solidFill>
                </a:rPr>
                <a:t>T</a:t>
              </a:r>
              <a:r>
                <a:rPr lang="cs-CZ" sz="1200" b="1" baseline="-25000">
                  <a:solidFill>
                    <a:srgbClr val="008000"/>
                  </a:solidFill>
                </a:rPr>
                <a:t>1</a:t>
              </a:r>
            </a:p>
          </p:txBody>
        </p:sp>
        <p:grpSp>
          <p:nvGrpSpPr>
            <p:cNvPr id="176154" name="Group 26"/>
            <p:cNvGrpSpPr>
              <a:grpSpLocks/>
            </p:cNvGrpSpPr>
            <p:nvPr/>
          </p:nvGrpSpPr>
          <p:grpSpPr bwMode="auto">
            <a:xfrm>
              <a:off x="2974" y="8562"/>
              <a:ext cx="1151" cy="1060"/>
              <a:chOff x="2166" y="3477"/>
              <a:chExt cx="1026" cy="855"/>
            </a:xfrm>
          </p:grpSpPr>
          <p:sp>
            <p:nvSpPr>
              <p:cNvPr id="176155" name="Text Box 27"/>
              <p:cNvSpPr txBox="1">
                <a:spLocks noChangeArrowheads="1"/>
              </p:cNvSpPr>
              <p:nvPr/>
            </p:nvSpPr>
            <p:spPr bwMode="auto">
              <a:xfrm>
                <a:off x="2166" y="3477"/>
                <a:ext cx="1026" cy="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cs-CZ" sz="1600" b="1">
                    <a:solidFill>
                      <a:srgbClr val="008000"/>
                    </a:solidFill>
                    <a:sym typeface="Symbol" pitchFamily="18" charset="2"/>
                  </a:rPr>
                  <a:t></a:t>
                </a:r>
                <a:endParaRPr lang="cs-CZ" sz="1600" b="1" baseline="-25000">
                  <a:solidFill>
                    <a:srgbClr val="008000"/>
                  </a:solidFill>
                </a:endParaRPr>
              </a:p>
            </p:txBody>
          </p:sp>
          <p:sp>
            <p:nvSpPr>
              <p:cNvPr id="176156" name="Line 28"/>
              <p:cNvSpPr>
                <a:spLocks noChangeShapeType="1"/>
              </p:cNvSpPr>
              <p:nvPr/>
            </p:nvSpPr>
            <p:spPr bwMode="auto">
              <a:xfrm>
                <a:off x="2508" y="3840"/>
                <a:ext cx="171" cy="49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76157" name="Line 29"/>
          <p:cNvSpPr>
            <a:spLocks noChangeShapeType="1"/>
          </p:cNvSpPr>
          <p:nvPr/>
        </p:nvSpPr>
        <p:spPr bwMode="auto">
          <a:xfrm>
            <a:off x="44958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CEC4C-8EEB-41F8-A7C5-D9AB2F3ACDC4}" type="slidenum">
              <a:rPr lang="cs-CZ"/>
              <a:pPr/>
              <a:t>33</a:t>
            </a:fld>
            <a:endParaRPr lang="cs-CZ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HLADINA VÝZNAMNOSTI </a:t>
            </a:r>
            <a:r>
              <a:rPr lang="cs-CZ">
                <a:sym typeface="Symbol" pitchFamily="18" charset="2"/>
              </a:rPr>
              <a:t> </a:t>
            </a:r>
            <a:br>
              <a:rPr lang="cs-CZ">
                <a:sym typeface="Symbol" pitchFamily="18" charset="2"/>
              </a:rPr>
            </a:br>
            <a:r>
              <a:rPr lang="cs-CZ">
                <a:sym typeface="Symbol" pitchFamily="18" charset="2"/>
              </a:rPr>
              <a:t>V INTERVALOVÝCH ODHADECH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5486400" y="35052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800" b="1"/>
          </a:p>
        </p:txBody>
      </p:sp>
      <p:grpSp>
        <p:nvGrpSpPr>
          <p:cNvPr id="177156" name="Group 4"/>
          <p:cNvGrpSpPr>
            <a:grpSpLocks/>
          </p:cNvGrpSpPr>
          <p:nvPr/>
        </p:nvGrpSpPr>
        <p:grpSpPr bwMode="auto">
          <a:xfrm>
            <a:off x="838200" y="2133600"/>
            <a:ext cx="8077200" cy="4097338"/>
            <a:chOff x="528" y="1344"/>
            <a:chExt cx="5088" cy="2581"/>
          </a:xfrm>
        </p:grpSpPr>
        <p:grpSp>
          <p:nvGrpSpPr>
            <p:cNvPr id="177157" name="Group 5"/>
            <p:cNvGrpSpPr>
              <a:grpSpLocks/>
            </p:cNvGrpSpPr>
            <p:nvPr/>
          </p:nvGrpSpPr>
          <p:grpSpPr bwMode="auto">
            <a:xfrm>
              <a:off x="2640" y="1344"/>
              <a:ext cx="192" cy="2496"/>
              <a:chOff x="2640" y="1344"/>
              <a:chExt cx="192" cy="2496"/>
            </a:xfrm>
          </p:grpSpPr>
          <p:sp>
            <p:nvSpPr>
              <p:cNvPr id="177158" name="Line 6"/>
              <p:cNvSpPr>
                <a:spLocks noChangeShapeType="1"/>
              </p:cNvSpPr>
              <p:nvPr/>
            </p:nvSpPr>
            <p:spPr bwMode="auto">
              <a:xfrm>
                <a:off x="2736" y="1344"/>
                <a:ext cx="0" cy="2496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lgDash"/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177159" name="Text Box 7"/>
              <p:cNvSpPr txBox="1">
                <a:spLocks noChangeArrowheads="1"/>
              </p:cNvSpPr>
              <p:nvPr/>
            </p:nvSpPr>
            <p:spPr bwMode="auto">
              <a:xfrm>
                <a:off x="2640" y="1968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1800">
                    <a:sym typeface="Symbol" pitchFamily="18" charset="2"/>
                  </a:rPr>
                  <a:t></a:t>
                </a:r>
                <a:endParaRPr lang="cs-CZ" sz="1800"/>
              </a:p>
            </p:txBody>
          </p:sp>
        </p:grpSp>
        <p:pic>
          <p:nvPicPr>
            <p:cNvPr id="177160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4" y="1344"/>
              <a:ext cx="2394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77161" name="Group 9"/>
            <p:cNvGrpSpPr>
              <a:grpSpLocks/>
            </p:cNvGrpSpPr>
            <p:nvPr/>
          </p:nvGrpSpPr>
          <p:grpSpPr bwMode="auto">
            <a:xfrm>
              <a:off x="1920" y="1968"/>
              <a:ext cx="1426" cy="34"/>
              <a:chOff x="1920" y="1968"/>
              <a:chExt cx="1426" cy="34"/>
            </a:xfrm>
          </p:grpSpPr>
          <p:sp>
            <p:nvSpPr>
              <p:cNvPr id="177162" name="Oval 1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34" cy="3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77163" name="Group 11"/>
              <p:cNvGrpSpPr>
                <a:grpSpLocks/>
              </p:cNvGrpSpPr>
              <p:nvPr/>
            </p:nvGrpSpPr>
            <p:grpSpPr bwMode="auto">
              <a:xfrm>
                <a:off x="1920" y="1968"/>
                <a:ext cx="1186" cy="34"/>
                <a:chOff x="1920" y="1968"/>
                <a:chExt cx="1186" cy="34"/>
              </a:xfrm>
            </p:grpSpPr>
            <p:sp>
              <p:nvSpPr>
                <p:cNvPr id="177164" name="Oval 12"/>
                <p:cNvSpPr>
                  <a:spLocks noChangeArrowheads="1"/>
                </p:cNvSpPr>
                <p:nvPr/>
              </p:nvSpPr>
              <p:spPr bwMode="auto">
                <a:xfrm>
                  <a:off x="1920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65" name="Oval 13"/>
                <p:cNvSpPr>
                  <a:spLocks noChangeArrowheads="1"/>
                </p:cNvSpPr>
                <p:nvPr/>
              </p:nvSpPr>
              <p:spPr bwMode="auto">
                <a:xfrm>
                  <a:off x="2016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66" name="Oval 14"/>
                <p:cNvSpPr>
                  <a:spLocks noChangeArrowheads="1"/>
                </p:cNvSpPr>
                <p:nvPr/>
              </p:nvSpPr>
              <p:spPr bwMode="auto">
                <a:xfrm>
                  <a:off x="2400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67" name="Oval 15"/>
                <p:cNvSpPr>
                  <a:spLocks noChangeArrowheads="1"/>
                </p:cNvSpPr>
                <p:nvPr/>
              </p:nvSpPr>
              <p:spPr bwMode="auto">
                <a:xfrm>
                  <a:off x="2448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68" name="Oval 16"/>
                <p:cNvSpPr>
                  <a:spLocks noChangeArrowheads="1"/>
                </p:cNvSpPr>
                <p:nvPr/>
              </p:nvSpPr>
              <p:spPr bwMode="auto">
                <a:xfrm>
                  <a:off x="2640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69" name="Oval 17"/>
                <p:cNvSpPr>
                  <a:spLocks noChangeArrowheads="1"/>
                </p:cNvSpPr>
                <p:nvPr/>
              </p:nvSpPr>
              <p:spPr bwMode="auto">
                <a:xfrm>
                  <a:off x="3072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70" name="Oval 18"/>
                <p:cNvSpPr>
                  <a:spLocks noChangeArrowheads="1"/>
                </p:cNvSpPr>
                <p:nvPr/>
              </p:nvSpPr>
              <p:spPr bwMode="auto">
                <a:xfrm>
                  <a:off x="2544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71" name="Oval 19"/>
                <p:cNvSpPr>
                  <a:spLocks noChangeArrowheads="1"/>
                </p:cNvSpPr>
                <p:nvPr/>
              </p:nvSpPr>
              <p:spPr bwMode="auto">
                <a:xfrm>
                  <a:off x="2592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72" name="Oval 20"/>
                <p:cNvSpPr>
                  <a:spLocks noChangeArrowheads="1"/>
                </p:cNvSpPr>
                <p:nvPr/>
              </p:nvSpPr>
              <p:spPr bwMode="auto">
                <a:xfrm>
                  <a:off x="2496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73" name="Oval 21"/>
                <p:cNvSpPr>
                  <a:spLocks noChangeArrowheads="1"/>
                </p:cNvSpPr>
                <p:nvPr/>
              </p:nvSpPr>
              <p:spPr bwMode="auto">
                <a:xfrm>
                  <a:off x="2880" y="1968"/>
                  <a:ext cx="34" cy="34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177174" name="Group 22"/>
            <p:cNvGrpSpPr>
              <a:grpSpLocks/>
            </p:cNvGrpSpPr>
            <p:nvPr/>
          </p:nvGrpSpPr>
          <p:grpSpPr bwMode="auto">
            <a:xfrm>
              <a:off x="2153" y="2208"/>
              <a:ext cx="771" cy="240"/>
              <a:chOff x="2153" y="2208"/>
              <a:chExt cx="771" cy="240"/>
            </a:xfrm>
          </p:grpSpPr>
          <p:grpSp>
            <p:nvGrpSpPr>
              <p:cNvPr id="177175" name="Group 23"/>
              <p:cNvGrpSpPr>
                <a:grpSpLocks/>
              </p:cNvGrpSpPr>
              <p:nvPr/>
            </p:nvGrpSpPr>
            <p:grpSpPr bwMode="auto">
              <a:xfrm>
                <a:off x="2153" y="2208"/>
                <a:ext cx="771" cy="96"/>
                <a:chOff x="2153" y="2208"/>
                <a:chExt cx="771" cy="96"/>
              </a:xfrm>
            </p:grpSpPr>
            <p:grpSp>
              <p:nvGrpSpPr>
                <p:cNvPr id="177176" name="Group 24"/>
                <p:cNvGrpSpPr>
                  <a:grpSpLocks/>
                </p:cNvGrpSpPr>
                <p:nvPr/>
              </p:nvGrpSpPr>
              <p:grpSpPr bwMode="auto">
                <a:xfrm>
                  <a:off x="2153" y="2208"/>
                  <a:ext cx="771" cy="96"/>
                  <a:chOff x="2153" y="2208"/>
                  <a:chExt cx="771" cy="96"/>
                </a:xfrm>
              </p:grpSpPr>
              <p:sp>
                <p:nvSpPr>
                  <p:cNvPr id="177177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153" y="2256"/>
                    <a:ext cx="77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sp>
                <p:nvSpPr>
                  <p:cNvPr id="17717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2208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7179" name="Line 27"/>
                <p:cNvSpPr>
                  <a:spLocks noChangeShapeType="1"/>
                </p:cNvSpPr>
                <p:nvPr/>
              </p:nvSpPr>
              <p:spPr bwMode="auto">
                <a:xfrm>
                  <a:off x="2922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177180" name="Line 28"/>
                <p:cNvSpPr>
                  <a:spLocks noChangeShapeType="1"/>
                </p:cNvSpPr>
                <p:nvPr/>
              </p:nvSpPr>
              <p:spPr bwMode="auto">
                <a:xfrm>
                  <a:off x="2539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aphicFrame>
            <p:nvGraphicFramePr>
              <p:cNvPr id="177181" name="Object 29"/>
              <p:cNvGraphicFramePr>
                <a:graphicFrameLocks noChangeAspect="1"/>
              </p:cNvGraphicFramePr>
              <p:nvPr/>
            </p:nvGraphicFramePr>
            <p:xfrm>
              <a:off x="2496" y="2304"/>
              <a:ext cx="104" cy="144"/>
            </p:xfrm>
            <a:graphic>
              <a:graphicData uri="http://schemas.openxmlformats.org/presentationml/2006/ole">
                <p:oleObj spid="_x0000_s177181" name="Equation" r:id="rId4" imgW="164880" imgH="228600" progId="Equation.DSMT4">
                  <p:embed/>
                </p:oleObj>
              </a:graphicData>
            </a:graphic>
          </p:graphicFrame>
        </p:grpSp>
        <p:grpSp>
          <p:nvGrpSpPr>
            <p:cNvPr id="177182" name="Group 30"/>
            <p:cNvGrpSpPr>
              <a:grpSpLocks/>
            </p:cNvGrpSpPr>
            <p:nvPr/>
          </p:nvGrpSpPr>
          <p:grpSpPr bwMode="auto">
            <a:xfrm>
              <a:off x="2208" y="1920"/>
              <a:ext cx="1138" cy="34"/>
              <a:chOff x="2208" y="1920"/>
              <a:chExt cx="1138" cy="34"/>
            </a:xfrm>
          </p:grpSpPr>
          <p:sp>
            <p:nvSpPr>
              <p:cNvPr id="177183" name="Oval 31"/>
              <p:cNvSpPr>
                <a:spLocks noChangeArrowheads="1"/>
              </p:cNvSpPr>
              <p:nvPr/>
            </p:nvSpPr>
            <p:spPr bwMode="auto">
              <a:xfrm>
                <a:off x="2688" y="1920"/>
                <a:ext cx="34" cy="34"/>
              </a:xfrm>
              <a:prstGeom prst="ellipse">
                <a:avLst/>
              </a:prstGeom>
              <a:solidFill>
                <a:srgbClr val="008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77184" name="Group 32"/>
              <p:cNvGrpSpPr>
                <a:grpSpLocks/>
              </p:cNvGrpSpPr>
              <p:nvPr/>
            </p:nvGrpSpPr>
            <p:grpSpPr bwMode="auto">
              <a:xfrm>
                <a:off x="2208" y="1920"/>
                <a:ext cx="1138" cy="34"/>
                <a:chOff x="2208" y="1920"/>
                <a:chExt cx="1138" cy="34"/>
              </a:xfrm>
            </p:grpSpPr>
            <p:sp>
              <p:nvSpPr>
                <p:cNvPr id="177185" name="Oval 33"/>
                <p:cNvSpPr>
                  <a:spLocks noChangeArrowheads="1"/>
                </p:cNvSpPr>
                <p:nvPr/>
              </p:nvSpPr>
              <p:spPr bwMode="auto">
                <a:xfrm>
                  <a:off x="2208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86" name="Oval 34"/>
                <p:cNvSpPr>
                  <a:spLocks noChangeArrowheads="1"/>
                </p:cNvSpPr>
                <p:nvPr/>
              </p:nvSpPr>
              <p:spPr bwMode="auto">
                <a:xfrm>
                  <a:off x="2304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87" name="Oval 35"/>
                <p:cNvSpPr>
                  <a:spLocks noChangeArrowheads="1"/>
                </p:cNvSpPr>
                <p:nvPr/>
              </p:nvSpPr>
              <p:spPr bwMode="auto">
                <a:xfrm>
                  <a:off x="2640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88" name="Oval 36"/>
                <p:cNvSpPr>
                  <a:spLocks noChangeArrowheads="1"/>
                </p:cNvSpPr>
                <p:nvPr/>
              </p:nvSpPr>
              <p:spPr bwMode="auto">
                <a:xfrm>
                  <a:off x="3120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89" name="Oval 37"/>
                <p:cNvSpPr>
                  <a:spLocks noChangeArrowheads="1"/>
                </p:cNvSpPr>
                <p:nvPr/>
              </p:nvSpPr>
              <p:spPr bwMode="auto">
                <a:xfrm>
                  <a:off x="3216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90" name="Oval 38"/>
                <p:cNvSpPr>
                  <a:spLocks noChangeArrowheads="1"/>
                </p:cNvSpPr>
                <p:nvPr/>
              </p:nvSpPr>
              <p:spPr bwMode="auto">
                <a:xfrm>
                  <a:off x="2976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91" name="Oval 39"/>
                <p:cNvSpPr>
                  <a:spLocks noChangeArrowheads="1"/>
                </p:cNvSpPr>
                <p:nvPr/>
              </p:nvSpPr>
              <p:spPr bwMode="auto">
                <a:xfrm>
                  <a:off x="3264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192" name="Oval 40"/>
                <p:cNvSpPr>
                  <a:spLocks noChangeArrowheads="1"/>
                </p:cNvSpPr>
                <p:nvPr/>
              </p:nvSpPr>
              <p:spPr bwMode="auto">
                <a:xfrm>
                  <a:off x="3312" y="1920"/>
                  <a:ext cx="34" cy="34"/>
                </a:xfrm>
                <a:prstGeom prst="ellipse">
                  <a:avLst/>
                </a:prstGeom>
                <a:solidFill>
                  <a:srgbClr val="008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177193" name="Group 41"/>
            <p:cNvGrpSpPr>
              <a:grpSpLocks/>
            </p:cNvGrpSpPr>
            <p:nvPr/>
          </p:nvGrpSpPr>
          <p:grpSpPr bwMode="auto">
            <a:xfrm>
              <a:off x="2448" y="2496"/>
              <a:ext cx="771" cy="240"/>
              <a:chOff x="2448" y="2496"/>
              <a:chExt cx="771" cy="240"/>
            </a:xfrm>
          </p:grpSpPr>
          <p:grpSp>
            <p:nvGrpSpPr>
              <p:cNvPr id="177194" name="Group 42"/>
              <p:cNvGrpSpPr>
                <a:grpSpLocks/>
              </p:cNvGrpSpPr>
              <p:nvPr/>
            </p:nvGrpSpPr>
            <p:grpSpPr bwMode="auto">
              <a:xfrm>
                <a:off x="2448" y="2496"/>
                <a:ext cx="771" cy="96"/>
                <a:chOff x="2153" y="2208"/>
                <a:chExt cx="771" cy="96"/>
              </a:xfrm>
            </p:grpSpPr>
            <p:grpSp>
              <p:nvGrpSpPr>
                <p:cNvPr id="177195" name="Group 43"/>
                <p:cNvGrpSpPr>
                  <a:grpSpLocks/>
                </p:cNvGrpSpPr>
                <p:nvPr/>
              </p:nvGrpSpPr>
              <p:grpSpPr bwMode="auto">
                <a:xfrm>
                  <a:off x="2153" y="2208"/>
                  <a:ext cx="771" cy="96"/>
                  <a:chOff x="2153" y="2208"/>
                  <a:chExt cx="771" cy="96"/>
                </a:xfrm>
              </p:grpSpPr>
              <p:sp>
                <p:nvSpPr>
                  <p:cNvPr id="177196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153" y="2256"/>
                    <a:ext cx="77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sp>
                <p:nvSpPr>
                  <p:cNvPr id="177197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2208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7198" name="Line 46"/>
                <p:cNvSpPr>
                  <a:spLocks noChangeShapeType="1"/>
                </p:cNvSpPr>
                <p:nvPr/>
              </p:nvSpPr>
              <p:spPr bwMode="auto">
                <a:xfrm>
                  <a:off x="2922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177199" name="Line 47"/>
                <p:cNvSpPr>
                  <a:spLocks noChangeShapeType="1"/>
                </p:cNvSpPr>
                <p:nvPr/>
              </p:nvSpPr>
              <p:spPr bwMode="auto">
                <a:xfrm>
                  <a:off x="2539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aphicFrame>
            <p:nvGraphicFramePr>
              <p:cNvPr id="177200" name="Object 48"/>
              <p:cNvGraphicFramePr>
                <a:graphicFrameLocks noChangeAspect="1"/>
              </p:cNvGraphicFramePr>
              <p:nvPr/>
            </p:nvGraphicFramePr>
            <p:xfrm>
              <a:off x="2784" y="2592"/>
              <a:ext cx="112" cy="144"/>
            </p:xfrm>
            <a:graphic>
              <a:graphicData uri="http://schemas.openxmlformats.org/presentationml/2006/ole">
                <p:oleObj spid="_x0000_s177200" name="Equation" r:id="rId5" imgW="177480" imgH="228600" progId="Equation.DSMT4">
                  <p:embed/>
                </p:oleObj>
              </a:graphicData>
            </a:graphic>
          </p:graphicFrame>
        </p:grpSp>
        <p:grpSp>
          <p:nvGrpSpPr>
            <p:cNvPr id="177201" name="Group 49"/>
            <p:cNvGrpSpPr>
              <a:grpSpLocks/>
            </p:cNvGrpSpPr>
            <p:nvPr/>
          </p:nvGrpSpPr>
          <p:grpSpPr bwMode="auto">
            <a:xfrm>
              <a:off x="1920" y="1776"/>
              <a:ext cx="754" cy="130"/>
              <a:chOff x="1920" y="1776"/>
              <a:chExt cx="754" cy="130"/>
            </a:xfrm>
          </p:grpSpPr>
          <p:sp>
            <p:nvSpPr>
              <p:cNvPr id="177202" name="Oval 50"/>
              <p:cNvSpPr>
                <a:spLocks noChangeArrowheads="1"/>
              </p:cNvSpPr>
              <p:nvPr/>
            </p:nvSpPr>
            <p:spPr bwMode="auto">
              <a:xfrm>
                <a:off x="2256" y="1824"/>
                <a:ext cx="34" cy="34"/>
              </a:xfrm>
              <a:prstGeom prst="ellipse">
                <a:avLst/>
              </a:prstGeom>
              <a:solidFill>
                <a:srgbClr val="80008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203" name="Oval 5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4" cy="34"/>
              </a:xfrm>
              <a:prstGeom prst="ellipse">
                <a:avLst/>
              </a:prstGeom>
              <a:solidFill>
                <a:srgbClr val="80008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77204" name="Group 52"/>
              <p:cNvGrpSpPr>
                <a:grpSpLocks/>
              </p:cNvGrpSpPr>
              <p:nvPr/>
            </p:nvGrpSpPr>
            <p:grpSpPr bwMode="auto">
              <a:xfrm>
                <a:off x="1920" y="1776"/>
                <a:ext cx="754" cy="130"/>
                <a:chOff x="1920" y="1776"/>
                <a:chExt cx="754" cy="130"/>
              </a:xfrm>
            </p:grpSpPr>
            <p:sp>
              <p:nvSpPr>
                <p:cNvPr id="177205" name="Oval 53"/>
                <p:cNvSpPr>
                  <a:spLocks noChangeArrowheads="1"/>
                </p:cNvSpPr>
                <p:nvPr/>
              </p:nvSpPr>
              <p:spPr bwMode="auto">
                <a:xfrm>
                  <a:off x="2256" y="1872"/>
                  <a:ext cx="34" cy="34"/>
                </a:xfrm>
                <a:prstGeom prst="ellipse">
                  <a:avLst/>
                </a:prstGeom>
                <a:solidFill>
                  <a:srgbClr val="80008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206" name="Oval 54"/>
                <p:cNvSpPr>
                  <a:spLocks noChangeArrowheads="1"/>
                </p:cNvSpPr>
                <p:nvPr/>
              </p:nvSpPr>
              <p:spPr bwMode="auto">
                <a:xfrm>
                  <a:off x="2304" y="1872"/>
                  <a:ext cx="34" cy="34"/>
                </a:xfrm>
                <a:prstGeom prst="ellipse">
                  <a:avLst/>
                </a:prstGeom>
                <a:solidFill>
                  <a:srgbClr val="80008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7207" name="Oval 55"/>
                <p:cNvSpPr>
                  <a:spLocks noChangeArrowheads="1"/>
                </p:cNvSpPr>
                <p:nvPr/>
              </p:nvSpPr>
              <p:spPr bwMode="auto">
                <a:xfrm>
                  <a:off x="2640" y="1872"/>
                  <a:ext cx="34" cy="34"/>
                </a:xfrm>
                <a:prstGeom prst="ellipse">
                  <a:avLst/>
                </a:prstGeom>
                <a:solidFill>
                  <a:srgbClr val="80008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grpSp>
              <p:nvGrpSpPr>
                <p:cNvPr id="177208" name="Group 56"/>
                <p:cNvGrpSpPr>
                  <a:grpSpLocks/>
                </p:cNvGrpSpPr>
                <p:nvPr/>
              </p:nvGrpSpPr>
              <p:grpSpPr bwMode="auto">
                <a:xfrm>
                  <a:off x="1920" y="1776"/>
                  <a:ext cx="610" cy="130"/>
                  <a:chOff x="1920" y="1776"/>
                  <a:chExt cx="610" cy="130"/>
                </a:xfrm>
              </p:grpSpPr>
              <p:sp>
                <p:nvSpPr>
                  <p:cNvPr id="17720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1872"/>
                    <a:ext cx="34" cy="34"/>
                  </a:xfrm>
                  <a:prstGeom prst="ellipse">
                    <a:avLst/>
                  </a:prstGeom>
                  <a:solidFill>
                    <a:srgbClr val="800080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721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872"/>
                    <a:ext cx="34" cy="34"/>
                  </a:xfrm>
                  <a:prstGeom prst="ellipse">
                    <a:avLst/>
                  </a:prstGeom>
                  <a:solidFill>
                    <a:srgbClr val="800080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721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872"/>
                    <a:ext cx="34" cy="34"/>
                  </a:xfrm>
                  <a:prstGeom prst="ellipse">
                    <a:avLst/>
                  </a:prstGeom>
                  <a:solidFill>
                    <a:srgbClr val="800080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721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872"/>
                    <a:ext cx="34" cy="34"/>
                  </a:xfrm>
                  <a:prstGeom prst="ellipse">
                    <a:avLst/>
                  </a:prstGeom>
                  <a:solidFill>
                    <a:srgbClr val="800080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721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1776"/>
                    <a:ext cx="34" cy="34"/>
                  </a:xfrm>
                  <a:prstGeom prst="ellipse">
                    <a:avLst/>
                  </a:prstGeom>
                  <a:solidFill>
                    <a:srgbClr val="800080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77214" name="Group 62"/>
            <p:cNvGrpSpPr>
              <a:grpSpLocks/>
            </p:cNvGrpSpPr>
            <p:nvPr/>
          </p:nvGrpSpPr>
          <p:grpSpPr bwMode="auto">
            <a:xfrm>
              <a:off x="1920" y="2736"/>
              <a:ext cx="771" cy="240"/>
              <a:chOff x="1920" y="2736"/>
              <a:chExt cx="771" cy="240"/>
            </a:xfrm>
          </p:grpSpPr>
          <p:grpSp>
            <p:nvGrpSpPr>
              <p:cNvPr id="177215" name="Group 63"/>
              <p:cNvGrpSpPr>
                <a:grpSpLocks/>
              </p:cNvGrpSpPr>
              <p:nvPr/>
            </p:nvGrpSpPr>
            <p:grpSpPr bwMode="auto">
              <a:xfrm>
                <a:off x="1920" y="2736"/>
                <a:ext cx="771" cy="96"/>
                <a:chOff x="2153" y="2208"/>
                <a:chExt cx="771" cy="96"/>
              </a:xfrm>
            </p:grpSpPr>
            <p:grpSp>
              <p:nvGrpSpPr>
                <p:cNvPr id="177216" name="Group 64"/>
                <p:cNvGrpSpPr>
                  <a:grpSpLocks/>
                </p:cNvGrpSpPr>
                <p:nvPr/>
              </p:nvGrpSpPr>
              <p:grpSpPr bwMode="auto">
                <a:xfrm>
                  <a:off x="2153" y="2208"/>
                  <a:ext cx="771" cy="96"/>
                  <a:chOff x="2153" y="2208"/>
                  <a:chExt cx="771" cy="96"/>
                </a:xfrm>
              </p:grpSpPr>
              <p:sp>
                <p:nvSpPr>
                  <p:cNvPr id="177217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153" y="2256"/>
                    <a:ext cx="77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80008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  <p:sp>
                <p:nvSpPr>
                  <p:cNvPr id="177218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2208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rgbClr val="80008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7219" name="Line 67"/>
                <p:cNvSpPr>
                  <a:spLocks noChangeShapeType="1"/>
                </p:cNvSpPr>
                <p:nvPr/>
              </p:nvSpPr>
              <p:spPr bwMode="auto">
                <a:xfrm>
                  <a:off x="2922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  <p:sp>
              <p:nvSpPr>
                <p:cNvPr id="177220" name="Line 68"/>
                <p:cNvSpPr>
                  <a:spLocks noChangeShapeType="1"/>
                </p:cNvSpPr>
                <p:nvPr/>
              </p:nvSpPr>
              <p:spPr bwMode="auto">
                <a:xfrm>
                  <a:off x="2539" y="2208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aphicFrame>
            <p:nvGraphicFramePr>
              <p:cNvPr id="177221" name="Object 69"/>
              <p:cNvGraphicFramePr>
                <a:graphicFrameLocks noChangeAspect="1"/>
              </p:cNvGraphicFramePr>
              <p:nvPr/>
            </p:nvGraphicFramePr>
            <p:xfrm>
              <a:off x="2256" y="2832"/>
              <a:ext cx="112" cy="144"/>
            </p:xfrm>
            <a:graphic>
              <a:graphicData uri="http://schemas.openxmlformats.org/presentationml/2006/ole">
                <p:oleObj spid="_x0000_s177221" name="Equation" r:id="rId6" imgW="177480" imgH="228600" progId="Equation.DSMT4">
                  <p:embed/>
                </p:oleObj>
              </a:graphicData>
            </a:graphic>
          </p:graphicFrame>
        </p:grpSp>
        <p:grpSp>
          <p:nvGrpSpPr>
            <p:cNvPr id="177222" name="Group 70"/>
            <p:cNvGrpSpPr>
              <a:grpSpLocks/>
            </p:cNvGrpSpPr>
            <p:nvPr/>
          </p:nvGrpSpPr>
          <p:grpSpPr bwMode="auto">
            <a:xfrm>
              <a:off x="3264" y="2208"/>
              <a:ext cx="2352" cy="949"/>
              <a:chOff x="3264" y="2208"/>
              <a:chExt cx="2352" cy="949"/>
            </a:xfrm>
          </p:grpSpPr>
          <p:sp>
            <p:nvSpPr>
              <p:cNvPr id="177223" name="AutoShape 71"/>
              <p:cNvSpPr>
                <a:spLocks/>
              </p:cNvSpPr>
              <p:nvPr/>
            </p:nvSpPr>
            <p:spPr bwMode="auto">
              <a:xfrm>
                <a:off x="3264" y="2208"/>
                <a:ext cx="96" cy="384"/>
              </a:xfrm>
              <a:prstGeom prst="rightBrace">
                <a:avLst>
                  <a:gd name="adj1" fmla="val 33333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7224" name="Text Box 72"/>
              <p:cNvSpPr txBox="1">
                <a:spLocks noChangeArrowheads="1"/>
              </p:cNvSpPr>
              <p:nvPr/>
            </p:nvSpPr>
            <p:spPr bwMode="auto">
              <a:xfrm>
                <a:off x="3408" y="2208"/>
                <a:ext cx="2208" cy="949"/>
              </a:xfrm>
              <a:prstGeom prst="rect">
                <a:avLst/>
              </a:prstGeom>
              <a:noFill/>
              <a:ln w="41275">
                <a:solidFill>
                  <a:srgbClr val="80000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1800" b="1"/>
                  <a:t>tyto intervaly spolehlivosti „obsahují“ střední hodnotu (jsou tedy „správné“), těch (při opakovaných výběrech) bude nejméně (1- </a:t>
                </a:r>
                <a:r>
                  <a:rPr lang="cs-CZ" sz="1800" b="1">
                    <a:sym typeface="Symbol" pitchFamily="18" charset="2"/>
                  </a:rPr>
                  <a:t>).100 %</a:t>
                </a:r>
                <a:endParaRPr lang="cs-CZ" sz="1800" b="1"/>
              </a:p>
            </p:txBody>
          </p:sp>
        </p:grpSp>
        <p:grpSp>
          <p:nvGrpSpPr>
            <p:cNvPr id="177225" name="Group 73"/>
            <p:cNvGrpSpPr>
              <a:grpSpLocks/>
            </p:cNvGrpSpPr>
            <p:nvPr/>
          </p:nvGrpSpPr>
          <p:grpSpPr bwMode="auto">
            <a:xfrm>
              <a:off x="528" y="2784"/>
              <a:ext cx="1872" cy="1141"/>
              <a:chOff x="528" y="2784"/>
              <a:chExt cx="1872" cy="1141"/>
            </a:xfrm>
          </p:grpSpPr>
          <p:sp>
            <p:nvSpPr>
              <p:cNvPr id="177226" name="Text Box 74"/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1872" cy="949"/>
              </a:xfrm>
              <a:prstGeom prst="rect">
                <a:avLst/>
              </a:prstGeom>
              <a:noFill/>
              <a:ln w="4127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sz="1800" b="1"/>
                  <a:t>tento interval spolehlivosti „neobsahuje“ střední hodnotu (je tedy „chybný“), těchto intervalů se objeví nejvýše (100</a:t>
                </a:r>
                <a:r>
                  <a:rPr lang="cs-CZ" sz="1800" b="1">
                    <a:sym typeface="Symbol" pitchFamily="18" charset="2"/>
                  </a:rPr>
                  <a:t>) %</a:t>
                </a:r>
              </a:p>
            </p:txBody>
          </p:sp>
          <p:cxnSp>
            <p:nvCxnSpPr>
              <p:cNvPr id="177227" name="AutoShape 75"/>
              <p:cNvCxnSpPr>
                <a:cxnSpLocks noChangeShapeType="1"/>
                <a:stCxn id="177226" idx="0"/>
              </p:cNvCxnSpPr>
              <p:nvPr/>
            </p:nvCxnSpPr>
            <p:spPr bwMode="auto">
              <a:xfrm rot="16200000">
                <a:off x="1578" y="2670"/>
                <a:ext cx="179" cy="408"/>
              </a:xfrm>
              <a:prstGeom prst="bentConnector2">
                <a:avLst/>
              </a:prstGeom>
              <a:noFill/>
              <a:ln w="19050">
                <a:solidFill>
                  <a:srgbClr val="800080"/>
                </a:solidFill>
                <a:miter lim="800000"/>
                <a:headEnd/>
                <a:tailEnd type="stealth" w="med" len="med"/>
              </a:ln>
              <a:effectLst/>
            </p:spPr>
          </p:cxnSp>
        </p:grp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99061-28CF-4F96-9CD6-114112CB8A80}" type="slidenum">
              <a:rPr lang="cs-CZ"/>
              <a:pPr/>
              <a:t>34</a:t>
            </a:fld>
            <a:endParaRPr lang="cs-CZ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 SPOLEHLIVOSTI</a:t>
            </a:r>
            <a:br>
              <a:rPr lang="cs-CZ"/>
            </a:br>
            <a:r>
              <a:rPr lang="cs-CZ"/>
              <a:t>STŘEDNÍ HODNOTY </a:t>
            </a:r>
            <a:r>
              <a:rPr lang="cs-CZ">
                <a:sym typeface="Symbol" pitchFamily="18" charset="2"/>
              </a:rPr>
              <a:t></a:t>
            </a:r>
            <a:endParaRPr lang="cs-CZ"/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7848600" cy="995363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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je známa směrodatná odchylka 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 základního souboru nebo je používán velký výběr (nad 30 prvků)</a:t>
            </a:r>
            <a:endParaRPr lang="cs-CZ" sz="3200" b="1">
              <a:solidFill>
                <a:srgbClr val="CC3300"/>
              </a:solidFill>
            </a:endParaRPr>
          </a:p>
        </p:txBody>
      </p:sp>
      <p:graphicFrame>
        <p:nvGraphicFramePr>
          <p:cNvPr id="178180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78180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78181" name="Object 5"/>
          <p:cNvGraphicFramePr>
            <a:graphicFrameLocks noChangeAspect="1"/>
          </p:cNvGraphicFramePr>
          <p:nvPr/>
        </p:nvGraphicFramePr>
        <p:xfrm>
          <a:off x="2057400" y="3429000"/>
          <a:ext cx="5029200" cy="1120775"/>
        </p:xfrm>
        <a:graphic>
          <a:graphicData uri="http://schemas.openxmlformats.org/presentationml/2006/ole">
            <p:oleObj spid="_x0000_s178181" name="Equation" r:id="rId4" imgW="1879560" imgH="419040" progId="Equation.DSMT4">
              <p:embed/>
            </p:oleObj>
          </a:graphicData>
        </a:graphic>
      </p:graphicFrame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1524000" y="5791200"/>
            <a:ext cx="670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>
              <a:spcBef>
                <a:spcPct val="50000"/>
              </a:spcBef>
            </a:pPr>
            <a:r>
              <a:rPr lang="cs-CZ"/>
              <a:t>z</a:t>
            </a:r>
            <a:r>
              <a:rPr lang="cs-CZ" baseline="-25000">
                <a:sym typeface="Symbol" pitchFamily="18" charset="2"/>
              </a:rPr>
              <a:t>/2</a:t>
            </a:r>
            <a:r>
              <a:rPr lang="cs-CZ">
                <a:sym typeface="Symbol" pitchFamily="18" charset="2"/>
              </a:rPr>
              <a:t>  je kvantil normovaného normálního rozdělení pro hladinu významnosti /2 </a:t>
            </a:r>
          </a:p>
        </p:txBody>
      </p:sp>
      <p:grpSp>
        <p:nvGrpSpPr>
          <p:cNvPr id="178183" name="Group 7"/>
          <p:cNvGrpSpPr>
            <a:grpSpLocks/>
          </p:cNvGrpSpPr>
          <p:nvPr/>
        </p:nvGrpSpPr>
        <p:grpSpPr bwMode="auto">
          <a:xfrm>
            <a:off x="3048000" y="4876800"/>
            <a:ext cx="3048000" cy="304800"/>
            <a:chOff x="1920" y="3072"/>
            <a:chExt cx="1920" cy="192"/>
          </a:xfrm>
        </p:grpSpPr>
        <p:sp>
          <p:nvSpPr>
            <p:cNvPr id="178184" name="Line 8"/>
            <p:cNvSpPr>
              <a:spLocks noChangeShapeType="1"/>
            </p:cNvSpPr>
            <p:nvPr/>
          </p:nvSpPr>
          <p:spPr bwMode="auto">
            <a:xfrm>
              <a:off x="1920" y="3168"/>
              <a:ext cx="192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8185" name="Line 9"/>
            <p:cNvSpPr>
              <a:spLocks noChangeShapeType="1"/>
            </p:cNvSpPr>
            <p:nvPr/>
          </p:nvSpPr>
          <p:spPr bwMode="auto">
            <a:xfrm>
              <a:off x="1920" y="3072"/>
              <a:ext cx="0" cy="19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8186" name="Line 10"/>
            <p:cNvSpPr>
              <a:spLocks noChangeShapeType="1"/>
            </p:cNvSpPr>
            <p:nvPr/>
          </p:nvSpPr>
          <p:spPr bwMode="auto">
            <a:xfrm>
              <a:off x="3840" y="3072"/>
              <a:ext cx="0" cy="19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78187" name="AutoShape 11"/>
          <p:cNvSpPr>
            <a:spLocks/>
          </p:cNvSpPr>
          <p:nvPr/>
        </p:nvSpPr>
        <p:spPr bwMode="auto">
          <a:xfrm rot="5400000" flipV="1">
            <a:off x="2933700" y="36195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188" name="AutoShape 12"/>
          <p:cNvSpPr>
            <a:spLocks/>
          </p:cNvSpPr>
          <p:nvPr/>
        </p:nvSpPr>
        <p:spPr bwMode="auto">
          <a:xfrm rot="5400000" flipV="1">
            <a:off x="5981700" y="35433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2438400" y="5181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/>
              <a:t>dolní hranice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410200" y="5181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/>
              <a:t>horní hranice </a:t>
            </a:r>
          </a:p>
        </p:txBody>
      </p:sp>
      <p:sp>
        <p:nvSpPr>
          <p:cNvPr id="178191" name="Text Box 15"/>
          <p:cNvSpPr txBox="1">
            <a:spLocks noChangeArrowheads="1"/>
          </p:cNvSpPr>
          <p:nvPr/>
        </p:nvSpPr>
        <p:spPr bwMode="auto">
          <a:xfrm>
            <a:off x="7315200" y="3429000"/>
            <a:ext cx="1600200" cy="2052638"/>
          </a:xfrm>
          <a:prstGeom prst="rect">
            <a:avLst/>
          </a:prstGeom>
          <a:noFill/>
          <a:ln w="381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/>
              <a:t>v případě velkého výběru lze použít místo </a:t>
            </a:r>
            <a:r>
              <a:rPr lang="cs-CZ" sz="1800" b="1">
                <a:sym typeface="Symbol" pitchFamily="18" charset="2"/>
              </a:rPr>
              <a:t> výběrovou směrodatnou odchylku S</a:t>
            </a:r>
          </a:p>
        </p:txBody>
      </p:sp>
      <p:sp>
        <p:nvSpPr>
          <p:cNvPr id="178192" name="Line 16"/>
          <p:cNvSpPr>
            <a:spLocks noChangeShapeType="1"/>
          </p:cNvSpPr>
          <p:nvPr/>
        </p:nvSpPr>
        <p:spPr bwMode="auto">
          <a:xfrm flipH="1">
            <a:off x="6858000" y="3429000"/>
            <a:ext cx="381000" cy="152400"/>
          </a:xfrm>
          <a:prstGeom prst="line">
            <a:avLst/>
          </a:prstGeom>
          <a:noFill/>
          <a:ln w="19050">
            <a:solidFill>
              <a:srgbClr val="80008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78193" name="Line 17"/>
          <p:cNvSpPr>
            <a:spLocks noChangeShapeType="1"/>
          </p:cNvSpPr>
          <p:nvPr/>
        </p:nvSpPr>
        <p:spPr bwMode="auto">
          <a:xfrm flipH="1">
            <a:off x="3886200" y="3429000"/>
            <a:ext cx="3352800" cy="228600"/>
          </a:xfrm>
          <a:prstGeom prst="line">
            <a:avLst/>
          </a:prstGeom>
          <a:noFill/>
          <a:ln w="19050">
            <a:solidFill>
              <a:srgbClr val="80008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B7AC0-93EF-4B88-8CB0-BA7589D681A0}" type="slidenum">
              <a:rPr lang="cs-CZ"/>
              <a:pPr/>
              <a:t>35</a:t>
            </a:fld>
            <a:endParaRPr lang="cs-CZ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839788"/>
          </a:xfrm>
        </p:spPr>
        <p:txBody>
          <a:bodyPr/>
          <a:lstStyle/>
          <a:p>
            <a:r>
              <a:rPr lang="cs-CZ"/>
              <a:t>INTERVAL SPOLEHLIVOSTI</a:t>
            </a:r>
            <a:br>
              <a:rPr lang="cs-CZ"/>
            </a:br>
            <a:r>
              <a:rPr lang="cs-CZ"/>
              <a:t>STŘEDNÍ HODNOTY </a:t>
            </a:r>
            <a:r>
              <a:rPr lang="cs-CZ">
                <a:sym typeface="Symbol" pitchFamily="18" charset="2"/>
              </a:rPr>
              <a:t></a:t>
            </a:r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162800" cy="995363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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není známa směrodatná odchylka 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 základního souboru  a je používán malý výběr (do 30 prvků)</a:t>
            </a:r>
            <a:endParaRPr lang="cs-CZ" sz="3200" b="1">
              <a:solidFill>
                <a:srgbClr val="CC3300"/>
              </a:solidFill>
            </a:endParaRPr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1219200" y="4572000"/>
          <a:ext cx="6781800" cy="1323975"/>
        </p:xfrm>
        <a:graphic>
          <a:graphicData uri="http://schemas.openxmlformats.org/presentationml/2006/ole">
            <p:oleObj spid="_x0000_s179204" name="Equation" r:id="rId3" imgW="2145960" imgH="419040" progId="Equation.DSMT4">
              <p:embed/>
            </p:oleObj>
          </a:graphicData>
        </a:graphic>
      </p:graphicFrame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1447800" y="5867400"/>
            <a:ext cx="6705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65188" indent="-865188">
              <a:spcBef>
                <a:spcPct val="50000"/>
              </a:spcBef>
            </a:pPr>
            <a:r>
              <a:rPr lang="cs-CZ"/>
              <a:t>t</a:t>
            </a:r>
            <a:r>
              <a:rPr lang="cs-CZ" baseline="-25000">
                <a:sym typeface="Symbol" pitchFamily="18" charset="2"/>
              </a:rPr>
              <a:t>/2,n-1</a:t>
            </a:r>
            <a:r>
              <a:rPr lang="cs-CZ">
                <a:sym typeface="Symbol" pitchFamily="18" charset="2"/>
              </a:rPr>
              <a:t>  je kvantil Studentova t-rozdělení pro hladinu významnosti /2 a (n-1) stupňů volnosti</a:t>
            </a:r>
          </a:p>
        </p:txBody>
      </p:sp>
      <p:grpSp>
        <p:nvGrpSpPr>
          <p:cNvPr id="179206" name="Group 6"/>
          <p:cNvGrpSpPr>
            <a:grpSpLocks/>
          </p:cNvGrpSpPr>
          <p:nvPr/>
        </p:nvGrpSpPr>
        <p:grpSpPr bwMode="auto">
          <a:xfrm>
            <a:off x="1066800" y="3048000"/>
            <a:ext cx="7772400" cy="1066800"/>
            <a:chOff x="672" y="1920"/>
            <a:chExt cx="4896" cy="672"/>
          </a:xfrm>
        </p:grpSpPr>
        <p:sp>
          <p:nvSpPr>
            <p:cNvPr id="179207" name="Text Box 7"/>
            <p:cNvSpPr txBox="1">
              <a:spLocks noChangeArrowheads="1"/>
            </p:cNvSpPr>
            <p:nvPr/>
          </p:nvSpPr>
          <p:spPr bwMode="auto">
            <a:xfrm>
              <a:off x="672" y="2112"/>
              <a:ext cx="48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000" b="1"/>
                <a:t>Platí, že veličina                   má t-rozdělení s k =( n – 1) stupni volnosti</a:t>
              </a:r>
            </a:p>
          </p:txBody>
        </p:sp>
        <p:graphicFrame>
          <p:nvGraphicFramePr>
            <p:cNvPr id="179208" name="Object 8"/>
            <p:cNvGraphicFramePr>
              <a:graphicFrameLocks noChangeAspect="1"/>
            </p:cNvGraphicFramePr>
            <p:nvPr/>
          </p:nvGraphicFramePr>
          <p:xfrm>
            <a:off x="1872" y="1920"/>
            <a:ext cx="616" cy="672"/>
          </p:xfrm>
          <a:graphic>
            <a:graphicData uri="http://schemas.openxmlformats.org/presentationml/2006/ole">
              <p:oleObj spid="_x0000_s179208" name="Equation" r:id="rId4" imgW="419040" imgH="457200" progId="Equation.DSMT4">
                <p:embed/>
              </p:oleObj>
            </a:graphicData>
          </a:graphic>
        </p:graphicFrame>
      </p:grp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267200" y="4191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ym typeface="Symbol" pitchFamily="18" charset="2"/>
              </a:rPr>
              <a:t></a:t>
            </a:r>
            <a:endParaRPr lang="cs-CZ" sz="3200" b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4DCD5-88F7-48C8-A8CE-70EA6F2F4DC5}" type="slidenum">
              <a:rPr lang="cs-CZ"/>
              <a:pPr/>
              <a:t>36</a:t>
            </a:fld>
            <a:endParaRPr 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 SPOLEHLIVOSTI</a:t>
            </a:r>
            <a:br>
              <a:rPr lang="cs-CZ"/>
            </a:br>
            <a:r>
              <a:rPr lang="cs-CZ"/>
              <a:t>STŘEDNÍ HODNOTY </a:t>
            </a:r>
            <a:r>
              <a:rPr lang="cs-CZ">
                <a:sym typeface="Symbol" pitchFamily="18" charset="2"/>
              </a:rPr>
              <a:t>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162800" cy="995363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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velikost základního souboru je známa (N) a výběrový soubor je relativně velký (n</a:t>
            </a:r>
            <a:r>
              <a:rPr lang="en-US" b="1">
                <a:solidFill>
                  <a:srgbClr val="CC3300"/>
                </a:solidFill>
                <a:sym typeface="Wingdings" pitchFamily="2" charset="2"/>
              </a:rPr>
              <a:t> &gt; 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5 % N)</a:t>
            </a:r>
            <a:endParaRPr lang="cs-CZ" sz="3200" b="1">
              <a:solidFill>
                <a:srgbClr val="CC3300"/>
              </a:solidFill>
            </a:endParaRP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1066800" y="34290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Používá se </a:t>
            </a:r>
            <a:r>
              <a:rPr lang="cs-CZ" b="1">
                <a:solidFill>
                  <a:srgbClr val="FF0000"/>
                </a:solidFill>
              </a:rPr>
              <a:t>korekce na konečný základní soubor</a:t>
            </a:r>
            <a:r>
              <a:rPr lang="cs-CZ"/>
              <a:t>:</a:t>
            </a:r>
          </a:p>
        </p:txBody>
      </p:sp>
      <p:grpSp>
        <p:nvGrpSpPr>
          <p:cNvPr id="180229" name="Group 5"/>
          <p:cNvGrpSpPr>
            <a:grpSpLocks/>
          </p:cNvGrpSpPr>
          <p:nvPr/>
        </p:nvGrpSpPr>
        <p:grpSpPr bwMode="auto">
          <a:xfrm>
            <a:off x="1285875" y="3886200"/>
            <a:ext cx="7105650" cy="1295400"/>
            <a:chOff x="810" y="2448"/>
            <a:chExt cx="4476" cy="816"/>
          </a:xfrm>
        </p:grpSpPr>
        <p:graphicFrame>
          <p:nvGraphicFramePr>
            <p:cNvPr id="180230" name="Object 6"/>
            <p:cNvGraphicFramePr>
              <a:graphicFrameLocks noChangeAspect="1"/>
            </p:cNvGraphicFramePr>
            <p:nvPr/>
          </p:nvGraphicFramePr>
          <p:xfrm>
            <a:off x="810" y="2496"/>
            <a:ext cx="4476" cy="663"/>
          </p:xfrm>
          <a:graphic>
            <a:graphicData uri="http://schemas.openxmlformats.org/presentationml/2006/ole">
              <p:oleObj spid="_x0000_s180230" name="Equation" r:id="rId3" imgW="3085920" imgH="457200" progId="Equation.DSMT4">
                <p:embed/>
              </p:oleObj>
            </a:graphicData>
          </a:graphic>
        </p:graphicFrame>
        <p:sp>
          <p:nvSpPr>
            <p:cNvPr id="180231" name="Rectangle 7"/>
            <p:cNvSpPr>
              <a:spLocks noChangeArrowheads="1"/>
            </p:cNvSpPr>
            <p:nvPr/>
          </p:nvSpPr>
          <p:spPr bwMode="auto">
            <a:xfrm>
              <a:off x="2016" y="2448"/>
              <a:ext cx="720" cy="816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80232" name="Line 8"/>
          <p:cNvSpPr>
            <a:spLocks noChangeShapeType="1"/>
          </p:cNvSpPr>
          <p:nvPr/>
        </p:nvSpPr>
        <p:spPr bwMode="auto">
          <a:xfrm flipH="1">
            <a:off x="4343400" y="38100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grpSp>
        <p:nvGrpSpPr>
          <p:cNvPr id="180233" name="Group 9"/>
          <p:cNvGrpSpPr>
            <a:grpSpLocks/>
          </p:cNvGrpSpPr>
          <p:nvPr/>
        </p:nvGrpSpPr>
        <p:grpSpPr bwMode="auto">
          <a:xfrm>
            <a:off x="990600" y="5486400"/>
            <a:ext cx="7162800" cy="457200"/>
            <a:chOff x="624" y="3456"/>
            <a:chExt cx="4512" cy="288"/>
          </a:xfrm>
        </p:grpSpPr>
        <p:sp>
          <p:nvSpPr>
            <p:cNvPr id="180234" name="Text Box 10"/>
            <p:cNvSpPr txBox="1">
              <a:spLocks noChangeArrowheads="1"/>
            </p:cNvSpPr>
            <p:nvPr/>
          </p:nvSpPr>
          <p:spPr bwMode="auto">
            <a:xfrm>
              <a:off x="624" y="3456"/>
              <a:ext cx="4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Účelem korekce je zmenšit </a:t>
              </a:r>
              <a:r>
                <a:rPr lang="cs-CZ">
                  <a:solidFill>
                    <a:srgbClr val="996633"/>
                  </a:solidFill>
                </a:rPr>
                <a:t>standardní chybu</a:t>
              </a:r>
              <a:r>
                <a:rPr lang="cs-CZ"/>
                <a:t> </a:t>
              </a:r>
            </a:p>
          </p:txBody>
        </p:sp>
        <p:graphicFrame>
          <p:nvGraphicFramePr>
            <p:cNvPr id="180235" name="Object 11"/>
            <p:cNvGraphicFramePr>
              <a:graphicFrameLocks noChangeAspect="1"/>
            </p:cNvGraphicFramePr>
            <p:nvPr/>
          </p:nvGraphicFramePr>
          <p:xfrm>
            <a:off x="4100" y="3495"/>
            <a:ext cx="160" cy="192"/>
          </p:xfrm>
          <a:graphic>
            <a:graphicData uri="http://schemas.openxmlformats.org/presentationml/2006/ole">
              <p:oleObj spid="_x0000_s180235" name="Equation" r:id="rId4" imgW="126720" imgH="152280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5B68F-B2DA-419F-BCA8-4736067D396B}" type="slidenum">
              <a:rPr lang="cs-CZ"/>
              <a:pPr/>
              <a:t>37</a:t>
            </a:fld>
            <a:endParaRPr lang="cs-CZ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839788"/>
          </a:xfrm>
        </p:spPr>
        <p:txBody>
          <a:bodyPr/>
          <a:lstStyle/>
          <a:p>
            <a:r>
              <a:rPr lang="cs-CZ"/>
              <a:t>INTERVAL SPOLEHLIVOSTI</a:t>
            </a:r>
            <a:br>
              <a:rPr lang="cs-CZ"/>
            </a:br>
            <a:r>
              <a:rPr lang="cs-CZ"/>
              <a:t>STŘEDNÍ HODNOTY </a:t>
            </a:r>
            <a:r>
              <a:rPr lang="cs-CZ">
                <a:sym typeface="Symbol" pitchFamily="18" charset="2"/>
              </a:rPr>
              <a:t></a:t>
            </a:r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7162800" cy="630238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 jednostranné intervaly</a:t>
            </a:r>
            <a:endParaRPr lang="cs-CZ" sz="3200" b="1">
              <a:solidFill>
                <a:srgbClr val="CC3300"/>
              </a:solidFill>
            </a:endParaRP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990600" y="2895600"/>
            <a:ext cx="7162800" cy="1603375"/>
          </a:xfrm>
          <a:prstGeom prst="rect">
            <a:avLst/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Jednostranné intervaly se počítají podle stejných vztahů jako oboustranné, pouze </a:t>
            </a:r>
            <a:r>
              <a:rPr lang="cs-CZ" b="1">
                <a:solidFill>
                  <a:srgbClr val="FF0000"/>
                </a:solidFill>
              </a:rPr>
              <a:t>hladina významnosti je </a:t>
            </a:r>
            <a:r>
              <a:rPr lang="cs-CZ" b="1">
                <a:solidFill>
                  <a:srgbClr val="FF0000"/>
                </a:solidFill>
                <a:sym typeface="Symbol" pitchFamily="18" charset="2"/>
              </a:rPr>
              <a:t> místo /2</a:t>
            </a:r>
            <a:r>
              <a:rPr lang="cs-CZ">
                <a:sym typeface="Symbol" pitchFamily="18" charset="2"/>
              </a:rPr>
              <a:t> (veškeré statistické riziko „chybného“ intervalu je na jedné straně)</a:t>
            </a:r>
          </a:p>
        </p:txBody>
      </p:sp>
      <p:pic>
        <p:nvPicPr>
          <p:cNvPr id="181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43425"/>
            <a:ext cx="38576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12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559300"/>
            <a:ext cx="34290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6CE2B-BB7D-45C9-9E44-821BC21CC905}" type="slidenum">
              <a:rPr lang="cs-CZ"/>
              <a:pPr/>
              <a:t>38</a:t>
            </a:fld>
            <a:endParaRPr lang="cs-CZ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01000" cy="839788"/>
          </a:xfrm>
        </p:spPr>
        <p:txBody>
          <a:bodyPr/>
          <a:lstStyle/>
          <a:p>
            <a:r>
              <a:rPr lang="cs-CZ"/>
              <a:t>FAKTORY OVLIVŇUJÍCÍ VELIKOST INTERVALU SPOLEHLIVOSTI (IS)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>
                <a:solidFill>
                  <a:srgbClr val="FF0000"/>
                </a:solidFill>
              </a:rPr>
              <a:t>velikost výběru</a:t>
            </a:r>
            <a:r>
              <a:rPr lang="cs-CZ"/>
              <a:t> (čím větší výběr, tím užší IS)</a:t>
            </a:r>
          </a:p>
          <a:p>
            <a:pPr>
              <a:lnSpc>
                <a:spcPct val="90000"/>
              </a:lnSpc>
            </a:pPr>
            <a:r>
              <a:rPr lang="cs-CZ"/>
              <a:t>hladina význanosti </a:t>
            </a:r>
            <a:r>
              <a:rPr lang="cs-CZ">
                <a:sym typeface="Symbol" pitchFamily="18" charset="2"/>
              </a:rPr>
              <a:t></a:t>
            </a:r>
            <a:r>
              <a:rPr lang="cs-CZ"/>
              <a:t>(čím vyšší hodnota </a:t>
            </a:r>
            <a:r>
              <a:rPr lang="cs-CZ">
                <a:sym typeface="Symbol" pitchFamily="18" charset="2"/>
              </a:rPr>
              <a:t></a:t>
            </a:r>
            <a:r>
              <a:rPr lang="cs-CZ"/>
              <a:t>, tím užší interval – </a:t>
            </a:r>
            <a:r>
              <a:rPr lang="cs-CZ">
                <a:solidFill>
                  <a:srgbClr val="990099"/>
                </a:solidFill>
              </a:rPr>
              <a:t>nižší hladina významnosti</a:t>
            </a:r>
            <a:r>
              <a:rPr lang="cs-CZ"/>
              <a:t> (např. 0,01 místo 0,05) </a:t>
            </a:r>
            <a:r>
              <a:rPr lang="cs-CZ">
                <a:solidFill>
                  <a:srgbClr val="990099"/>
                </a:solidFill>
              </a:rPr>
              <a:t>znamená požadavek vyšší spolehlivosti určení IS</a:t>
            </a:r>
            <a:r>
              <a:rPr lang="cs-CZ"/>
              <a:t>  - pokud určíme </a:t>
            </a:r>
            <a:r>
              <a:rPr lang="cs-CZ">
                <a:sym typeface="Symbol" pitchFamily="18" charset="2"/>
              </a:rPr>
              <a:t> =0,01, požadujeme spolehlivost IS P=99%, pokud </a:t>
            </a:r>
            <a:r>
              <a:rPr lang="cs-CZ"/>
              <a:t>určíme </a:t>
            </a:r>
            <a:r>
              <a:rPr lang="cs-CZ">
                <a:sym typeface="Symbol" pitchFamily="18" charset="2"/>
              </a:rPr>
              <a:t> =0,05, požadujeme spolehlivost IS P=95%, IS musí být širší pro P=99% než pro P=95%, protože musíme zaručit vyšší spolehlivost)</a:t>
            </a:r>
          </a:p>
          <a:p>
            <a:pPr>
              <a:lnSpc>
                <a:spcPct val="90000"/>
              </a:lnSpc>
            </a:pPr>
            <a:r>
              <a:rPr lang="cs-CZ">
                <a:solidFill>
                  <a:srgbClr val="FF0000"/>
                </a:solidFill>
                <a:sym typeface="Symbol" pitchFamily="18" charset="2"/>
              </a:rPr>
              <a:t>variabilita</a:t>
            </a:r>
            <a:r>
              <a:rPr lang="cs-CZ">
                <a:sym typeface="Symbol" pitchFamily="18" charset="2"/>
              </a:rPr>
              <a:t> (čím vyšší hodnota směrodatné odchylky, tím širší IS)</a:t>
            </a:r>
          </a:p>
          <a:p>
            <a:pPr>
              <a:lnSpc>
                <a:spcPct val="90000"/>
              </a:lnSpc>
            </a:pPr>
            <a:r>
              <a:rPr lang="cs-CZ">
                <a:solidFill>
                  <a:srgbClr val="FF0000"/>
                </a:solidFill>
                <a:sym typeface="Symbol" pitchFamily="18" charset="2"/>
              </a:rPr>
              <a:t>použitý vzorec</a:t>
            </a:r>
            <a:r>
              <a:rPr lang="cs-CZ">
                <a:sym typeface="Symbol" pitchFamily="18" charset="2"/>
              </a:rPr>
              <a:t> (pokud používáme t-rozdělení, je IS širší než při použití N(0,1), rozdíl je markantnější u malých výběrů)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AB543-A3D6-476A-B96C-5EDE42761422}" type="slidenum">
              <a:rPr lang="cs-CZ"/>
              <a:pPr/>
              <a:t>39</a:t>
            </a:fld>
            <a:endParaRPr lang="cs-CZ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FAKTORY OVLIVŇUJÍCÍ VELIKOST INTERVALU SPOLEHLIVOSTI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915988" y="2057400"/>
          <a:ext cx="7997825" cy="4648200"/>
        </p:xfrm>
        <a:graphic>
          <a:graphicData uri="http://schemas.openxmlformats.org/presentationml/2006/ole">
            <p:oleObj spid="_x0000_s183299" name="Graf" r:id="rId3" imgW="8001305" imgH="464850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12A31-C80D-4AA1-BEFE-FCF72898F127}" type="slidenum">
              <a:rPr lang="cs-CZ"/>
              <a:pPr/>
              <a:t>4</a:t>
            </a:fld>
            <a:endParaRPr lang="cs-CZ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STATISTICKÉ CHARAKTERISTIKY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Typy charakteristik:</a:t>
            </a: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0000"/>
                </a:solidFill>
              </a:rPr>
              <a:t>2. variability</a:t>
            </a:r>
            <a:r>
              <a:rPr lang="cs-CZ"/>
              <a:t> – rozptýlení hodnot po číselné ose navzájem a 		  vůči charakteristice polohy 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838200" y="3429000"/>
          <a:ext cx="8001000" cy="1649413"/>
        </p:xfrm>
        <a:graphic>
          <a:graphicData uri="http://schemas.openxmlformats.org/presentationml/2006/ole">
            <p:oleObj spid="_x0000_s124932" name="Graf" r:id="rId3" imgW="4667707" imgH="962254" progId="Excel.Chart.8">
              <p:embed/>
            </p:oleObj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914400" y="5181600"/>
          <a:ext cx="7848600" cy="1601788"/>
        </p:xfrm>
        <a:graphic>
          <a:graphicData uri="http://schemas.openxmlformats.org/presentationml/2006/ole">
            <p:oleObj spid="_x0000_s124933" name="Graf" r:id="rId4" imgW="4667707" imgH="952805" progId="Excel.Chart.8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1F42C-57DF-4A9B-9549-F062A5572E71}" type="slidenum">
              <a:rPr lang="cs-CZ"/>
              <a:pPr/>
              <a:t>40</a:t>
            </a:fld>
            <a:endParaRPr lang="cs-CZ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839788"/>
          </a:xfrm>
        </p:spPr>
        <p:txBody>
          <a:bodyPr/>
          <a:lstStyle/>
          <a:p>
            <a:r>
              <a:rPr lang="cs-CZ"/>
              <a:t>INTERVAL SPOLEHLIVOSTI SMĚRODATNÉ ODCHYLKY  </a:t>
            </a:r>
            <a:r>
              <a:rPr lang="cs-CZ">
                <a:sym typeface="Symbol" pitchFamily="18" charset="2"/>
              </a:rPr>
              <a:t></a:t>
            </a:r>
            <a:endParaRPr lang="cs-CZ"/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838200" y="2971800"/>
            <a:ext cx="731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Výpočet intervalu spolehlivosti směrodatné odchylky využívá </a:t>
            </a:r>
            <a:r>
              <a:rPr lang="cs-CZ">
                <a:sym typeface="Symbol" pitchFamily="18" charset="2"/>
              </a:rPr>
              <a:t></a:t>
            </a:r>
            <a:r>
              <a:rPr lang="cs-CZ" baseline="30000">
                <a:sym typeface="Symbol" pitchFamily="18" charset="2"/>
              </a:rPr>
              <a:t>2</a:t>
            </a:r>
            <a:r>
              <a:rPr lang="cs-CZ">
                <a:sym typeface="Symbol" pitchFamily="18" charset="2"/>
              </a:rPr>
              <a:t>-rozdělení a je nesouměrný – nesouměrnost je vyšší u odhadů vycházejících z malých výběrů.</a:t>
            </a:r>
            <a:endParaRPr lang="cs-CZ"/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2895600" cy="630238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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pro malé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 výběry </a:t>
            </a:r>
            <a:endParaRPr lang="cs-CZ" sz="3200" b="1">
              <a:solidFill>
                <a:srgbClr val="CC3300"/>
              </a:solidFill>
            </a:endParaRP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2286000" y="4267200"/>
          <a:ext cx="4572000" cy="2055813"/>
        </p:xfrm>
        <a:graphic>
          <a:graphicData uri="http://schemas.openxmlformats.org/presentationml/2006/ole">
            <p:oleObj spid="_x0000_s184325" name="Equation" r:id="rId3" imgW="1384200" imgH="622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08AF2-93D8-4C85-A0F5-B37DCFB04295}" type="slidenum">
              <a:rPr lang="cs-CZ"/>
              <a:pPr/>
              <a:t>41</a:t>
            </a:fld>
            <a:endParaRPr lang="cs-CZ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839788"/>
          </a:xfrm>
        </p:spPr>
        <p:txBody>
          <a:bodyPr/>
          <a:lstStyle/>
          <a:p>
            <a:r>
              <a:rPr lang="cs-CZ"/>
              <a:t>INTERVAL SPOLEHLIVOSTI SMĚRODATNÉ ODCHYLKY  </a:t>
            </a:r>
            <a:r>
              <a:rPr lang="cs-CZ">
                <a:sym typeface="Symbol" pitchFamily="18" charset="2"/>
              </a:rPr>
              <a:t></a:t>
            </a:r>
            <a:endParaRPr lang="cs-CZ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838200" y="2971800"/>
            <a:ext cx="731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Výpočet intervalu spolehlivosti směrodatné odchylky pro velké výběry využívá </a:t>
            </a:r>
            <a:r>
              <a:rPr lang="cs-CZ">
                <a:sym typeface="Symbol" pitchFamily="18" charset="2"/>
              </a:rPr>
              <a:t>normovaného normálního rozdělení  a je souměrný.</a:t>
            </a:r>
            <a:endParaRPr lang="cs-CZ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5105400" cy="630238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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pro velké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 výběry (nad 30 prvků) </a:t>
            </a:r>
            <a:endParaRPr lang="cs-CZ" sz="3200" b="1">
              <a:solidFill>
                <a:srgbClr val="CC3300"/>
              </a:solidFill>
            </a:endParaRPr>
          </a:p>
        </p:txBody>
      </p:sp>
      <p:graphicFrame>
        <p:nvGraphicFramePr>
          <p:cNvPr id="185349" name="Object 5"/>
          <p:cNvGraphicFramePr>
            <a:graphicFrameLocks noChangeAspect="1"/>
          </p:cNvGraphicFramePr>
          <p:nvPr/>
        </p:nvGraphicFramePr>
        <p:xfrm>
          <a:off x="2428875" y="4419600"/>
          <a:ext cx="4057650" cy="1574800"/>
        </p:xfrm>
        <a:graphic>
          <a:graphicData uri="http://schemas.openxmlformats.org/presentationml/2006/ole">
            <p:oleObj spid="_x0000_s185349" name="Equation" r:id="rId3" imgW="10792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687D4-54D5-43FE-AFDA-3A5839086BC6}" type="slidenum">
              <a:rPr lang="cs-CZ"/>
              <a:pPr/>
              <a:t>42</a:t>
            </a:fld>
            <a:endParaRPr lang="cs-CZ"/>
          </a:p>
        </p:txBody>
      </p:sp>
      <p:grpSp>
        <p:nvGrpSpPr>
          <p:cNvPr id="186370" name="Group 2"/>
          <p:cNvGrpSpPr>
            <a:grpSpLocks/>
          </p:cNvGrpSpPr>
          <p:nvPr/>
        </p:nvGrpSpPr>
        <p:grpSpPr bwMode="auto">
          <a:xfrm>
            <a:off x="2895600" y="3533775"/>
            <a:ext cx="3800475" cy="3324225"/>
            <a:chOff x="1824" y="2226"/>
            <a:chExt cx="2394" cy="2094"/>
          </a:xfrm>
        </p:grpSpPr>
        <p:pic>
          <p:nvPicPr>
            <p:cNvPr id="18637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4" y="2226"/>
              <a:ext cx="2394" cy="2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6372" name="Rectangle 4"/>
            <p:cNvSpPr>
              <a:spLocks noChangeArrowheads="1"/>
            </p:cNvSpPr>
            <p:nvPr/>
          </p:nvSpPr>
          <p:spPr bwMode="auto">
            <a:xfrm>
              <a:off x="2736" y="2448"/>
              <a:ext cx="864" cy="24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6373" name="Rectangle 5"/>
            <p:cNvSpPr>
              <a:spLocks noChangeArrowheads="1"/>
            </p:cNvSpPr>
            <p:nvPr/>
          </p:nvSpPr>
          <p:spPr bwMode="auto">
            <a:xfrm>
              <a:off x="1872" y="3600"/>
              <a:ext cx="144" cy="336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6374" name="Rectangle 6"/>
            <p:cNvSpPr>
              <a:spLocks noChangeArrowheads="1"/>
            </p:cNvSpPr>
            <p:nvPr/>
          </p:nvSpPr>
          <p:spPr bwMode="auto">
            <a:xfrm>
              <a:off x="3120" y="3696"/>
              <a:ext cx="384" cy="240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86375" name="Rectangle 7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INTERVALY SPOLEHLIVOSTI –</a:t>
            </a:r>
            <a:br>
              <a:rPr lang="cs-CZ"/>
            </a:br>
            <a:r>
              <a:rPr lang="cs-CZ"/>
              <a:t>PROVEDENÍ V EXCELU</a:t>
            </a: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914400" y="2209800"/>
            <a:ext cx="6705600" cy="630238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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interval spolehlivosti střední hodnoty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 </a:t>
            </a:r>
            <a:endParaRPr lang="cs-CZ" sz="3200" b="1">
              <a:solidFill>
                <a:srgbClr val="CC3300"/>
              </a:solidFill>
            </a:endParaRPr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990600" y="2895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a) pomocí doplňku </a:t>
            </a:r>
            <a:r>
              <a:rPr lang="cs-CZ" b="1">
                <a:solidFill>
                  <a:srgbClr val="CC0066"/>
                </a:solidFill>
              </a:rPr>
              <a:t>Analýza dat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7162800" y="3581400"/>
            <a:ext cx="1981200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rozsah dat výběru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5029200" y="53340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457200" y="5867400"/>
            <a:ext cx="2133600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musí být zatrženo !!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6858000" y="5562600"/>
            <a:ext cx="2286000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hodnota 100.(1-</a:t>
            </a:r>
            <a:r>
              <a:rPr lang="cs-CZ" sz="1800" b="1">
                <a:sym typeface="Symbol" pitchFamily="18" charset="2"/>
              </a:rPr>
              <a:t>)%</a:t>
            </a:r>
            <a:endParaRPr lang="cs-CZ" sz="1800" b="1"/>
          </a:p>
        </p:txBody>
      </p:sp>
      <p:cxnSp>
        <p:nvCxnSpPr>
          <p:cNvPr id="186382" name="AutoShape 14"/>
          <p:cNvCxnSpPr>
            <a:cxnSpLocks noChangeShapeType="1"/>
            <a:stCxn id="186378" idx="1"/>
            <a:endCxn id="186372" idx="1"/>
          </p:cNvCxnSpPr>
          <p:nvPr/>
        </p:nvCxnSpPr>
        <p:spPr bwMode="auto">
          <a:xfrm rot="10800000" flipV="1">
            <a:off x="4330700" y="3765550"/>
            <a:ext cx="2832100" cy="311150"/>
          </a:xfrm>
          <a:prstGeom prst="bentConnector3">
            <a:avLst>
              <a:gd name="adj1" fmla="val 107625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cxnSp>
      <p:cxnSp>
        <p:nvCxnSpPr>
          <p:cNvPr id="186383" name="AutoShape 15"/>
          <p:cNvCxnSpPr>
            <a:cxnSpLocks noChangeShapeType="1"/>
            <a:stCxn id="186380" idx="0"/>
            <a:endCxn id="186373" idx="0"/>
          </p:cNvCxnSpPr>
          <p:nvPr/>
        </p:nvCxnSpPr>
        <p:spPr bwMode="auto">
          <a:xfrm rot="16200000">
            <a:off x="2222500" y="5003800"/>
            <a:ext cx="165100" cy="1562100"/>
          </a:xfrm>
          <a:prstGeom prst="bentConnector3">
            <a:avLst>
              <a:gd name="adj1" fmla="val 230769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cxnSp>
      <p:cxnSp>
        <p:nvCxnSpPr>
          <p:cNvPr id="186384" name="AutoShape 16"/>
          <p:cNvCxnSpPr>
            <a:cxnSpLocks noChangeShapeType="1"/>
            <a:stCxn id="186381" idx="1"/>
            <a:endCxn id="186374" idx="3"/>
          </p:cNvCxnSpPr>
          <p:nvPr/>
        </p:nvCxnSpPr>
        <p:spPr bwMode="auto">
          <a:xfrm rot="10800000" flipV="1">
            <a:off x="5575300" y="5746750"/>
            <a:ext cx="1282700" cy="311150"/>
          </a:xfrm>
          <a:prstGeom prst="bentConnector3">
            <a:avLst>
              <a:gd name="adj1" fmla="val 50495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797EF-888A-4793-8225-0050153EA27D}" type="slidenum">
              <a:rPr lang="cs-CZ"/>
              <a:pPr/>
              <a:t>43</a:t>
            </a:fld>
            <a:endParaRPr lang="cs-CZ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INTERVALY SPOLEHLIVOSTI –</a:t>
            </a:r>
            <a:br>
              <a:rPr lang="cs-CZ"/>
            </a:br>
            <a:r>
              <a:rPr lang="cs-CZ"/>
              <a:t>PROVEDENÍ V EXCELU</a:t>
            </a: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4800600" cy="630238"/>
          </a:xfrm>
          <a:prstGeom prst="rect">
            <a:avLst/>
          </a:prstGeom>
          <a:noFill/>
          <a:ln w="508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sym typeface="Wingdings" pitchFamily="2" charset="2"/>
              </a:rPr>
              <a:t></a:t>
            </a:r>
            <a:r>
              <a:rPr lang="cs-CZ" b="1">
                <a:solidFill>
                  <a:srgbClr val="CC3300"/>
                </a:solidFill>
                <a:sym typeface="Wingdings" pitchFamily="2" charset="2"/>
              </a:rPr>
              <a:t> pomocí funkce CONFIDENCE</a:t>
            </a:r>
            <a:r>
              <a:rPr lang="cs-CZ" b="1">
                <a:solidFill>
                  <a:srgbClr val="CC3300"/>
                </a:solidFill>
                <a:sym typeface="Symbol" pitchFamily="18" charset="2"/>
              </a:rPr>
              <a:t> </a:t>
            </a:r>
            <a:endParaRPr lang="cs-CZ" sz="3200" b="1">
              <a:solidFill>
                <a:srgbClr val="CC3300"/>
              </a:solidFill>
            </a:endParaRPr>
          </a:p>
        </p:txBody>
      </p:sp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895600"/>
            <a:ext cx="5486400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6248400" y="2209800"/>
            <a:ext cx="1295400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hodnota </a:t>
            </a:r>
            <a:r>
              <a:rPr lang="cs-CZ" sz="1800" b="1">
                <a:sym typeface="Symbol" pitchFamily="18" charset="2"/>
              </a:rPr>
              <a:t></a:t>
            </a:r>
            <a:endParaRPr lang="cs-CZ" sz="1800" b="1"/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6400800" y="2819400"/>
            <a:ext cx="2743200" cy="119062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směrodatná odchylka (např. vypočítaná  pomocí modulu „Popisná statistika“</a:t>
            </a:r>
          </a:p>
        </p:txBody>
      </p:sp>
      <p:sp>
        <p:nvSpPr>
          <p:cNvPr id="187399" name="Oval 7"/>
          <p:cNvSpPr>
            <a:spLocks noChangeArrowheads="1"/>
          </p:cNvSpPr>
          <p:nvPr/>
        </p:nvSpPr>
        <p:spPr bwMode="auto">
          <a:xfrm>
            <a:off x="2743200" y="3276600"/>
            <a:ext cx="76200" cy="76200"/>
          </a:xfrm>
          <a:prstGeom prst="ellipse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87400" name="AutoShape 8"/>
          <p:cNvCxnSpPr>
            <a:cxnSpLocks noChangeShapeType="1"/>
          </p:cNvCxnSpPr>
          <p:nvPr/>
        </p:nvCxnSpPr>
        <p:spPr bwMode="auto">
          <a:xfrm rot="10800000" flipV="1">
            <a:off x="2819400" y="2362200"/>
            <a:ext cx="3478213" cy="992188"/>
          </a:xfrm>
          <a:prstGeom prst="bentConnector4">
            <a:avLst>
              <a:gd name="adj1" fmla="val 6935"/>
              <a:gd name="adj2" fmla="val 70718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667000" y="4343400"/>
            <a:ext cx="1676400" cy="36671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velikost výběru</a:t>
            </a:r>
          </a:p>
        </p:txBody>
      </p:sp>
      <p:sp>
        <p:nvSpPr>
          <p:cNvPr id="187402" name="Line 10"/>
          <p:cNvSpPr>
            <a:spLocks noChangeShapeType="1"/>
          </p:cNvSpPr>
          <p:nvPr/>
        </p:nvSpPr>
        <p:spPr bwMode="auto">
          <a:xfrm flipH="1">
            <a:off x="2819400" y="3657600"/>
            <a:ext cx="3581400" cy="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7403" name="Oval 11"/>
          <p:cNvSpPr>
            <a:spLocks noChangeArrowheads="1"/>
          </p:cNvSpPr>
          <p:nvPr/>
        </p:nvSpPr>
        <p:spPr bwMode="auto">
          <a:xfrm>
            <a:off x="2743200" y="3886200"/>
            <a:ext cx="76200" cy="76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87404" name="AutoShape 12"/>
          <p:cNvCxnSpPr>
            <a:cxnSpLocks noChangeShapeType="1"/>
            <a:stCxn id="187401" idx="0"/>
            <a:endCxn id="187403" idx="6"/>
          </p:cNvCxnSpPr>
          <p:nvPr/>
        </p:nvCxnSpPr>
        <p:spPr bwMode="auto">
          <a:xfrm rot="5400000" flipH="1">
            <a:off x="2952750" y="3790950"/>
            <a:ext cx="419100" cy="685800"/>
          </a:xfrm>
          <a:prstGeom prst="bentConnector2">
            <a:avLst/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187405" name="Group 13"/>
          <p:cNvGrpSpPr>
            <a:grpSpLocks/>
          </p:cNvGrpSpPr>
          <p:nvPr/>
        </p:nvGrpSpPr>
        <p:grpSpPr bwMode="auto">
          <a:xfrm>
            <a:off x="914400" y="4800600"/>
            <a:ext cx="8229600" cy="977900"/>
            <a:chOff x="576" y="3024"/>
            <a:chExt cx="5184" cy="616"/>
          </a:xfrm>
        </p:grpSpPr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576" y="3120"/>
              <a:ext cx="499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Způsob </a:t>
              </a:r>
              <a:r>
                <a:rPr lang="cs-CZ" sz="3200" b="1">
                  <a:solidFill>
                    <a:srgbClr val="CC3300"/>
                  </a:solidFill>
                  <a:sym typeface="Wingdings" pitchFamily="2" charset="2"/>
                </a:rPr>
                <a:t> </a:t>
              </a:r>
              <a:r>
                <a:rPr lang="cs-CZ">
                  <a:sym typeface="Wingdings" pitchFamily="2" charset="2"/>
                </a:rPr>
                <a:t>počítá interval spolehlivosti podle vzorce</a:t>
              </a:r>
            </a:p>
          </p:txBody>
        </p:sp>
        <p:graphicFrame>
          <p:nvGraphicFramePr>
            <p:cNvPr id="187407" name="Object 15"/>
            <p:cNvGraphicFramePr>
              <a:graphicFrameLocks noChangeAspect="1"/>
            </p:cNvGraphicFramePr>
            <p:nvPr/>
          </p:nvGraphicFramePr>
          <p:xfrm>
            <a:off x="4752" y="3024"/>
            <a:ext cx="1008" cy="616"/>
          </p:xfrm>
          <a:graphic>
            <a:graphicData uri="http://schemas.openxmlformats.org/presentationml/2006/ole">
              <p:oleObj spid="_x0000_s187407" name="Equation" r:id="rId4" imgW="685800" imgH="419040" progId="Equation.DSMT4">
                <p:embed/>
              </p:oleObj>
            </a:graphicData>
          </a:graphic>
        </p:graphicFrame>
      </p:grpSp>
      <p:grpSp>
        <p:nvGrpSpPr>
          <p:cNvPr id="187408" name="Group 16"/>
          <p:cNvGrpSpPr>
            <a:grpSpLocks/>
          </p:cNvGrpSpPr>
          <p:nvPr/>
        </p:nvGrpSpPr>
        <p:grpSpPr bwMode="auto">
          <a:xfrm>
            <a:off x="990600" y="5753100"/>
            <a:ext cx="7939088" cy="971550"/>
            <a:chOff x="624" y="3624"/>
            <a:chExt cx="5001" cy="612"/>
          </a:xfrm>
        </p:grpSpPr>
        <p:sp>
          <p:nvSpPr>
            <p:cNvPr id="187409" name="Text Box 17"/>
            <p:cNvSpPr txBox="1">
              <a:spLocks noChangeArrowheads="1"/>
            </p:cNvSpPr>
            <p:nvPr/>
          </p:nvSpPr>
          <p:spPr bwMode="auto">
            <a:xfrm>
              <a:off x="624" y="3696"/>
              <a:ext cx="48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Způsob </a:t>
              </a:r>
              <a:r>
                <a:rPr lang="cs-CZ" sz="3200" b="1">
                  <a:solidFill>
                    <a:srgbClr val="CC3300"/>
                  </a:solidFill>
                  <a:sym typeface="Wingdings" pitchFamily="2" charset="2"/>
                </a:rPr>
                <a:t> </a:t>
              </a:r>
              <a:r>
                <a:rPr lang="cs-CZ">
                  <a:sym typeface="Wingdings" pitchFamily="2" charset="2"/>
                </a:rPr>
                <a:t>počítá interval spolehlivosti podle vzorce </a:t>
              </a:r>
              <a:r>
                <a:rPr lang="cs-CZ" sz="3200" b="1">
                  <a:solidFill>
                    <a:srgbClr val="CC3300"/>
                  </a:solidFill>
                  <a:sym typeface="Wingdings" pitchFamily="2" charset="2"/>
                </a:rPr>
                <a:t> </a:t>
              </a:r>
            </a:p>
          </p:txBody>
        </p:sp>
        <p:graphicFrame>
          <p:nvGraphicFramePr>
            <p:cNvPr id="187410" name="Object 18"/>
            <p:cNvGraphicFramePr>
              <a:graphicFrameLocks noChangeAspect="1"/>
            </p:cNvGraphicFramePr>
            <p:nvPr/>
          </p:nvGraphicFramePr>
          <p:xfrm>
            <a:off x="4809" y="3624"/>
            <a:ext cx="816" cy="612"/>
          </p:xfrm>
          <a:graphic>
            <a:graphicData uri="http://schemas.openxmlformats.org/presentationml/2006/ole">
              <p:oleObj spid="_x0000_s187410" name="Equation" r:id="rId5" imgW="558720" imgH="419040" progId="Equation.DSMT4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065FC-1B09-4ED0-A931-218AECD6541C}" type="slidenum">
              <a:rPr lang="cs-CZ"/>
              <a:pPr/>
              <a:t>44</a:t>
            </a:fld>
            <a:endParaRPr lang="cs-CZ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3F17F-54A2-4EAE-9275-5D1FC2E3F819}" type="slidenum">
              <a:rPr lang="cs-CZ"/>
              <a:pPr/>
              <a:t>45</a:t>
            </a:fld>
            <a:endParaRPr lang="cs-CZ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8001000" cy="839788"/>
          </a:xfrm>
        </p:spPr>
        <p:txBody>
          <a:bodyPr/>
          <a:lstStyle/>
          <a:p>
            <a:r>
              <a:rPr lang="cs-CZ"/>
              <a:t>VÍCEROZMĚRNÝ STATISTICKÝ SOUBOR</a:t>
            </a:r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7620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Vícerozměrný statistický soubor je množina </a:t>
            </a:r>
            <a:r>
              <a:rPr lang="cs-CZ" i="1"/>
              <a:t>C</a:t>
            </a:r>
            <a:r>
              <a:rPr lang="cs-CZ"/>
              <a:t> </a:t>
            </a:r>
            <a:r>
              <a:rPr lang="cs-CZ" b="1">
                <a:solidFill>
                  <a:srgbClr val="FF0000"/>
                </a:solidFill>
              </a:rPr>
              <a:t>souběžných realizací určitého počtu veličin </a:t>
            </a:r>
            <a:r>
              <a:rPr lang="cs-CZ" b="1" i="1">
                <a:solidFill>
                  <a:srgbClr val="FF0000"/>
                </a:solidFill>
              </a:rPr>
              <a:t>X</a:t>
            </a:r>
            <a:r>
              <a:rPr lang="cs-CZ" b="1" i="1" baseline="-30000">
                <a:solidFill>
                  <a:srgbClr val="FF0000"/>
                </a:solidFill>
              </a:rPr>
              <a:t>1</a:t>
            </a:r>
            <a:r>
              <a:rPr lang="cs-CZ" b="1" i="1">
                <a:solidFill>
                  <a:srgbClr val="FF0000"/>
                </a:solidFill>
              </a:rPr>
              <a:t>, X</a:t>
            </a:r>
            <a:r>
              <a:rPr lang="cs-CZ" b="1" i="1" baseline="-30000">
                <a:solidFill>
                  <a:srgbClr val="FF0000"/>
                </a:solidFill>
              </a:rPr>
              <a:t>2</a:t>
            </a:r>
            <a:r>
              <a:rPr lang="cs-CZ" b="1" i="1">
                <a:solidFill>
                  <a:srgbClr val="FF0000"/>
                </a:solidFill>
              </a:rPr>
              <a:t>, …, X</a:t>
            </a:r>
            <a:r>
              <a:rPr lang="cs-CZ" b="1" i="1" baseline="-30000">
                <a:solidFill>
                  <a:srgbClr val="FF0000"/>
                </a:solidFill>
              </a:rPr>
              <a:t>m</a:t>
            </a:r>
            <a:r>
              <a:rPr lang="cs-CZ" b="1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1066800" y="2895600"/>
            <a:ext cx="7543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cs-CZ"/>
              <a:t>Množina </a:t>
            </a:r>
            <a:r>
              <a:rPr lang="cs-CZ" i="1"/>
              <a:t>C</a:t>
            </a:r>
            <a:r>
              <a:rPr lang="cs-CZ"/>
              <a:t> vznikne získáním hodnot znaků </a:t>
            </a:r>
            <a:r>
              <a:rPr lang="cs-CZ" i="1"/>
              <a:t>X</a:t>
            </a:r>
            <a:r>
              <a:rPr lang="cs-CZ" i="1" baseline="-30000"/>
              <a:t>1</a:t>
            </a:r>
            <a:r>
              <a:rPr lang="cs-CZ" i="1"/>
              <a:t>, X</a:t>
            </a:r>
            <a:r>
              <a:rPr lang="cs-CZ" i="1" baseline="-30000"/>
              <a:t>2</a:t>
            </a:r>
            <a:r>
              <a:rPr lang="cs-CZ" i="1"/>
              <a:t>,</a:t>
            </a:r>
            <a:r>
              <a:rPr lang="cs-CZ" i="1" baseline="-30000"/>
              <a:t> …</a:t>
            </a:r>
            <a:r>
              <a:rPr lang="cs-CZ" i="1"/>
              <a:t>, X</a:t>
            </a:r>
            <a:r>
              <a:rPr lang="cs-CZ" i="1" baseline="-30000"/>
              <a:t>m</a:t>
            </a:r>
            <a:r>
              <a:rPr lang="cs-CZ"/>
              <a:t> na prvcích množiny </a:t>
            </a:r>
            <a:r>
              <a:rPr lang="cs-CZ" i="1"/>
              <a:t>n. C</a:t>
            </a:r>
            <a:r>
              <a:rPr lang="cs-CZ"/>
              <a:t> je potom množina uspořádaných </a:t>
            </a:r>
            <a:r>
              <a:rPr lang="cs-CZ" i="1"/>
              <a:t>m-tic</a:t>
            </a:r>
            <a:r>
              <a:rPr lang="cs-CZ"/>
              <a:t> hodnot </a:t>
            </a:r>
            <a:r>
              <a:rPr lang="cs-CZ" i="1">
                <a:sym typeface="Symbol" pitchFamily="18" charset="2"/>
              </a:rPr>
              <a:t></a:t>
            </a:r>
            <a:r>
              <a:rPr lang="cs-CZ" i="1"/>
              <a:t>x</a:t>
            </a:r>
            <a:r>
              <a:rPr lang="cs-CZ" i="1" baseline="-30000"/>
              <a:t>1, </a:t>
            </a:r>
            <a:r>
              <a:rPr lang="cs-CZ" i="1"/>
              <a:t>x</a:t>
            </a:r>
            <a:r>
              <a:rPr lang="cs-CZ" i="1" baseline="-30000"/>
              <a:t>2, …, </a:t>
            </a:r>
            <a:r>
              <a:rPr lang="cs-CZ" i="1"/>
              <a:t>x</a:t>
            </a:r>
            <a:r>
              <a:rPr lang="cs-CZ" i="1" baseline="-30000"/>
              <a:t>m</a:t>
            </a:r>
            <a:r>
              <a:rPr lang="cs-CZ" i="1">
                <a:sym typeface="Symbol" pitchFamily="18" charset="2"/>
              </a:rPr>
              <a:t></a:t>
            </a:r>
            <a:r>
              <a:rPr lang="cs-CZ"/>
              <a:t> znaků </a:t>
            </a:r>
            <a:r>
              <a:rPr lang="cs-CZ" i="1"/>
              <a:t>X</a:t>
            </a:r>
            <a:r>
              <a:rPr lang="cs-CZ" i="1" baseline="-30000"/>
              <a:t>1</a:t>
            </a:r>
            <a:r>
              <a:rPr lang="cs-CZ" i="1"/>
              <a:t>, X</a:t>
            </a:r>
            <a:r>
              <a:rPr lang="cs-CZ" i="1" baseline="-30000"/>
              <a:t>2</a:t>
            </a:r>
            <a:r>
              <a:rPr lang="cs-CZ" i="1"/>
              <a:t>,</a:t>
            </a:r>
            <a:r>
              <a:rPr lang="cs-CZ" i="1" baseline="-30000"/>
              <a:t> …</a:t>
            </a:r>
            <a:r>
              <a:rPr lang="cs-CZ" i="1"/>
              <a:t>, X</a:t>
            </a:r>
            <a:r>
              <a:rPr lang="cs-CZ" i="1" baseline="-30000"/>
              <a:t>m</a:t>
            </a:r>
            <a:r>
              <a:rPr lang="cs-CZ"/>
              <a:t>.</a:t>
            </a:r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3224213" y="2786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88422" name="Object 6"/>
          <p:cNvGraphicFramePr>
            <a:graphicFrameLocks noChangeAspect="1"/>
          </p:cNvGraphicFramePr>
          <p:nvPr/>
        </p:nvGraphicFramePr>
        <p:xfrm>
          <a:off x="1825625" y="4103688"/>
          <a:ext cx="5645150" cy="2689225"/>
        </p:xfrm>
        <a:graphic>
          <a:graphicData uri="http://schemas.openxmlformats.org/presentationml/2006/ole">
            <p:oleObj spid="_x0000_s188422" r:id="rId3" imgW="2692400" imgH="1282700" progId="Equation.DSMT4">
              <p:embed/>
            </p:oleObj>
          </a:graphicData>
        </a:graphic>
      </p:graphicFrame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3581400" y="4191000"/>
            <a:ext cx="3733800" cy="457200"/>
          </a:xfrm>
          <a:prstGeom prst="rect">
            <a:avLst/>
          </a:prstGeom>
          <a:noFill/>
          <a:ln w="635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424" name="Text Box 8"/>
          <p:cNvSpPr txBox="1">
            <a:spLocks noChangeArrowheads="1"/>
          </p:cNvSpPr>
          <p:nvPr/>
        </p:nvSpPr>
        <p:spPr bwMode="auto">
          <a:xfrm>
            <a:off x="914400" y="4114800"/>
            <a:ext cx="1447800" cy="822325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>
                <a:solidFill>
                  <a:schemeClr val="bg1"/>
                </a:solidFill>
              </a:rPr>
              <a:t>n-tý OBJEKT</a:t>
            </a: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6553200" y="4267200"/>
            <a:ext cx="746125" cy="2438400"/>
          </a:xfrm>
          <a:prstGeom prst="rect">
            <a:avLst/>
          </a:prstGeom>
          <a:noFill/>
          <a:ln w="635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7467600" y="5638800"/>
            <a:ext cx="1630363" cy="8223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45699" rIns="0" bIns="4569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>
                <a:solidFill>
                  <a:schemeClr val="bg1"/>
                </a:solidFill>
              </a:rPr>
              <a:t>m-tá </a:t>
            </a:r>
            <a:r>
              <a:rPr lang="cs-CZ" b="1">
                <a:solidFill>
                  <a:schemeClr val="bg1"/>
                </a:solidFill>
              </a:rPr>
              <a:t>VELIČINA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25EF4-8878-4167-AD2E-96C11EBF6B2E}" type="slidenum">
              <a:rPr lang="cs-CZ"/>
              <a:pPr/>
              <a:t>46</a:t>
            </a:fld>
            <a:endParaRPr lang="cs-CZ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STATISTICKÁ ZÁVISLOST</a:t>
            </a:r>
            <a:endParaRPr lang="en-GB"/>
          </a:p>
        </p:txBody>
      </p:sp>
      <p:pic>
        <p:nvPicPr>
          <p:cNvPr id="189443" name="Picture 3" descr="D:\výuka 2003-2004 ZS\aplikovaná analýza dat\obrázky statistika\obrázky kupka\14-08-03\4-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4663" y="2073275"/>
            <a:ext cx="5210175" cy="4494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FDB79-B416-4512-896F-9E5CE6C61A7D}" type="slidenum">
              <a:rPr lang="cs-CZ"/>
              <a:pPr/>
              <a:t>47</a:t>
            </a:fld>
            <a:endParaRPr lang="cs-CZ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STATISTICKÁ ZÁVISLOST</a:t>
            </a:r>
            <a:endParaRPr lang="en-GB"/>
          </a:p>
        </p:txBody>
      </p:sp>
      <p:pic>
        <p:nvPicPr>
          <p:cNvPr id="190467" name="Picture 3" descr="D:\výuka 2003-2004 ZS\aplikovaná analýza dat\obrázky statistika\obrázky kupka\14-08-03\4-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6988" y="2401888"/>
            <a:ext cx="6570662" cy="4456112"/>
          </a:xfrm>
          <a:prstGeom prst="rect">
            <a:avLst/>
          </a:prstGeom>
          <a:noFill/>
        </p:spPr>
      </p:pic>
      <p:sp>
        <p:nvSpPr>
          <p:cNvPr id="190468" name="Line 4"/>
          <p:cNvSpPr>
            <a:spLocks noChangeShapeType="1"/>
          </p:cNvSpPr>
          <p:nvPr/>
        </p:nvSpPr>
        <p:spPr bwMode="auto">
          <a:xfrm flipV="1">
            <a:off x="2919413" y="3230563"/>
            <a:ext cx="2759075" cy="2344737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7035800" y="2063750"/>
            <a:ext cx="2108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pokud měříme v příliš malém intervalu, nemusí se závislost prokázat!!</a:t>
            </a:r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8E913-6952-4D24-A24B-7FD3A71D1584}" type="slidenum">
              <a:rPr lang="cs-CZ"/>
              <a:pPr/>
              <a:t>48</a:t>
            </a:fld>
            <a:endParaRPr lang="cs-CZ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STATISTICKÁ ZÁVISLOST</a:t>
            </a:r>
            <a:endParaRPr lang="en-GB"/>
          </a:p>
        </p:txBody>
      </p:sp>
      <p:pic>
        <p:nvPicPr>
          <p:cNvPr id="191491" name="Picture 3" descr="D:\výuka 2003-2004 ZS\aplikovaná analýza dat\obrázky statistika\obrázky kupka\14-08-03\4-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5675" y="2071688"/>
            <a:ext cx="5535613" cy="4586287"/>
          </a:xfrm>
          <a:prstGeom prst="rect">
            <a:avLst/>
          </a:prstGeom>
          <a:noFill/>
        </p:spPr>
      </p:pic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6384925" y="2197100"/>
            <a:ext cx="27590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jedna proměnná je násobkem druhé – v tom případě je možné jednu proměnnou z analýzy vyloučit </a:t>
            </a:r>
            <a:r>
              <a:rPr lang="cs-CZ">
                <a:solidFill>
                  <a:srgbClr val="FF0000"/>
                </a:solidFill>
              </a:rPr>
              <a:t>bez ztráty informace</a:t>
            </a:r>
            <a:endParaRPr lang="en-GB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3290D-D5CF-407D-928F-FA7BC0A499A7}" type="slidenum">
              <a:rPr lang="cs-CZ"/>
              <a:pPr/>
              <a:t>49</a:t>
            </a:fld>
            <a:endParaRPr lang="cs-CZ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STATISTICKÁ ZÁVISLOST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1074738" y="2409825"/>
            <a:ext cx="753268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>
                <a:solidFill>
                  <a:srgbClr val="FF0000"/>
                </a:solidFill>
              </a:rPr>
              <a:t>korelace</a:t>
            </a:r>
            <a:r>
              <a:rPr lang="cs-CZ" b="1"/>
              <a:t> – </a:t>
            </a:r>
            <a:r>
              <a:rPr lang="cs-CZ"/>
              <a:t>popisuje vliv změny úrovně jednoho znaku na změnu úrovně jiných znaků a platí pro </a:t>
            </a:r>
            <a:r>
              <a:rPr lang="cs-CZ" b="1">
                <a:solidFill>
                  <a:srgbClr val="0000CC"/>
                </a:solidFill>
              </a:rPr>
              <a:t>kvantitativní (měřené) znaky</a:t>
            </a:r>
            <a:r>
              <a:rPr lang="cs-CZ" b="1"/>
              <a:t>;</a:t>
            </a:r>
            <a:endParaRPr lang="cs-CZ"/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>
                <a:solidFill>
                  <a:srgbClr val="FF0000"/>
                </a:solidFill>
              </a:rPr>
              <a:t>kontingence</a:t>
            </a:r>
            <a:r>
              <a:rPr lang="cs-CZ"/>
              <a:t> – popisuje závislost </a:t>
            </a:r>
            <a:r>
              <a:rPr lang="cs-CZ" b="1">
                <a:solidFill>
                  <a:srgbClr val="0000CC"/>
                </a:solidFill>
              </a:rPr>
              <a:t>kvalitativních</a:t>
            </a:r>
            <a:r>
              <a:rPr lang="cs-CZ"/>
              <a:t> (slovních, popisných) znaků, které mají více než dvě alternativy, tzv. </a:t>
            </a:r>
            <a:r>
              <a:rPr lang="cs-CZ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množných znaků</a:t>
            </a:r>
            <a:r>
              <a:rPr lang="cs-CZ"/>
              <a:t> (např. druh dřeviny, národnost, apod.);</a:t>
            </a:r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>
                <a:solidFill>
                  <a:srgbClr val="FF0000"/>
                </a:solidFill>
              </a:rPr>
              <a:t>asociace</a:t>
            </a:r>
            <a:r>
              <a:rPr lang="cs-CZ"/>
              <a:t> - popisuje závislost </a:t>
            </a:r>
            <a:r>
              <a:rPr lang="cs-CZ" b="1">
                <a:solidFill>
                  <a:srgbClr val="0000CC"/>
                </a:solidFill>
              </a:rPr>
              <a:t>kvalitativních</a:t>
            </a:r>
            <a:r>
              <a:rPr lang="cs-CZ"/>
              <a:t> (slovních, popisných) znaků, které mají pouze dvě alternativy, tzv. </a:t>
            </a:r>
            <a:r>
              <a:rPr lang="cs-CZ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alternativních znaků</a:t>
            </a:r>
            <a:r>
              <a:rPr lang="cs-CZ"/>
              <a:t> (např. pohlaví, odpovědi typu ano/ne, …).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6F339-FD79-4BEB-8E8A-1D283F3CAFA1}" type="slidenum">
              <a:rPr lang="cs-CZ"/>
              <a:pPr/>
              <a:t>5</a:t>
            </a:fld>
            <a:endParaRPr lang="cs-CZ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STATISTICKÉ CHARAKTERISTIKY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001000" cy="91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Typy charakteristik:</a:t>
            </a: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0000"/>
                </a:solidFill>
              </a:rPr>
              <a:t>3. tvaru</a:t>
            </a:r>
            <a:r>
              <a:rPr lang="cs-CZ"/>
              <a:t> – rozložení četností hodnot 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  <a:p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</p:txBody>
      </p:sp>
      <p:graphicFrame>
        <p:nvGraphicFramePr>
          <p:cNvPr id="125957" name="Object 5"/>
          <p:cNvGraphicFramePr>
            <a:graphicFrameLocks noChangeAspect="1"/>
          </p:cNvGraphicFramePr>
          <p:nvPr/>
        </p:nvGraphicFramePr>
        <p:xfrm>
          <a:off x="914400" y="2971800"/>
          <a:ext cx="3352800" cy="1730375"/>
        </p:xfrm>
        <a:graphic>
          <a:graphicData uri="http://schemas.openxmlformats.org/presentationml/2006/ole">
            <p:oleObj spid="_x0000_s125957" name="Graf" r:id="rId3" imgW="4667707" imgH="2410054" progId="Excel.Chart.8">
              <p:embed/>
            </p:oleObj>
          </a:graphicData>
        </a:graphic>
      </p:graphicFrame>
      <p:graphicFrame>
        <p:nvGraphicFramePr>
          <p:cNvPr id="125958" name="Object 6"/>
          <p:cNvGraphicFramePr>
            <a:graphicFrameLocks noChangeAspect="1"/>
          </p:cNvGraphicFramePr>
          <p:nvPr/>
        </p:nvGraphicFramePr>
        <p:xfrm>
          <a:off x="4953000" y="3505200"/>
          <a:ext cx="3629025" cy="1873250"/>
        </p:xfrm>
        <a:graphic>
          <a:graphicData uri="http://schemas.openxmlformats.org/presentationml/2006/ole">
            <p:oleObj spid="_x0000_s125958" name="Graf" r:id="rId4" imgW="4667707" imgH="2410054" progId="Excel.Chart.8">
              <p:embed/>
            </p:oleObj>
          </a:graphicData>
        </a:graphic>
      </p:graphicFrame>
      <p:graphicFrame>
        <p:nvGraphicFramePr>
          <p:cNvPr id="125959" name="Object 7"/>
          <p:cNvGraphicFramePr>
            <a:graphicFrameLocks noChangeAspect="1"/>
          </p:cNvGraphicFramePr>
          <p:nvPr/>
        </p:nvGraphicFramePr>
        <p:xfrm>
          <a:off x="1295400" y="4999038"/>
          <a:ext cx="3600450" cy="1858962"/>
        </p:xfrm>
        <a:graphic>
          <a:graphicData uri="http://schemas.openxmlformats.org/presentationml/2006/ole">
            <p:oleObj spid="_x0000_s125959" name="Graf" r:id="rId5" imgW="4667707" imgH="2410054" progId="Excel.Chart.8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526ADB-3E6B-4E59-BF3A-54EB3EDA11BB}" type="slidenum">
              <a:rPr lang="cs-CZ"/>
              <a:pPr/>
              <a:t>50</a:t>
            </a:fld>
            <a:endParaRPr lang="cs-CZ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KORELACE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1089025" y="2322513"/>
            <a:ext cx="770731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algn="just">
              <a:spcBef>
                <a:spcPct val="50000"/>
              </a:spcBef>
            </a:pPr>
            <a:r>
              <a:rPr lang="cs-CZ" sz="32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typy podle</a:t>
            </a:r>
            <a:r>
              <a:rPr lang="cs-CZ" sz="320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počtu korelovaných znaků</a:t>
            </a:r>
            <a:endParaRPr lang="cs-CZ" sz="32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7465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/>
              <a:t> </a:t>
            </a:r>
            <a:r>
              <a:rPr lang="cs-CZ" b="1" i="1"/>
              <a:t>jednoduchá</a:t>
            </a:r>
            <a:r>
              <a:rPr lang="cs-CZ"/>
              <a:t> – popisuje vztah dvou znaků,</a:t>
            </a:r>
          </a:p>
          <a:p>
            <a:pPr marL="37465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/>
              <a:t> </a:t>
            </a:r>
            <a:r>
              <a:rPr lang="cs-CZ" b="1" i="1"/>
              <a:t>mnohonásobná</a:t>
            </a:r>
            <a:r>
              <a:rPr lang="cs-CZ"/>
              <a:t> – popisuje vztahy více než dvou znaků,</a:t>
            </a:r>
          </a:p>
          <a:p>
            <a:pPr marL="374650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 i="1"/>
              <a:t>parciální </a:t>
            </a:r>
            <a:r>
              <a:rPr lang="cs-CZ"/>
              <a:t>– popisuje závislost dvou znaků ve vícerozměrném statistickém souboru při vyloučení vlivu ostatních znaků na tuto závislost</a:t>
            </a:r>
            <a:r>
              <a:rPr lang="cs-CZ">
                <a:latin typeface="Times New Roman"/>
              </a:rPr>
              <a:t>·</a:t>
            </a:r>
            <a:r>
              <a:rPr lang="cs-CZ"/>
              <a:t>   </a:t>
            </a:r>
          </a:p>
          <a:p>
            <a:pPr marL="374650"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4A95F-0D9F-4F8A-9C39-91E2A064CB6F}" type="slidenum">
              <a:rPr lang="cs-CZ"/>
              <a:pPr/>
              <a:t>51</a:t>
            </a:fld>
            <a:endParaRPr lang="cs-CZ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KORELACE</a:t>
            </a:r>
          </a:p>
        </p:txBody>
      </p:sp>
      <p:sp>
        <p:nvSpPr>
          <p:cNvPr id="194563" name="Text Box 3"/>
          <p:cNvSpPr txBox="1">
            <a:spLocks noChangeArrowheads="1"/>
          </p:cNvSpPr>
          <p:nvPr/>
        </p:nvSpPr>
        <p:spPr bwMode="auto">
          <a:xfrm>
            <a:off x="1001713" y="2032000"/>
            <a:ext cx="78232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algn="just">
              <a:spcBef>
                <a:spcPct val="50000"/>
              </a:spcBef>
            </a:pP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typy podle smyslu změny hodnot</a:t>
            </a:r>
            <a:endParaRPr lang="cs-CZ" sz="32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 i="1"/>
              <a:t>kladná</a:t>
            </a:r>
            <a:r>
              <a:rPr lang="cs-CZ"/>
              <a:t> – se zvyšováním hodnot jednoho znaku se zvyšují i hodnoty druhého znaku </a:t>
            </a:r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 i="1"/>
              <a:t>záporná</a:t>
            </a:r>
            <a:r>
              <a:rPr lang="cs-CZ"/>
              <a:t> - se zvyšováním hodnot jednoho znaku se zmenšují hodnoty druhého znaku</a:t>
            </a:r>
          </a:p>
        </p:txBody>
      </p:sp>
      <p:grpSp>
        <p:nvGrpSpPr>
          <p:cNvPr id="194564" name="Group 4"/>
          <p:cNvGrpSpPr>
            <a:grpSpLocks/>
          </p:cNvGrpSpPr>
          <p:nvPr/>
        </p:nvGrpSpPr>
        <p:grpSpPr bwMode="auto">
          <a:xfrm>
            <a:off x="1581150" y="4429125"/>
            <a:ext cx="6746875" cy="2428875"/>
            <a:chOff x="1485" y="9599"/>
            <a:chExt cx="8430" cy="2730"/>
          </a:xfrm>
        </p:grpSpPr>
        <p:grpSp>
          <p:nvGrpSpPr>
            <p:cNvPr id="194565" name="Group 5"/>
            <p:cNvGrpSpPr>
              <a:grpSpLocks/>
            </p:cNvGrpSpPr>
            <p:nvPr/>
          </p:nvGrpSpPr>
          <p:grpSpPr bwMode="auto">
            <a:xfrm>
              <a:off x="1485" y="9599"/>
              <a:ext cx="8430" cy="2730"/>
              <a:chOff x="1485" y="9599"/>
              <a:chExt cx="8430" cy="2730"/>
            </a:xfrm>
          </p:grpSpPr>
          <p:sp>
            <p:nvSpPr>
              <p:cNvPr id="194566" name="Line 6"/>
              <p:cNvSpPr>
                <a:spLocks noChangeShapeType="1"/>
              </p:cNvSpPr>
              <p:nvPr/>
            </p:nvSpPr>
            <p:spPr bwMode="auto">
              <a:xfrm>
                <a:off x="1695" y="9599"/>
                <a:ext cx="0" cy="27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567" name="Line 7"/>
              <p:cNvSpPr>
                <a:spLocks noChangeShapeType="1"/>
              </p:cNvSpPr>
              <p:nvPr/>
            </p:nvSpPr>
            <p:spPr bwMode="auto">
              <a:xfrm>
                <a:off x="1485" y="12107"/>
                <a:ext cx="361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568" name="Line 8"/>
              <p:cNvSpPr>
                <a:spLocks noChangeShapeType="1"/>
              </p:cNvSpPr>
              <p:nvPr/>
            </p:nvSpPr>
            <p:spPr bwMode="auto">
              <a:xfrm>
                <a:off x="5805" y="9617"/>
                <a:ext cx="0" cy="26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569" name="Line 9"/>
              <p:cNvSpPr>
                <a:spLocks noChangeShapeType="1"/>
              </p:cNvSpPr>
              <p:nvPr/>
            </p:nvSpPr>
            <p:spPr bwMode="auto">
              <a:xfrm>
                <a:off x="5685" y="12077"/>
                <a:ext cx="423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94570" name="Group 10"/>
              <p:cNvGrpSpPr>
                <a:grpSpLocks/>
              </p:cNvGrpSpPr>
              <p:nvPr/>
            </p:nvGrpSpPr>
            <p:grpSpPr bwMode="auto">
              <a:xfrm>
                <a:off x="1983" y="10187"/>
                <a:ext cx="1962" cy="1578"/>
                <a:chOff x="1983" y="10187"/>
                <a:chExt cx="1962" cy="1578"/>
              </a:xfrm>
            </p:grpSpPr>
            <p:sp>
              <p:nvSpPr>
                <p:cNvPr id="194571" name="Oval 11"/>
                <p:cNvSpPr>
                  <a:spLocks noChangeArrowheads="1"/>
                </p:cNvSpPr>
                <p:nvPr/>
              </p:nvSpPr>
              <p:spPr bwMode="auto">
                <a:xfrm>
                  <a:off x="1983" y="1167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2" name="Oval 12"/>
                <p:cNvSpPr>
                  <a:spLocks noChangeArrowheads="1"/>
                </p:cNvSpPr>
                <p:nvPr/>
              </p:nvSpPr>
              <p:spPr bwMode="auto">
                <a:xfrm>
                  <a:off x="2085" y="1148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3" name="Oval 13"/>
                <p:cNvSpPr>
                  <a:spLocks noChangeArrowheads="1"/>
                </p:cNvSpPr>
                <p:nvPr/>
              </p:nvSpPr>
              <p:spPr bwMode="auto">
                <a:xfrm>
                  <a:off x="2295" y="1158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4" name="Oval 14"/>
                <p:cNvSpPr>
                  <a:spLocks noChangeArrowheads="1"/>
                </p:cNvSpPr>
                <p:nvPr/>
              </p:nvSpPr>
              <p:spPr bwMode="auto">
                <a:xfrm>
                  <a:off x="2283" y="1129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5" name="Oval 15"/>
                <p:cNvSpPr>
                  <a:spLocks noChangeArrowheads="1"/>
                </p:cNvSpPr>
                <p:nvPr/>
              </p:nvSpPr>
              <p:spPr bwMode="auto">
                <a:xfrm>
                  <a:off x="2745" y="1105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6" name="Oval 16"/>
                <p:cNvSpPr>
                  <a:spLocks noChangeArrowheads="1"/>
                </p:cNvSpPr>
                <p:nvPr/>
              </p:nvSpPr>
              <p:spPr bwMode="auto">
                <a:xfrm>
                  <a:off x="3135" y="1063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7" name="Oval 17"/>
                <p:cNvSpPr>
                  <a:spLocks noChangeArrowheads="1"/>
                </p:cNvSpPr>
                <p:nvPr/>
              </p:nvSpPr>
              <p:spPr bwMode="auto">
                <a:xfrm>
                  <a:off x="3003" y="1121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8" name="Oval 18"/>
                <p:cNvSpPr>
                  <a:spLocks noChangeArrowheads="1"/>
                </p:cNvSpPr>
                <p:nvPr/>
              </p:nvSpPr>
              <p:spPr bwMode="auto">
                <a:xfrm>
                  <a:off x="2937" y="1078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79" name="Oval 19"/>
                <p:cNvSpPr>
                  <a:spLocks noChangeArrowheads="1"/>
                </p:cNvSpPr>
                <p:nvPr/>
              </p:nvSpPr>
              <p:spPr bwMode="auto">
                <a:xfrm>
                  <a:off x="3225" y="1077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0" name="Oval 20"/>
                <p:cNvSpPr>
                  <a:spLocks noChangeArrowheads="1"/>
                </p:cNvSpPr>
                <p:nvPr/>
              </p:nvSpPr>
              <p:spPr bwMode="auto">
                <a:xfrm>
                  <a:off x="2607" y="1139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1" name="Oval 21"/>
                <p:cNvSpPr>
                  <a:spLocks noChangeArrowheads="1"/>
                </p:cNvSpPr>
                <p:nvPr/>
              </p:nvSpPr>
              <p:spPr bwMode="auto">
                <a:xfrm>
                  <a:off x="3405" y="1059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2" name="Oval 22"/>
                <p:cNvSpPr>
                  <a:spLocks noChangeArrowheads="1"/>
                </p:cNvSpPr>
                <p:nvPr/>
              </p:nvSpPr>
              <p:spPr bwMode="auto">
                <a:xfrm>
                  <a:off x="3513" y="1033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3" name="Oval 23"/>
                <p:cNvSpPr>
                  <a:spLocks noChangeArrowheads="1"/>
                </p:cNvSpPr>
                <p:nvPr/>
              </p:nvSpPr>
              <p:spPr bwMode="auto">
                <a:xfrm>
                  <a:off x="3855" y="1018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4" name="Oval 24"/>
                <p:cNvSpPr>
                  <a:spLocks noChangeArrowheads="1"/>
                </p:cNvSpPr>
                <p:nvPr/>
              </p:nvSpPr>
              <p:spPr bwMode="auto">
                <a:xfrm>
                  <a:off x="3765" y="1041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194585" name="Group 25"/>
              <p:cNvGrpSpPr>
                <a:grpSpLocks/>
              </p:cNvGrpSpPr>
              <p:nvPr/>
            </p:nvGrpSpPr>
            <p:grpSpPr bwMode="auto">
              <a:xfrm flipH="1">
                <a:off x="6495" y="9947"/>
                <a:ext cx="1962" cy="1578"/>
                <a:chOff x="1983" y="10187"/>
                <a:chExt cx="1962" cy="1578"/>
              </a:xfrm>
            </p:grpSpPr>
            <p:sp>
              <p:nvSpPr>
                <p:cNvPr id="194586" name="Oval 26"/>
                <p:cNvSpPr>
                  <a:spLocks noChangeArrowheads="1"/>
                </p:cNvSpPr>
                <p:nvPr/>
              </p:nvSpPr>
              <p:spPr bwMode="auto">
                <a:xfrm>
                  <a:off x="1983" y="1167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7" name="Oval 27"/>
                <p:cNvSpPr>
                  <a:spLocks noChangeArrowheads="1"/>
                </p:cNvSpPr>
                <p:nvPr/>
              </p:nvSpPr>
              <p:spPr bwMode="auto">
                <a:xfrm>
                  <a:off x="2085" y="1148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8" name="Oval 28"/>
                <p:cNvSpPr>
                  <a:spLocks noChangeArrowheads="1"/>
                </p:cNvSpPr>
                <p:nvPr/>
              </p:nvSpPr>
              <p:spPr bwMode="auto">
                <a:xfrm>
                  <a:off x="2295" y="1158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89" name="Oval 29"/>
                <p:cNvSpPr>
                  <a:spLocks noChangeArrowheads="1"/>
                </p:cNvSpPr>
                <p:nvPr/>
              </p:nvSpPr>
              <p:spPr bwMode="auto">
                <a:xfrm>
                  <a:off x="2283" y="1129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0" name="Oval 30"/>
                <p:cNvSpPr>
                  <a:spLocks noChangeArrowheads="1"/>
                </p:cNvSpPr>
                <p:nvPr/>
              </p:nvSpPr>
              <p:spPr bwMode="auto">
                <a:xfrm>
                  <a:off x="2745" y="1105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1" name="Oval 31"/>
                <p:cNvSpPr>
                  <a:spLocks noChangeArrowheads="1"/>
                </p:cNvSpPr>
                <p:nvPr/>
              </p:nvSpPr>
              <p:spPr bwMode="auto">
                <a:xfrm>
                  <a:off x="3135" y="1063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2" name="Oval 32"/>
                <p:cNvSpPr>
                  <a:spLocks noChangeArrowheads="1"/>
                </p:cNvSpPr>
                <p:nvPr/>
              </p:nvSpPr>
              <p:spPr bwMode="auto">
                <a:xfrm>
                  <a:off x="3003" y="1121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3" name="Oval 33"/>
                <p:cNvSpPr>
                  <a:spLocks noChangeArrowheads="1"/>
                </p:cNvSpPr>
                <p:nvPr/>
              </p:nvSpPr>
              <p:spPr bwMode="auto">
                <a:xfrm>
                  <a:off x="2937" y="1078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4" name="Oval 34"/>
                <p:cNvSpPr>
                  <a:spLocks noChangeArrowheads="1"/>
                </p:cNvSpPr>
                <p:nvPr/>
              </p:nvSpPr>
              <p:spPr bwMode="auto">
                <a:xfrm>
                  <a:off x="3225" y="1077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5" name="Oval 35"/>
                <p:cNvSpPr>
                  <a:spLocks noChangeArrowheads="1"/>
                </p:cNvSpPr>
                <p:nvPr/>
              </p:nvSpPr>
              <p:spPr bwMode="auto">
                <a:xfrm>
                  <a:off x="2607" y="11399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6" name="Oval 36"/>
                <p:cNvSpPr>
                  <a:spLocks noChangeArrowheads="1"/>
                </p:cNvSpPr>
                <p:nvPr/>
              </p:nvSpPr>
              <p:spPr bwMode="auto">
                <a:xfrm>
                  <a:off x="3405" y="1059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7" name="Oval 37"/>
                <p:cNvSpPr>
                  <a:spLocks noChangeArrowheads="1"/>
                </p:cNvSpPr>
                <p:nvPr/>
              </p:nvSpPr>
              <p:spPr bwMode="auto">
                <a:xfrm>
                  <a:off x="3513" y="1033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8" name="Oval 38"/>
                <p:cNvSpPr>
                  <a:spLocks noChangeArrowheads="1"/>
                </p:cNvSpPr>
                <p:nvPr/>
              </p:nvSpPr>
              <p:spPr bwMode="auto">
                <a:xfrm>
                  <a:off x="3855" y="10187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4599" name="Oval 39"/>
                <p:cNvSpPr>
                  <a:spLocks noChangeArrowheads="1"/>
                </p:cNvSpPr>
                <p:nvPr/>
              </p:nvSpPr>
              <p:spPr bwMode="auto">
                <a:xfrm>
                  <a:off x="3765" y="10415"/>
                  <a:ext cx="90" cy="90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194600" name="Line 40"/>
            <p:cNvSpPr>
              <a:spLocks noChangeShapeType="1"/>
            </p:cNvSpPr>
            <p:nvPr/>
          </p:nvSpPr>
          <p:spPr bwMode="auto">
            <a:xfrm flipV="1">
              <a:off x="1623" y="9659"/>
              <a:ext cx="0" cy="8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4601" name="Line 41"/>
            <p:cNvSpPr>
              <a:spLocks noChangeShapeType="1"/>
            </p:cNvSpPr>
            <p:nvPr/>
          </p:nvSpPr>
          <p:spPr bwMode="auto">
            <a:xfrm>
              <a:off x="3267" y="12209"/>
              <a:ext cx="117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4602" name="Line 42"/>
            <p:cNvSpPr>
              <a:spLocks noChangeShapeType="1"/>
            </p:cNvSpPr>
            <p:nvPr/>
          </p:nvSpPr>
          <p:spPr bwMode="auto">
            <a:xfrm>
              <a:off x="7047" y="12197"/>
              <a:ext cx="14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4603" name="Line 43"/>
            <p:cNvSpPr>
              <a:spLocks noChangeShapeType="1"/>
            </p:cNvSpPr>
            <p:nvPr/>
          </p:nvSpPr>
          <p:spPr bwMode="auto">
            <a:xfrm>
              <a:off x="5715" y="9779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E5F50-8135-423D-9492-DC8C1AA7E1D9}" type="slidenum">
              <a:rPr lang="cs-CZ"/>
              <a:pPr/>
              <a:t>52</a:t>
            </a:fld>
            <a:endParaRPr lang="cs-CZ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KORELACE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1001713" y="2032000"/>
            <a:ext cx="78232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algn="just">
              <a:spcBef>
                <a:spcPct val="50000"/>
              </a:spcBef>
            </a:pP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typy podle tvaru závislosti</a:t>
            </a:r>
            <a:endParaRPr lang="cs-CZ" sz="3200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 i="1"/>
              <a:t>  přímková (lineární)</a:t>
            </a:r>
            <a:r>
              <a:rPr lang="cs-CZ"/>
              <a:t> – grafickým obrazem závislosti je přímka (lineární trend)</a:t>
            </a:r>
          </a:p>
          <a:p>
            <a:pPr marL="288925"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 i="1"/>
              <a:t>  křivková (nelineární) </a:t>
            </a:r>
            <a:r>
              <a:rPr lang="cs-CZ"/>
              <a:t>– grafickým obrazem závislosti je křivka (nelineární trend)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D759-9A29-46A1-AD3B-DE3684097280}" type="slidenum">
              <a:rPr lang="cs-CZ"/>
              <a:pPr/>
              <a:t>53</a:t>
            </a:fld>
            <a:endParaRPr lang="cs-CZ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KORELAČNÍ POČET</a:t>
            </a: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1349375" y="2292350"/>
            <a:ext cx="77946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algn="just"/>
            <a:r>
              <a:rPr lang="cs-CZ"/>
              <a:t>         </a:t>
            </a: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korelační analýza</a:t>
            </a:r>
            <a:r>
              <a:rPr lang="cs-CZ" b="1"/>
              <a:t> </a:t>
            </a:r>
            <a:endParaRPr lang="cs-CZ"/>
          </a:p>
          <a:p>
            <a:pPr marL="476250" algn="just">
              <a:buClr>
                <a:srgbClr val="990099"/>
              </a:buClr>
              <a:buFont typeface="Wingdings" pitchFamily="2" charset="2"/>
              <a:buBlip>
                <a:blip r:embed="rId2"/>
              </a:buBlip>
            </a:pPr>
            <a:r>
              <a:rPr lang="cs-CZ"/>
              <a:t>zjišťuje </a:t>
            </a:r>
            <a:r>
              <a:rPr lang="cs-CZ" b="1" i="1">
                <a:solidFill>
                  <a:srgbClr val="FF0000"/>
                </a:solidFill>
              </a:rPr>
              <a:t>existenci závislosti</a:t>
            </a:r>
            <a:r>
              <a:rPr lang="cs-CZ"/>
              <a:t> a její druhy,</a:t>
            </a:r>
          </a:p>
          <a:p>
            <a:pPr marL="476250" algn="just">
              <a:buClr>
                <a:srgbClr val="990099"/>
              </a:buClr>
              <a:buFont typeface="Wingdings" pitchFamily="2" charset="2"/>
              <a:buBlip>
                <a:blip r:embed="rId2"/>
              </a:buBlip>
            </a:pPr>
            <a:r>
              <a:rPr lang="cs-CZ"/>
              <a:t>měří </a:t>
            </a:r>
            <a:r>
              <a:rPr lang="cs-CZ" b="1" i="1">
                <a:solidFill>
                  <a:srgbClr val="FF0000"/>
                </a:solidFill>
              </a:rPr>
              <a:t>těsnost závislosti</a:t>
            </a:r>
            <a:r>
              <a:rPr lang="cs-CZ"/>
              <a:t>,</a:t>
            </a:r>
          </a:p>
          <a:p>
            <a:pPr marL="476250" algn="just">
              <a:buClr>
                <a:srgbClr val="990099"/>
              </a:buClr>
              <a:buFont typeface="Wingdings" pitchFamily="2" charset="2"/>
              <a:buBlip>
                <a:blip r:embed="rId2"/>
              </a:buBlip>
            </a:pPr>
            <a:r>
              <a:rPr lang="cs-CZ"/>
              <a:t>ověřuje</a:t>
            </a:r>
            <a:r>
              <a:rPr lang="cs-CZ" i="1"/>
              <a:t> </a:t>
            </a:r>
            <a:r>
              <a:rPr lang="cs-CZ" b="1" i="1">
                <a:solidFill>
                  <a:srgbClr val="FF0000"/>
                </a:solidFill>
              </a:rPr>
              <a:t>hypotézy o statistické významnosti</a:t>
            </a:r>
            <a:r>
              <a:rPr lang="cs-CZ" i="1"/>
              <a:t> závislosti</a:t>
            </a:r>
            <a:r>
              <a:rPr lang="cs-CZ"/>
              <a:t>;</a:t>
            </a:r>
          </a:p>
          <a:p>
            <a:pPr marL="476250" algn="just">
              <a:buClr>
                <a:srgbClr val="990099"/>
              </a:buClr>
              <a:buFont typeface="Wingdings" pitchFamily="2" charset="2"/>
              <a:buNone/>
            </a:pPr>
            <a:r>
              <a:rPr lang="cs-CZ"/>
              <a:t>     </a:t>
            </a:r>
          </a:p>
          <a:p>
            <a:pPr marL="476250" algn="just"/>
            <a:r>
              <a:rPr lang="cs-CZ"/>
              <a:t>          </a:t>
            </a:r>
            <a:r>
              <a:rPr lang="cs-CZ" sz="32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regresní analýza</a:t>
            </a:r>
          </a:p>
          <a:p>
            <a:pPr marL="476250" algn="just">
              <a:buFontTx/>
              <a:buBlip>
                <a:blip r:embed="rId2"/>
              </a:buBlip>
            </a:pPr>
            <a:r>
              <a:rPr lang="cs-CZ"/>
              <a:t>zabývá se </a:t>
            </a:r>
            <a:r>
              <a:rPr lang="cs-CZ" b="1" i="1">
                <a:solidFill>
                  <a:srgbClr val="FF0000"/>
                </a:solidFill>
              </a:rPr>
              <a:t>vytvořením vhodného matematického modelu</a:t>
            </a:r>
            <a:r>
              <a:rPr lang="cs-CZ"/>
              <a:t> závislosti,</a:t>
            </a:r>
          </a:p>
          <a:p>
            <a:pPr marL="476250" algn="just">
              <a:buFontTx/>
              <a:buBlip>
                <a:blip r:embed="rId2"/>
              </a:buBlip>
            </a:pPr>
            <a:r>
              <a:rPr lang="cs-CZ"/>
              <a:t>stanoví </a:t>
            </a:r>
            <a:r>
              <a:rPr lang="cs-CZ" b="1" i="1">
                <a:solidFill>
                  <a:srgbClr val="FF0000"/>
                </a:solidFill>
              </a:rPr>
              <a:t>parametry</a:t>
            </a:r>
            <a:r>
              <a:rPr lang="cs-CZ" i="1"/>
              <a:t> </a:t>
            </a:r>
            <a:r>
              <a:rPr lang="cs-CZ"/>
              <a:t>tohoto </a:t>
            </a:r>
            <a:r>
              <a:rPr lang="cs-CZ" i="1"/>
              <a:t>modelu</a:t>
            </a:r>
            <a:r>
              <a:rPr lang="cs-CZ"/>
              <a:t>,</a:t>
            </a:r>
          </a:p>
          <a:p>
            <a:pPr marL="476250" algn="just">
              <a:buFontTx/>
              <a:buBlip>
                <a:blip r:embed="rId2"/>
              </a:buBlip>
            </a:pPr>
            <a:r>
              <a:rPr lang="cs-CZ"/>
              <a:t>ověřuje </a:t>
            </a:r>
            <a:r>
              <a:rPr lang="cs-CZ" b="1" i="1">
                <a:solidFill>
                  <a:srgbClr val="FF0000"/>
                </a:solidFill>
              </a:rPr>
              <a:t>hypotézy o vhodnosti a důležitých vlastnostech modelu</a:t>
            </a:r>
            <a:r>
              <a:rPr lang="cs-CZ"/>
              <a:t>. 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96DFA-05FE-4E45-A231-847762EDFAEA}" type="slidenum">
              <a:rPr lang="cs-CZ"/>
              <a:pPr/>
              <a:t>54</a:t>
            </a:fld>
            <a:endParaRPr lang="cs-CZ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KORELAČNÍ KOEFICIENT</a:t>
            </a: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1843088" y="2127250"/>
            <a:ext cx="780891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PRO JEDNODUCHOU KORELACI</a:t>
            </a:r>
          </a:p>
          <a:p>
            <a:pPr>
              <a:spcBef>
                <a:spcPct val="50000"/>
              </a:spcBef>
            </a:pPr>
            <a:r>
              <a:rPr lang="cs-CZ" b="1">
                <a:solidFill>
                  <a:srgbClr val="0000CC"/>
                </a:solidFill>
              </a:rPr>
              <a:t>párový</a:t>
            </a:r>
            <a:r>
              <a:rPr lang="cs-CZ"/>
              <a:t> - zvláštní případ vícenásobného korelačního koeficientu, kdy vyjadřuje míru lineární stochastické závislosti mezi náhodnými veličinami Xi a Xj</a:t>
            </a:r>
            <a:r>
              <a:rPr lang="cs-CZ" b="1"/>
              <a:t>, </a:t>
            </a:r>
          </a:p>
          <a:p>
            <a:pPr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/>
              <a:t>        </a:t>
            </a:r>
            <a:r>
              <a:rPr lang="cs-CZ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Pearsonův</a:t>
            </a:r>
          </a:p>
          <a:p>
            <a:pPr algn="just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cs-CZ" b="1"/>
              <a:t>        </a:t>
            </a:r>
            <a:r>
              <a:rPr lang="cs-CZ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Spearmanův</a:t>
            </a:r>
            <a:r>
              <a:rPr lang="cs-CZ" b="1">
                <a:solidFill>
                  <a:srgbClr val="CC0066"/>
                </a:solidFill>
              </a:rPr>
              <a:t> </a:t>
            </a:r>
            <a:r>
              <a:rPr lang="cs-CZ" b="1"/>
              <a:t>(korelace pořadí)</a:t>
            </a:r>
          </a:p>
          <a:p>
            <a:pPr>
              <a:spcBef>
                <a:spcPct val="50000"/>
              </a:spcBef>
            </a:pPr>
            <a:endParaRPr lang="cs-CZ" b="1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FFCCC-1CF2-45E3-9AB4-4023B1ABF92D}" type="slidenum">
              <a:rPr lang="cs-CZ"/>
              <a:pPr/>
              <a:t>55</a:t>
            </a:fld>
            <a:endParaRPr lang="cs-CZ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90588"/>
            <a:ext cx="8001000" cy="839787"/>
          </a:xfrm>
        </p:spPr>
        <p:txBody>
          <a:bodyPr/>
          <a:lstStyle/>
          <a:p>
            <a:r>
              <a:rPr lang="cs-CZ"/>
              <a:t>PEARSONŮV KORELAČNÍ KOEFICIENT (r)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3824288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pSp>
        <p:nvGrpSpPr>
          <p:cNvPr id="198660" name="Group 4"/>
          <p:cNvGrpSpPr>
            <a:grpSpLocks/>
          </p:cNvGrpSpPr>
          <p:nvPr/>
        </p:nvGrpSpPr>
        <p:grpSpPr bwMode="auto">
          <a:xfrm>
            <a:off x="4168775" y="4214813"/>
            <a:ext cx="4702175" cy="1633537"/>
            <a:chOff x="2616" y="1938"/>
            <a:chExt cx="2962" cy="1029"/>
          </a:xfrm>
        </p:grpSpPr>
        <p:graphicFrame>
          <p:nvGraphicFramePr>
            <p:cNvPr id="198661" name="Object 5"/>
            <p:cNvGraphicFramePr>
              <a:graphicFrameLocks noChangeAspect="1"/>
            </p:cNvGraphicFramePr>
            <p:nvPr/>
          </p:nvGraphicFramePr>
          <p:xfrm>
            <a:off x="2616" y="1938"/>
            <a:ext cx="2937" cy="1029"/>
          </p:xfrm>
          <a:graphic>
            <a:graphicData uri="http://schemas.openxmlformats.org/presentationml/2006/ole">
              <p:oleObj spid="_x0000_s198661" r:id="rId3" imgW="1498600" imgH="520700" progId="Equation.DSMT4">
                <p:embed/>
              </p:oleObj>
            </a:graphicData>
          </a:graphic>
        </p:graphicFrame>
        <p:sp>
          <p:nvSpPr>
            <p:cNvPr id="198662" name="Rectangle 6"/>
            <p:cNvSpPr>
              <a:spLocks noChangeArrowheads="1"/>
            </p:cNvSpPr>
            <p:nvPr/>
          </p:nvSpPr>
          <p:spPr bwMode="auto">
            <a:xfrm>
              <a:off x="4378" y="1999"/>
              <a:ext cx="1200" cy="40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8663" name="Text Box 7"/>
          <p:cNvSpPr txBox="1">
            <a:spLocks noChangeArrowheads="1"/>
          </p:cNvSpPr>
          <p:nvPr/>
        </p:nvSpPr>
        <p:spPr bwMode="auto">
          <a:xfrm>
            <a:off x="4256088" y="3492500"/>
            <a:ext cx="353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00CC"/>
                </a:solidFill>
              </a:rPr>
              <a:t>= normovaná </a:t>
            </a:r>
            <a:r>
              <a:rPr lang="cs-CZ" b="1">
                <a:solidFill>
                  <a:srgbClr val="FF0000"/>
                </a:solidFill>
              </a:rPr>
              <a:t>kovariance</a:t>
            </a:r>
          </a:p>
        </p:txBody>
      </p:sp>
      <p:cxnSp>
        <p:nvCxnSpPr>
          <p:cNvPr id="198664" name="AutoShape 8"/>
          <p:cNvCxnSpPr>
            <a:cxnSpLocks noChangeShapeType="1"/>
            <a:stCxn id="198662" idx="3"/>
            <a:endCxn id="198663" idx="3"/>
          </p:cNvCxnSpPr>
          <p:nvPr/>
        </p:nvCxnSpPr>
        <p:spPr bwMode="auto">
          <a:xfrm flipH="1" flipV="1">
            <a:off x="7793038" y="3721100"/>
            <a:ext cx="1096962" cy="912813"/>
          </a:xfrm>
          <a:prstGeom prst="bentConnector3">
            <a:avLst>
              <a:gd name="adj1" fmla="val -19102"/>
            </a:avLst>
          </a:prstGeom>
          <a:noFill/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957263" y="2206625"/>
            <a:ext cx="28448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podmínkou je dodržení </a:t>
            </a:r>
            <a:r>
              <a:rPr lang="cs-CZ" b="1">
                <a:solidFill>
                  <a:srgbClr val="FF0000"/>
                </a:solidFill>
              </a:rPr>
              <a:t>dvourozměného normálního rozdělení</a:t>
            </a:r>
          </a:p>
          <a:p>
            <a:pPr>
              <a:spcBef>
                <a:spcPct val="50000"/>
              </a:spcBef>
            </a:pPr>
            <a:endParaRPr lang="cs-CZ" b="1">
              <a:solidFill>
                <a:srgbClr val="FF0000"/>
              </a:solidFill>
            </a:endParaRPr>
          </a:p>
        </p:txBody>
      </p:sp>
      <p:pic>
        <p:nvPicPr>
          <p:cNvPr id="19866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7888" y="4459288"/>
            <a:ext cx="32512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781E3-483F-4D27-A7C6-D36639444349}" type="slidenum">
              <a:rPr lang="cs-CZ"/>
              <a:pPr/>
              <a:t>56</a:t>
            </a:fld>
            <a:endParaRPr lang="cs-CZ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90588"/>
            <a:ext cx="8001000" cy="839787"/>
          </a:xfrm>
        </p:spPr>
        <p:txBody>
          <a:bodyPr/>
          <a:lstStyle/>
          <a:p>
            <a:r>
              <a:rPr lang="cs-CZ"/>
              <a:t>PEARSONŮV KORELAČNÍ KOEFICIENT (r)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3824288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989013" y="2427288"/>
            <a:ext cx="76739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7350" indent="-387350">
              <a:buFontTx/>
              <a:buBlip>
                <a:blip r:embed="rId3"/>
              </a:buBlip>
            </a:pPr>
            <a:r>
              <a:rPr lang="cs-CZ" b="1">
                <a:solidFill>
                  <a:srgbClr val="FF0000"/>
                </a:solidFill>
              </a:rPr>
              <a:t>míra intenzity vztahu</a:t>
            </a:r>
            <a:r>
              <a:rPr lang="cs-CZ"/>
              <a:t> mezi složkami vícerozměrného souboru</a:t>
            </a:r>
          </a:p>
          <a:p>
            <a:pPr marL="387350" indent="-387350">
              <a:buFontTx/>
              <a:buBlip>
                <a:blip r:embed="rId3"/>
              </a:buBlip>
            </a:pPr>
            <a:r>
              <a:rPr lang="cs-CZ"/>
              <a:t>je mírou intenzity </a:t>
            </a:r>
            <a:r>
              <a:rPr lang="cs-CZ" b="1">
                <a:solidFill>
                  <a:srgbClr val="FF0000"/>
                </a:solidFill>
              </a:rPr>
              <a:t>lineární </a:t>
            </a:r>
            <a:r>
              <a:rPr lang="cs-CZ"/>
              <a:t>závislosti</a:t>
            </a:r>
          </a:p>
          <a:p>
            <a:pPr marL="387350" indent="-387350">
              <a:buFontTx/>
              <a:buBlip>
                <a:blip r:embed="rId3"/>
              </a:buBlip>
            </a:pPr>
            <a:r>
              <a:rPr lang="cs-CZ"/>
              <a:t>je vždy </a:t>
            </a:r>
            <a:r>
              <a:rPr lang="cs-CZ" b="1">
                <a:solidFill>
                  <a:srgbClr val="FF0000"/>
                </a:solidFill>
              </a:rPr>
              <a:t>nezáporná</a:t>
            </a:r>
          </a:p>
          <a:p>
            <a:pPr marL="387350" indent="-387350">
              <a:buFontTx/>
              <a:buBlip>
                <a:blip r:embed="rId3"/>
              </a:buBlip>
            </a:pPr>
            <a:r>
              <a:rPr lang="cs-CZ"/>
              <a:t>její </a:t>
            </a:r>
            <a:r>
              <a:rPr lang="cs-CZ" b="1">
                <a:solidFill>
                  <a:srgbClr val="FF0000"/>
                </a:solidFill>
              </a:rPr>
              <a:t>limitou je součin směrodatných odchylek</a:t>
            </a:r>
          </a:p>
          <a:p>
            <a:pPr marL="387350" indent="-387350">
              <a:buFontTx/>
              <a:buBlip>
                <a:blip r:embed="rId3"/>
              </a:buBlip>
            </a:pPr>
            <a:r>
              <a:rPr lang="cs-CZ"/>
              <a:t>je </a:t>
            </a:r>
            <a:r>
              <a:rPr lang="cs-CZ" b="1">
                <a:solidFill>
                  <a:srgbClr val="FF0000"/>
                </a:solidFill>
              </a:rPr>
              <a:t>symetrickou funkcí</a:t>
            </a:r>
            <a:r>
              <a:rPr lang="cs-CZ"/>
              <a:t> svých argumentů</a:t>
            </a:r>
          </a:p>
          <a:p>
            <a:pPr marL="387350" indent="-387350">
              <a:buFontTx/>
              <a:buBlip>
                <a:blip r:embed="rId3"/>
              </a:buBlip>
            </a:pPr>
            <a:r>
              <a:rPr lang="cs-CZ"/>
              <a:t>její </a:t>
            </a:r>
            <a:r>
              <a:rPr lang="cs-CZ" b="1">
                <a:solidFill>
                  <a:srgbClr val="FF0000"/>
                </a:solidFill>
              </a:rPr>
              <a:t>velikost je závislá na měřítku argumentů </a:t>
            </a:r>
            <a:r>
              <a:rPr lang="cs-CZ" b="1">
                <a:solidFill>
                  <a:srgbClr val="FF0000"/>
                </a:solidFill>
                <a:sym typeface="Symbol" pitchFamily="18" charset="2"/>
              </a:rPr>
              <a:t> nutnost normování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990600" y="2038350"/>
            <a:ext cx="2803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00CC"/>
                </a:solidFill>
              </a:rPr>
              <a:t>KOVARIANCE:</a:t>
            </a:r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340995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99687" name="Object 7"/>
          <p:cNvGraphicFramePr>
            <a:graphicFrameLocks noChangeAspect="1"/>
          </p:cNvGraphicFramePr>
          <p:nvPr/>
        </p:nvGraphicFramePr>
        <p:xfrm>
          <a:off x="1401763" y="5576888"/>
          <a:ext cx="6513512" cy="1281112"/>
        </p:xfrm>
        <a:graphic>
          <a:graphicData uri="http://schemas.openxmlformats.org/presentationml/2006/ole">
            <p:oleObj spid="_x0000_s199687" r:id="rId4" imgW="23241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4EF1B-EEE7-4C8A-902B-43ADC17D057F}" type="slidenum">
              <a:rPr lang="cs-CZ"/>
              <a:pPr/>
              <a:t>57</a:t>
            </a:fld>
            <a:endParaRPr lang="cs-CZ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876300"/>
            <a:ext cx="8001000" cy="839788"/>
          </a:xfrm>
        </p:spPr>
        <p:txBody>
          <a:bodyPr/>
          <a:lstStyle/>
          <a:p>
            <a:r>
              <a:rPr lang="cs-CZ"/>
              <a:t>PEARSONŮV KORELAČNÍ KOEFICIENT (r)</a:t>
            </a:r>
          </a:p>
        </p:txBody>
      </p:sp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1016000" y="2263775"/>
            <a:ext cx="7707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00CC"/>
                </a:solidFill>
              </a:rPr>
              <a:t>Základní vlastnosti Pearsonova korelačního koeficientu:</a:t>
            </a: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1030288" y="2917825"/>
            <a:ext cx="76342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50900" indent="-561975" algn="just">
              <a:buFontTx/>
              <a:buBlip>
                <a:blip r:embed="rId2"/>
              </a:buBlip>
            </a:pPr>
            <a:r>
              <a:rPr lang="cs-CZ"/>
              <a:t>je to </a:t>
            </a:r>
            <a:r>
              <a:rPr lang="cs-CZ" b="1">
                <a:solidFill>
                  <a:srgbClr val="FF0000"/>
                </a:solidFill>
              </a:rPr>
              <a:t>bezrozměrná</a:t>
            </a:r>
            <a:r>
              <a:rPr lang="cs-CZ" b="1"/>
              <a:t> </a:t>
            </a:r>
            <a:r>
              <a:rPr lang="cs-CZ"/>
              <a:t>míra lineární korelace;</a:t>
            </a:r>
          </a:p>
          <a:p>
            <a:pPr marL="850900" indent="-561975" algn="just">
              <a:buFontTx/>
              <a:buBlip>
                <a:blip r:embed="rId2"/>
              </a:buBlip>
            </a:pPr>
            <a:r>
              <a:rPr lang="cs-CZ"/>
              <a:t>nabývá hodnoty </a:t>
            </a:r>
            <a:r>
              <a:rPr lang="cs-CZ" b="1">
                <a:solidFill>
                  <a:srgbClr val="FF0000"/>
                </a:solidFill>
              </a:rPr>
              <a:t>0 – 1 pro kladnou korelaci,  0 – (-1) pro zápornou korelaci</a:t>
            </a:r>
            <a:r>
              <a:rPr lang="cs-CZ"/>
              <a:t>;</a:t>
            </a:r>
          </a:p>
          <a:p>
            <a:pPr marL="850900" indent="-561975" algn="just">
              <a:buFontTx/>
              <a:buBlip>
                <a:blip r:embed="rId2"/>
              </a:buBlip>
            </a:pPr>
            <a:r>
              <a:rPr lang="cs-CZ"/>
              <a:t>hodnota</a:t>
            </a:r>
            <a:r>
              <a:rPr lang="cs-CZ" b="1">
                <a:solidFill>
                  <a:srgbClr val="FF0000"/>
                </a:solidFill>
              </a:rPr>
              <a:t> 0</a:t>
            </a:r>
            <a:r>
              <a:rPr lang="cs-CZ"/>
              <a:t> znamená, že mezi posuzovanými veličinami </a:t>
            </a:r>
            <a:r>
              <a:rPr lang="cs-CZ" b="1">
                <a:solidFill>
                  <a:srgbClr val="FF0000"/>
                </a:solidFill>
              </a:rPr>
              <a:t>není žádný </a:t>
            </a:r>
            <a:r>
              <a:rPr lang="cs-CZ" b="1" u="sng">
                <a:solidFill>
                  <a:srgbClr val="FF0000"/>
                </a:solidFill>
              </a:rPr>
              <a:t>lineární</a:t>
            </a:r>
            <a:r>
              <a:rPr lang="cs-CZ" b="1">
                <a:solidFill>
                  <a:srgbClr val="FF0000"/>
                </a:solidFill>
              </a:rPr>
              <a:t> vztah</a:t>
            </a:r>
            <a:r>
              <a:rPr lang="cs-CZ"/>
              <a:t> (může být nelineární) nebo tento vztah zůstal na základě dat, které máme k dispozici, neprokázán;</a:t>
            </a:r>
          </a:p>
          <a:p>
            <a:pPr marL="850900" indent="-561975" algn="just">
              <a:buFontTx/>
              <a:buBlip>
                <a:blip r:embed="rId2"/>
              </a:buBlip>
            </a:pPr>
            <a:r>
              <a:rPr lang="cs-CZ"/>
              <a:t>hodnota </a:t>
            </a:r>
            <a:r>
              <a:rPr lang="cs-CZ" b="1">
                <a:solidFill>
                  <a:srgbClr val="FF0000"/>
                </a:solidFill>
              </a:rPr>
              <a:t>1</a:t>
            </a:r>
            <a:r>
              <a:rPr lang="cs-CZ"/>
              <a:t> nebo </a:t>
            </a:r>
            <a:r>
              <a:rPr lang="cs-CZ" b="1">
                <a:solidFill>
                  <a:srgbClr val="FF0000"/>
                </a:solidFill>
              </a:rPr>
              <a:t>(-1)</a:t>
            </a:r>
            <a:r>
              <a:rPr lang="cs-CZ"/>
              <a:t> indikuje </a:t>
            </a:r>
            <a:r>
              <a:rPr lang="cs-CZ" b="1">
                <a:solidFill>
                  <a:srgbClr val="FF0000"/>
                </a:solidFill>
              </a:rPr>
              <a:t>funkční závislost</a:t>
            </a:r>
            <a:r>
              <a:rPr lang="cs-CZ"/>
              <a:t>;</a:t>
            </a:r>
          </a:p>
          <a:p>
            <a:pPr marL="850900" indent="-561975" algn="just">
              <a:buFontTx/>
              <a:buBlip>
                <a:blip r:embed="rId2"/>
              </a:buBlip>
            </a:pPr>
            <a:r>
              <a:rPr lang="cs-CZ"/>
              <a:t>hodnota korelačního koeficientu je stejná pro závislost </a:t>
            </a:r>
            <a:r>
              <a:rPr lang="cs-CZ" i="1"/>
              <a:t>x</a:t>
            </a:r>
            <a:r>
              <a:rPr lang="cs-CZ" i="1" baseline="-30000"/>
              <a:t>1</a:t>
            </a:r>
            <a:r>
              <a:rPr lang="cs-CZ"/>
              <a:t> na </a:t>
            </a:r>
            <a:r>
              <a:rPr lang="cs-CZ" i="1"/>
              <a:t>x</a:t>
            </a:r>
            <a:r>
              <a:rPr lang="cs-CZ" i="1" baseline="-30000"/>
              <a:t>2</a:t>
            </a:r>
            <a:r>
              <a:rPr lang="cs-CZ"/>
              <a:t> i pro opačnou závislost </a:t>
            </a:r>
            <a:r>
              <a:rPr lang="cs-CZ" i="1"/>
              <a:t>x</a:t>
            </a:r>
            <a:r>
              <a:rPr lang="cs-CZ" i="1" baseline="-30000"/>
              <a:t>2 </a:t>
            </a:r>
            <a:r>
              <a:rPr lang="cs-CZ"/>
              <a:t>na</a:t>
            </a:r>
            <a:r>
              <a:rPr lang="cs-CZ" i="1"/>
              <a:t> </a:t>
            </a:r>
            <a:r>
              <a:rPr lang="cs-CZ" baseline="-30000"/>
              <a:t> </a:t>
            </a:r>
            <a:r>
              <a:rPr lang="cs-CZ" i="1"/>
              <a:t>x</a:t>
            </a:r>
            <a:r>
              <a:rPr lang="cs-CZ" i="1" baseline="-30000"/>
              <a:t>1</a:t>
            </a:r>
            <a:r>
              <a:rPr lang="cs-CZ" baseline="-30000"/>
              <a:t>.</a:t>
            </a:r>
            <a:endParaRPr lang="cs-CZ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1C8AB-1C12-4714-9CCE-0BDE00116343}" type="slidenum">
              <a:rPr lang="cs-CZ"/>
              <a:pPr/>
              <a:t>58</a:t>
            </a:fld>
            <a:endParaRPr lang="cs-CZ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ANALÝZA</a:t>
            </a: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942975" y="2192338"/>
            <a:ext cx="7999413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Základní úlohou </a:t>
            </a:r>
            <a:r>
              <a:rPr lang="cs-CZ" b="1"/>
              <a:t>regresní analýzy</a:t>
            </a:r>
            <a:r>
              <a:rPr lang="cs-CZ"/>
              <a:t> je nalezení </a:t>
            </a:r>
            <a:r>
              <a:rPr lang="cs-CZ" b="1">
                <a:solidFill>
                  <a:srgbClr val="FF0000"/>
                </a:solidFill>
              </a:rPr>
              <a:t>vhodného  modelu studované závislosti. </a:t>
            </a:r>
          </a:p>
          <a:p>
            <a:pPr>
              <a:spcBef>
                <a:spcPct val="50000"/>
              </a:spcBef>
            </a:pPr>
            <a:r>
              <a:rPr lang="cs-CZ"/>
              <a:t>Snažíme se </a:t>
            </a:r>
            <a:r>
              <a:rPr lang="cs-CZ" b="1"/>
              <a:t>nahradit každou měřenou</a:t>
            </a:r>
            <a:r>
              <a:rPr lang="cs-CZ"/>
              <a:t> (experimentální, empirickou, zjištěnou) </a:t>
            </a:r>
            <a:r>
              <a:rPr lang="cs-CZ" b="1"/>
              <a:t>hodnotu závisle proměnné</a:t>
            </a:r>
            <a:r>
              <a:rPr lang="cs-CZ"/>
              <a:t> (vysvětlované proměnné) </a:t>
            </a:r>
            <a:r>
              <a:rPr lang="cs-CZ" i="1"/>
              <a:t>Y</a:t>
            </a:r>
            <a:r>
              <a:rPr lang="cs-CZ" b="1"/>
              <a:t>  hodnotou teoretickou</a:t>
            </a:r>
            <a:r>
              <a:rPr lang="cs-CZ"/>
              <a:t> (modelovou, vyrovnanou, predikovanou), tj. hodnotou </a:t>
            </a:r>
            <a:r>
              <a:rPr lang="cs-CZ" b="1"/>
              <a:t>ležící na spojité funkci</a:t>
            </a:r>
            <a:r>
              <a:rPr lang="cs-CZ"/>
              <a:t> (modelu) </a:t>
            </a:r>
            <a:r>
              <a:rPr lang="cs-CZ" b="1"/>
              <a:t>nezávisle proměnné</a:t>
            </a:r>
            <a:r>
              <a:rPr lang="cs-CZ"/>
              <a:t> (vysvětlující proměnné) </a:t>
            </a:r>
            <a:r>
              <a:rPr lang="cs-CZ" i="1"/>
              <a:t>X (</a:t>
            </a:r>
            <a:r>
              <a:rPr lang="cs-CZ" b="1" i="1"/>
              <a:t>X</a:t>
            </a:r>
            <a:r>
              <a:rPr lang="cs-CZ"/>
              <a:t>)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106D2-D1DA-4BA9-A3C8-450899ED40DF}" type="slidenum">
              <a:rPr lang="cs-CZ"/>
              <a:pPr/>
              <a:t>59</a:t>
            </a:fld>
            <a:endParaRPr lang="cs-CZ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ANALÝZA</a:t>
            </a:r>
          </a:p>
        </p:txBody>
      </p:sp>
      <p:grpSp>
        <p:nvGrpSpPr>
          <p:cNvPr id="202755" name="Group 3"/>
          <p:cNvGrpSpPr>
            <a:grpSpLocks/>
          </p:cNvGrpSpPr>
          <p:nvPr/>
        </p:nvGrpSpPr>
        <p:grpSpPr bwMode="auto">
          <a:xfrm>
            <a:off x="1316038" y="2308225"/>
            <a:ext cx="6367462" cy="4257675"/>
            <a:chOff x="829" y="1454"/>
            <a:chExt cx="4011" cy="2682"/>
          </a:xfrm>
        </p:grpSpPr>
        <p:pic>
          <p:nvPicPr>
            <p:cNvPr id="20275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9" y="1454"/>
              <a:ext cx="3451" cy="2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2757" name="Text Box 5"/>
            <p:cNvSpPr txBox="1">
              <a:spLocks noChangeArrowheads="1"/>
            </p:cNvSpPr>
            <p:nvPr/>
          </p:nvSpPr>
          <p:spPr bwMode="auto">
            <a:xfrm>
              <a:off x="1289" y="1463"/>
              <a:ext cx="15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b="1">
                  <a:solidFill>
                    <a:srgbClr val="000000"/>
                  </a:solidFill>
                </a:rPr>
                <a:t>měřené hodnoty</a:t>
              </a:r>
            </a:p>
          </p:txBody>
        </p:sp>
        <p:sp>
          <p:nvSpPr>
            <p:cNvPr id="202758" name="Line 6"/>
            <p:cNvSpPr>
              <a:spLocks noChangeShapeType="1"/>
            </p:cNvSpPr>
            <p:nvPr/>
          </p:nvSpPr>
          <p:spPr bwMode="auto">
            <a:xfrm flipH="1">
              <a:off x="1728" y="1655"/>
              <a:ext cx="73" cy="1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2759" name="Line 7"/>
            <p:cNvSpPr>
              <a:spLocks noChangeShapeType="1"/>
            </p:cNvSpPr>
            <p:nvPr/>
          </p:nvSpPr>
          <p:spPr bwMode="auto">
            <a:xfrm>
              <a:off x="1792" y="1664"/>
              <a:ext cx="823" cy="4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2760" name="Line 8"/>
            <p:cNvSpPr>
              <a:spLocks noChangeShapeType="1"/>
            </p:cNvSpPr>
            <p:nvPr/>
          </p:nvSpPr>
          <p:spPr bwMode="auto">
            <a:xfrm>
              <a:off x="1800" y="1666"/>
              <a:ext cx="1446" cy="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2761" name="Text Box 9"/>
            <p:cNvSpPr txBox="1">
              <a:spLocks noChangeArrowheads="1"/>
            </p:cNvSpPr>
            <p:nvPr/>
          </p:nvSpPr>
          <p:spPr bwMode="auto">
            <a:xfrm>
              <a:off x="3232" y="2584"/>
              <a:ext cx="16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b="1">
                  <a:solidFill>
                    <a:srgbClr val="FF0000"/>
                  </a:solidFill>
                </a:rPr>
                <a:t>modelové (vypočítané) hodnoty</a:t>
              </a:r>
            </a:p>
          </p:txBody>
        </p:sp>
        <p:sp>
          <p:nvSpPr>
            <p:cNvPr id="202762" name="Line 10"/>
            <p:cNvSpPr>
              <a:spLocks noChangeShapeType="1"/>
            </p:cNvSpPr>
            <p:nvPr/>
          </p:nvSpPr>
          <p:spPr bwMode="auto">
            <a:xfrm flipH="1" flipV="1">
              <a:off x="2712" y="2552"/>
              <a:ext cx="10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2763" name="Line 11"/>
            <p:cNvSpPr>
              <a:spLocks noChangeShapeType="1"/>
            </p:cNvSpPr>
            <p:nvPr/>
          </p:nvSpPr>
          <p:spPr bwMode="auto">
            <a:xfrm flipH="1" flipV="1">
              <a:off x="2872" y="2440"/>
              <a:ext cx="944" cy="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2764" name="Line 12"/>
            <p:cNvSpPr>
              <a:spLocks noChangeShapeType="1"/>
            </p:cNvSpPr>
            <p:nvPr/>
          </p:nvSpPr>
          <p:spPr bwMode="auto">
            <a:xfrm flipH="1" flipV="1">
              <a:off x="3352" y="2144"/>
              <a:ext cx="472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A5517-4351-4D75-B726-9BFB7C3786C0}" type="slidenum">
              <a:rPr lang="cs-CZ"/>
              <a:pPr/>
              <a:t>6</a:t>
            </a:fld>
            <a:endParaRPr lang="cs-CZ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CHARAKTERISTIKY POLOHY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8001000" cy="3352800"/>
          </a:xfrm>
        </p:spPr>
        <p:txBody>
          <a:bodyPr/>
          <a:lstStyle/>
          <a:p>
            <a:r>
              <a:rPr lang="cs-CZ">
                <a:solidFill>
                  <a:srgbClr val="FF0000"/>
                </a:solidFill>
              </a:rPr>
              <a:t>ARITMETICKÝ PRŮMĚR</a:t>
            </a:r>
            <a:r>
              <a:rPr lang="cs-CZ"/>
              <a:t> – hodnota reprezentující všechny hodnoty souboru s nejmenší chybou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r>
              <a:rPr lang="cs-CZ">
                <a:solidFill>
                  <a:srgbClr val="00CC00"/>
                </a:solidFill>
              </a:rPr>
              <a:t>MEDIÁN</a:t>
            </a:r>
            <a:r>
              <a:rPr lang="cs-CZ"/>
              <a:t> – 50% kvantil, prostřední hodnota vzestupně uspořádaného souboru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r>
              <a:rPr lang="cs-CZ">
                <a:solidFill>
                  <a:srgbClr val="CC0066"/>
                </a:solidFill>
              </a:rPr>
              <a:t>MODUS</a:t>
            </a:r>
            <a:r>
              <a:rPr lang="cs-CZ"/>
              <a:t> – nejčastěji se vyskytující hodnota v souboru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4803A-2411-4FF6-94B2-D2BCFF4EC4DE}" type="slidenum">
              <a:rPr lang="cs-CZ"/>
              <a:pPr/>
              <a:t>60</a:t>
            </a:fld>
            <a:endParaRPr lang="cs-CZ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MODEL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1016000" y="2197100"/>
            <a:ext cx="768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grpSp>
        <p:nvGrpSpPr>
          <p:cNvPr id="203780" name="Group 4"/>
          <p:cNvGrpSpPr>
            <a:grpSpLocks/>
          </p:cNvGrpSpPr>
          <p:nvPr/>
        </p:nvGrpSpPr>
        <p:grpSpPr bwMode="auto">
          <a:xfrm>
            <a:off x="990600" y="2073275"/>
            <a:ext cx="8153400" cy="4194175"/>
            <a:chOff x="624" y="1306"/>
            <a:chExt cx="5136" cy="2642"/>
          </a:xfrm>
        </p:grpSpPr>
        <p:graphicFrame>
          <p:nvGraphicFramePr>
            <p:cNvPr id="203781" name="Object 5"/>
            <p:cNvGraphicFramePr>
              <a:graphicFrameLocks noChangeAspect="1"/>
            </p:cNvGraphicFramePr>
            <p:nvPr/>
          </p:nvGraphicFramePr>
          <p:xfrm>
            <a:off x="777" y="1306"/>
            <a:ext cx="4539" cy="2334"/>
          </p:xfrm>
          <a:graphic>
            <a:graphicData uri="http://schemas.openxmlformats.org/presentationml/2006/ole">
              <p:oleObj spid="_x0000_s203781" name="Equation" r:id="rId3" imgW="3136680" imgH="1612800" progId="Equation.DSMT4">
                <p:embed/>
              </p:oleObj>
            </a:graphicData>
          </a:graphic>
        </p:graphicFrame>
        <p:sp>
          <p:nvSpPr>
            <p:cNvPr id="203782" name="Text Box 6"/>
            <p:cNvSpPr txBox="1">
              <a:spLocks noChangeArrowheads="1"/>
            </p:cNvSpPr>
            <p:nvPr/>
          </p:nvSpPr>
          <p:spPr bwMode="auto">
            <a:xfrm>
              <a:off x="624" y="3544"/>
              <a:ext cx="51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1800" b="1"/>
                <a:t>   </a:t>
              </a:r>
              <a:r>
                <a:rPr lang="cs-CZ" sz="1800" b="1">
                  <a:solidFill>
                    <a:srgbClr val="0000CC"/>
                  </a:solidFill>
                </a:rPr>
                <a:t>závisle </a:t>
              </a:r>
              <a:r>
                <a:rPr lang="cs-CZ" sz="1800" b="1"/>
                <a:t>                         </a:t>
              </a:r>
              <a:r>
                <a:rPr lang="cs-CZ" sz="1800" b="1">
                  <a:solidFill>
                    <a:srgbClr val="FF0000"/>
                  </a:solidFill>
                </a:rPr>
                <a:t>nezávisle proměnná</a:t>
              </a:r>
              <a:r>
                <a:rPr lang="cs-CZ" sz="1800" b="1"/>
                <a:t>                       </a:t>
              </a:r>
              <a:r>
                <a:rPr lang="cs-CZ" sz="1800" b="1">
                  <a:solidFill>
                    <a:srgbClr val="990099"/>
                  </a:solidFill>
                </a:rPr>
                <a:t>regresní</a:t>
              </a:r>
              <a:r>
                <a:rPr lang="cs-CZ" sz="1800" b="1"/>
                <a:t>    </a:t>
              </a:r>
              <a:r>
                <a:rPr lang="cs-CZ" sz="1800" b="1">
                  <a:solidFill>
                    <a:srgbClr val="FF9933"/>
                  </a:solidFill>
                </a:rPr>
                <a:t>náhodná</a:t>
              </a:r>
            </a:p>
            <a:p>
              <a:r>
                <a:rPr lang="cs-CZ" sz="1800" b="1">
                  <a:solidFill>
                    <a:srgbClr val="0000CC"/>
                  </a:solidFill>
                </a:rPr>
                <a:t>proměnná  </a:t>
              </a:r>
              <a:r>
                <a:rPr lang="cs-CZ" sz="1800" b="1"/>
                <a:t>                                                                            </a:t>
              </a:r>
              <a:r>
                <a:rPr lang="cs-CZ" sz="1800" b="1">
                  <a:solidFill>
                    <a:srgbClr val="990099"/>
                  </a:solidFill>
                </a:rPr>
                <a:t>parametry</a:t>
              </a:r>
              <a:r>
                <a:rPr lang="cs-CZ" sz="1800" b="1"/>
                <a:t>    </a:t>
              </a:r>
              <a:r>
                <a:rPr lang="cs-CZ" sz="1800" b="1">
                  <a:solidFill>
                    <a:srgbClr val="FF9933"/>
                  </a:solidFill>
                </a:rPr>
                <a:t>chyba</a:t>
              </a:r>
            </a:p>
          </p:txBody>
        </p:sp>
      </p:grpSp>
      <p:sp>
        <p:nvSpPr>
          <p:cNvPr id="203783" name="Text Box 7"/>
          <p:cNvSpPr txBox="1">
            <a:spLocks noChangeArrowheads="1"/>
          </p:cNvSpPr>
          <p:nvPr/>
        </p:nvSpPr>
        <p:spPr bwMode="auto">
          <a:xfrm>
            <a:off x="3352800" y="6172200"/>
            <a:ext cx="2273300" cy="630238"/>
          </a:xfrm>
          <a:prstGeom prst="rect">
            <a:avLst/>
          </a:prstGeom>
          <a:noFill/>
          <a:ln w="50800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>
                <a:solidFill>
                  <a:srgbClr val="0000CC"/>
                </a:solidFill>
              </a:rPr>
              <a:t>y</a:t>
            </a:r>
            <a:r>
              <a:rPr lang="cs-CZ" sz="3200" b="1"/>
              <a:t> = </a:t>
            </a:r>
            <a:r>
              <a:rPr lang="cs-CZ" sz="3200" b="1">
                <a:solidFill>
                  <a:srgbClr val="FF0000"/>
                </a:solidFill>
              </a:rPr>
              <a:t>X</a:t>
            </a:r>
            <a:r>
              <a:rPr lang="cs-CZ" sz="3200" b="1"/>
              <a:t> </a:t>
            </a:r>
            <a:r>
              <a:rPr lang="cs-CZ" sz="3200" b="1">
                <a:solidFill>
                  <a:srgbClr val="990099"/>
                </a:solidFill>
                <a:sym typeface="Symbol" pitchFamily="18" charset="2"/>
              </a:rPr>
              <a:t></a:t>
            </a:r>
            <a:r>
              <a:rPr lang="cs-CZ" sz="3200" b="1"/>
              <a:t> + </a:t>
            </a:r>
            <a:r>
              <a:rPr lang="cs-CZ" sz="3200" b="1">
                <a:solidFill>
                  <a:srgbClr val="FF9933"/>
                </a:solidFill>
                <a:sym typeface="Symbol" pitchFamily="18" charset="2"/>
              </a:rPr>
              <a:t></a:t>
            </a:r>
            <a:r>
              <a:rPr lang="cs-CZ" sz="3200" b="1"/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0BAA0-3317-4E72-8207-696E46D43DB5}" type="slidenum">
              <a:rPr lang="cs-CZ"/>
              <a:pPr/>
              <a:t>61</a:t>
            </a:fld>
            <a:endParaRPr lang="cs-CZ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MODEL</a:t>
            </a:r>
          </a:p>
        </p:txBody>
      </p:sp>
      <p:grpSp>
        <p:nvGrpSpPr>
          <p:cNvPr id="204803" name="Group 3"/>
          <p:cNvGrpSpPr>
            <a:grpSpLocks/>
          </p:cNvGrpSpPr>
          <p:nvPr/>
        </p:nvGrpSpPr>
        <p:grpSpPr bwMode="auto">
          <a:xfrm>
            <a:off x="1279525" y="2335213"/>
            <a:ext cx="6451600" cy="3940175"/>
            <a:chOff x="806" y="1471"/>
            <a:chExt cx="4064" cy="2482"/>
          </a:xfrm>
        </p:grpSpPr>
        <p:pic>
          <p:nvPicPr>
            <p:cNvPr id="20480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6" y="1471"/>
              <a:ext cx="4064" cy="2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4805" name="Line 5"/>
            <p:cNvSpPr>
              <a:spLocks noChangeShapeType="1"/>
            </p:cNvSpPr>
            <p:nvPr/>
          </p:nvSpPr>
          <p:spPr bwMode="auto">
            <a:xfrm flipH="1">
              <a:off x="1280" y="3176"/>
              <a:ext cx="8" cy="288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04806" name="Line 6"/>
            <p:cNvSpPr>
              <a:spLocks noChangeShapeType="1"/>
            </p:cNvSpPr>
            <p:nvPr/>
          </p:nvSpPr>
          <p:spPr bwMode="auto">
            <a:xfrm>
              <a:off x="3304" y="1712"/>
              <a:ext cx="0" cy="640"/>
            </a:xfrm>
            <a:prstGeom prst="line">
              <a:avLst/>
            </a:prstGeom>
            <a:noFill/>
            <a:ln w="476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3A91E-36D1-4A39-9180-69331CC13AC7}" type="slidenum">
              <a:rPr lang="cs-CZ"/>
              <a:pPr/>
              <a:t>62</a:t>
            </a:fld>
            <a:endParaRPr lang="cs-CZ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874713"/>
            <a:ext cx="8001000" cy="839787"/>
          </a:xfrm>
        </p:spPr>
        <p:txBody>
          <a:bodyPr/>
          <a:lstStyle/>
          <a:p>
            <a:r>
              <a:rPr lang="cs-CZ"/>
              <a:t>TEST VÝZNAMNOSTI REGRESNÍHO MODELU – co testujeme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1257300" y="2413000"/>
            <a:ext cx="610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Y = </a:t>
            </a:r>
            <a:r>
              <a:rPr lang="cs-CZ" b="1">
                <a:solidFill>
                  <a:srgbClr val="0000CC"/>
                </a:solidFill>
              </a:rPr>
              <a:t>b</a:t>
            </a:r>
            <a:r>
              <a:rPr lang="cs-CZ" b="1" baseline="-25000">
                <a:solidFill>
                  <a:srgbClr val="0000CC"/>
                </a:solidFill>
              </a:rPr>
              <a:t>0</a:t>
            </a:r>
            <a:r>
              <a:rPr lang="cs-CZ"/>
              <a:t> + </a:t>
            </a:r>
            <a:r>
              <a:rPr lang="cs-CZ" b="1">
                <a:solidFill>
                  <a:srgbClr val="0000CC"/>
                </a:solidFill>
              </a:rPr>
              <a:t>b</a:t>
            </a:r>
            <a:r>
              <a:rPr lang="cs-CZ" b="1" baseline="-25000">
                <a:solidFill>
                  <a:srgbClr val="0000CC"/>
                </a:solidFill>
              </a:rPr>
              <a:t>1</a:t>
            </a:r>
            <a:r>
              <a:rPr lang="cs-CZ"/>
              <a:t>x</a:t>
            </a:r>
            <a:r>
              <a:rPr lang="cs-CZ" baseline="-25000"/>
              <a:t>1</a:t>
            </a:r>
            <a:r>
              <a:rPr lang="cs-CZ"/>
              <a:t> + </a:t>
            </a:r>
            <a:r>
              <a:rPr lang="cs-CZ" b="1">
                <a:solidFill>
                  <a:srgbClr val="0000CC"/>
                </a:solidFill>
              </a:rPr>
              <a:t>b</a:t>
            </a:r>
            <a:r>
              <a:rPr lang="cs-CZ" b="1" baseline="-25000">
                <a:solidFill>
                  <a:srgbClr val="0000CC"/>
                </a:solidFill>
              </a:rPr>
              <a:t>2</a:t>
            </a:r>
            <a:r>
              <a:rPr lang="cs-CZ"/>
              <a:t>x</a:t>
            </a:r>
            <a:r>
              <a:rPr lang="cs-CZ" baseline="-25000"/>
              <a:t>2</a:t>
            </a:r>
            <a:r>
              <a:rPr lang="cs-CZ"/>
              <a:t> + </a:t>
            </a:r>
            <a:r>
              <a:rPr lang="cs-CZ" b="1">
                <a:solidFill>
                  <a:srgbClr val="0000CC"/>
                </a:solidFill>
              </a:rPr>
              <a:t>b</a:t>
            </a:r>
            <a:r>
              <a:rPr lang="cs-CZ" b="1" baseline="-25000">
                <a:solidFill>
                  <a:srgbClr val="0000CC"/>
                </a:solidFill>
              </a:rPr>
              <a:t>3</a:t>
            </a:r>
            <a:r>
              <a:rPr lang="cs-CZ"/>
              <a:t>x</a:t>
            </a:r>
            <a:r>
              <a:rPr lang="cs-CZ" baseline="-25000"/>
              <a:t>3</a:t>
            </a:r>
            <a:r>
              <a:rPr lang="cs-CZ"/>
              <a:t> + … + </a:t>
            </a:r>
            <a:r>
              <a:rPr lang="cs-CZ" b="1">
                <a:solidFill>
                  <a:srgbClr val="0000CC"/>
                </a:solidFill>
              </a:rPr>
              <a:t>b</a:t>
            </a:r>
            <a:r>
              <a:rPr lang="cs-CZ" b="1" baseline="-25000">
                <a:solidFill>
                  <a:srgbClr val="0000CC"/>
                </a:solidFill>
              </a:rPr>
              <a:t>m</a:t>
            </a:r>
            <a:r>
              <a:rPr lang="cs-CZ"/>
              <a:t>x</a:t>
            </a:r>
            <a:r>
              <a:rPr lang="cs-CZ" baseline="-25000"/>
              <a:t>m</a:t>
            </a:r>
            <a:r>
              <a:rPr lang="cs-CZ"/>
              <a:t> 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1181100" y="2235200"/>
            <a:ext cx="5473700" cy="812800"/>
          </a:xfrm>
          <a:prstGeom prst="ellipse">
            <a:avLst/>
          </a:prstGeom>
          <a:noFill/>
          <a:ln w="476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4965700" y="3644900"/>
            <a:ext cx="3784600" cy="2701925"/>
          </a:xfrm>
          <a:prstGeom prst="rect">
            <a:avLst/>
          </a:prstGeom>
          <a:solidFill>
            <a:srgbClr val="FFFF99"/>
          </a:solidFill>
          <a:ln w="539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0000"/>
                </a:solidFill>
              </a:rPr>
              <a:t>Testujeme MODEL JAKO CELEK (zda příslušná kombinace nezávisle proměnných statisticky významně zpřesní odhad závisle proměnné oproti použití jejího průměru)</a:t>
            </a:r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 flipH="1" flipV="1">
            <a:off x="4508500" y="3048000"/>
            <a:ext cx="1549400" cy="342900"/>
          </a:xfrm>
          <a:prstGeom prst="line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1003300" y="3543300"/>
            <a:ext cx="3657600" cy="3063875"/>
          </a:xfrm>
          <a:prstGeom prst="rect">
            <a:avLst/>
          </a:prstGeom>
          <a:solidFill>
            <a:srgbClr val="CCFFFF"/>
          </a:solidFill>
          <a:ln w="508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66FF"/>
                </a:solidFill>
              </a:rPr>
              <a:t>Testujeme JEDNOTLIVÉ PARAMETRY (jestliže je daný parametr nevýznamný, příslušná proměnná x</a:t>
            </a:r>
            <a:r>
              <a:rPr lang="cs-CZ" b="1" baseline="-25000">
                <a:solidFill>
                  <a:srgbClr val="0066FF"/>
                </a:solidFill>
              </a:rPr>
              <a:t>j</a:t>
            </a:r>
            <a:r>
              <a:rPr lang="cs-CZ" b="1">
                <a:solidFill>
                  <a:srgbClr val="0066FF"/>
                </a:solidFill>
              </a:rPr>
              <a:t> nijak nepřispívá ke zpřesnění odhadu závisle proměnné a je v modelu zbytečná).</a:t>
            </a:r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 flipH="1" flipV="1">
            <a:off x="2019300" y="2755900"/>
            <a:ext cx="8763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833" name="Line 9"/>
          <p:cNvSpPr>
            <a:spLocks noChangeShapeType="1"/>
          </p:cNvSpPr>
          <p:nvPr/>
        </p:nvSpPr>
        <p:spPr bwMode="auto">
          <a:xfrm flipH="1" flipV="1">
            <a:off x="2616200" y="2781300"/>
            <a:ext cx="292100" cy="73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834" name="Line 10"/>
          <p:cNvSpPr>
            <a:spLocks noChangeShapeType="1"/>
          </p:cNvSpPr>
          <p:nvPr/>
        </p:nvSpPr>
        <p:spPr bwMode="auto">
          <a:xfrm flipV="1">
            <a:off x="2908300" y="2781300"/>
            <a:ext cx="533400" cy="73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835" name="Line 11"/>
          <p:cNvSpPr>
            <a:spLocks noChangeShapeType="1"/>
          </p:cNvSpPr>
          <p:nvPr/>
        </p:nvSpPr>
        <p:spPr bwMode="auto">
          <a:xfrm flipV="1">
            <a:off x="2908300" y="2781300"/>
            <a:ext cx="1384300" cy="7493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5836" name="Line 12"/>
          <p:cNvSpPr>
            <a:spLocks noChangeShapeType="1"/>
          </p:cNvSpPr>
          <p:nvPr/>
        </p:nvSpPr>
        <p:spPr bwMode="auto">
          <a:xfrm flipV="1">
            <a:off x="2895600" y="2730500"/>
            <a:ext cx="2819400" cy="812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9246C-F8A7-45A8-A81F-54DE2730827E}" type="slidenum">
              <a:rPr lang="cs-CZ"/>
              <a:pPr/>
              <a:t>63</a:t>
            </a:fld>
            <a:endParaRPr lang="cs-CZ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74713"/>
            <a:ext cx="8001000" cy="839787"/>
          </a:xfrm>
        </p:spPr>
        <p:txBody>
          <a:bodyPr/>
          <a:lstStyle/>
          <a:p>
            <a:r>
              <a:rPr lang="cs-CZ"/>
              <a:t>TEST VÝZNAMNOSTI REGRESNÍHO MODELU JAKO CELKU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990600" y="2311400"/>
            <a:ext cx="7467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>
                <a:hlinkClick r:id="" action="ppaction://noaction"/>
              </a:rPr>
              <a:t>Test významnosti korelačního koeficientu</a:t>
            </a:r>
            <a:endParaRPr lang="cs-CZ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cs-CZ"/>
              <a:t>Pomocí analýzy rozptylu</a:t>
            </a:r>
          </a:p>
        </p:txBody>
      </p:sp>
      <p:pic>
        <p:nvPicPr>
          <p:cNvPr id="206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100" y="3294063"/>
            <a:ext cx="7894638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1003300" y="60452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Testové kritérium </a:t>
            </a:r>
            <a:r>
              <a:rPr lang="cs-CZ" i="1"/>
              <a:t>F</a:t>
            </a:r>
            <a:r>
              <a:rPr lang="cs-CZ"/>
              <a:t> se porovná s kritickou hodnotou </a:t>
            </a:r>
            <a:r>
              <a:rPr lang="cs-CZ" i="1"/>
              <a:t>F</a:t>
            </a:r>
            <a:r>
              <a:rPr lang="cs-CZ" i="1" baseline="-30000">
                <a:sym typeface="Symbol" pitchFamily="18" charset="2"/>
              </a:rPr>
              <a:t></a:t>
            </a:r>
            <a:r>
              <a:rPr lang="cs-CZ" i="1" baseline="-30000"/>
              <a:t>;m-1;n-m</a:t>
            </a:r>
            <a:r>
              <a:rPr lang="cs-CZ"/>
              <a:t>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C3194-08C6-4209-8727-7C9383CE00D6}" type="slidenum">
              <a:rPr lang="cs-CZ"/>
              <a:pPr/>
              <a:t>64</a:t>
            </a:fld>
            <a:endParaRPr lang="cs-CZ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74713"/>
            <a:ext cx="8001000" cy="839787"/>
          </a:xfrm>
        </p:spPr>
        <p:txBody>
          <a:bodyPr/>
          <a:lstStyle/>
          <a:p>
            <a:r>
              <a:rPr lang="cs-CZ"/>
              <a:t>TEST VÝZNAMNOSTI REGRESNÍCH PARAMETRŮ</a:t>
            </a: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1041400" y="2222500"/>
            <a:ext cx="760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H</a:t>
            </a:r>
            <a:r>
              <a:rPr lang="cs-CZ" b="1" baseline="-30000"/>
              <a:t>0</a:t>
            </a:r>
            <a:r>
              <a:rPr lang="cs-CZ" b="1"/>
              <a:t>:</a:t>
            </a:r>
            <a:r>
              <a:rPr lang="cs-CZ"/>
              <a:t> </a:t>
            </a:r>
            <a:r>
              <a:rPr lang="cs-CZ">
                <a:sym typeface="Symbol" pitchFamily="18" charset="2"/>
              </a:rPr>
              <a:t></a:t>
            </a:r>
            <a:r>
              <a:rPr lang="cs-CZ" i="1" baseline="-30000"/>
              <a:t>j</a:t>
            </a:r>
            <a:r>
              <a:rPr lang="cs-CZ" i="1"/>
              <a:t> = 0, tj. j-tý regresní parametr je nevýznamný</a:t>
            </a:r>
            <a:r>
              <a:rPr lang="cs-CZ"/>
              <a:t> 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426720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1101725" y="2981325"/>
          <a:ext cx="1657350" cy="1098550"/>
        </p:xfrm>
        <a:graphic>
          <a:graphicData uri="http://schemas.openxmlformats.org/presentationml/2006/ole">
            <p:oleObj spid="_x0000_s207877" name="Equation" r:id="rId3" imgW="685800" imgH="457200" progId="Equation.DSMT4">
              <p:embed/>
            </p:oleObj>
          </a:graphicData>
        </a:graphic>
      </p:graphicFrame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2984500" y="3340100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 pro </a:t>
            </a:r>
            <a:r>
              <a:rPr lang="cs-CZ">
                <a:sym typeface="Symbol" pitchFamily="18" charset="2"/>
              </a:rPr>
              <a:t></a:t>
            </a:r>
            <a:r>
              <a:rPr lang="cs-CZ" i="1" baseline="-30000"/>
              <a:t>j</a:t>
            </a:r>
            <a:r>
              <a:rPr lang="cs-CZ" i="1"/>
              <a:t> = 0 </a:t>
            </a:r>
          </a:p>
        </p:txBody>
      </p:sp>
      <p:sp>
        <p:nvSpPr>
          <p:cNvPr id="207879" name="AutoShape 7"/>
          <p:cNvSpPr>
            <a:spLocks noChangeArrowheads="1"/>
          </p:cNvSpPr>
          <p:nvPr/>
        </p:nvSpPr>
        <p:spPr bwMode="auto">
          <a:xfrm>
            <a:off x="4648200" y="3429000"/>
            <a:ext cx="546100" cy="241300"/>
          </a:xfrm>
          <a:prstGeom prst="rightArrow">
            <a:avLst>
              <a:gd name="adj1" fmla="val 50000"/>
              <a:gd name="adj2" fmla="val 565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5835650" y="2944813"/>
          <a:ext cx="950913" cy="1104900"/>
        </p:xfrm>
        <a:graphic>
          <a:graphicData uri="http://schemas.openxmlformats.org/presentationml/2006/ole">
            <p:oleObj spid="_x0000_s207880" name="Equation" r:id="rId4" imgW="393480" imgH="457200" progId="Equation.DSMT4">
              <p:embed/>
            </p:oleObj>
          </a:graphicData>
        </a:graphic>
      </p:graphicFrame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863600" y="4267200"/>
            <a:ext cx="726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Pokud platí, že </a:t>
            </a:r>
            <a:r>
              <a:rPr lang="cs-CZ">
                <a:sym typeface="Symbol" pitchFamily="18" charset="2"/>
              </a:rPr>
              <a:t>t</a:t>
            </a:r>
            <a:r>
              <a:rPr lang="en-US">
                <a:sym typeface="Symbol" pitchFamily="18" charset="2"/>
              </a:rPr>
              <a:t>&gt; t</a:t>
            </a:r>
            <a:r>
              <a:rPr lang="en-US" baseline="-25000">
                <a:sym typeface="Symbol" pitchFamily="18" charset="2"/>
              </a:rPr>
              <a:t></a:t>
            </a:r>
            <a:r>
              <a:rPr lang="cs-CZ" baseline="-25000">
                <a:sym typeface="Symbol" pitchFamily="18" charset="2"/>
              </a:rPr>
              <a:t>2;n-m</a:t>
            </a:r>
            <a:r>
              <a:rPr lang="cs-CZ">
                <a:sym typeface="Symbol" pitchFamily="18" charset="2"/>
              </a:rPr>
              <a:t>, potom je j-tý regresní parametr statisticky významný a příslušná proměnná musí zůstat v modelu.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2C54C-0908-45B2-B5C0-42A0DD9B8F76}" type="slidenum">
              <a:rPr lang="cs-CZ"/>
              <a:pPr/>
              <a:t>7</a:t>
            </a:fld>
            <a:endParaRPr lang="cs-CZ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ARITMETICKÝ PRŮMĚR</a:t>
            </a:r>
          </a:p>
        </p:txBody>
      </p:sp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990600" y="2286000"/>
            <a:ext cx="70104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/>
              <a:t>základní statistická </a:t>
            </a:r>
            <a:r>
              <a:rPr lang="cs-CZ" b="1">
                <a:solidFill>
                  <a:srgbClr val="FF0000"/>
                </a:solidFill>
              </a:rPr>
              <a:t>MOMENTOVÁ</a:t>
            </a:r>
            <a:r>
              <a:rPr lang="cs-CZ"/>
              <a:t> charakteristika polohy</a:t>
            </a:r>
          </a:p>
          <a:p>
            <a:pPr marL="381000" indent="-3810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/>
              <a:t>je to hodnota, která reprezentuje </a:t>
            </a:r>
            <a:r>
              <a:rPr lang="cs-CZ" b="1">
                <a:solidFill>
                  <a:srgbClr val="FF0000"/>
                </a:solidFill>
              </a:rPr>
              <a:t>VŠECHNY </a:t>
            </a:r>
            <a:r>
              <a:rPr lang="cs-CZ"/>
              <a:t>hodnoty souboru s nejmenší chybou</a:t>
            </a:r>
          </a:p>
          <a:p>
            <a:pPr marL="381000" indent="-3810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/>
              <a:t>fyzikálně je možné jej považovat za těžiště souboru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214813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1905000" y="4800600"/>
          <a:ext cx="1828800" cy="1682750"/>
        </p:xfrm>
        <a:graphic>
          <a:graphicData uri="http://schemas.openxmlformats.org/presentationml/2006/ole">
            <p:oleObj spid="_x0000_s140292" name="Equation" r:id="rId4" imgW="710891" imgH="660113" progId="Equation.DSMT4">
              <p:embed/>
            </p:oleObj>
          </a:graphicData>
        </a:graphic>
      </p:graphicFrame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4095750" y="3100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5029200" y="4876800"/>
          <a:ext cx="2209800" cy="1524000"/>
        </p:xfrm>
        <a:graphic>
          <a:graphicData uri="http://schemas.openxmlformats.org/presentationml/2006/ole">
            <p:oleObj spid="_x0000_s140294" r:id="rId5" imgW="952087" imgH="660113" progId="Equation.DSMT4">
              <p:embed/>
            </p:oleObj>
          </a:graphicData>
        </a:graphic>
      </p:graphicFrame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41148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6D88B-24E2-4543-9452-64A2F4319D69}" type="slidenum">
              <a:rPr lang="cs-CZ"/>
              <a:pPr/>
              <a:t>8</a:t>
            </a:fld>
            <a:endParaRPr lang="cs-CZ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MEDIÁN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990600" y="2286000"/>
            <a:ext cx="7010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/>
              <a:t>základní statistická </a:t>
            </a:r>
            <a:r>
              <a:rPr lang="cs-CZ" b="1">
                <a:solidFill>
                  <a:srgbClr val="FF0000"/>
                </a:solidFill>
              </a:rPr>
              <a:t>KVANTILOVÁ</a:t>
            </a:r>
            <a:r>
              <a:rPr lang="cs-CZ"/>
              <a:t>  charakteristika polohy</a:t>
            </a:r>
          </a:p>
          <a:p>
            <a:pPr marL="381000" indent="-381000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cs-CZ"/>
              <a:t>je to hodnota, která reprezentuje </a:t>
            </a:r>
            <a:r>
              <a:rPr lang="cs-CZ" b="1">
                <a:solidFill>
                  <a:srgbClr val="FF0000"/>
                </a:solidFill>
              </a:rPr>
              <a:t>PROSTŘEDNÍ PRVEK VZESTUPNĚ USPOŘÁDANÉHO SOUBORU</a:t>
            </a:r>
            <a:endParaRPr lang="cs-CZ"/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424238" y="3081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/>
        </p:nvGraphicFramePr>
        <p:xfrm>
          <a:off x="1524000" y="4572000"/>
          <a:ext cx="6477000" cy="1962150"/>
        </p:xfrm>
        <a:graphic>
          <a:graphicData uri="http://schemas.openxmlformats.org/presentationml/2006/ole">
            <p:oleObj spid="_x0000_s141316" r:id="rId4" imgW="2298700" imgH="698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25DDC-F7DF-49EA-A1FE-6E7510497A5C}" type="slidenum">
              <a:rPr lang="cs-CZ"/>
              <a:pPr/>
              <a:t>9</a:t>
            </a:fld>
            <a:endParaRPr lang="cs-CZ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MODUS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077200" cy="3124200"/>
          </a:xfrm>
        </p:spPr>
        <p:txBody>
          <a:bodyPr/>
          <a:lstStyle/>
          <a:p>
            <a:r>
              <a:rPr lang="cs-CZ">
                <a:solidFill>
                  <a:srgbClr val="FF0000"/>
                </a:solidFill>
              </a:rPr>
              <a:t>nejčastěji se vyskytující</a:t>
            </a:r>
            <a:r>
              <a:rPr lang="cs-CZ"/>
              <a:t> hodnota souboru</a:t>
            </a:r>
          </a:p>
          <a:p>
            <a:r>
              <a:rPr lang="cs-CZ"/>
              <a:t>existují soubory:</a:t>
            </a:r>
          </a:p>
          <a:p>
            <a:pPr lvl="1"/>
            <a:r>
              <a:rPr lang="cs-CZ" b="1">
                <a:solidFill>
                  <a:srgbClr val="CC0066"/>
                </a:solidFill>
              </a:rPr>
              <a:t>amodální</a:t>
            </a:r>
            <a:r>
              <a:rPr lang="cs-CZ"/>
              <a:t> – bez modu (všechny prvky souboru mají stejnou četnost)</a:t>
            </a:r>
          </a:p>
          <a:p>
            <a:pPr lvl="1"/>
            <a:r>
              <a:rPr lang="cs-CZ" b="1">
                <a:solidFill>
                  <a:srgbClr val="CC0066"/>
                </a:solidFill>
              </a:rPr>
              <a:t>unimodální</a:t>
            </a:r>
            <a:r>
              <a:rPr lang="cs-CZ"/>
              <a:t> – jeden modus</a:t>
            </a:r>
          </a:p>
          <a:p>
            <a:pPr lvl="1"/>
            <a:r>
              <a:rPr lang="cs-CZ" b="1">
                <a:solidFill>
                  <a:srgbClr val="CC0066"/>
                </a:solidFill>
              </a:rPr>
              <a:t>polymodální</a:t>
            </a:r>
            <a:r>
              <a:rPr lang="cs-CZ"/>
              <a:t> – dva a více modů </a:t>
            </a:r>
          </a:p>
          <a:p>
            <a:r>
              <a:rPr lang="cs-CZ"/>
              <a:t>nemá příliš velkou vypovídací schopnost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ule">
  <a:themeElements>
    <a:clrScheme name="K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Kapsul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K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Designs\Kapsule.pot</Template>
  <TotalTime>3153</TotalTime>
  <Words>2032</Words>
  <Application>Microsoft Office PowerPoint</Application>
  <PresentationFormat>Předvádění na obrazovce (4:3)</PresentationFormat>
  <Paragraphs>344</Paragraphs>
  <Slides>64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64</vt:i4>
      </vt:variant>
    </vt:vector>
  </HeadingPairs>
  <TitlesOfParts>
    <vt:vector size="73" baseType="lpstr">
      <vt:lpstr>Arial</vt:lpstr>
      <vt:lpstr>Times New Roman</vt:lpstr>
      <vt:lpstr>Wingdings</vt:lpstr>
      <vt:lpstr>Symbol</vt:lpstr>
      <vt:lpstr>Kapsule</vt:lpstr>
      <vt:lpstr>Graf aplikace Microsoft Excel</vt:lpstr>
      <vt:lpstr>MS Organization Chart 2.0</vt:lpstr>
      <vt:lpstr>MathType 5.0 Equation</vt:lpstr>
      <vt:lpstr>Graf programu Microsoft Graph 2000</vt:lpstr>
      <vt:lpstr>DATA  INFORMACE</vt:lpstr>
      <vt:lpstr>STATISTICKÉ CHARAKTERISTIKY</vt:lpstr>
      <vt:lpstr>STATISTICKÉ CHARAKTERISTIKY</vt:lpstr>
      <vt:lpstr>STATISTICKÉ CHARAKTERISTIKY</vt:lpstr>
      <vt:lpstr>STATISTICKÉ CHARAKTERISTIKY</vt:lpstr>
      <vt:lpstr>CHARAKTERISTIKY POLOHY</vt:lpstr>
      <vt:lpstr>ARITMETICKÝ PRŮMĚR</vt:lpstr>
      <vt:lpstr>MEDIÁN</vt:lpstr>
      <vt:lpstr>MODUS</vt:lpstr>
      <vt:lpstr>POUŽITÍ PRŮMĚRU A MEDIÁNU</vt:lpstr>
      <vt:lpstr>CHARAKTERISTIKY VARIABILITY</vt:lpstr>
      <vt:lpstr>CHARAKTERISTIKY VARIABILITY</vt:lpstr>
      <vt:lpstr>ROZPTYL</vt:lpstr>
      <vt:lpstr>ROZPTYL</vt:lpstr>
      <vt:lpstr>SMĚRODATNÁ ODCHYLKA</vt:lpstr>
      <vt:lpstr>VARIAČNÍ KOEFICIENT</vt:lpstr>
      <vt:lpstr>KVANTILOVÉ MÍRY VARIABILITY</vt:lpstr>
      <vt:lpstr>CHARAKTERISTIKY TVARU</vt:lpstr>
      <vt:lpstr>NESOUMĚRNOST</vt:lpstr>
      <vt:lpstr>NESOUMĚRNOST</vt:lpstr>
      <vt:lpstr>NESOUMĚRNOST</vt:lpstr>
      <vt:lpstr>NESOUMĚRNOST</vt:lpstr>
      <vt:lpstr>NESOUMĚRNOST</vt:lpstr>
      <vt:lpstr>ŠPIČATOST</vt:lpstr>
      <vt:lpstr>ŠPIČATOST</vt:lpstr>
      <vt:lpstr>ŠPIČATOST</vt:lpstr>
      <vt:lpstr>BODOVÉ ODHADY ZÁKLADNÍCH PARAMETRŮ</vt:lpstr>
      <vt:lpstr>BODOVÉ ODHADY ZÁKLADNÍCH PARAMETRŮ</vt:lpstr>
      <vt:lpstr>INTERVALOVÉ ODHADY PARAMETRŮ ZS</vt:lpstr>
      <vt:lpstr>INTERVALOVÉ ODHADY PARAMETRŮ ZS</vt:lpstr>
      <vt:lpstr>JEDNOSTRANNÉ  INTERVALOVÉ ODHADY</vt:lpstr>
      <vt:lpstr>POROVNÁNÍ JEDNOSTRANNÉHO A ODOUSTRANNÉHO ODHADU</vt:lpstr>
      <vt:lpstr>HLADINA VÝZNAMNOSTI   V INTERVALOVÝCH ODHADECH</vt:lpstr>
      <vt:lpstr>INTERVAL SPOLEHLIVOSTI STŘEDNÍ HODNOTY </vt:lpstr>
      <vt:lpstr>INTERVAL SPOLEHLIVOSTI STŘEDNÍ HODNOTY </vt:lpstr>
      <vt:lpstr>INTERVAL SPOLEHLIVOSTI STŘEDNÍ HODNOTY </vt:lpstr>
      <vt:lpstr>INTERVAL SPOLEHLIVOSTI STŘEDNÍ HODNOTY </vt:lpstr>
      <vt:lpstr>FAKTORY OVLIVŇUJÍCÍ VELIKOST INTERVALU SPOLEHLIVOSTI (IS)</vt:lpstr>
      <vt:lpstr>FAKTORY OVLIVŇUJÍCÍ VELIKOST INTERVALU SPOLEHLIVOSTI</vt:lpstr>
      <vt:lpstr>INTERVAL SPOLEHLIVOSTI SMĚRODATNÉ ODCHYLKY  </vt:lpstr>
      <vt:lpstr>INTERVAL SPOLEHLIVOSTI SMĚRODATNÉ ODCHYLKY  </vt:lpstr>
      <vt:lpstr>INTERVALY SPOLEHLIVOSTI – PROVEDENÍ V EXCELU</vt:lpstr>
      <vt:lpstr>INTERVALY SPOLEHLIVOSTI – PROVEDENÍ V EXCELU</vt:lpstr>
      <vt:lpstr>Snímek 44</vt:lpstr>
      <vt:lpstr>VÍCEROZMĚRNÝ STATISTICKÝ SOUBOR</vt:lpstr>
      <vt:lpstr>STATISTICKÁ ZÁVISLOST</vt:lpstr>
      <vt:lpstr>STATISTICKÁ ZÁVISLOST</vt:lpstr>
      <vt:lpstr>STATISTICKÁ ZÁVISLOST</vt:lpstr>
      <vt:lpstr>STATISTICKÁ ZÁVISLOST</vt:lpstr>
      <vt:lpstr>KORELACE</vt:lpstr>
      <vt:lpstr>KORELACE</vt:lpstr>
      <vt:lpstr>KORELACE</vt:lpstr>
      <vt:lpstr>KORELAČNÍ POČET</vt:lpstr>
      <vt:lpstr>KORELAČNÍ KOEFICIENT</vt:lpstr>
      <vt:lpstr>PEARSONŮV KORELAČNÍ KOEFICIENT (r)</vt:lpstr>
      <vt:lpstr>PEARSONŮV KORELAČNÍ KOEFICIENT (r)</vt:lpstr>
      <vt:lpstr>PEARSONŮV KORELAČNÍ KOEFICIENT (r)</vt:lpstr>
      <vt:lpstr>REGRESNÍ ANALÝZA</vt:lpstr>
      <vt:lpstr>REGRESNÍ ANALÝZA</vt:lpstr>
      <vt:lpstr>REGRESNÍ MODEL</vt:lpstr>
      <vt:lpstr>REGRESNÍ MODEL</vt:lpstr>
      <vt:lpstr>TEST VÝZNAMNOSTI REGRESNÍHO MODELU – co testujeme</vt:lpstr>
      <vt:lpstr>TEST VÝZNAMNOSTI REGRESNÍHO MODELU JAKO CELKU</vt:lpstr>
      <vt:lpstr>TEST VÝZNAMNOSTI REGRESNÍCH PARAMETRŮ</vt:lpstr>
    </vt:vector>
  </TitlesOfParts>
  <Company>Iduka a spol.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ANALÝZA DAT PRO KI</dc:title>
  <dc:creator>Karel Drápela</dc:creator>
  <cp:lastModifiedBy>sladek</cp:lastModifiedBy>
  <cp:revision>105</cp:revision>
  <cp:lastPrinted>1601-01-01T00:00:00Z</cp:lastPrinted>
  <dcterms:created xsi:type="dcterms:W3CDTF">2003-06-30T04:54:46Z</dcterms:created>
  <dcterms:modified xsi:type="dcterms:W3CDTF">2014-09-25T13:08:26Z</dcterms:modified>
</cp:coreProperties>
</file>