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80" r:id="rId3"/>
    <p:sldId id="271" r:id="rId4"/>
    <p:sldId id="277" r:id="rId5"/>
    <p:sldId id="283" r:id="rId6"/>
    <p:sldId id="278" r:id="rId7"/>
    <p:sldId id="285" r:id="rId8"/>
    <p:sldId id="284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D60093"/>
    <a:srgbClr val="0000FF"/>
    <a:srgbClr val="00CC00"/>
    <a:srgbClr val="FF6600"/>
    <a:srgbClr val="00FF00"/>
    <a:srgbClr val="FF3300"/>
    <a:srgbClr val="1D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78" autoAdjust="0"/>
    <p:restoredTop sz="94660"/>
  </p:normalViewPr>
  <p:slideViewPr>
    <p:cSldViewPr>
      <p:cViewPr varScale="1">
        <p:scale>
          <a:sx n="102" d="100"/>
          <a:sy n="102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5D2C490-EC2E-4CDB-BF96-41FB51E21368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08D0348-6125-48A3-B012-1A34CDA0DB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07266A-888A-44E6-B793-75358102FED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2882E-3629-43E6-8C30-989258615BC7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0894A-C6AE-41E1-8C6B-6B591F85C8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3CB5B-F415-4EC7-BB29-C8F91E867291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A8CB3-868C-4C46-8120-C53CBB6B9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98335-6693-4C23-90C4-0C29E158F1DA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CF0A8-FA2B-43C4-B339-7D0152C87E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CA943-4B8D-4DF4-89CE-CEAB660424D8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885B5-A62D-4F21-B6BB-503853C7BC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0D692-7AC2-4001-B225-2DDE4A3B3A01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6D30A-7860-466E-950A-DA60CA6114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74BED-1B53-445D-B9A7-A51C70272EAD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3B5B5-E6C6-4BD2-99C1-9A3C67FE6E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D309F-D022-464F-BD6D-526A165F109A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11B12-48ED-457F-B632-436D4ADFB4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905CC-BD48-4872-BE1A-F02775B66DFB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1EEB5-82D4-420D-85AD-4E8A3F82BA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7D775-4DD1-46EB-BEB6-0427A207D45F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F9384-E8CA-432A-8261-554437DD42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A52D3-233B-496E-8D6E-595510FF3833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65454-9618-4D6B-BC28-AF42AB1087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8A00-7A38-460F-B3A1-18C74808FC5D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0EBD1-6289-470F-AA2E-45AFA6270A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D01C48-8C54-4A15-AFC2-2C88E73A57ED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17E728-FBCE-4C97-B7BA-D60F560DFC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z/url?sa=i&amp;rct=j&amp;q=benzen&amp;source=images&amp;cd=&amp;cad=rja&amp;docid=oIPdsgoG7CiaHM&amp;tbnid=FsFZHWZHUA94lM:&amp;ved=0CAUQjRw&amp;url=http://fks-az.all.biz/cs/benzen-g19819&amp;ei=aL3SUbGvDcTOOOKogIgI&amp;psig=AFQjCNHmetxBVlZUSItM5_xALkAuRq92MA&amp;ust=137285183035501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url?sa=i&amp;rct=j&amp;q=naftalen&amp;source=images&amp;cd=&amp;cad=rja&amp;docid=nPGQwvz_N8TGCM&amp;tbnid=arHMlUXlhatnaM:&amp;ved=0CAUQjRw&amp;url=http://www.irz.cz/node/70&amp;ei=DcTSUdPJCsjYPNuLgIgF&amp;psig=AFQjCNHS5NmZsQ-pJuq2Dl8Jjlk9c2g1yw&amp;ust=1372853535875663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google.cz/url?sa=i&amp;rct=j&amp;q=naftalen&amp;source=images&amp;cd=&amp;cad=rja&amp;docid=DbJuMPuykZIIoM&amp;tbnid=cP-GQbwU-rKxGM:&amp;ved=0CAUQjRw&amp;url=http://kch.zf.jcu.cz/didaktika/organchem/sublimacenaftalenu.htm&amp;ei=vMPSUazgIoG2PYqjgIAN&amp;psig=AFQjCNHS5NmZsQ-pJuq2Dl8Jjlk9c2g1yw&amp;ust=137285353587566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www.google.cz/url?sa=i&amp;rct=j&amp;q=toluen&amp;source=images&amp;cd=&amp;cad=rja&amp;docid=QQxmyRf-UjZjDM&amp;tbnid=WdMFKRZumnfR4M:&amp;ved=0CAUQjRw&amp;url=http://www.toluen.estranky.cz/fotoalbum/toluen/toluen_redidlo_ilu_ara_denik_clanek_solo.-.html&amp;ei=jsDSUdmuGIfeOvr8gKAM&amp;psig=AFQjCNHW1eAQDRix9ukNyroccL2FHbXwUw&amp;ust=13728521147697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err="1" smtClean="0">
                <a:solidFill>
                  <a:schemeClr val="bg1"/>
                </a:solidFill>
              </a:rPr>
              <a:t>Areny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850" y="908050"/>
            <a:ext cx="8640763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Uveďte, kterou skupinu uhlovodíků označujeme jako 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tzv. ARENY: 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388" y="1916113"/>
            <a:ext cx="88661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Aromatické uhlovodíky (Areny) jsou cyklické  uhlovodíky, jejichž vzorec je vždy odvozen od vzorce základního aromatického uhlovodíku 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BENZENU.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Obdélník 18"/>
          <p:cNvSpPr>
            <a:spLocks noChangeArrowheads="1"/>
          </p:cNvSpPr>
          <p:nvPr/>
        </p:nvSpPr>
        <p:spPr bwMode="auto">
          <a:xfrm>
            <a:off x="107950" y="6237288"/>
            <a:ext cx="4248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Times New Roman" pitchFamily="18" charset="0"/>
                <a:cs typeface="Times New Roman" pitchFamily="18" charset="0"/>
              </a:rPr>
              <a:t>Obr. 1.: 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Struktura molekuly benzenu</a:t>
            </a:r>
          </a:p>
        </p:txBody>
      </p:sp>
      <p:pic>
        <p:nvPicPr>
          <p:cNvPr id="16388" name="Picture 2" descr="https://upload.wikimedia.org/wikipedia/commons/6/67/Benzene_struct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429000"/>
            <a:ext cx="80645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850" y="908050"/>
            <a:ext cx="8640763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charakteristiku molekuly benzenu: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388" y="1628775"/>
            <a:ext cx="8866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Molekula benzenu je tvořena šesti atomy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uhlíku </a:t>
            </a:r>
            <a:r>
              <a:rPr lang="cs-CZ" sz="2400" b="1" i="1" smtClean="0">
                <a:latin typeface="Times New Roman" pitchFamily="18" charset="0"/>
                <a:cs typeface="Times New Roman" pitchFamily="18" charset="0"/>
              </a:rPr>
              <a:t>spojenými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chemickými vazbami do tzv. </a:t>
            </a:r>
            <a:r>
              <a:rPr lang="cs-CZ" sz="24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cyklu (kruhu). 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388" y="2636838"/>
            <a:ext cx="88566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Vazby mezi jednotlivými uhlíkovými atomy jsou však v něčem zvláštní: každá vazba mezi dvěma atomy uhlíku jak by byla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1,5násobná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(což se vyjadřuje </a:t>
            </a:r>
            <a:r>
              <a:rPr lang="cs-CZ" sz="2400" b="1" i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kroužkem uvnitř vzorce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).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79388" y="4076700"/>
            <a:ext cx="88566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Tento typ chemických vazeb se vyskytuje u všech aromatických sloučenin a dává jim specifické vlastnosti oproti ostatním organickým sloučeninám. 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79388" y="5445125"/>
            <a:ext cx="88566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Benzenové jádro je </a:t>
            </a:r>
            <a:r>
              <a:rPr lang="cs-CZ" sz="2400" b="1" i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velmi stabilní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a je součástí řady dalších organických sloučenin, jako jsou např. </a:t>
            </a:r>
            <a:r>
              <a:rPr lang="cs-CZ" sz="2400" b="1" i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polycyklické uhlovodíky (naftalen, anthracen,  fenanthren…).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250825" y="908050"/>
            <a:ext cx="87852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jsou chemické vlastnosti aromatických sloučenin ?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557338"/>
            <a:ext cx="8721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Všechny aromatické uhlovodíky jsou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jedovaté.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2133600"/>
            <a:ext cx="8874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Většina arenů patří mezi látky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zdraví nebezpečné.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388" y="2852738"/>
            <a:ext cx="8785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Většina arenů  jsou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hořlaviny.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388" y="4508500"/>
            <a:ext cx="87931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Charakteristickým typem chemických reakcí jsou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arenů substituce: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79388" y="3573463"/>
            <a:ext cx="81375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! Mnohé areny patří mezi látky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nebezpečné pro životní prostředí.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18439" name="Picture 4" descr="Lebka na zkřížených koste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1341438"/>
            <a:ext cx="7921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6" descr="Nebezpečné pro zdraví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388" y="1989138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8" descr="Plame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7900" y="2708275"/>
            <a:ext cx="863600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0" descr="Životní prostředí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1725" y="3500438"/>
            <a:ext cx="865188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6013" y="5229225"/>
            <a:ext cx="6696075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6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250825" y="908050"/>
            <a:ext cx="87852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jsou fyzikální vlastnosti aromatických sloučenin ?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557338"/>
            <a:ext cx="89646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Aromatické uhlovodíky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 jedním benzenovým jádrem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jsou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kapalné látky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charakteristického zápachu (odtud název aromatické). 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2565400"/>
            <a:ext cx="8874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Hořlavé areny hoří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čadivým plamenem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při hoření uvolňují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velké množství sazí. 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07950" y="3573463"/>
            <a:ext cx="8785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Aromatiké uhlovodíky mají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menší hustotu než voda a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 vodě jsou nerozpustné.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79388" y="5143500"/>
            <a:ext cx="81375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Nejdůležitějšími zdroji aromatických uhlovodíků jsou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ropa a černouhelný dehet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– získávají se z nich: </a:t>
            </a:r>
            <a:r>
              <a:rPr lang="cs-CZ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benzen, toluen a naftelen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ze kterých se následně vyrábějí ostatní aromatické uhlovodíky. 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0825" y="4581525"/>
            <a:ext cx="8424863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hlavní zdroje aromatických uhlovodíků: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6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844675"/>
            <a:ext cx="47529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bezbarvá, těkavá kapalina, charakteristického zápachu.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2852738"/>
            <a:ext cx="4032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hořlavý a se vzduchem vytváří výbušnou směs 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.</a:t>
            </a:r>
            <a:endParaRPr lang="cs-CZ" sz="2400" b="1" i="1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388" y="4868863"/>
            <a:ext cx="4392612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Používá se jako rozpouštědlo organických látek a jako výchozí látka na výrobu dalších organických sloučenin (léčiv, barviv, plastů).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388" y="3933825"/>
            <a:ext cx="4752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jedovatý a má karcinogenní účinky. </a:t>
            </a:r>
            <a:endParaRPr lang="cs-CZ" sz="2400" b="1" i="1">
              <a:solidFill>
                <a:srgbClr val="6633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9388" y="620713"/>
            <a:ext cx="87852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3600" b="1" dirty="0">
                <a:solidFill>
                  <a:srgbClr val="D60093"/>
                </a:solidFill>
                <a:latin typeface="Times New Roman"/>
                <a:cs typeface="Times New Roman"/>
              </a:rPr>
              <a:t>ZÁSTUPCI ARENŮ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1268413"/>
            <a:ext cx="83613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BENZEN</a:t>
            </a:r>
            <a:r>
              <a:rPr lang="cs-CZ" sz="2800" b="1" i="1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(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800" b="1" i="1" baseline="-250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800" b="1" i="1" baseline="-250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)</a:t>
            </a:r>
          </a:p>
        </p:txBody>
      </p:sp>
      <p:pic>
        <p:nvPicPr>
          <p:cNvPr id="20487" name="Picture 2" descr="http://www.az.all.biz/img/az/catalog/more/631_benzol_hch.jp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063" y="1484313"/>
            <a:ext cx="31686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ovéPole 13"/>
          <p:cNvSpPr txBox="1">
            <a:spLocks noChangeArrowheads="1"/>
          </p:cNvSpPr>
          <p:nvPr/>
        </p:nvSpPr>
        <p:spPr bwMode="auto">
          <a:xfrm>
            <a:off x="5364163" y="6381750"/>
            <a:ext cx="3779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Zásobní láhev benzenu.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341438"/>
            <a:ext cx="88566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bílá, krystalická látka, charakteristického zápachu.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1916113"/>
            <a:ext cx="8280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Používá se jako insekticid k hubení molů a na výrobu barviv, léčiv a rozpouštědel. </a:t>
            </a:r>
            <a:endParaRPr lang="cs-CZ" sz="2400" b="1" i="1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388" y="2781300"/>
            <a:ext cx="77771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Má schopnost  </a:t>
            </a:r>
            <a:r>
              <a:rPr lang="cs-CZ" sz="2400" b="1" i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sublimovat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– při zahřívání přechází přímo z pevného na plynné skupenství.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765175"/>
            <a:ext cx="83613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NAFTALEN </a:t>
            </a:r>
          </a:p>
        </p:txBody>
      </p:sp>
      <p:sp>
        <p:nvSpPr>
          <p:cNvPr id="21509" name="AutoShape 2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1510" name="AutoShape 4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1511" name="AutoShape 8" descr="data:image/jpeg;base64,/9j/4AAQSkZJRgABAQAAAQABAAD/2wCEAAkGBhQSERQUExQWFRUUFxoXGRYXFx0cHhkXGBkXGBYdGBgXHCYhGR0jGhoXIC8gJCcpLiwsFx4xNTAqNSYrLCwBCQoKDgwOGg8PGikkHyUsLCk1KiwtLDIwLy4pLi0sLC00LCwuLSwyKikpKSwqLCksLSwqKSwqKSosKTAvKSwvLP/AABEIANYA7AMBIgACEQEDEQH/xAAcAAEAAgMBAQEAAAAAAAAAAAAABQYDBAcCAQj/xABFEAACAQMCBAMHAQUGAwYHAAABAgMABBESIQUGMUETIlEHFDJhcYGRoSNCUmKxM1NygpLBFSThJURzo7LRFhc0g6Lw8f/EABsBAQACAwEBAAAAAAAAAAAAAAADBQECBAYH/8QANxEAAgECBAIIBAUDBQAAAAAAAAECAxEEEiExQVEFE2FxgZGh8CIywdEUQmKx4QYj8VJjcoLS/9oADAMBAAIRAxEAPwDuFKUoBSlKAUpSgFK1LjiKrLHF1kkDEAdlTGpj6AZUfVgK26AUpSgFKUoBSleXcAZJwB1J7UB6pUVNzXaJs1zCP/uKf6GkPNdo5wtzCT/4ij+prTPHmib8PVtfI/JkrSsMN2j/AAurZ/hYH+hrNW5E01uKUpQwKV8ZsAn0rDZXqTRrJGwdHGVYdCKA+wXqOXCOrGNtLgEEq2M4YDocEHB9azVSuPL7lxK3ukGI7xha3O372D7vIe2Q3kyezGrrQwKUpQyKUpQClKUApSlAKUpQCvhNfarftB4g8VjIsX9rOVt498YedhGDn5BiftQGtyJN70Z787+PI0cJ/htoWZEA221P4jn/ABD0qx33EFj0LtrkbQi7+ZsE9hsAAST2ArzwjhiW0EUEYwkSKi/RQB+T1+9QdhJ71xOaTOY7JfAX/wAeQK85/wAqeGv3ahgtFYYbxHZ0V1Zo8B1DAlSRkagDlcjfeofnjmL3GxnuAMuq4jHXMjkJGMd/MQSPQGsXIvKwsbYBvNcSnxbiQ9Xmfdsn0BJA/wCpoZLHWK5ukjUu7KiruWYgAfUnYVS+e/aQtlqjiw0qjLs3wxgjI2HxNjG3zH0rj9zc3XFGM1w7vGpykZ2GOxKjYfQD/rA6yvlim32FlT6Om4qdSSintd202u+S5cXwTOkc0+3CFCYrFTcydNYB0L9Dtq+vT61zri/MPEbw5mlVF7L8WPoo8n6ZrfteCYXzYjQDONth/QfesJ4pbqD4SPcEd1HlB+bthfxmtlg8TWWaaUI/q/8AP3XidSx/RuCfV05Sqz/21x/5/Z+BDx8Gdvinlf5L5R+Fr03LgHecfPW1TdtxK9lH7G1XA+byY9P7JKTXnEI/jig+h8SMkfLxcD1reGBw8tFiNeyKt5XNavS+Lpu7wOn6pyb87OxADhbpvHM4Po+GH9Mirdyf7V7izYQ3Y1x9Ac9v5Hbp/hY49MVGji8LsqzRvA77AsPKT8pB5W+9YOJcNxlHGpT+v/sa5cRhK2E/uXUo/wCpbrvX38ywwWOwfS16Ci4VN8kndPnlfZzjZrk0foThHGorqMSQuGU9fVT6MOxr3xW7aKCWREMjRxu6xjq7KpIUfMkY+9cD9l3FpbXiUVtqJWQ6R/NGc7N6lDv9jX6HqelUzq5RY3DLD1Mq8nunxT+/FWZBcl80rxGyiuVXSXyGTOdDqSrDP2yPkRUZygzW13dWDEFExc2+2CIpnfWm3ZJM4/xfSo7kKEW3FeLWiEiINDcKnZWmUmTH18n4rc5lj0cZ4XKo3kFzA5HdRH4ig/IMCalOElOf+AteWE8SAGTAePP94hDL/TH3re5a40Lu1inAxrXzL10uCVkXPfDhhnvipM1S/ZyPDk4jb76Yb12QEYASYBwBv0zqP3oOJdKUpQyKUpQClKUApSlAKUpQCqjzrEHu+FJkf/WGTTjc+HBK2fscf6hVuqmcytjjPCcnYreYH83gpv8AjNAXOqZ7J312BmIw9xcXEr/NjM6/0VR9quRqk+xx/wDsqNcjySzrt2xNIcH8/qKA++0W0aWfhaEAw++qZMjuqsY8/LOofcVdc1Ac48tPeLb+HII2guYpwSuc+GdwPQ4P+3ep/FAfmDmO6a5vAr762eaQHv5jpH0ztirfw2ILEgHpn81SuO3CjjNyU2i8aWFfQFT0H+bt86uXCp9UY9V2/HT9Kn6ESp4pwlvl0776nV/VE3iejVXpq0esSfYlG0fDfxZXOKXpuZmTP7GFtOP7yQdSfVVzjHer/wAA4Pa2VpHe3o168CGELq65KhIx8TkDOOgFUDhsf/KgdJIZJI5B6MWJz9Nx+at3Nl0HlsbkHFp7t4CNsFhuM+ZX7KSuACf4fvUNSEq2OarS0dmuVn9tu8mhVhhOhoSwkbO8lJ8brt3+Ja6cCSbnvily5WytooVAB0tmR1H84XCJn+HP5rWuecOMW7BLhbaQMD5JoXj1b7hWUlCfrmq/NA+hY5JNEOvxNSyeGS5GAxYEEkDpnYZPrUnw3jZbgrwzu07m4K2zN5maJSh1gkklQ3ioGzv0G1ZqOVOGacLcLPf2+e1+BBSoUauIVGlUz3SeeL0V+atpa13Fu9uJ84xa2vErGaeKD3eaBgLm37Lq2DKOnqQwAzhsiqzwi6Z4JIZd5bYgZ9UPwHPfy/7VtQ3/AIV1dLk5ms0R1HQy+JGVJ9CEB/PzqOth/wAzeEfCqxRf5gFz+NJpZUuuh+XLt4N+eiJaTnW/CVW/j6zSXNJxT14rVrufYe+GXfhcUsHzgiQ/qNIH3Jx96/SFjdiRAw79vQ9xX5en4M937xImVWziLasdZBhtK/PSCfxXd/Z1xrx4I2PWWJZMfzYGv9f6VXYZuEYp++KO/pa1XEVZx4PfnZJP1RrcnkNxnjLdSptUz2wIm2+u1e+Zx4vGuFxDrCtxcN8l0CNfnu1XKGzRGdlRVaQguyqAWIGAWIGWIG29UzlWdbjjHE518ywrBao/YFQzzKD02fGa7yhLzVN5Tl1cU4vvnD2y99sQttv6egq4uwAJJwB1PoKp3szTXFc3ZG95dSyj5RqRHGMnqPKSCNvNQFypSlDIpSlAKUpQClKUApSlAKpftJh8MWl8M/8AI3Cu+P7mX9nNgfQqfsaulQfO3BWu7C4t0xrkjIXUcDUCGXfBxuBv2oCbBqC5N5TXh8DQrK8qtK8gL4yNeNtuvTOe5JqXsFYRIH+MIobfPmwNW/ffO9Z6AV8dsDJ7b15lkCqWPQDJ+1co41ztfXjXKWZjitoEdWlK6zI+kllQ5wMDbUO/4rSU1Hc3jTlLYrHKnAY76wnEgx4l1K6OOoPkwV/GPtWkLS84ex8SNriH+OMZYY6Ejv8AfFWf2arjhlv89Z/8162eZOG3Eo0+9RWtu2Azk4kI7hSSAM7Dr3+1cVOrOnXzweqZb1IQnhOqqK6kkvr6Py4FMkvIZ2MttKqyEaXR1OlwOgkAGQR2Yb16g49LAWCxuuoYbwZFeNx/MkmM/Rgau3/AuG3BA/YzyadGoOryMAMblDqZsD4utRlx7NYcnw5biH+QPqA+gcEj89q6sRjnVd5xjfuf73/axBgMHTw6ywnPLyUotP8A6uNn43KRLHAesE7Y3C4AVSTkhVLaQPpt6VlXi0qDKRRwgDGqZtRAxjAC4CgVa29min/vdx+U/qFr3bezG2DZbMhz1kJb/fH6VpSqqTzZoxa42k34XuT11CEHBU6k091eEU+/KlddhR+HyvI5EGqWVz552GFB9c/Lso/WrTFyVIYEgik8PDapJGU5YkYJA9f6ADepriwk4bPFNErG0ZPClWMEmNtWVkUKNgehxjpj0qfs7xJo1kjYOjjKsO4qSeJhRpyhBOWbeT+xxxo1sTWhUqSUFT2hHgu/x39TQtOAxwWjW8YIXQ4JPViykMzHuT/sB2rH7GJS1pa/ymVfsGkqVuXwjn0Vj+ATUF7CuIxPAkfiDxI/EZ1J3Bdzp69cgjcVwUry819Ttr2jp+l/Q7DWpwzhENuhSCNY1LM5CjGWY5Yn1J/2A6AVt0q0KQq/tI4o0Vi6R7y3JW2iAOCXmOjbcbhSx+1TnCOGLbwRQJ8MSKg+igDJx3OM/evl3waKWWKZ11PASYzk4UsNJOM4JwTjPTJrdoBSlKAUpSgFKUoBSlKAUpSgFKUoBSlKA17+EvG6jqRtXHuXWNhJNw+7QqrmSSObICur41qcnZhnttufkT2mo7jXL1vdx+HcRJKvow3HzVhup+YIqKdPMTU6uQ4/7OJjHHPZv8VpKwB/ijZmwR6+YN+RWbmXhcK3ZuJ7WW7gliWPyEmS0ZB8Uag4dWJ1b7gg/Q6L8Kj4XxWFY1KQ3CNCdyR4gYack53JC/6vrVlm4kxPl2HY96ratdUJZuftlvSwrxVPq3w9r0KXDbcEjScrLdSykYRTEyyK+MppIAA8+Mn5D73vl28newtVutRnRW1M/wARBY+GGPXITTnO+eu+a1ouIMDkgH54wfyK2xxaENGruFMp0qD3b0+We2ep2rVYqNZZIIR6O/CPPJm3Ufx28kjNrFDoEt27qjS5EalBkBiN9TMQoA9R1yKyy8WiFyLfUfEKFxttgYzv6jI/NZ7u3EkbRtnSw7dQcYyvofnWYWjL40b1c04f23ZlIv8A2iXlpO0F5Zhl1FPKrLqXfJBcsrgrvj59aunDeJQ3FvHLBsjDyjTpwBlSNPbSQR9q0LyS+SLQt+MBNAMtuJJTknJ8Qt1wcZO2wrHy4iW1vDbLkrEGAdsZLOxdiQOgycAb49T1ratUpRVs2vvyOfB0MTmbmnbmYuer/wAKylA3eUCFF7s0nlwP8ur8VX+N8CHDm4bJFhZg6QSYH9qH/tNXqc6uv8Q9BWxzbeySXtvHbw+8NasJ3TOkBj8ALHYHo32Pzqx8v8iXd3PHdcRKKI8NDChyEJ31fzN0xnONj8qlpReVWNa1ROTb7Ff1OhcAuGeLLHOGIB9QMdakqxwQBFCqMAdqyV3wTUUmVlSSlJtIUpStjQUpSgFKUoBSlKAUpSgFKUoBSlKAUpSgFKUoDnPtJ5WF0GQnQxIkjcfuuNv/AO49apHCeNuJPdrtfDuF6H92UD95D6kb479u4Hc+IcOWZcN26EdRXLPavwHRbIpVJJJJUjiPRlZmGSO/T0z2PaqzE4dSupbc+V/oW2GxqpLMnZrRrg19zxW3w6BWYllB04IJAODkHbPToD9hVWNxPw9sXKtc2vadMl4/k4JyR8yfuelW7gnFoLhM28iuPReoP8ynzA/UVWU8LKEs6d1zRcPH0q8Mq37SJ5x5pFlo0xq0s3lVm2UKpGdT9dtWwz3J270riF9JcNokuJbqRjhbe3yqZx+8VGMDqT1rrk/CRKumRFZT2Zc/oRWi9xY2mQ0sEJPUakUkjfcDzH71YQvwXv3yOGbjrma9+NvMr3K/Lc9vaqsramyW0atXhqcYUE9cbnbbJOM9axcd4yYCkaIZLiU4jiHU/wAzeijff5H5kb/EuajL+z4fGZGP/eHGIUGNzk7uemwHX1wRWP2N2EMs12boGS9WVkaRmz5QPhHTAOG6YyF+VQPDQnVcptX5d+3cRvpWFKCowfZfkSnJfLLRLpc65531zyDuxOT/AJVBP6nvXU1XAxWKC0RPhUL9BWarelTyXb3ZV1qyqWUVZIUpSpjnFKUoBSlKAUpSgFKUoBSlKAUpSgFKUoBSlKAUpVR477SIbS8NtLHLgRq7SquoLrLBQVG+PL19SBigLZJIFBJIAAySewrlPO3ExdcTtI1P7OCOSbGPibIVW+WDjH/WrNy9zwbm6ktp7cw6ovGi1/vxEhWDA9CMjptjPpVN4VarcX17cw7wqUt4j11BPNIVPpqI/NV+P6zq3l2s+/3xIasZzj8BK1DXfJ9rI4cxBWzqJTy5PzA2/SpG+v0hXVIcDIA2JJJ6ABQSaWHEI5kDxsGU9x2PcEHcEehrykJVaazwbS5lVGUo6oio+SLUEn9vhgQV8c6dwQfKF+ZrYtOU7OLdLaPP8T5kP/mEgfYCpWlSyx2IkrObJniarVrgVU727PDuJJeb+DPpSQj92RcaWPywP1erRNOqDLsqjpliAN+m5rFxGwSeJ4nGVcY/3BH0OD9q0w9Xq55ns9H75rcihLK7s6nbXAdFdTlWAIPyNZa5p7G+OMqS8PnP7W1OU/mhbOMZ/hOR9CtdLr2tOWaKZcRd1cUpSpDYUpSgFKUoBSlKAUpSgFKUoBSlKAUpSgFKUoCr+0MXgtC1m2lkOpwAdTJ30kbgjYn1GfTBgeXb63k8Wa2vPeb2SJARJhW0xYLqsYGFJOc6QcHGBtvO+0nj5tLCV0OHYBE/xOQuf1rn/FeAPbGxFlAGnhfxDIRgNp0hxJKWyAxOcEk6QQD2Ojmk7GypOScjQ5s4re399M9tCY/d4zCyHCysjBtWdWGIyWGFJHTv1tvJV1BJZQm2VliAKhW+IMpIbVjqS2Tnvq+1a5ig4rNNb3UYtb6JARNFKCGyBpYDILYBXysM42yKr/FuXuM2dt7pFCksbE/8xbA69DMWfMfUMc9QD6A960qQc9iWjUVN6kzwK1TifFi4Aa1sAQT1WW4b033C9f8AID3qPsLRY+J8SSLHgrJGAAej6SWGPlkj7D0qW4DzvbcMsjEbG7tfCViPGiGJZMZyXXGSTjO2w+QqJ5Etla2MxkWSW4kaaUqRs776T3BHoe5NcOOopUHGCWv3ucs6EsRdU0rk3Str3YfOvQiHpXn1gpvexiHQ1d/M0ikc/wBl4otEbOh7lI2xjPnGlTvt61n5LvJAstrMD4tm/hEnumWCfjSR9AtZ/aUzJaJIvWG4ikA9SpOB+SD9q82HFSONapAP+ci05Ax+1Qsw/Kgj13FXVPo6VXBuz+V+V/b9COvhVSqRw0pay1TMl2psuLWF0QQkze7yEdg2Ahb03Kn6Ieldem4xCgy0sY7bsOv5qic3cI96s54gMsyEp/jXzJ+oFUTl3ma3nSNXmSOfADpLlPONjhiNJB69c74xtVz0ZQouPVzla3qMeqmDgnRjmR32G6RxlGVh/KQf6VlrlkfAzsRIB3BAP6EGpG24heREftDIudwTk4+WvcfmrSeBj+SaffoU9PpuP54Pw9o6FSoGy5hOQJAMH94dvqKnhVfODhuW+HxVPERzU2KUpWh0ilKUApSlAKUpQClKUApSlAKUpQFM504Z73HNA5Kh10g/w4wVI+4zUFyrzF4oME/kuofJIjba8D40/jBG5I+uwIrovEFj0lpMYUdf+tcs5qEF06kIQYzmOUHDqQc5Vhv17dPl3pSwNXENqC05mK/SdDCpZ9+SNziHJFo8ktxMG1MdZk8Rk8PSOqlCAMYzk5ra9mlxcTWDeDNqWGeRYjKCfEiXSUVm6qO2oZwG6bYEDyHwYXt7eQ3c08ywrEUjeU6WDg6yyjGd1X8n1ro3CeXnt7yV4ii2skaYhUEFZU8uVHwhSnp1OPSsdVKlJxk9VobOtGtFSgrJ6+ZJ8KMzQr7ykaynOpY2LKBk6cFgCfLjO3XNc+9oPISwKb/h48GaLzSRxjyTL3DIP6Dr9d66dUXzPdrFZ3Ej4CpE7HPTYZH5OBWJq6ZmDtJFF4JxZbm3jmTYSLnHoejD7MCPtW9Vc9ndoycPh1fvanxjoHYkD8b/AHqx1TTSUmkeipycoJvkVH2oLmyG+MTRn/1daze0Dheqy8aMaZrYrMjLgEEEat/THm/yivPtOP8A2dKfRoz/APmvT51Zrq1E9vImMiSF9vXMZIH1q3wD+CSex5Tp5ONejOO+ZLz/AMG3wm+8aCKXp4saPgdtShiP1ql+1nhNzNAPBgjljAJkOgGVMENqQk/DgEHG/Xt0r/AfaK1ta8PiQeNjxROigmRY1c6Ao7YUk79lHQVo8cube9v4RaTXTpdSj3iHLqFBKhiudgNJbbBC49NhDCnJSLSrXh1buzo/JvEYp7OFoFZY1XwwrYyNGFOSNjnr96mq1uHcOjgjWOJQka7Ko7D69ST1JO5JNbNXsE1FJnzXEzjOtOUdm2xVzsQRGmrrpGfxUFwfhJZgzrhRuM9z229KslcteaeiPQdD4adNOpLS/D6ilKVzF6KUpQClKUApSlAKUpQClKUApSlAV7mWU61XsBn7kkf7VX57BH6qPqNj+lXHivCxKMjZh0Pr8jVauLZkbSwwf/3pVhh6llaLszyHSlCpGs6klo+P0KtwrFhxmGV2IhuoTb6iPKJNQaMOegzgAH5/I114VzvinC47iJopV1I2NtxgjcEEbgg96jFvb22Tw4OIKyjoLiPxXXGdg4bJHT4vT02rSrRnUm5RVzuwHSVKFNU6rtY6ncXKxqXdgqqMlmOAB6knpXHuducv+IrIsQccPt8vLKNjOydETb4dWN+2M+lV7izXksokv/G4hbAAhYDoVW767dMbjpv+T0qXt/aFYqoQpLCmCul4CFA9MLn16Y+tVNWclpFHrKFODWabSMXL3Kkd5Ak907uZFBSJJCkcMfRERUPYDqfn3BNfLBPcuJx2kMryQSxMxidy5hddTZBPwg46fzfSojgc8qR3htQ8cD+IbdW2YZDboDuuWxjPp65ra5I5g4fbwKGdY7jGJWdW1s2STlsHbptntvvXTiYOFCN4blXgFOWOnJ1rxXC/p4E37SrYvw2fH7uh/qFdc/oc/arDwviAkgickDKJ3xvoU96ovNvM8d7EbS1bV4jKJJSCqqgbJIyMtuB0H0zmpa2t87KC2+wxk4ACrkDvpAz881L0RhpTbzaKz+hF/UtWE4RjF3d16J/cl7azs4JXmjRFlkzqZBkn1xjZcnfbGa9nisSkssfmPU4Az9T1rZ4fyRPIAWxED/F8X+kf7kVZuHckQR4LAyt/N0/0jb85q4nLCUuOZ9h5ylgMVX1ena/dytcLS4umxGoRe7kHA+hPU/IfpV3sODpGB+8w/ebGfwNh9q3lQAAAYA6AV9qsr4l1XaKsuX8l/hejqWH1esub+gpSlcpZClKUApSlAKUpQClaPF+LrboHdJXBbTiGJ5WzgndY1JA269OnrUXwfnq3unCRJcnLMmpraZUVkzqDOyBVIIIIJ67UBYqV8JrU4RxWO5hjniJMcq6lJBGQfkdxQG5SlKAUpUfxrjsNogknYpGW0l9JIUkEjUVB0gkYBPcgdSKAkKxTWyuMMoP1r7bTh0VwGAYBsMCpGRnDKd1PqD0rJmhhpSVman/CYv7tfxWld8pW0g/sgp9U8p/Tb9Kf/Ftv4U0upisExt3wjEmZWVNCKBlyWZQNIOc1tcX4zHawNPMSsaY1EKSRqYKNl36kVJGrOLvFtELw9JqzivJEG3s/iydMsig9hj+uN6x//LiL+9f8L/7Vbs0qb8XWvfNr4ETwNBq2XTvf3KvF7PoB8TyN9wP6CvLezSyLamjLHuTpOfqdOatWaViWLrS3kzMcFQjtBETZ8qWsXwQRj6rn/wBWako4FUYVQoHYAD+lZK1L/iaQ+HrDnxZFiXSjN5mzjVpB0rtuxwBUDnKW7OiNOMflSRt0pStTcUpSgFK0uJ8Yjt/C8QkeNKsKYBOZHzpBx0Gx3O1buaAUpSgFKUoBSlKAVy2PiUkHCb14nMZPEZ0aUdY43u9EjjPQqpO/br2rqVa8fD41VkWNArliyhQAxfdywAwS2TnPXNAVC2Hu3E4YIJpZYpraWSWOSZ5tBRk8KUGVmZdZZl2ODjONqhOUr50i5eUOyxyRTq4DEK5EJMYYdGOckA9+ldD4VwC3tgwt4IoQ/wAXhoq5x0zpG9fLnl62khWB4ImhXGmIxroXHTSuMDGT09aA53xLmSYwX5hmZlPFY7bWJdPhwssCuElOfCGrK6gPKXJ619vLm4gtuLKJTH4dssiRC7eeSCQh8sJXUMgYAELk4IJGM1e+Jw2lpaTtJFEluFLSqI10sAoXBTGGJAVQD6AVk4bwK2SDw47eKOKUZaIRqFbUBnWoGG223zQFZtoHteI2CLNO63UE5mEszyBnjWJ1cKx0xtliPIAMbYFbnP8A4jNYRRzSwia7CO0TFWKeDMSMj6fY4I3Aq0NZIWRyilowQjFRlQ2AwU4yoIAzjrgV9mtUcqXRWKNqUsoOlsEZUnocEjI9TQHN+NeM17NbBpTFa2kTITfvbsNWvXM7qCZmBUDLHAwcglqy2F3LdXHD7e6nYo9g05aCV4hcThkTOuPQzARnxNIxu2cYAq8cU5etrkqbiCKYp8JkjVtPrjUDj6V64lwK3uFVJ4IpVQ5VZEVgp6bAjbbbagOX8Eumitj4UzsDx9Y/ED7yRmVFOpl+MMOvY1bva2ccHut8YVN/T9rHvirHHwWBVCrDEFDiUARqB4gxh8AfGMDzddhWe6tElUpIiuhxlXUMDggjIOxwQD9qAozXIs7+2WG4mmimtp5Zw8zTYWJUeOdQzHQWJK4XCnOw2qF5b4nML3hZDzeHeiZmM14ZmmTwmkRng0iOAq2nHh9PhPeuk2HL9vAztDBFE0nxskaqW7+Ygb75/NeLHle0hbXFbQRtq1akiRSGIKkggZBwWG3Zj60BSuB8EnurO8kF3c+O0t1HD+3cJH4c7GMBQd/MoBJz5SV6bVl4LxaTjEmpJJYYobQpJ4bMhF7OuHG2MmFRkZ6GQGr9b2qRghEVASWIUAAsxyxwO5JJJ7k15tbKOPV4aImti7aFC6nb4mOBux7k7mgKByzx6e9ntLdndXsVdr7SxGqaNmgiRiMZDkPMRuCAuasHOl28bcPCOy67+JG0sRqQxzEq2OqkgbH0Fb3AeXRbPcyF9clzMZXbSFwMBY0G52RRjPfJPepOe0R9OtFbQwddSg6XGQGXPRgCdxvuaArXtNupI+HSNFI8T+JbqHRsMA1xEpwR8iR881DrwL/tVrT3i793Nms5T3qbJl8Z4tXia9YGnfSGCk4JGwq+XVokq6JEV1yDpdQwypDKcHbIIBHzAr77onieJoXxNOjXpGrRnVp1ddOd8dM0BzHh3FpprfhUM08ojmuLqKWYSFHk93aYQI0qkMC+gZIILacZ3rbTiaQ/8Uimmne1tHgMRWeXxfEkQloEmVw7nXoAUsca8Har1NwO3eIwtBE0RJJjMa6MklidOMZLEnPqc1jXlq1EIg92g8EHUIvCTRq9dBGM/PGaA51xqxubewsiWM90/EYpRHJO0io7LIY4RI7M2lcKCSdzqOd624+IuvDYL+O4nmeCfxbtXZgSpPh3URhzpj8IHUqdF8PO+cm92vLtrEoWO3gRQ4kCpEigSAYDgBdmA21daxcX5fWW3uYotEDXKsryLGMkuNLMwBGptORkn09KAheVeNCR57uWfTFdXAgtEeTClIsopjVseeVxI225AWrhWhb8CgSKGLw0ZLfR4QZQ2gxjCMuRswH7w33Nb9AKUpQClanDuKRzhzG2fDkeJx3V0OGBH6/MEHvW3QClKUApSlAUj2p5ljs7QbC7u4o3O/8AZpmRht6lRVg49zHHaCMyK5WV9AKgYUnpqyRgYz+DVf8AakCi2Nxjy217FI5xnShDqTsDtkr+RU3zfwL3y0aJCuolWRj0yD6gHYrkZ+daVM2V5dyfDKm6sVV+W+v38DFHztAbp7XzB49WWIGnyLqYA5zsM9uxrG/PUQsxdmOXwmfT8K6upGrGrGnIx161AXfs9uDBHpkjFz4kzyPkgMJhpYAhc9AB07mrLdcsBuHe5jG0QUHtrXBDf6xn71zxlWd7rhp9PIsqlPAwyWd9UnrwV0346NeJ8fnWAXaWvnLvpwwA05ddSgnOckY7dxXhed4jbS3ASUxwyeGSAuW3ALL5t13G5xVeT2fXAt/7SP3oTpIr5OAkaCNRnTnI69O1WPhXKwj4f7o+CWjYOR01vkkjO+xOx+QpGVaTd1b3ohWpYGnFOMszuk9eXzPueiRjm59t1kgjIcm4WN1YAYUSnC6yW2+2akeE8fS4knRFb9g/hsxAwW3zpwSTjHcDqKptr7Obj3aVZHjM+YfCYM2lVhJIBOnI6nse1WDgfAZ7WydEaM3Ls0hY5KF2bvtnGkDt1rNOdVv4lpv/AAMTQwcYWpTvK6W+nPN3cPUlOPcfitIvFlJxkABRksxzsB9AT9q0uE84RzTeA0csEunUElUDUvXYgntvj5H0Na3MvLMt5Zxo7otxGVfUAdBcAhh6gHPXHasPDeWrh74Xl0YlZE0KkRYgnDDJLAfxNt8x6b7SlUzqy00/kip0sL1Dc5fF8XHirZbLinrdnzjvO6j3qGFJmeGN9UqKCsb6SASc52bvjbB9DWPgHNJi4UlzcF5DqZSRgscyMq9SBttWCbk66Sa88BofCvA2S5bUpbUTgAYO7MM57j0wcknJkx4SLPVH4ofVnJ048Qv1056H0qK9XM3bg/30OzLgurhBNWcoXfG1vi7rPh3EvY85QyQSz4dIosed1xqBA+AfvbnH1rWsOfopJIkaKaIT/wBk8igK/YYKscZJH5HrW5f8veNYe6lgp8NF1DcBk0kbbZGpfxVftuTbqRrNbhoRFZ40+GWLPpKkZ1AAfCv6+u28nVTVvftHPShgpxk5O2r46pW0a01bluTvFeb44bhbdY5ZpSNRWJQdK+pyR23wPl6ivfBObobqOWRBIFhJDal3OBq8qqSTt26/KqxzQ4tuJrOswgaSPDNLEzxkdPKyn4sKPLtuBvvXjkbg80lhdhWaM3Dt4chBBI041bbgE5GR88Vqqs+sy9/8EssFh1hVV2+XV33bebhbRcrlgsue43lijaKaLxyRGZAo1FTggqGLLv6jvWXjHOccExhWOWaRU1ssSg6VxnJJI7YOB6j1qtcM5AuEltJCtuvgPlyhbVIMg6mYr5m67bY++0rxPlm6W9ku7Vosyx6CJCRpOFAZcA5+FTg/OinWy6rj6f5E6GBVW0ZaZXx0zX0u+F1r3+R45t5lL8M94tneMs6gHGlh5sMDW1wLnVJJIbd0mSR41ZWkXAk8uSRvnBwxBI3xXnjfLVzccPFu8qyTllZnbyrs2cDSvYbdN8V5blSX32znymi3hWNhk5LBZAdI04Iyw7ij63Omuz+TEfwjoOEmrpzad+xZeCum+aXcW6qree0KFHkCxTSrCwWSSNQVViSMbtk7gjp2qYt0ufeZC5j930jwwAdYby51dsfF+lVaDlO9t3uFtZYlSeQP4jZ1puSQF0kHY4+3apakp6ZUcmFpULy62SvZW1aWu93bdLh+5Y+J8xiFEcQzSo6ltUSZCrgHLZI05B/Q165c5iS9iMkauqhivnAGSACcYJyN8fUGorm7gN1cQxQxSIVA/bayVMpGnGdA2B8xIGO1SvLttNHFomWBNOyLBq0hAB11985opTdS3AxOnQWGUk1nvz2Xd2+i7yu8tuYONcRt99M6RXifIkCKX8sF/wBNXiqNwJRLx6/lXdYbeCAn0ckuy/PpV5qcrxSlKAUpSgNTivC47mF4Zl1xyLpZckZH1Ugj7Vnt7dY0VEGFRQqgdlUYA/FKUBkxTFKUAxSlKAYpilKAUpSgFMUpQDFKUoD4yA9a+4pSgGKUpQCmKUoBTFKUAxSlKAjeCcAitRKIgw8aV5m1MW8741Yz0G3SpKlKA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1512" name="TextovéPole 13"/>
          <p:cNvSpPr txBox="1">
            <a:spLocks noChangeArrowheads="1"/>
          </p:cNvSpPr>
          <p:nvPr/>
        </p:nvSpPr>
        <p:spPr bwMode="auto">
          <a:xfrm>
            <a:off x="5364163" y="6308725"/>
            <a:ext cx="3600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4.: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Sublimace naftalenu. </a:t>
            </a:r>
          </a:p>
        </p:txBody>
      </p:sp>
      <p:pic>
        <p:nvPicPr>
          <p:cNvPr id="21513" name="Picture 2" descr="http://kch.zf.jcu.cz/didaktika/organchem/foto/naftale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3573463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TextovéPole 14"/>
          <p:cNvSpPr txBox="1">
            <a:spLocks noChangeArrowheads="1"/>
          </p:cNvSpPr>
          <p:nvPr/>
        </p:nvSpPr>
        <p:spPr bwMode="auto">
          <a:xfrm>
            <a:off x="323850" y="6308725"/>
            <a:ext cx="3816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3.: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Molekula naftalenu. </a:t>
            </a:r>
          </a:p>
        </p:txBody>
      </p:sp>
      <p:pic>
        <p:nvPicPr>
          <p:cNvPr id="21515" name="Picture 4" descr="http://www.irz.cz/repository/naftalen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3860800"/>
            <a:ext cx="27813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557338"/>
            <a:ext cx="47529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bezbarvá, těkavá, vysoce hořlavá látka.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2420938"/>
            <a:ext cx="49688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Používá se jako rozpouštědlo (ředidlo), při výrobě barev, lepidel, ale také na výrobu výbušniny trinitrotoluenu (TNT). </a:t>
            </a:r>
            <a:endParaRPr lang="cs-CZ" sz="2400" b="1" i="1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388" y="4076700"/>
            <a:ext cx="5184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Používá se rovněž v potravinářském průmyslu na výrobu umělého sladidla sacharinu. 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908050"/>
            <a:ext cx="83613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TOLUEN</a:t>
            </a:r>
            <a:r>
              <a:rPr lang="cs-CZ" sz="2800" b="1" i="1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(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800" b="1" i="1" baseline="-250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800" b="1" i="1" baseline="-250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cs-CZ" sz="2800" b="1" i="1" baseline="-250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388" y="5373688"/>
            <a:ext cx="55451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Bývá zneužíván k inhalaci  jako droga. Způsobuje nevratná poškození mozku a vniřních orgánů, především jater.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2534" name="AutoShape 2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2535" name="AutoShape 4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pic>
        <p:nvPicPr>
          <p:cNvPr id="22536" name="Picture 6" descr="http://www.toluen.estranky.cz/img/original/2/toluen_redidlo_ilu_ara_denik_clanek_sol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1916113"/>
            <a:ext cx="3779837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AutoShape 8" descr="data:image/jpeg;base64,/9j/4AAQSkZJRgABAQAAAQABAAD/2wCEAAkGBhQSERQUExQWFRUUFxoXGRYXFx0cHhkXGBkXGBYdGBgXHCYhGR0jGhoXIC8gJCcpLiwsFx4xNTAqNSYrLCwBCQoKDgwOGg8PGikkHyUsLCk1KiwtLDIwLy4pLi0sLC00LCwuLSwyKikpKSwqLCksLSwqKSwqKSosKTAvKSwvLP/AABEIANYA7AMBIgACEQEDEQH/xAAcAAEAAgMBAQEAAAAAAAAAAAAABQYDBAcCAQj/xABFEAACAQMCBAMHAQUGAwYHAAABAgMABBESIQUGMUETIlEHFDJhcYGRoSNCUmKxM1NygpLBFSThJURzo7LRFhc0g6Lw8f/EABsBAQACAwEBAAAAAAAAAAAAAAADBQECBAYH/8QANxEAAgECBAIIBAUDBQAAAAAAAAECAxEEEiExQVEFE2FxgZGh8CIywdEUQmKx4QYj8VJjcoLS/9oADAMBAAIRAxEAPwDuFKUoBSlKAUpSgFK1LjiKrLHF1kkDEAdlTGpj6AZUfVgK26AUpSgFKUoBSleXcAZJwB1J7UB6pUVNzXaJs1zCP/uKf6GkPNdo5wtzCT/4ij+prTPHmib8PVtfI/JkrSsMN2j/AAurZ/hYH+hrNW5E01uKUpQwKV8ZsAn0rDZXqTRrJGwdHGVYdCKA+wXqOXCOrGNtLgEEq2M4YDocEHB9azVSuPL7lxK3ukGI7xha3O372D7vIe2Q3kyezGrrQwKUpQyKUpQClKUApSlAKUpQCvhNfarftB4g8VjIsX9rOVt498YedhGDn5BiftQGtyJN70Z787+PI0cJ/htoWZEA221P4jn/ABD0qx33EFj0LtrkbQi7+ZsE9hsAAST2ArzwjhiW0EUEYwkSKi/RQB+T1+9QdhJ71xOaTOY7JfAX/wAeQK85/wAqeGv3ahgtFYYbxHZ0V1Zo8B1DAlSRkagDlcjfeofnjmL3GxnuAMuq4jHXMjkJGMd/MQSPQGsXIvKwsbYBvNcSnxbiQ9Xmfdsn0BJA/wCpoZLHWK5ukjUu7KiruWYgAfUnYVS+e/aQtlqjiw0qjLs3wxgjI2HxNjG3zH0rj9zc3XFGM1w7vGpykZ2GOxKjYfQD/rA6yvlim32FlT6Om4qdSSintd202u+S5cXwTOkc0+3CFCYrFTcydNYB0L9Dtq+vT61zri/MPEbw5mlVF7L8WPoo8n6ZrfteCYXzYjQDONth/QfesJ4pbqD4SPcEd1HlB+bthfxmtlg8TWWaaUI/q/8AP3XidSx/RuCfV05Sqz/21x/5/Z+BDx8Gdvinlf5L5R+Fr03LgHecfPW1TdtxK9lH7G1XA+byY9P7JKTXnEI/jig+h8SMkfLxcD1reGBw8tFiNeyKt5XNavS+Lpu7wOn6pyb87OxADhbpvHM4Po+GH9Mirdyf7V7izYQ3Y1x9Ac9v5Hbp/hY49MVGji8LsqzRvA77AsPKT8pB5W+9YOJcNxlHGpT+v/sa5cRhK2E/uXUo/wCpbrvX38ywwWOwfS16Ci4VN8kndPnlfZzjZrk0foThHGorqMSQuGU9fVT6MOxr3xW7aKCWREMjRxu6xjq7KpIUfMkY+9cD9l3FpbXiUVtqJWQ6R/NGc7N6lDv9jX6HqelUzq5RY3DLD1Mq8nunxT+/FWZBcl80rxGyiuVXSXyGTOdDqSrDP2yPkRUZygzW13dWDEFExc2+2CIpnfWm3ZJM4/xfSo7kKEW3FeLWiEiINDcKnZWmUmTH18n4rc5lj0cZ4XKo3kFzA5HdRH4ig/IMCalOElOf+AteWE8SAGTAePP94hDL/TH3re5a40Lu1inAxrXzL10uCVkXPfDhhnvipM1S/ZyPDk4jb76Yb12QEYASYBwBv0zqP3oOJdKUpQyKUpQClKUApSlAKUpQCqjzrEHu+FJkf/WGTTjc+HBK2fscf6hVuqmcytjjPCcnYreYH83gpv8AjNAXOqZ7J312BmIw9xcXEr/NjM6/0VR9quRqk+xx/wDsqNcjySzrt2xNIcH8/qKA++0W0aWfhaEAw++qZMjuqsY8/LOofcVdc1Ac48tPeLb+HII2guYpwSuc+GdwPQ4P+3ep/FAfmDmO6a5vAr762eaQHv5jpH0ztirfw2ILEgHpn81SuO3CjjNyU2i8aWFfQFT0H+bt86uXCp9UY9V2/HT9Kn6ESp4pwlvl0776nV/VE3iejVXpq0esSfYlG0fDfxZXOKXpuZmTP7GFtOP7yQdSfVVzjHer/wAA4Pa2VpHe3o168CGELq65KhIx8TkDOOgFUDhsf/KgdJIZJI5B6MWJz9Nx+at3Nl0HlsbkHFp7t4CNsFhuM+ZX7KSuACf4fvUNSEq2OarS0dmuVn9tu8mhVhhOhoSwkbO8lJ8brt3+Ja6cCSbnvily5WytooVAB0tmR1H84XCJn+HP5rWuecOMW7BLhbaQMD5JoXj1b7hWUlCfrmq/NA+hY5JNEOvxNSyeGS5GAxYEEkDpnYZPrUnw3jZbgrwzu07m4K2zN5maJSh1gkklQ3ioGzv0G1ZqOVOGacLcLPf2+e1+BBSoUauIVGlUz3SeeL0V+atpa13Fu9uJ84xa2vErGaeKD3eaBgLm37Lq2DKOnqQwAzhsiqzwi6Z4JIZd5bYgZ9UPwHPfy/7VtQ3/AIV1dLk5ms0R1HQy+JGVJ9CEB/PzqOth/wAzeEfCqxRf5gFz+NJpZUuuh+XLt4N+eiJaTnW/CVW/j6zSXNJxT14rVrufYe+GXfhcUsHzgiQ/qNIH3Jx96/SFjdiRAw79vQ9xX5en4M937xImVWziLasdZBhtK/PSCfxXd/Z1xrx4I2PWWJZMfzYGv9f6VXYZuEYp++KO/pa1XEVZx4PfnZJP1RrcnkNxnjLdSptUz2wIm2+u1e+Zx4vGuFxDrCtxcN8l0CNfnu1XKGzRGdlRVaQguyqAWIGAWIGWIG29UzlWdbjjHE518ywrBao/YFQzzKD02fGa7yhLzVN5Tl1cU4vvnD2y99sQttv6egq4uwAJJwB1PoKp3szTXFc3ZG95dSyj5RqRHGMnqPKSCNvNQFypSlDIpSlAKUpQClKUApSlAKpftJh8MWl8M/8AI3Cu+P7mX9nNgfQqfsaulQfO3BWu7C4t0xrkjIXUcDUCGXfBxuBv2oCbBqC5N5TXh8DQrK8qtK8gL4yNeNtuvTOe5JqXsFYRIH+MIobfPmwNW/ffO9Z6AV8dsDJ7b15lkCqWPQDJ+1co41ztfXjXKWZjitoEdWlK6zI+kllQ5wMDbUO/4rSU1Hc3jTlLYrHKnAY76wnEgx4l1K6OOoPkwV/GPtWkLS84ex8SNriH+OMZYY6Ejv8AfFWf2arjhlv89Z/8162eZOG3Eo0+9RWtu2Azk4kI7hSSAM7Dr3+1cVOrOnXzweqZb1IQnhOqqK6kkvr6Py4FMkvIZ2MttKqyEaXR1OlwOgkAGQR2Yb16g49LAWCxuuoYbwZFeNx/MkmM/Rgau3/AuG3BA/YzyadGoOryMAMblDqZsD4utRlx7NYcnw5biH+QPqA+gcEj89q6sRjnVd5xjfuf73/axBgMHTw6ywnPLyUotP8A6uNn43KRLHAesE7Y3C4AVSTkhVLaQPpt6VlXi0qDKRRwgDGqZtRAxjAC4CgVa29min/vdx+U/qFr3bezG2DZbMhz1kJb/fH6VpSqqTzZoxa42k34XuT11CEHBU6k091eEU+/KlddhR+HyvI5EGqWVz552GFB9c/Lso/WrTFyVIYEgik8PDapJGU5YkYJA9f6ADepriwk4bPFNErG0ZPClWMEmNtWVkUKNgehxjpj0qfs7xJo1kjYOjjKsO4qSeJhRpyhBOWbeT+xxxo1sTWhUqSUFT2hHgu/x39TQtOAxwWjW8YIXQ4JPViykMzHuT/sB2rH7GJS1pa/ymVfsGkqVuXwjn0Vj+ATUF7CuIxPAkfiDxI/EZ1J3Bdzp69cgjcVwUry819Ttr2jp+l/Q7DWpwzhENuhSCNY1LM5CjGWY5Yn1J/2A6AVt0q0KQq/tI4o0Vi6R7y3JW2iAOCXmOjbcbhSx+1TnCOGLbwRQJ8MSKg+igDJx3OM/evl3waKWWKZ11PASYzk4UsNJOM4JwTjPTJrdoBSlKAUpSgFKUoBSlKAUpSgFKUoBSlKA17+EvG6jqRtXHuXWNhJNw+7QqrmSSObICur41qcnZhnttufkT2mo7jXL1vdx+HcRJKvow3HzVhup+YIqKdPMTU6uQ4/7OJjHHPZv8VpKwB/ijZmwR6+YN+RWbmXhcK3ZuJ7WW7gliWPyEmS0ZB8Uag4dWJ1b7gg/Q6L8Kj4XxWFY1KQ3CNCdyR4gYack53JC/6vrVlm4kxPl2HY96ratdUJZuftlvSwrxVPq3w9r0KXDbcEjScrLdSykYRTEyyK+MppIAA8+Mn5D73vl28newtVutRnRW1M/wARBY+GGPXITTnO+eu+a1ouIMDkgH54wfyK2xxaENGruFMp0qD3b0+We2ep2rVYqNZZIIR6O/CPPJm3Ufx28kjNrFDoEt27qjS5EalBkBiN9TMQoA9R1yKyy8WiFyLfUfEKFxttgYzv6jI/NZ7u3EkbRtnSw7dQcYyvofnWYWjL40b1c04f23ZlIv8A2iXlpO0F5Zhl1FPKrLqXfJBcsrgrvj59aunDeJQ3FvHLBsjDyjTpwBlSNPbSQR9q0LyS+SLQt+MBNAMtuJJTknJ8Qt1wcZO2wrHy4iW1vDbLkrEGAdsZLOxdiQOgycAb49T1ratUpRVs2vvyOfB0MTmbmnbmYuer/wAKylA3eUCFF7s0nlwP8ur8VX+N8CHDm4bJFhZg6QSYH9qH/tNXqc6uv8Q9BWxzbeySXtvHbw+8NasJ3TOkBj8ALHYHo32Pzqx8v8iXd3PHdcRKKI8NDChyEJ31fzN0xnONj8qlpReVWNa1ROTb7Ff1OhcAuGeLLHOGIB9QMdakqxwQBFCqMAdqyV3wTUUmVlSSlJtIUpStjQUpSgFKUoBSlKAUpSgFKUoBSlKAUpSgFKUoDnPtJ5WF0GQnQxIkjcfuuNv/AO49apHCeNuJPdrtfDuF6H92UD95D6kb479u4Hc+IcOWZcN26EdRXLPavwHRbIpVJJJJUjiPRlZmGSO/T0z2PaqzE4dSupbc+V/oW2GxqpLMnZrRrg19zxW3w6BWYllB04IJAODkHbPToD9hVWNxPw9sXKtc2vadMl4/k4JyR8yfuelW7gnFoLhM28iuPReoP8ynzA/UVWU8LKEs6d1zRcPH0q8Mq37SJ5x5pFlo0xq0s3lVm2UKpGdT9dtWwz3J270riF9JcNokuJbqRjhbe3yqZx+8VGMDqT1rrk/CRKumRFZT2Zc/oRWi9xY2mQ0sEJPUakUkjfcDzH71YQvwXv3yOGbjrma9+NvMr3K/Lc9vaqsramyW0atXhqcYUE9cbnbbJOM9axcd4yYCkaIZLiU4jiHU/wAzeijff5H5kb/EuajL+z4fGZGP/eHGIUGNzk7uemwHX1wRWP2N2EMs12boGS9WVkaRmz5QPhHTAOG6YyF+VQPDQnVcptX5d+3cRvpWFKCowfZfkSnJfLLRLpc65531zyDuxOT/AJVBP6nvXU1XAxWKC0RPhUL9BWarelTyXb3ZV1qyqWUVZIUpSpjnFKUoBSlKAUpSgFKUoBSlKAUpSgFKUoBSlKAUpVR477SIbS8NtLHLgRq7SquoLrLBQVG+PL19SBigLZJIFBJIAAySewrlPO3ExdcTtI1P7OCOSbGPibIVW+WDjH/WrNy9zwbm6ktp7cw6ovGi1/vxEhWDA9CMjptjPpVN4VarcX17cw7wqUt4j11BPNIVPpqI/NV+P6zq3l2s+/3xIasZzj8BK1DXfJ9rI4cxBWzqJTy5PzA2/SpG+v0hXVIcDIA2JJJ6ABQSaWHEI5kDxsGU9x2PcEHcEehrykJVaazwbS5lVGUo6oio+SLUEn9vhgQV8c6dwQfKF+ZrYtOU7OLdLaPP8T5kP/mEgfYCpWlSyx2IkrObJniarVrgVU727PDuJJeb+DPpSQj92RcaWPywP1erRNOqDLsqjpliAN+m5rFxGwSeJ4nGVcY/3BH0OD9q0w9Xq55ns9H75rcihLK7s6nbXAdFdTlWAIPyNZa5p7G+OMqS8PnP7W1OU/mhbOMZ/hOR9CtdLr2tOWaKZcRd1cUpSpDYUpSgFKUoBSlKAUpSgFKUoBSlKAUpSgFKUoCr+0MXgtC1m2lkOpwAdTJ30kbgjYn1GfTBgeXb63k8Wa2vPeb2SJARJhW0xYLqsYGFJOc6QcHGBtvO+0nj5tLCV0OHYBE/xOQuf1rn/FeAPbGxFlAGnhfxDIRgNp0hxJKWyAxOcEk6QQD2Ojmk7GypOScjQ5s4re399M9tCY/d4zCyHCysjBtWdWGIyWGFJHTv1tvJV1BJZQm2VliAKhW+IMpIbVjqS2Tnvq+1a5ig4rNNb3UYtb6JARNFKCGyBpYDILYBXysM42yKr/FuXuM2dt7pFCksbE/8xbA69DMWfMfUMc9QD6A960qQc9iWjUVN6kzwK1TifFi4Aa1sAQT1WW4b033C9f8AID3qPsLRY+J8SSLHgrJGAAej6SWGPlkj7D0qW4DzvbcMsjEbG7tfCViPGiGJZMZyXXGSTjO2w+QqJ5Etla2MxkWSW4kaaUqRs776T3BHoe5NcOOopUHGCWv3ucs6EsRdU0rk3Str3YfOvQiHpXn1gpvexiHQ1d/M0ikc/wBl4otEbOh7lI2xjPnGlTvt61n5LvJAstrMD4tm/hEnumWCfjSR9AtZ/aUzJaJIvWG4ikA9SpOB+SD9q82HFSONapAP+ci05Ax+1Qsw/Kgj13FXVPo6VXBuz+V+V/b9COvhVSqRw0pay1TMl2psuLWF0QQkze7yEdg2Ahb03Kn6Ieldem4xCgy0sY7bsOv5qic3cI96s54gMsyEp/jXzJ+oFUTl3ma3nSNXmSOfADpLlPONjhiNJB69c74xtVz0ZQouPVzla3qMeqmDgnRjmR32G6RxlGVh/KQf6VlrlkfAzsRIB3BAP6EGpG24heREftDIudwTk4+WvcfmrSeBj+SaffoU9PpuP54Pw9o6FSoGy5hOQJAMH94dvqKnhVfODhuW+HxVPERzU2KUpWh0ilKUApSlAKUpQClKUApSlAKUpQFM504Z73HNA5Kh10g/w4wVI+4zUFyrzF4oME/kuofJIjba8D40/jBG5I+uwIrovEFj0lpMYUdf+tcs5qEF06kIQYzmOUHDqQc5Vhv17dPl3pSwNXENqC05mK/SdDCpZ9+SNziHJFo8ktxMG1MdZk8Rk8PSOqlCAMYzk5ra9mlxcTWDeDNqWGeRYjKCfEiXSUVm6qO2oZwG6bYEDyHwYXt7eQ3c08ywrEUjeU6WDg6yyjGd1X8n1ro3CeXnt7yV4ii2skaYhUEFZU8uVHwhSnp1OPSsdVKlJxk9VobOtGtFSgrJ6+ZJ8KMzQr7ykaynOpY2LKBk6cFgCfLjO3XNc+9oPISwKb/h48GaLzSRxjyTL3DIP6Dr9d66dUXzPdrFZ3Ej4CpE7HPTYZH5OBWJq6ZmDtJFF4JxZbm3jmTYSLnHoejD7MCPtW9Vc9ndoycPh1fvanxjoHYkD8b/AHqx1TTSUmkeipycoJvkVH2oLmyG+MTRn/1daze0Dheqy8aMaZrYrMjLgEEEat/THm/yivPtOP8A2dKfRoz/APmvT51Zrq1E9vImMiSF9vXMZIH1q3wD+CSex5Tp5ONejOO+ZLz/AMG3wm+8aCKXp4saPgdtShiP1ql+1nhNzNAPBgjljAJkOgGVMENqQk/DgEHG/Xt0r/AfaK1ta8PiQeNjxROigmRY1c6Ao7YUk79lHQVo8cube9v4RaTXTpdSj3iHLqFBKhiudgNJbbBC49NhDCnJSLSrXh1buzo/JvEYp7OFoFZY1XwwrYyNGFOSNjnr96mq1uHcOjgjWOJQka7Ko7D69ST1JO5JNbNXsE1FJnzXEzjOtOUdm2xVzsQRGmrrpGfxUFwfhJZgzrhRuM9z229KslcteaeiPQdD4adNOpLS/D6ilKVzF6KUpQClKUApSlAKUpQClKUApSlAV7mWU61XsBn7kkf7VX57BH6qPqNj+lXHivCxKMjZh0Pr8jVauLZkbSwwf/3pVhh6llaLszyHSlCpGs6klo+P0KtwrFhxmGV2IhuoTb6iPKJNQaMOegzgAH5/I114VzvinC47iJopV1I2NtxgjcEEbgg96jFvb22Tw4OIKyjoLiPxXXGdg4bJHT4vT02rSrRnUm5RVzuwHSVKFNU6rtY6ncXKxqXdgqqMlmOAB6knpXHuducv+IrIsQccPt8vLKNjOydETb4dWN+2M+lV7izXksokv/G4hbAAhYDoVW767dMbjpv+T0qXt/aFYqoQpLCmCul4CFA9MLn16Y+tVNWclpFHrKFODWabSMXL3Kkd5Ak907uZFBSJJCkcMfRERUPYDqfn3BNfLBPcuJx2kMryQSxMxidy5hddTZBPwg46fzfSojgc8qR3htQ8cD+IbdW2YZDboDuuWxjPp65ra5I5g4fbwKGdY7jGJWdW1s2STlsHbptntvvXTiYOFCN4blXgFOWOnJ1rxXC/p4E37SrYvw2fH7uh/qFdc/oc/arDwviAkgickDKJ3xvoU96ovNvM8d7EbS1bV4jKJJSCqqgbJIyMtuB0H0zmpa2t87KC2+wxk4ACrkDvpAz881L0RhpTbzaKz+hF/UtWE4RjF3d16J/cl7azs4JXmjRFlkzqZBkn1xjZcnfbGa9nisSkssfmPU4Az9T1rZ4fyRPIAWxED/F8X+kf7kVZuHckQR4LAyt/N0/0jb85q4nLCUuOZ9h5ylgMVX1ena/dytcLS4umxGoRe7kHA+hPU/IfpV3sODpGB+8w/ebGfwNh9q3lQAAAYA6AV9qsr4l1XaKsuX8l/hejqWH1esub+gpSlcpZClKUApSlAKUpQClaPF+LrboHdJXBbTiGJ5WzgndY1JA269OnrUXwfnq3unCRJcnLMmpraZUVkzqDOyBVIIIIJ67UBYqV8JrU4RxWO5hjniJMcq6lJBGQfkdxQG5SlKAUpUfxrjsNogknYpGW0l9JIUkEjUVB0gkYBPcgdSKAkKxTWyuMMoP1r7bTh0VwGAYBsMCpGRnDKd1PqD0rJmhhpSVman/CYv7tfxWld8pW0g/sgp9U8p/Tb9Kf/Ftv4U0upisExt3wjEmZWVNCKBlyWZQNIOc1tcX4zHawNPMSsaY1EKSRqYKNl36kVJGrOLvFtELw9JqzivJEG3s/iydMsig9hj+uN6x//LiL+9f8L/7Vbs0qb8XWvfNr4ETwNBq2XTvf3KvF7PoB8TyN9wP6CvLezSyLamjLHuTpOfqdOatWaViWLrS3kzMcFQjtBETZ8qWsXwQRj6rn/wBWako4FUYVQoHYAD+lZK1L/iaQ+HrDnxZFiXSjN5mzjVpB0rtuxwBUDnKW7OiNOMflSRt0pStTcUpSgFK0uJ8Yjt/C8QkeNKsKYBOZHzpBx0Gx3O1buaAUpSgFKUoBSlKAVy2PiUkHCb14nMZPEZ0aUdY43u9EjjPQqpO/br2rqVa8fD41VkWNArliyhQAxfdywAwS2TnPXNAVC2Hu3E4YIJpZYpraWSWOSZ5tBRk8KUGVmZdZZl2ODjONqhOUr50i5eUOyxyRTq4DEK5EJMYYdGOckA9+ldD4VwC3tgwt4IoQ/wAXhoq5x0zpG9fLnl62khWB4ImhXGmIxroXHTSuMDGT09aA53xLmSYwX5hmZlPFY7bWJdPhwssCuElOfCGrK6gPKXJ619vLm4gtuLKJTH4dssiRC7eeSCQh8sJXUMgYAELk4IJGM1e+Jw2lpaTtJFEluFLSqI10sAoXBTGGJAVQD6AVk4bwK2SDw47eKOKUZaIRqFbUBnWoGG223zQFZtoHteI2CLNO63UE5mEszyBnjWJ1cKx0xtliPIAMbYFbnP8A4jNYRRzSwia7CO0TFWKeDMSMj6fY4I3Aq0NZIWRyilowQjFRlQ2AwU4yoIAzjrgV9mtUcqXRWKNqUsoOlsEZUnocEjI9TQHN+NeM17NbBpTFa2kTITfvbsNWvXM7qCZmBUDLHAwcglqy2F3LdXHD7e6nYo9g05aCV4hcThkTOuPQzARnxNIxu2cYAq8cU5etrkqbiCKYp8JkjVtPrjUDj6V64lwK3uFVJ4IpVQ5VZEVgp6bAjbbbagOX8Eumitj4UzsDx9Y/ED7yRmVFOpl+MMOvY1bva2ccHut8YVN/T9rHvirHHwWBVCrDEFDiUARqB4gxh8AfGMDzddhWe6tElUpIiuhxlXUMDggjIOxwQD9qAozXIs7+2WG4mmimtp5Zw8zTYWJUeOdQzHQWJK4XCnOw2qF5b4nML3hZDzeHeiZmM14ZmmTwmkRng0iOAq2nHh9PhPeuk2HL9vAztDBFE0nxskaqW7+Ygb75/NeLHle0hbXFbQRtq1akiRSGIKkggZBwWG3Zj60BSuB8EnurO8kF3c+O0t1HD+3cJH4c7GMBQd/MoBJz5SV6bVl4LxaTjEmpJJYYobQpJ4bMhF7OuHG2MmFRkZ6GQGr9b2qRghEVASWIUAAsxyxwO5JJJ7k15tbKOPV4aImti7aFC6nb4mOBux7k7mgKByzx6e9ntLdndXsVdr7SxGqaNmgiRiMZDkPMRuCAuasHOl28bcPCOy67+JG0sRqQxzEq2OqkgbH0Fb3AeXRbPcyF9clzMZXbSFwMBY0G52RRjPfJPepOe0R9OtFbQwddSg6XGQGXPRgCdxvuaArXtNupI+HSNFI8T+JbqHRsMA1xEpwR8iR881DrwL/tVrT3i793Nms5T3qbJl8Z4tXia9YGnfSGCk4JGwq+XVokq6JEV1yDpdQwypDKcHbIIBHzAr77onieJoXxNOjXpGrRnVp1ddOd8dM0BzHh3FpprfhUM08ojmuLqKWYSFHk93aYQI0qkMC+gZIILacZ3rbTiaQ/8Uimmne1tHgMRWeXxfEkQloEmVw7nXoAUsca8Har1NwO3eIwtBE0RJJjMa6MklidOMZLEnPqc1jXlq1EIg92g8EHUIvCTRq9dBGM/PGaA51xqxubewsiWM90/EYpRHJO0io7LIY4RI7M2lcKCSdzqOd624+IuvDYL+O4nmeCfxbtXZgSpPh3URhzpj8IHUqdF8PO+cm92vLtrEoWO3gRQ4kCpEigSAYDgBdmA21daxcX5fWW3uYotEDXKsryLGMkuNLMwBGptORkn09KAheVeNCR57uWfTFdXAgtEeTClIsopjVseeVxI225AWrhWhb8CgSKGLw0ZLfR4QZQ2gxjCMuRswH7w33Nb9AKUpQClanDuKRzhzG2fDkeJx3V0OGBH6/MEHvW3QClKUApSlAUj2p5ljs7QbC7u4o3O/8AZpmRht6lRVg49zHHaCMyK5WV9AKgYUnpqyRgYz+DVf8AakCi2Nxjy217FI5xnShDqTsDtkr+RU3zfwL3y0aJCuolWRj0yD6gHYrkZ+daVM2V5dyfDKm6sVV+W+v38DFHztAbp7XzB49WWIGnyLqYA5zsM9uxrG/PUQsxdmOXwmfT8K6upGrGrGnIx161AXfs9uDBHpkjFz4kzyPkgMJhpYAhc9AB07mrLdcsBuHe5jG0QUHtrXBDf6xn71zxlWd7rhp9PIsqlPAwyWd9UnrwV0346NeJ8fnWAXaWvnLvpwwA05ddSgnOckY7dxXhed4jbS3ASUxwyeGSAuW3ALL5t13G5xVeT2fXAt/7SP3oTpIr5OAkaCNRnTnI69O1WPhXKwj4f7o+CWjYOR01vkkjO+xOx+QpGVaTd1b3ohWpYGnFOMszuk9eXzPueiRjm59t1kgjIcm4WN1YAYUSnC6yW2+2akeE8fS4knRFb9g/hsxAwW3zpwSTjHcDqKptr7Obj3aVZHjM+YfCYM2lVhJIBOnI6nse1WDgfAZ7WydEaM3Ls0hY5KF2bvtnGkDt1rNOdVv4lpv/AAMTQwcYWpTvK6W+nPN3cPUlOPcfitIvFlJxkABRksxzsB9AT9q0uE84RzTeA0csEunUElUDUvXYgntvj5H0Na3MvLMt5Zxo7otxGVfUAdBcAhh6gHPXHasPDeWrh74Xl0YlZE0KkRYgnDDJLAfxNt8x6b7SlUzqy00/kip0sL1Dc5fF8XHirZbLinrdnzjvO6j3qGFJmeGN9UqKCsb6SASc52bvjbB9DWPgHNJi4UlzcF5DqZSRgscyMq9SBttWCbk66Sa88BofCvA2S5bUpbUTgAYO7MM57j0wcknJkx4SLPVH4ofVnJ048Qv1056H0qK9XM3bg/30OzLgurhBNWcoXfG1vi7rPh3EvY85QyQSz4dIosed1xqBA+AfvbnH1rWsOfopJIkaKaIT/wBk8igK/YYKscZJH5HrW5f8veNYe6lgp8NF1DcBk0kbbZGpfxVftuTbqRrNbhoRFZ40+GWLPpKkZ1AAfCv6+u28nVTVvftHPShgpxk5O2r46pW0a01bluTvFeb44bhbdY5ZpSNRWJQdK+pyR23wPl6ivfBObobqOWRBIFhJDal3OBq8qqSTt26/KqxzQ4tuJrOswgaSPDNLEzxkdPKyn4sKPLtuBvvXjkbg80lhdhWaM3Dt4chBBI041bbgE5GR88Vqqs+sy9/8EssFh1hVV2+XV33bebhbRcrlgsue43lijaKaLxyRGZAo1FTggqGLLv6jvWXjHOccExhWOWaRU1ssSg6VxnJJI7YOB6j1qtcM5AuEltJCtuvgPlyhbVIMg6mYr5m67bY++0rxPlm6W9ku7Vosyx6CJCRpOFAZcA5+FTg/OinWy6rj6f5E6GBVW0ZaZXx0zX0u+F1r3+R45t5lL8M94tneMs6gHGlh5sMDW1wLnVJJIbd0mSR41ZWkXAk8uSRvnBwxBI3xXnjfLVzccPFu8qyTllZnbyrs2cDSvYbdN8V5blSX32znymi3hWNhk5LBZAdI04Iyw7ij63Omuz+TEfwjoOEmrpzad+xZeCum+aXcW6qree0KFHkCxTSrCwWSSNQVViSMbtk7gjp2qYt0ufeZC5j930jwwAdYby51dsfF+lVaDlO9t3uFtZYlSeQP4jZ1puSQF0kHY4+3apakp6ZUcmFpULy62SvZW1aWu93bdLh+5Y+J8xiFEcQzSo6ltUSZCrgHLZI05B/Q165c5iS9iMkauqhivnAGSACcYJyN8fUGorm7gN1cQxQxSIVA/bayVMpGnGdA2B8xIGO1SvLttNHFomWBNOyLBq0hAB11985opTdS3AxOnQWGUk1nvz2Xd2+i7yu8tuYONcRt99M6RXifIkCKX8sF/wBNXiqNwJRLx6/lXdYbeCAn0ckuy/PpV5qcrxSlKAUpSgNTivC47mF4Zl1xyLpZckZH1Ugj7Vnt7dY0VEGFRQqgdlUYA/FKUBkxTFKUAxSlKAYpilKAUpSgFMUpQDFKUoD4yA9a+4pSgGKUpQCmKUoBTFKUAxSlKAjeCcAitRKIgw8aV5m1MW8741Yz0G3SpKlKA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2538" name="TextovéPole 13"/>
          <p:cNvSpPr txBox="1">
            <a:spLocks noChangeArrowheads="1"/>
          </p:cNvSpPr>
          <p:nvPr/>
        </p:nvSpPr>
        <p:spPr bwMode="auto">
          <a:xfrm>
            <a:off x="5364163" y="1341438"/>
            <a:ext cx="3779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5.: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Obchodní balení toluenu.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1411</TotalTime>
  <Words>490</Words>
  <Application>Microsoft Office PowerPoint</Application>
  <PresentationFormat>Předvádění na obrazovce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 Areny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66</cp:revision>
  <dcterms:created xsi:type="dcterms:W3CDTF">2013-04-24T19:05:24Z</dcterms:created>
  <dcterms:modified xsi:type="dcterms:W3CDTF">2014-10-16T11:07:20Z</dcterms:modified>
</cp:coreProperties>
</file>