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50" r:id="rId4"/>
    <p:sldId id="351" r:id="rId5"/>
    <p:sldId id="352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8066088"/>
            <a:ext cx="0" cy="1752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EE75-E481-409C-B3EA-91F2AB2653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9DCFF-FA2A-4595-80F8-521BF710DB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2923-245D-4952-BA3B-6002A715A3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AF2A-57AE-49B4-BF48-DEBDDE9C89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6425" cy="2184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7000"/>
            <a:ext cx="8226425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C6A8-F41D-4242-951D-A35B7D8C97A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AA98-87C5-445D-B789-83E52EC100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4B10E-A26C-49D0-B06A-46F04D6447D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7E0C-2EBD-44F6-80D9-AD0C75C699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78DC-05D4-466A-BE7F-C48131B55E4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95DC-06DA-41ED-B9A5-0C4E0E05EB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189AF-3043-41B1-851E-08A481B29A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5673-F69B-4114-93E5-8CF2843CC3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922B-F3B5-427D-9D14-75A91BF9DA2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43DF77-E786-4179-A8DD-5990DFB3E6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0450" y="2813050"/>
            <a:ext cx="4679950" cy="1327150"/>
          </a:xfrm>
        </p:spPr>
        <p:txBody>
          <a:bodyPr lIns="91440" tIns="45720" rIns="91440" bIns="45720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CA" sz="4000" dirty="0" smtClean="0">
                <a:solidFill>
                  <a:srgbClr val="FFFFFF"/>
                </a:solidFill>
                <a:latin typeface="Adobe Caslon Pro Bold" pitchFamily="16" charset="0"/>
              </a:rPr>
              <a:t/>
            </a:r>
            <a:br>
              <a:rPr lang="fr-CA" sz="4000" dirty="0" smtClean="0">
                <a:solidFill>
                  <a:srgbClr val="FFFFFF"/>
                </a:solidFill>
                <a:latin typeface="Adobe Caslon Pro Bold" pitchFamily="16" charset="0"/>
              </a:rPr>
            </a:br>
            <a:endParaRPr lang="fr-CA" sz="4000" dirty="0" smtClean="0">
              <a:solidFill>
                <a:srgbClr val="FFFFFF"/>
              </a:solidFill>
              <a:latin typeface="Adobe Caslon Pro Bold" pitchFamily="16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00563" y="2924944"/>
            <a:ext cx="3419475" cy="21153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4000" b="1" i="1" dirty="0" smtClean="0">
                <a:solidFill>
                  <a:srgbClr val="008000"/>
                </a:solidFill>
                <a:latin typeface="Comic Sans MS" pitchFamily="64" charset="0"/>
              </a:rPr>
              <a:t>Jak a čím léčí léčivé rostliny</a:t>
            </a:r>
            <a:endParaRPr lang="fr-CA" sz="4000" b="1" i="1" dirty="0">
              <a:solidFill>
                <a:srgbClr val="008000"/>
              </a:solidFill>
              <a:latin typeface="Comic Sans MS" pitchFamily="6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Alkaloidy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400" b="1" dirty="0" smtClean="0"/>
              <a:t>Alkaloidy</a:t>
            </a:r>
            <a:r>
              <a:rPr lang="cs-CZ" sz="2400" dirty="0" smtClean="0"/>
              <a:t> jsou dusíkaté látky zásadité povahy a jsou metabolity aminokyselin. Často mají silné fyziologické účinky a většinou jsou jedovaté. Vyskytují se u čeledi </a:t>
            </a:r>
            <a:r>
              <a:rPr lang="cs-CZ" sz="2400" dirty="0" err="1" smtClean="0"/>
              <a:t>mákovitých</a:t>
            </a:r>
            <a:r>
              <a:rPr lang="cs-CZ" sz="2400" dirty="0" smtClean="0"/>
              <a:t> (</a:t>
            </a:r>
            <a:r>
              <a:rPr lang="cs-CZ" sz="2400" b="1" dirty="0" smtClean="0"/>
              <a:t>mák</a:t>
            </a:r>
            <a:r>
              <a:rPr lang="cs-CZ" sz="2400" dirty="0" smtClean="0"/>
              <a:t>, </a:t>
            </a:r>
            <a:r>
              <a:rPr lang="cs-CZ" sz="2400" b="1" dirty="0" smtClean="0"/>
              <a:t>vlaštovičník</a:t>
            </a:r>
            <a:r>
              <a:rPr lang="cs-CZ" sz="2400" dirty="0" smtClean="0"/>
              <a:t>), lilkovitých (</a:t>
            </a:r>
            <a:r>
              <a:rPr lang="cs-CZ" sz="2400" b="1" dirty="0" smtClean="0"/>
              <a:t>lilek</a:t>
            </a:r>
            <a:r>
              <a:rPr lang="cs-CZ" sz="2400" dirty="0" smtClean="0"/>
              <a:t>, </a:t>
            </a:r>
            <a:r>
              <a:rPr lang="cs-CZ" sz="2400" b="1" dirty="0" smtClean="0"/>
              <a:t>rulík</a:t>
            </a:r>
            <a:r>
              <a:rPr lang="cs-CZ" sz="2400" dirty="0" smtClean="0"/>
              <a:t>, </a:t>
            </a:r>
            <a:r>
              <a:rPr lang="cs-CZ" sz="2400" b="1" dirty="0" smtClean="0"/>
              <a:t>blín</a:t>
            </a:r>
            <a:r>
              <a:rPr lang="cs-CZ" sz="2400" dirty="0" smtClean="0"/>
              <a:t>, </a:t>
            </a:r>
            <a:r>
              <a:rPr lang="cs-CZ" sz="2400" b="1" dirty="0" smtClean="0"/>
              <a:t>paprika</a:t>
            </a:r>
            <a:r>
              <a:rPr lang="cs-CZ" sz="2400" dirty="0" smtClean="0"/>
              <a:t>), liliovitých (</a:t>
            </a:r>
            <a:r>
              <a:rPr lang="cs-CZ" sz="2400" b="1" dirty="0" smtClean="0"/>
              <a:t>ocún</a:t>
            </a:r>
            <a:r>
              <a:rPr lang="cs-CZ" sz="2400" dirty="0" smtClean="0"/>
              <a:t>, </a:t>
            </a:r>
            <a:r>
              <a:rPr lang="cs-CZ" sz="2400" b="1" dirty="0" smtClean="0"/>
              <a:t>kýchavice</a:t>
            </a:r>
            <a:r>
              <a:rPr lang="cs-CZ" sz="2400" dirty="0" smtClean="0"/>
              <a:t>), pryskyřníkovitých (</a:t>
            </a:r>
            <a:r>
              <a:rPr lang="cs-CZ" sz="2400" b="1" dirty="0" smtClean="0"/>
              <a:t>oměj</a:t>
            </a:r>
            <a:r>
              <a:rPr lang="cs-CZ" sz="2400" dirty="0" smtClean="0"/>
              <a:t>) aj.</a:t>
            </a:r>
            <a:endParaRPr lang="cs-CZ" sz="24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31746" name="Picture 2" descr="http://www.avicenna.cz/media/obrazky/20040909-Chelidonium-maj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77072"/>
            <a:ext cx="1714500" cy="2219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yliny.wz.cz/1naprstnik.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08720"/>
            <a:ext cx="4238625" cy="57245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Glykosidy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1720" y="1420813"/>
            <a:ext cx="6671593" cy="560387"/>
          </a:xfrm>
        </p:spPr>
        <p:txBody>
          <a:bodyPr/>
          <a:lstStyle/>
          <a:p>
            <a:r>
              <a:rPr lang="cs-CZ" sz="2000" b="1" dirty="0" smtClean="0"/>
              <a:t>Glykosidy</a:t>
            </a:r>
            <a:r>
              <a:rPr lang="cs-CZ" sz="2000" dirty="0" smtClean="0"/>
              <a:t> jsou esterové deriváty sacharidů působící především svou nesacharidovou složkou. Obsah glykosidů v droze je závislý na době sklizně a vhodném způsobu sušení.</a:t>
            </a:r>
          </a:p>
          <a:p>
            <a:r>
              <a:rPr lang="cs-CZ" sz="2000" b="1" dirty="0" smtClean="0"/>
              <a:t>Srdeční glykosidy </a:t>
            </a:r>
            <a:r>
              <a:rPr lang="cs-CZ" sz="2000" dirty="0" smtClean="0"/>
              <a:t>- ovlivňují srdeční činnost a rostliny,které je obsahují jsou prudce jedovaté (náprstník, konvalinka, hlaváček).</a:t>
            </a:r>
          </a:p>
          <a:p>
            <a:r>
              <a:rPr lang="cs-CZ" sz="2000" b="1" dirty="0" smtClean="0"/>
              <a:t>Fenolické glykosidy </a:t>
            </a:r>
            <a:r>
              <a:rPr lang="cs-CZ" sz="2000" dirty="0" smtClean="0"/>
              <a:t>- používají se k desinfekci močových cest při zánětech (medvědice brusinka).</a:t>
            </a:r>
          </a:p>
          <a:p>
            <a:r>
              <a:rPr lang="cs-CZ" sz="2000" b="1" dirty="0" smtClean="0"/>
              <a:t>Antrachinonové glykosidy </a:t>
            </a:r>
            <a:r>
              <a:rPr lang="cs-CZ" sz="2000" dirty="0" smtClean="0"/>
              <a:t>- mají projímavé účinky (krušina, reveň).</a:t>
            </a:r>
          </a:p>
          <a:p>
            <a:r>
              <a:rPr lang="cs-CZ" sz="2000" b="1" dirty="0" err="1" smtClean="0"/>
              <a:t>Thioglykosidy</a:t>
            </a:r>
            <a:r>
              <a:rPr lang="cs-CZ" sz="2000" dirty="0" smtClean="0"/>
              <a:t> - ovlivňují trávení (křen, hořčice, lichořeřišnice).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err="1" smtClean="0">
                <a:solidFill>
                  <a:srgbClr val="404040"/>
                </a:solidFill>
              </a:rPr>
              <a:t>Flavonoidy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err="1" smtClean="0"/>
              <a:t>Flavonoidy</a:t>
            </a:r>
            <a:r>
              <a:rPr lang="cs-CZ" sz="2000" dirty="0" smtClean="0"/>
              <a:t> jsou fenolické látky s vlastnostmi podobnými vitamínům. Zvyšují odolnost cévních stěn (</a:t>
            </a:r>
            <a:r>
              <a:rPr lang="cs-CZ" sz="2000" b="1" dirty="0" smtClean="0"/>
              <a:t>pohanka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jerlín</a:t>
            </a:r>
            <a:r>
              <a:rPr lang="cs-CZ" sz="2000" dirty="0" smtClean="0"/>
              <a:t>) a zvyšují účinnost vitamínu C (</a:t>
            </a:r>
            <a:r>
              <a:rPr lang="cs-CZ" sz="2000" b="1" dirty="0" smtClean="0"/>
              <a:t>hloh</a:t>
            </a:r>
            <a:r>
              <a:rPr lang="cs-CZ" sz="2000" dirty="0" smtClean="0"/>
              <a:t>, </a:t>
            </a:r>
            <a:r>
              <a:rPr lang="cs-CZ" sz="2000" b="1" dirty="0" smtClean="0"/>
              <a:t>lípa</a:t>
            </a:r>
            <a:r>
              <a:rPr lang="cs-CZ" sz="2000" dirty="0" smtClean="0"/>
              <a:t>, </a:t>
            </a:r>
            <a:r>
              <a:rPr lang="cs-CZ" sz="2000" b="1" dirty="0" smtClean="0"/>
              <a:t>třezalka</a:t>
            </a:r>
            <a:r>
              <a:rPr lang="cs-CZ" sz="2000" dirty="0" smtClean="0"/>
              <a:t>).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7650" name="Picture 2" descr="http://t2.gstatic.com/images?q=tbn:ANd9GcTe0Q4tRrWykpL-pXvA3XAEMe8UMSQ7KIZLGC6lC1fich-HCGi8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564904"/>
            <a:ext cx="2630413" cy="3557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d04.jxs.cz/207/464/79dc81db92_74143277_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17032"/>
            <a:ext cx="1847850" cy="279082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Silice - éterické oleje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Silice jsou vonné olejovité látky nerozpustné ve vodě. Siličné drogy mohou být použity jako léčiva:</a:t>
            </a:r>
          </a:p>
          <a:p>
            <a:r>
              <a:rPr lang="cs-CZ" sz="2000" dirty="0" smtClean="0"/>
              <a:t>Na podporu trávení - (</a:t>
            </a:r>
            <a:r>
              <a:rPr lang="cs-CZ" sz="2000" b="1" dirty="0" smtClean="0"/>
              <a:t>fenykl</a:t>
            </a:r>
            <a:r>
              <a:rPr lang="cs-CZ" sz="2000" dirty="0" smtClean="0"/>
              <a:t>, </a:t>
            </a:r>
            <a:r>
              <a:rPr lang="cs-CZ" sz="2000" b="1" dirty="0" smtClean="0"/>
              <a:t>anýz</a:t>
            </a:r>
            <a:r>
              <a:rPr lang="cs-CZ" sz="2000" dirty="0" smtClean="0"/>
              <a:t>, </a:t>
            </a:r>
            <a:r>
              <a:rPr lang="cs-CZ" sz="2000" b="1" dirty="0" smtClean="0"/>
              <a:t>kmín</a:t>
            </a:r>
            <a:r>
              <a:rPr lang="cs-CZ" sz="2000" dirty="0" smtClean="0"/>
              <a:t>, </a:t>
            </a:r>
            <a:r>
              <a:rPr lang="cs-CZ" sz="2000" b="1" dirty="0" smtClean="0"/>
              <a:t>hřebíček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Močopudné - (</a:t>
            </a:r>
            <a:r>
              <a:rPr lang="cs-CZ" sz="2000" b="1" dirty="0" smtClean="0"/>
              <a:t>jalovec</a:t>
            </a:r>
            <a:r>
              <a:rPr lang="cs-CZ" sz="2000" dirty="0" smtClean="0"/>
              <a:t>, </a:t>
            </a:r>
            <a:r>
              <a:rPr lang="cs-CZ" sz="2000" b="1" dirty="0" smtClean="0"/>
              <a:t>celer</a:t>
            </a:r>
            <a:r>
              <a:rPr lang="cs-CZ" sz="2000" dirty="0" smtClean="0"/>
              <a:t>, </a:t>
            </a:r>
            <a:r>
              <a:rPr lang="cs-CZ" sz="2000" b="1" dirty="0" smtClean="0"/>
              <a:t>petržel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Uklidňující - (</a:t>
            </a:r>
            <a:r>
              <a:rPr lang="cs-CZ" sz="2000" b="1" dirty="0" smtClean="0"/>
              <a:t>meduňka</a:t>
            </a:r>
            <a:r>
              <a:rPr lang="cs-CZ" sz="2000" dirty="0" smtClean="0"/>
              <a:t>, </a:t>
            </a:r>
            <a:r>
              <a:rPr lang="cs-CZ" sz="2000" b="1" dirty="0" smtClean="0"/>
              <a:t>kozlík</a:t>
            </a:r>
            <a:r>
              <a:rPr lang="cs-CZ" sz="2000" dirty="0" smtClean="0"/>
              <a:t>, </a:t>
            </a:r>
            <a:r>
              <a:rPr lang="cs-CZ" sz="2000" b="1" dirty="0" smtClean="0"/>
              <a:t>dobromysl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Desinfekční - (</a:t>
            </a:r>
            <a:r>
              <a:rPr lang="cs-CZ" sz="2000" b="1" dirty="0" smtClean="0"/>
              <a:t>mateřídouška</a:t>
            </a:r>
            <a:r>
              <a:rPr lang="cs-CZ" sz="2000" dirty="0" smtClean="0"/>
              <a:t>, </a:t>
            </a:r>
            <a:r>
              <a:rPr lang="cs-CZ" sz="2000" b="1" dirty="0" smtClean="0"/>
              <a:t>šalvěj</a:t>
            </a:r>
            <a:r>
              <a:rPr lang="cs-CZ" sz="2000" dirty="0" smtClean="0"/>
              <a:t>, </a:t>
            </a:r>
            <a:r>
              <a:rPr lang="cs-CZ" sz="2000" b="1" dirty="0" smtClean="0"/>
              <a:t>heřmánek</a:t>
            </a:r>
            <a:r>
              <a:rPr lang="cs-CZ" sz="2000" dirty="0" smtClean="0"/>
              <a:t>, </a:t>
            </a:r>
            <a:r>
              <a:rPr lang="cs-CZ" sz="2000" b="1" dirty="0" smtClean="0"/>
              <a:t>myrta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Proti parazitům - (</a:t>
            </a:r>
            <a:r>
              <a:rPr lang="cs-CZ" sz="2000" b="1" dirty="0" smtClean="0"/>
              <a:t>česnek</a:t>
            </a:r>
            <a:r>
              <a:rPr lang="cs-CZ" sz="2000" dirty="0" smtClean="0"/>
              <a:t>, </a:t>
            </a:r>
            <a:r>
              <a:rPr lang="cs-CZ" sz="2000" b="1" dirty="0" smtClean="0"/>
              <a:t>pelyněk</a:t>
            </a:r>
            <a:r>
              <a:rPr lang="cs-CZ" sz="2000" dirty="0" smtClean="0"/>
              <a:t>, </a:t>
            </a:r>
            <a:r>
              <a:rPr lang="cs-CZ" sz="2000" b="1" dirty="0" smtClean="0"/>
              <a:t>řimbaba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Mnohé siličné rostliny se uplatňují také jako koření (</a:t>
            </a:r>
            <a:r>
              <a:rPr lang="cs-CZ" sz="2000" b="1" dirty="0" smtClean="0"/>
              <a:t>badyán</a:t>
            </a:r>
            <a:r>
              <a:rPr lang="cs-CZ" sz="2000" dirty="0" smtClean="0"/>
              <a:t>, </a:t>
            </a:r>
            <a:r>
              <a:rPr lang="cs-CZ" sz="2000" b="1" dirty="0" smtClean="0"/>
              <a:t>skořice</a:t>
            </a:r>
            <a:r>
              <a:rPr lang="cs-CZ" sz="2000" dirty="0" smtClean="0"/>
              <a:t>, </a:t>
            </a:r>
            <a:r>
              <a:rPr lang="cs-CZ" sz="2000" b="1" dirty="0" smtClean="0"/>
              <a:t>pepř</a:t>
            </a:r>
            <a:r>
              <a:rPr lang="cs-CZ" sz="2000" dirty="0" smtClean="0"/>
              <a:t>, </a:t>
            </a:r>
            <a:r>
              <a:rPr lang="cs-CZ" sz="2000" b="1" dirty="0" smtClean="0"/>
              <a:t>zázvor</a:t>
            </a:r>
            <a:r>
              <a:rPr lang="cs-CZ" sz="2000" dirty="0" smtClean="0"/>
              <a:t>, aj.).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312" y="5013176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Třísloviny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Třísloviny jsou deriváty kyseliny </a:t>
            </a:r>
            <a:r>
              <a:rPr lang="cs-CZ" sz="2000" dirty="0" err="1" smtClean="0"/>
              <a:t>gallové</a:t>
            </a:r>
            <a:r>
              <a:rPr lang="cs-CZ" sz="2000" dirty="0" smtClean="0"/>
              <a:t>. Mají svíravou chuť a schopnost srážet bílkoviny, alkaloidy a těžké kovy. Proto se uplatňují při průjmech, otravách alkaloidy, drobných poraněních apod. Jsou účinnými látkami </a:t>
            </a:r>
            <a:r>
              <a:rPr lang="cs-CZ" sz="2000" b="1" dirty="0" smtClean="0"/>
              <a:t>dubu</a:t>
            </a:r>
            <a:r>
              <a:rPr lang="cs-CZ" sz="2000" dirty="0" smtClean="0"/>
              <a:t>, </a:t>
            </a:r>
            <a:r>
              <a:rPr lang="cs-CZ" sz="2000" b="1" dirty="0" smtClean="0"/>
              <a:t>borůvky</a:t>
            </a:r>
            <a:r>
              <a:rPr lang="cs-CZ" sz="2000" dirty="0" smtClean="0"/>
              <a:t>, </a:t>
            </a:r>
            <a:r>
              <a:rPr lang="cs-CZ" sz="2000" b="1" dirty="0" smtClean="0"/>
              <a:t>ostružiníku</a:t>
            </a:r>
            <a:r>
              <a:rPr lang="cs-CZ" sz="2000" dirty="0" smtClean="0"/>
              <a:t>, </a:t>
            </a:r>
            <a:r>
              <a:rPr lang="cs-CZ" sz="2000" b="1" dirty="0" smtClean="0"/>
              <a:t>řepíku</a:t>
            </a:r>
            <a:r>
              <a:rPr lang="cs-CZ" sz="2000" dirty="0" smtClean="0"/>
              <a:t> aj.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3554" name="Picture 2" descr="http://t2.gstatic.com/images?q=tbn:ANd9GcS8S_xDogJa8XOYB425vV_q5v1wdLPq1hXQy5jRUxKU1fEh3Wp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852936"/>
            <a:ext cx="2022723" cy="3645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erbavitalis.cz/bylinky/Palin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4904"/>
            <a:ext cx="2714625" cy="399097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Hořčiny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Hořčiny (</a:t>
            </a:r>
            <a:r>
              <a:rPr lang="cs-CZ" sz="2000" dirty="0" err="1" smtClean="0"/>
              <a:t>amara</a:t>
            </a:r>
            <a:r>
              <a:rPr lang="cs-CZ" sz="2000" dirty="0" smtClean="0"/>
              <a:t>) jsou chemicky nejednotné látky hořké chuti, které dráždí chuťové buňky a povzbuzují činnost trávicího ústrojí a žláz s vnitřním vyměšováním. Najdeme je např. u </a:t>
            </a:r>
            <a:r>
              <a:rPr lang="cs-CZ" sz="2000" b="1" dirty="0" smtClean="0"/>
              <a:t>hořce</a:t>
            </a:r>
            <a:r>
              <a:rPr lang="cs-CZ" sz="2000" dirty="0" smtClean="0"/>
              <a:t>, </a:t>
            </a:r>
            <a:r>
              <a:rPr lang="cs-CZ" sz="2000" b="1" dirty="0" smtClean="0"/>
              <a:t>pelyňku</a:t>
            </a:r>
            <a:r>
              <a:rPr lang="cs-CZ" sz="2000" dirty="0" smtClean="0"/>
              <a:t>, </a:t>
            </a:r>
            <a:r>
              <a:rPr lang="cs-CZ" sz="2000" b="1" dirty="0" smtClean="0"/>
              <a:t>zeměžluči</a:t>
            </a:r>
            <a:r>
              <a:rPr lang="cs-CZ" sz="2000" dirty="0" smtClean="0"/>
              <a:t> nebo </a:t>
            </a:r>
            <a:r>
              <a:rPr lang="cs-CZ" sz="2000" b="1" dirty="0" smtClean="0"/>
              <a:t>puškvorce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err="1" smtClean="0"/>
              <a:t>Fytoncidy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err="1" smtClean="0"/>
              <a:t>Fytoncidy</a:t>
            </a:r>
            <a:r>
              <a:rPr lang="cs-CZ" sz="2000" dirty="0" smtClean="0"/>
              <a:t> jsou látky, které vyšší rostliny vytvářejí jako ochranu proti cizím organismům. Mají antibiotický účinek. Najdeme je v </a:t>
            </a:r>
            <a:r>
              <a:rPr lang="cs-CZ" sz="2000" b="1" dirty="0" smtClean="0"/>
              <a:t>česneku</a:t>
            </a:r>
            <a:r>
              <a:rPr lang="cs-CZ" sz="2000" dirty="0" smtClean="0"/>
              <a:t>, </a:t>
            </a:r>
            <a:r>
              <a:rPr lang="cs-CZ" sz="2000" b="1" dirty="0" smtClean="0"/>
              <a:t>cibuli</a:t>
            </a:r>
            <a:r>
              <a:rPr lang="cs-CZ" sz="2000" dirty="0" smtClean="0"/>
              <a:t>, </a:t>
            </a:r>
            <a:r>
              <a:rPr lang="cs-CZ" sz="2000" b="1" dirty="0" smtClean="0"/>
              <a:t>tymiánu</a:t>
            </a:r>
            <a:r>
              <a:rPr lang="cs-CZ" sz="2000" dirty="0" smtClean="0"/>
              <a:t>, </a:t>
            </a:r>
            <a:r>
              <a:rPr lang="cs-CZ" sz="2000" b="1" dirty="0" smtClean="0"/>
              <a:t>křenu</a:t>
            </a:r>
            <a:r>
              <a:rPr lang="cs-CZ" sz="2000" dirty="0" smtClean="0"/>
              <a:t> aj.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9458" name="AutoShape 2" descr="data:image/jpeg;base64,/9j/4AAQSkZJRgABAQAAAQABAAD/2wCEAAkGBhQSEBUUExQVFBUVFRYXGBQWFhUUGBgXFRcVFRcYGBcXHCYeFxkkGRUVIC8gIycpLCwtFR8xNTAqNSYrLCkBCQoKDgwOGg8PGikcHCQpKSwpLCkpLCwpKSksKSkpKSkpLCwsKSwpKSwsLCwpLCkpKS4pKSkpKSwsKSwpLCwsLP/AABEIAOcA2gMBIgACEQEDEQH/xAAbAAACAwEBAQAAAAAAAAAAAAAEBQADBgIBB//EAEYQAAIBAgMEBwMKBAUEAQUAAAECEQADBBIhBTFBUQYTImFxgZEyobEUIzNCUmJykrLRB4LBwhVTc6LwJIPS4fEWNENjs//EABkBAAMBAQEAAAAAAAAAAAAAAAABAgMEBf/EACgRAAICAQQBBAEFAQAAAAAAAAABAhEDEiExQVEEIjJhEyMzgZGxcf/aAAwDAQACEQMRAD8A+4VKlAW1Z2f5xhDsIGXhHMUCboPqUKMK3+a/+39qnyRv8x/9v/jT2Fb8BVShfkp/zH9R+1Q4M/5lz1H7UbDt+AqpQowZ+3c/MP2qfI/v3Pzf+qNgt+AqpQvyL79z8xqHAj7T/nNGwW/AVVbXwCFJ1MwOYG+Ko+Qj7T/nb96rxWyVdYJfmDnMqeBB4GjYLYdNSkWAvxdNi+T1gGZWDMFup9pROjDivDwpp8gTv/M370qEX16KG/w5O/8AM37158gTkfzN+9FIVsLmpNDDApyP5m/evRgU5e8/vRSC2XzUJoN0sq4QkBmBIBJkxy176E23i7OGtZ2WT9VRMsd8d3jRsh7nmx8SGuX930nDjpE+6KuGyLIcOAAVkgZuyCRE5dwPfWI2yXwl4EjRtQFaNGMkjTWDoQfGtZsHF271tWyKZmDliY36cD3VKaexTT5HYujmPUVOuXmPUVWmCT7C+grr5Gn2F9BVUidz35QvMeooa/eH2l9RV7YRPsL6ChL9lfsr6CikG4txTTQFFOoDOAIGYbtPqihYpNDRs6DwO+5/qN/bRlB4Hfc/1W+AqugfKDKlSuc9IDqpVXylZjMNd2o1/wCRUOIWYkcOPPd8KBlsV4TXtIel+0GWyLVsxcvuLSniM2jMPATQIa4LGi6uZdVJIB4MBpI7pofbu1Pk9i5c0lV0B4sdAPWisPYVEVFEKoCqO4CBWR6ZM2Iv2cGhjMQzn7Kjj5CfMipk6QBXRHpQ+KJDxOQN2R3hT7yK1dfO+gbhMQw3KLLbzuCug1NfQLV4MJUgjmCDWeJtx3EmBbb2V11vsnLcQ57b/ZcbvI7jXGxNp9dbkjLcU5bicVcaEeHKmZFZnbifJcQuJWcjwl4DdH1X8eFavYZpKrvkhGI3gE89wndxrq3cDAEagiQRuINdTQhiu3YvqCAyxqRmkmTGmu4b6LtI+ssASZ3TpAAFKf8AHXGM6plVUnLOpJJWV13QdKpOIdtpZZYKqarJgiJDkbt5jyobRVFWHwb38ebrENbskqCY9oKNFHiSSe6iNsvae+FvEBLKdYQTEsxgeI03UowXTNLdq9AIbrbraiQuYZlzAb5Iy6c6BTZV+/iFxN1lY6HqoK6LMKNYBmN/KubLmjBfY1uB9KdvHEsgClCBlZW3CHzEgkakgAADm07qN6J7UIsNbT2rRLcQD9YETzgj0ru/sMYkF1ORphZBEZSRLDnmzA9wHdVGxbwa/bS2oRlVlcNmjTTzh1HrWGPM5y4Lo+jWLoZQRuIBHgRNXTSXZDXMpSUGUysq3ssTA3jcZHpVuOt3yWCFMpjfII0ExHfNeiYjO41BXqot4e99ZgBnB7O8jWQZ591XXqAFL+3c8R+kULRT+2/iv6aHy0SJRr6EwY7Vz/UPwWi6EwZ7d38f9q0+mN8oLNJNsYbtjtPL7gntdmDEzETrTuuGtAkEjUTHnvpDEBtW0VdWBdWyyAWUEExE6GSYjnVlq2GugqXJ6sDNCRAYiRyIkimx2fbiMgj9qsSwoMgAH9zPxoA7UQKxl+9122EX6uHQn+aJP6lHlWzZoFYToTNzF4i6dezv/wBRyfgtS3vQnybe48KSdwEmspsDKFv4672eszFSdy2kJj8xHuFaHbFhrlhrYMZ4UkcFJGYj+WawXSbEHFTYs9mxZUkkbotrqxHEblUc5NTJ1yDBNg7JOKxCrmKIELvG8qSkD151pf4fKUbE2j9S556Fl+AHrQf8Pkm9dMbraL6sxj3U/wBiYbJjcZ97qn/Opn/cG9azwr22TEf1RjsGt22yN7LAg/8APf5VfUrdqyzK9Eccyl8LdPzlomO9f+EHwYVpwayXS7DtYu2sXb0IIV/fE+IlfMVpsFjFu21dDIYAj/nOdPKpi+iUL9s4JQVv5RmtupJ5qJBkbjEz5VTtq49u4LiEQUAB4ZlbOFY8AwkDvinz2wQQRIIgikuMtXbKEJF1Tott1YnX6sj6vjQyuTNYG/aa3dOSFz3SyGGMmSVPDw8qYXMeAkW4zlWyjfqZI9xB8qRbV2ZdtXVZgltXGqoFgxwycI3Tv7+FE4W7YCKbY1WJHbkowKkgFjm3+UEV5eSKUq7OiDTVHd3ad9WC3LZzXPs7mMZXYH6nZhoO6aNwuDy3M5Ak9kEDiRJAO+AB8K4w2KF247z7MDnuBZx4EgGe6qtobYAyKWUNDNr4AEgb9MwHrW2PavJbjSHWz8UBeCySdQe+R+6e+tCDpWY2BgWdxdYEKJKyCpYmQDB3KAx8Z7q04Wu6CfZzzavYru0JeNF3KDxB0qyDN7c2p1AcgZndlW2n2nK/ASJpZ/8ATbHV8RfznVsrALmO/KOAmYFcbPPyvGtfPsWhltjvMgH0lvMU/ileomJraCwf0l3/AFB+hKNoPBjt3fxj9CVXTG+UGVK5ZorK7b6cJbbJYHWPz1K6b4jVj4aVLaXIro1lD3ccq3EtnQvmy8jlgkTzgz5GkHR/pit5lS5Cu3skey55A8G36HlTLpHgmuWGNsxct/OWz99NQPAiR/NSUk1aGnYVtW5lsXG5Ix9xrK/w8T6c/etj0Ut/dTPFbWF/ZrXk+vaOnInRh5GaA6BgLZvMTA6zXwW2p+FZv9xL6F2gjpptvq7XVKYe4DJH1U3MfE7h58qBOzPk2zXn6S6FnuzEAL4AT6mhNmKcbjs59he3B+yNLa+Z18jTPp5i8ttE4sxY+CiPiwrOUri5/wBB9nP8PrWl5+bqv5Vn+6tYmGUOXA7TAAnmFmPiazXQe+iYUEtBd3bcdxMDhyFaD/E7f2vcf2rbEqgkNcBVSgL21VVu17OXMG9Znlu99d2NohlLQYmBAYyNNd1aDPNr4AXrL223OpHgeB9YrI9DdqG3caxcMdowDwfcV849R31sW2gv3vyP+1YDpjhwmIF5A0XN+jLDjjMaEwD5Vjlte5ES23Po6NXUUm6ObZ660CfbXRwOe8N4Ea+tOQa0jJSVosGxtgFD4GCACZiRE8a+e4LopfxNvrOsVQ7OY1WDmhoAErqDoCONfSyKrtWAswAJJJgRqd5qJ44z5GmfIsd0W6jFLYS4652QdYpKk54kwNNCeNaPo50OD4UO7OuIl4u5mmQ7BTHEaT4GiOktof4jYPNrXxb/AMa2cVEErf8A0Sbs5soYEmTAk7pMamra4NyIHE7h4V6X99dAFdysr022mUs9Wp7V2V8FA7R/p61qLtfN8bc+WY+B7AYIPwLq58wG9RWWWVKvImNujmC6q1HFgrn+cEgeQyjyo01eR228E/urnLWtUCNRQNu4Fa8SQAGBJOgACLJNHVgumO13N1sNZGZ7jLoOJyiF8BvJoukTJ1RXtrpHcxV3qMMCQ2kbpHFnP1U/53Vp+jvRpMKnBrje1cO89y/ZUcqnRno4uFt69q62tx+Z5D7o4etMcZj0tLmuMFHM1ml2xpdswvTLYPVP1qDKjtMjTJc3gjlPx8a03Rfb3yizr9InZuL38G8CNaYYi1bxFkqYe24jTiDyr57YvPgMYc2qghbn3rbGVfyGvkaj4StcMinF2uAyy3U/LsKdFlriDhBKlhHgw99c4XEZMJftjfdvhP5ertlv9unnU6Y2oxS3EMi5aUzMgicjeIysD/KKCxCMbl2BpKqg5vcW2pPrl9K5c2WslGlWjWdCcLlsG4QAbrE+Cr2V/r60g6aYzPiWy69WoQDm51j1ZR5VtWK4bD/dtJp35RA9T8axOwcEb2LTMJhjec+Bkert/trWfxWNdiN5svBi1Zt2xuRFX0EH3zRVeAV7XWijlrYPATzivLNoKIHMn1rupTAkUr6Q7J+UYdkEZt6k/aG7yO7zppXhFD32B7ny3YW0msXQddJVl3ErO494I9Z519LweLW4gdTKsJBFYbprsfqr3XIOy51HJ+I/mAkd4POueje3zaOpm228Dh94eHEcY57+GE/wz0S46M4unR9DqVzbuhgCpBBEgjXQ8a6ruNDFdNl/6mxw1Qzu3XI/u99afFYNmUhXeSy6zuAYEx5Vmen5h7B/F7mtmtkh0rKHykJCt9hkgfO3JUGCCJk6EzxNdNsUkAdY8Azv1OkQTyppXhNajEfSnaHU4djPabsL4tx8hNZjoPgJL3TuHYHiYLH0CjzqrpztTrb2RdRb7MDi31o79w9a1GxdndTh0t8QJb8Tat+3lXMnryX4J5ZyR228E/uqqiGT5xvwp/dVJWuthEb7b2mMPYe6Y7I0niToB61mugmy5Z8TdE3HgrO9UcZp7mbf4RRfTDDG/cwuG+q9xrj/AILQk+uaPE08wagXLgAgDJA5QtQtwYWzQCSdAJmvneU7TxrAkiyg3A8J0HcWOp7vCtJ042j1WFYDfcIQcNDJb/aDQ38PNnZMKbh33WLfyglR6wT51nJ3LSMEwt07OxHVMScPckq32e/yO/xnnRvTHZHXWheUS1sEmNc1swWHeR7Q8+dM+keyuvsEADOvaTxAMg9xEjzrP9ENsEEWHPZP0RPDnaaeXDu04VM6+D7F9CBMRItWmnKBdyNvHVlQ+XyK6dxo/o/aLXrGf2iTcbfvVS3HvI9Kt2rsgLceyJUEZ7bDgrSpAPcSR4MKv2ZfVLxuEHsWX7IOuYuiZPdp4zXmO36hKfK/zyaJVEP6WYzMVsgwBDueGnsqfE9ryorojs7LbNw+1dII7ra+wPOS389IcJhGxF7KdS5L3W5KIkDxMKO4E8K3lpIEaDuG6u3B+pN5Hx0Sd0v2xtZcPbLtv4CYk/tRGOxi2kLsYAHryA76y+xcK2NvfKL30an5pOBI496g+pE7gK6ZS6XIjvDbaxvtthyyHWAADHcM2YeYpjhel9ltHm03FXBHvp0q1VicGlwQ6qw+8AfjVJPyB1h8UriUYMOYIPwq2spjtlPhG63DyU+tbkmB8SvvFO9mbbtXlGVhJHskiQf6+VKMrdMC/aGCW7bZH1VhB7uRHeDr5V8u2rs98LeKseydQw0DD7Q5HgV4b9xr60KX7Z2KmJtlHH4WG9TzH7cazzYlkRMo6kZXo30h6rst9EeP2CTv71k68t+6a3CNIB518mxOHfDXDbfeNx4RwI+6fdrWs6KbciLT7vqEncT9Xw5elc2DM4P8c/4CMumcfxISbdrxfX+UEe8VrsP7I8B8Kyv8Rj/06fjP6GP9K02z3zWkPNFPqorrj82Ugik3SbbIw9kkEZ20Qd/E+AGtHbR2itm2Xc6DlvJ4Ad5r5rjMXdxuIAAlmMKvBV36nkBqT+4pZZ1suQboJ6KbNN6/1jexbOaTrLfVHr2vIc63zCqNk7MWxaCLrGpbizHeaJZaeLHoW4JULmHzjfgX4tVRWiG+kb8C/qaqDW0gicNiVO1VB3rYZB+JiHPuWnGG+mueCfAj+lZrpNYNnFWcQNxdAx/2kean/bWlsfTP+FP7qiD5JfKMh/E4EiyvPP69kD4mtfsnDdXZRPsoo9AJrNdO7RN3Bnh12Q+LFSP0mtPjrzovzadY32cwUeJJ4VKVSbLCSayHSbYuRjdQdhiC0aZXnRxyk8eY76MOLx1t5a3bvq4PZtnL1Z4Sz7xHdV2w9qtird0XLarlY2yAcynTUTxj+opZIqaoVGfO2Os6pbn01t8s6AXLVwFSRzYPkkc9dxoXEibz3QSFCBTG4lCSzxyE5e/L3CptbZWVzbMhrbBrb8dNVafKD4UXgbS3eptxCs0MvdaGZl9QB599eRlbnkSW0uGUuKND0W2eUtZ2BD3O0Qd6j6inwHvJpxfvqilmIAUEkngBXqnSsP0m2w9+4LVkZgWyqv8AmOOJ/wD1rr6HkK9XbHGkI5xOKubRxAtpK2k7THiF3CfvtuA4CTW4w+HVFCqIVQAANwA3CgOj+xVw1rIDmYnM7ne7nefDgBwAppVwjW75ESpUNVNiVAJJELvPAeNaDLCKTbU6L2rgJVRbubw69kz3xvFMhjVkjMJESJ3SY1866TEqxgETrpx00NJxTAB6PYxnsxc+kRmRvFTHwppQ9jBKjuwmbhDHlIAWRy0AoihIBVt/YKYm1lOjDVG+yf2PEV83dXs3DafssDB/pB4jiDX12sv012B11o3UHzlsTp9ZRvHeRvH/ALrnz4datcmc49oz/SLbnW4JAxm4jweZBRwD/Q9/jW32XiQMLacmB1SGTyyCZr5Ji26y0ftL2h5DUeYn0rRYzpBnwli0h7ItW88cTlHY7wOPfpWGLNScpcoalsVdJduHEPCzlmEXeTJ3x9o6ad9a7or0dGHtyw+dcAsd8cQgPIc+JpH0J2Hnc37gnKSEB+0JDN5agd8nlW7AgVthg375cscfs4aq7hq4jSqLldRQudvnG/Av6mqo1Zc0ut+Bf1NVRNUxRY32ls9b9s233GPEEEEEeYrmz9O/4E+L0ZQlofPv+BPi9JCYH0lwhewSolrbJdXxtMGgeIBHnReC2pbu2xcR1KsJmRp48iKLIrKbQ/h1ZuXC6M1oMZZVgrPEgHdPnUMo5290qzn5PhPnLrHKWG5eZB7ufCnuwtlDD2EtgzGpbmx1Y+tcbJ2HawyxbWJ3sdWPif6UxDjd50JdsBD0twsqtwDVTlPg26f5o/NSjo/ZIximeyUuaffhYPjln0rWbVtZ7Lj7p9RqPeKyeIxy2BbvwTB0H2i6kKvmSB5mvN9Svx+ohPzyUlsM+k22cqmypykrNxvsJ/5N8JrnolsTKBfcQzCLan6lvePBm0J8hSfZeAbEX8rmdetvHgdYVByBI3ckPOt6o0roxfqy/I+OiTqpVfyhc2Wdd8f88q9S8DuMxXYB0RSDaWCS2wzZjmzDsnKAu8zz8a0FU4gJEuBC6yeEazQAnzIJAzKAouFgVEsIOWN4Mb6I2VhQZuAuuZpZS3GOPlGlVHpBg1YDPbknLw3trHnTm3bAEAADuoHTXJ0BUqTXk0CPa8apNe0AfHOkuzjZxrW0EZ2BTuD6+i6+lXYDB9Zet2bfZEgCPqqAZPkJPia03TfCgYm3d0lbDjvkuAp9Gah/4fYPNdvXSPZi2PFgHb3ZBXlSx6vUaeiK3NxhcOERVUQqgADkAKurxK6r1SzljpQ9yrmqm5QAvu/SfyD9VU9WauufS/8AbP66qL1TJiP6EQ/Pt+Bfi1LOmG2Gw9hSuhe4qZuUySe7dv4UBZwuND9m7bYlAZbtCJMQYrPVTBmqFwEkSJG8cprus3g7Zw7vexd9M7qFyjQQp4DefTia7xPTFB7CM87i0Wx/u1PpU60uShxjcNnA1jXXvBBB+NBWdi5b3WdYfZChY0CgzG/Wk/8AjOMufRoqj7tt3PqxA91cPcxu8veHhaQj3TUPMl0wNP8AIV11fWdC7ce6axZthhbQbkUOxMmGghRruiGPpRNra+KXVXS7ESrLlbnB5HfQdhT8iYkZbj55B3q11ioXyUqPIV53rMsMsUlzZrBGj6JYSLAuRre+c/lOif7Y9aaXto20bIzANEwatsWgqhRuUAAdwECpdw6nUgExEkCvUxx0xSMhGt2y5a4bhALTAnTKMpJ03CJ7prpDYDq2dpB+8B2e4CNAAK6vZ4derntQCoGqzu4cO+rsEpGVDaAUSM2889fE6zWgBmG2ijnKrAnLmjuJiqttqGsupYLIjUwDxjziPOgNp7aS1cNtAoc+02gyzqB95uMcN5rmymbtZC5IMs2o58f6VjPIlsaRg3uZGxs+2ClwLnKOhKtvgaNIPHj3wY3zW9wmO60di6hjQjLqDyIJkGs1tzC3LsZSLbgiGAlsoPHhliRrv0pXsjFZ7qrrbvQZYexc3+anSRWEc1G8sbkrZtrtm+WcgoNAFnMdx4gbuNXLZu5gWI0UjSfaMakbooDZG22JKXlykGAxjfyPfGoPHyp6prrjJSVo5WqdCa7gb7QM8DNmJnXSMokDdz503szlGbfXdSqEYnp3c+cA+4s+BZz/AEov+HdmMHm+3eun0IQT5LS7p43z/wD20+N396a/w8/+wT8d3/8Ao1cWP9+RC+QzxW18jkZS2WJga66kgcgKrtbWcmCuWAc0g75bKByJgb+ddNaYOWDh5cwC2XKgHaGm+GjSh8SHn6QLMk9rTKQYKxuGg99dpYSNok5NIDKCey2h4gDjvotz4jxpKqOQfnVlmB0LHsRLgchv1pnhrwZBBBERoSRp3mgAa99L/wBs/rFUGrr/ANIPwH9S1VlqpExGm1NlpiLZS4JG/kQeBB4Gs7b6JMrlLd90AUHe26SI0IH/AM1rqFH05/0x+o1DipcgxRhehdpTLEseJ9mfEjtH1pthtmW7fsoo7419TrRdSpUIrookVIqVKsBXtnZucZ1gXFBIPONcp5gx5GCKz+1bRNpbiaKWtF/wZ0M+I+E1tIrPW8HmwrJP1bifrUV5vq8PujOPKZrCWzRoAa9obZ13NattzRD6qKJr0EZFWIuKqktAUAkk7o41mcXtG5mCqWCncs9sA7sxGsdwI8TR/SjFZRaT7bEnj2balyPXL76U4E5nkDM53Zty97Hie74VzZ8jUlFHRigmnJjPD4O1aE5R1jkmYAYniTvPnTB8UqIWbWBw58B50vOyjlz5y7nex0BHIAeyo5DfxpVjrjNcVBLZMrtru17I05mPQ1Dk4O6KjFT7H1rBAISxljqx038h4bqTYXZau992EHOAGGhAQKsrygg+lS7jriBg2gPPd5ctK7sYsJdupOkqTJ/zN47tIPnSuMtykpRdF9nDdZmViOtXSfquN4aN+vu1517h8a+GYLcnJ+aOPZb+h5aUtbb6WcQhd9CFRuMCDDcwAZnuPdTzasMsQGBG7eDxrVSSVozcHqpjhHB3V1Sno7iZQp/lwBJk5fq68dNJ7qbV0p2rMGqdGI6d4Y9arRoyQD3qWMeMNMdxph/D63/0IXlcvDzztWgxmDS6hRxIP/JHI99UbH2UuHtlEmMzN2jJljJ1rCONrI5eSa3s4XZHs9tjlBWNACGABnTurpNlAQZkiNeMDQLpuHdR9SugYFd2eCQeS5fLx31LGGCiBu4DgOGndRb7qqigBbiPpR+B/ilcV3ifpV/C/wAUqrWqkTEfUJ/+f/tn9QouhG+nH+m36lpIbC6lSpSGSpQp2knZ7Q7RIGvEb6KBoAlKtkCbf/cu+nWPTDE4kIpJ8hxJO4DvqjZ2HKWwDv1J8WJY/GsskdSoaKej8/JrYMSoKmPukiPdTKl2zlKXLlvhmLr+F9T6Nm9RTGtEhGa6bEqtq4NQHZPA3FyofzhR/NXGxLCgRvjeeLMdT5k6nypn0lA+Tmdwa2T4C4tIMPismYce0fEsd/p8K5M9KSZ1Yk5RaRotoY0KkRJbsqBxJ3CpszZIt24OrE5nbiWO/wAuA7hSnB3c+IknS2IHe7bz5KD+atKjVWNqfJE1o4B7+AVlII0g++sNtmy4xDhSIc9ttez1VtSzHgezljvr6FmrH9IV+fUQCjsGP4hpE8jAmqlGF0LHKQHe2Kj2csAS4IJgsOycxLb9QSCO+Kt2Ni7gR7F49uwAJ39mDAJ4xwPEEUfgr4fWQBw3a68hu1Ez3CkD3VW9fuglkabajUs7NlhV+1rMGpnTVI0i3e5o+jGuIvEblS2p7ySze4H/AHVpqWbC2f1NrtRnYl37ieE8YECe6mYNbwVRSOebt2SpUqVZJKlSpQB4RVTVdVbigBXiR84v4X+KVVNX4tfnE7w/9tcdXVSFFDmhG+nH+m36louhWHz6/gb4rSQMKqVKlIYtxGzEDrc6sEgkk65teI1146UU+MUJmnThGpJ5AcT3Vc50pQqzcDqOOiHdG4v91v6UmxpWGYewzEPc3j2UmQveebd9G1U10CrRSEBsuYkbmUyGGhAO7x/9V1hcVqUfRx7wdzDu+FTGDL84Bqu/vUxPpv8AKuMckpnBhlGZW/5wI30AW47CC7bZG3MpU+B/rWExlp7R6u57YU5W4XFX6y/ejUrwO7St5gsV1iBt3AjkRoR615i9n27qlbiK6ngRPpyPhU5MamqZpCbg7RhNhbR1Yzr1jaeAA/pWww2OkVmdp9GVwpNy3m6otmaSWKMTvnfkPGdx7jpMPjGA8dByka6em/vri92J7Hb7csfs0uIx4iazmOIvZwQpZVLW8wzQ667h7QMCR3VXfxJYQJMifKJoWxcuZz1ClriDWBKqBvJ5nfC7zS1OUiXCMIiTPcZVVLiLIhsihVZhyiAezEkabo41rOi2ykQK7ZxchiOsRQEB+zrAZhBJ1OsTwrrYfROGm4oKo0KSsFoJnQ7lknvq/F9J7FklUtPcykgtlkTrpJEnURXWkobs5XKUtkOMTZLCDdHHiF0I7jrVSWWBX/qNFO6V1GaY9NK92VtNbq5igSd24g7uMaU0CDurZST3Rm00VPj0AksOOo13b91U29rIXCiSDuYbpndPPjRL2VO8A8PX/wCBU+Tp9kad3vpiLapxGLVPan05VPlKwTmEDvFUhOs1YdmQVEa6GZP7UAcPtq3wJJylgADqAJ0ooNKzESONddSOQrw0AL8Z9Jb/AJ/gKrirMYPnE/n/AEiqzRII9jihrp+eT8L/ANtE0Ne+lT8L/wBtNEyCRUrwVy90DeaRQD0gvFMO5Xf2R4AsAT5AmlmB2oMpJ0IJHvj+op9ikVkKsBlIgg7oO+aw+1dnthiZk2pGV4JGWZAfkw57m03VjlT5Rtia4ZoLe0CTbDaZnPPUKPhJHpTdLu7zrCjbBhXmSh1iNzaMfzAacqd4TbiRJMc+GsxWayVszWWHwOMdiTDAaEDeeOhP9KFOOU2H+4Dx3gaxrwjSlO1tsDKdQFG9j399JlxbXMqWu2TuVdZ72O5QZnXcDSlkbewLCkt3uaboriZN5PsMPUSuveQoNaGlPRzY3ye2QzZnc5nYTExECdYFNBcExOvKumN1uc0nbtHrLIikuI6JWSZQva7QaLbQuYcchlfQU7qU2k+RJ1wIbXQ+3ua5dccVzBAe45ACR3TTbCYBLShbaqijgoAH/uiK5uXAu8xrHrQopcA23yQ1icTs5Ri3zcZ7wOKmPB/ca1Y2vbgycsEiDv0Mf88RS3bmzjcOa3IIAJaN+mkDw0PcayzQ1IvFLSzzD6DtaHiRrHdHKr7aR7NyPBo91KsFilIyt2XXepM7uR4jv+Box7k/Wie/3jWuWOXTszeULL7l5gPpCZ5dr+lLtoY/q7bGSsDV2lm5wF4nlrXt/GhTCnM3ACJ8SW9kd9TYOw7j3OuxAiPo7UzlJ3s3fy9a2i5T4IemPIPs3COb4t3ZyZAckwonWZWMzTx55q12Fw4RAqzA3SST6kzUGGGfPHaiJ7qtroiqMZOyVW1WVw4qiRdjfbt+Le9f/VcVZjfbt/iP6GriKT6EuWNqFu/Sp4N/bRVC3j84n83wFUhSJicbk4MdJ0E9wpfeAvFgUjOpVWbUrKmYHDhu303zDmPWg8YpaFXRSZZswGn2RGutIoWY6/cChSiMUAhJZyYESRoI7zSjE7UvCQHAkg9XZYuyrpmjsmBvk7uVO9rYdAmUABQCWcklQIggqGlz3bqTPh1ylhbLrIQM7qhDZgsESSqAx2RHOkxpmTxaEsbihwXLLIbNMRvze1oBrwqWL11QoDqczZO0Mx3COWbQgTHwp2+FbtuIuZSBxckqSCC8gLmJOg13A1Re2KiOJJKvmBgZGtEmIKk6rLjjWeizXXXYuWy92OtfPJ0UwFByiIUGMw8z2hWh2dimCkC9l6shSv2iPLsHlvkRQq4JFY2zbZbZGVoecvV5bjPBJmSRp3Ci22WEZglxCS1uEIGV0aSxMk7tdTypqNdEOd8sfpi3XVHDgxIZwQD3ZoZfCjMFnkuykmIABWImdNdT4mgsCOrGU27bAneHQjzzazRli1bUaOUBM5Q4IHhyHdWlMz1IZqdK9ocYxAPbHrUGOT7QoCwiuXtht4mqPl6c/jU/xBOfuP7Ub+Bakd/JE+wvoONWZByqn5cvM+h/ap8tXv8Ayt+1FPwGpAeO6P2rpzMsEcQY1PGNxNCnohbPtXLxHLrCB7v3pt8sHf8Alb9qnywd/of2qdH0Up12VYLZVq0IRAPefU60ZFUfLB3/AJWqfLV+9+Vv2ppNdC1X2EVJof5YOTflb9qnyscm/KadMVoIrl6oOMHJ/wAprw437j/lP9aKY7QNjfbt/iP6GrzLXN5yzp2WEMSSQB9Ujn3ius1JqgXLGlV3LIbeAfEVKlMGcfJE+yvoK9+Rp9lfQVKlFhSFN7BK3bdewGhbahe0Q0AseIn6u6rsJswZ7jsijPlAUAEBUkAnmxJY+EDhXtSk2x0ji5sq2b8dUsBJ3AAsTppzAB1768vbAWN40LFRAgSVIHgCvvNSpRbHSO7Jt9aQ1vI7jUQpUx4cY46V2uwrYkoMrZiwYAaZokd66bqlSlbFSLcNg3DS7Iw+yEy+cyTRfVDkKlSqFSJ1Y5V6EqVKBnoFe1KlAEqVKlAEqVKlAEqVKlAEqVKlAErxqlSkwBLwobLUqVJZ/9k="/>
          <p:cNvSpPr>
            <a:spLocks noChangeAspect="1" noChangeArrowheads="1"/>
          </p:cNvSpPr>
          <p:nvPr/>
        </p:nvSpPr>
        <p:spPr bwMode="auto">
          <a:xfrm>
            <a:off x="0" y="-1050925"/>
            <a:ext cx="207645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0" name="AutoShape 4" descr="data:image/jpeg;base64,/9j/4AAQSkZJRgABAQAAAQABAAD/2wCEAAkGBhQSEBUUExQVFBUVFRYXGBQWFhUUGBgXFRcVFRcYGBcXHCYeFxkkGRUVIC8gIycpLCwtFR8xNTAqNSYrLCkBCQoKDgwOGg8PGikcHCQpKSwpLCkpLCwpKSksKSkpKSkpLCwsKSwpKSwsLCwpLCkpKS4pKSkpKSwsKSwpLCwsLP/AABEIAOcA2gMBIgACEQEDEQH/xAAbAAACAwEBAQAAAAAAAAAAAAAEBQADBgIBB//EAEYQAAIBAgMEBwMKBAUEAQUAAAECEQADBBIhBTFBUQYTImFxgZEyobEUIzNCUmJykrLRB4LBwhVTc6LwJIPS4fEWNENjs//EABkBAAMBAQEAAAAAAAAAAAAAAAABAgMEBf/EACgRAAICAQQBBAEFAQAAAAAAAAABAhEDEiExQVEEIjJhEyMzgZGxcf/aAAwDAQACEQMRAD8A+4VKlAW1Z2f5xhDsIGXhHMUCboPqUKMK3+a/+39qnyRv8x/9v/jT2Fb8BVShfkp/zH9R+1Q4M/5lz1H7UbDt+AqpQowZ+3c/MP2qfI/v3Pzf+qNgt+AqpQvyL79z8xqHAj7T/nNGwW/AVVbXwCFJ1MwOYG+Ko+Qj7T/nb96rxWyVdYJfmDnMqeBB4GjYLYdNSkWAvxdNi+T1gGZWDMFup9pROjDivDwpp8gTv/M370qEX16KG/w5O/8AM37158gTkfzN+9FIVsLmpNDDApyP5m/evRgU5e8/vRSC2XzUJoN0sq4QkBmBIBJkxy176E23i7OGtZ2WT9VRMsd8d3jRsh7nmx8SGuX930nDjpE+6KuGyLIcOAAVkgZuyCRE5dwPfWI2yXwl4EjRtQFaNGMkjTWDoQfGtZsHF271tWyKZmDliY36cD3VKaexTT5HYujmPUVOuXmPUVWmCT7C+grr5Gn2F9BVUidz35QvMeooa/eH2l9RV7YRPsL6ChL9lfsr6CikG4txTTQFFOoDOAIGYbtPqihYpNDRs6DwO+5/qN/bRlB4Hfc/1W+AqugfKDKlSuc9IDqpVXylZjMNd2o1/wCRUOIWYkcOPPd8KBlsV4TXtIel+0GWyLVsxcvuLSniM2jMPATQIa4LGi6uZdVJIB4MBpI7pofbu1Pk9i5c0lV0B4sdAPWisPYVEVFEKoCqO4CBWR6ZM2Iv2cGhjMQzn7Kjj5CfMipk6QBXRHpQ+KJDxOQN2R3hT7yK1dfO+gbhMQw3KLLbzuCug1NfQLV4MJUgjmCDWeJtx3EmBbb2V11vsnLcQ57b/ZcbvI7jXGxNp9dbkjLcU5bicVcaEeHKmZFZnbifJcQuJWcjwl4DdH1X8eFavYZpKrvkhGI3gE89wndxrq3cDAEagiQRuINdTQhiu3YvqCAyxqRmkmTGmu4b6LtI+ssASZ3TpAAFKf8AHXGM6plVUnLOpJJWV13QdKpOIdtpZZYKqarJgiJDkbt5jyobRVFWHwb38ebrENbskqCY9oKNFHiSSe6iNsvae+FvEBLKdYQTEsxgeI03UowXTNLdq9AIbrbraiQuYZlzAb5Iy6c6BTZV+/iFxN1lY6HqoK6LMKNYBmN/KubLmjBfY1uB9KdvHEsgClCBlZW3CHzEgkakgAADm07qN6J7UIsNbT2rRLcQD9YETzgj0ru/sMYkF1ORphZBEZSRLDnmzA9wHdVGxbwa/bS2oRlVlcNmjTTzh1HrWGPM5y4Lo+jWLoZQRuIBHgRNXTSXZDXMpSUGUysq3ssTA3jcZHpVuOt3yWCFMpjfII0ExHfNeiYjO41BXqot4e99ZgBnB7O8jWQZ591XXqAFL+3c8R+kULRT+2/iv6aHy0SJRr6EwY7Vz/UPwWi6EwZ7d38f9q0+mN8oLNJNsYbtjtPL7gntdmDEzETrTuuGtAkEjUTHnvpDEBtW0VdWBdWyyAWUEExE6GSYjnVlq2GugqXJ6sDNCRAYiRyIkimx2fbiMgj9qsSwoMgAH9zPxoA7UQKxl+9122EX6uHQn+aJP6lHlWzZoFYToTNzF4i6dezv/wBRyfgtS3vQnybe48KSdwEmspsDKFv4672eszFSdy2kJj8xHuFaHbFhrlhrYMZ4UkcFJGYj+WawXSbEHFTYs9mxZUkkbotrqxHEblUc5NTJ1yDBNg7JOKxCrmKIELvG8qSkD151pf4fKUbE2j9S556Fl+AHrQf8Pkm9dMbraL6sxj3U/wBiYbJjcZ97qn/Opn/cG9azwr22TEf1RjsGt22yN7LAg/8APf5VfUrdqyzK9Eccyl8LdPzlomO9f+EHwYVpwayXS7DtYu2sXb0IIV/fE+IlfMVpsFjFu21dDIYAj/nOdPKpi+iUL9s4JQVv5RmtupJ5qJBkbjEz5VTtq49u4LiEQUAB4ZlbOFY8AwkDvinz2wQQRIIgikuMtXbKEJF1Tott1YnX6sj6vjQyuTNYG/aa3dOSFz3SyGGMmSVPDw8qYXMeAkW4zlWyjfqZI9xB8qRbV2ZdtXVZgltXGqoFgxwycI3Tv7+FE4W7YCKbY1WJHbkowKkgFjm3+UEV5eSKUq7OiDTVHd3ad9WC3LZzXPs7mMZXYH6nZhoO6aNwuDy3M5Ak9kEDiRJAO+AB8K4w2KF247z7MDnuBZx4EgGe6qtobYAyKWUNDNr4AEgb9MwHrW2PavJbjSHWz8UBeCySdQe+R+6e+tCDpWY2BgWdxdYEKJKyCpYmQDB3KAx8Z7q04Wu6CfZzzavYru0JeNF3KDxB0qyDN7c2p1AcgZndlW2n2nK/ASJpZ/8ATbHV8RfznVsrALmO/KOAmYFcbPPyvGtfPsWhltjvMgH0lvMU/ileomJraCwf0l3/AFB+hKNoPBjt3fxj9CVXTG+UGVK5ZorK7b6cJbbJYHWPz1K6b4jVj4aVLaXIro1lD3ccq3EtnQvmy8jlgkTzgz5GkHR/pit5lS5Cu3skey55A8G36HlTLpHgmuWGNsxct/OWz99NQPAiR/NSUk1aGnYVtW5lsXG5Ix9xrK/w8T6c/etj0Ut/dTPFbWF/ZrXk+vaOnInRh5GaA6BgLZvMTA6zXwW2p+FZv9xL6F2gjpptvq7XVKYe4DJH1U3MfE7h58qBOzPk2zXn6S6FnuzEAL4AT6mhNmKcbjs59he3B+yNLa+Z18jTPp5i8ttE4sxY+CiPiwrOUri5/wBB9nP8PrWl5+bqv5Vn+6tYmGUOXA7TAAnmFmPiazXQe+iYUEtBd3bcdxMDhyFaD/E7f2vcf2rbEqgkNcBVSgL21VVu17OXMG9Znlu99d2NohlLQYmBAYyNNd1aDPNr4AXrL223OpHgeB9YrI9DdqG3caxcMdowDwfcV849R31sW2gv3vyP+1YDpjhwmIF5A0XN+jLDjjMaEwD5Vjlte5ES23Po6NXUUm6ObZ660CfbXRwOe8N4Ea+tOQa0jJSVosGxtgFD4GCACZiRE8a+e4LopfxNvrOsVQ7OY1WDmhoAErqDoCONfSyKrtWAswAJJJgRqd5qJ44z5GmfIsd0W6jFLYS4652QdYpKk54kwNNCeNaPo50OD4UO7OuIl4u5mmQ7BTHEaT4GiOktof4jYPNrXxb/AMa2cVEErf8A0Sbs5soYEmTAk7pMamra4NyIHE7h4V6X99dAFdysr022mUs9Wp7V2V8FA7R/p61qLtfN8bc+WY+B7AYIPwLq58wG9RWWWVKvImNujmC6q1HFgrn+cEgeQyjyo01eR228E/urnLWtUCNRQNu4Fa8SQAGBJOgACLJNHVgumO13N1sNZGZ7jLoOJyiF8BvJoukTJ1RXtrpHcxV3qMMCQ2kbpHFnP1U/53Vp+jvRpMKnBrje1cO89y/ZUcqnRno4uFt69q62tx+Z5D7o4etMcZj0tLmuMFHM1ml2xpdswvTLYPVP1qDKjtMjTJc3gjlPx8a03Rfb3yizr9InZuL38G8CNaYYi1bxFkqYe24jTiDyr57YvPgMYc2qghbn3rbGVfyGvkaj4StcMinF2uAyy3U/LsKdFlriDhBKlhHgw99c4XEZMJftjfdvhP5ertlv9unnU6Y2oxS3EMi5aUzMgicjeIysD/KKCxCMbl2BpKqg5vcW2pPrl9K5c2WslGlWjWdCcLlsG4QAbrE+Cr2V/r60g6aYzPiWy69WoQDm51j1ZR5VtWK4bD/dtJp35RA9T8axOwcEb2LTMJhjec+Bkert/trWfxWNdiN5svBi1Zt2xuRFX0EH3zRVeAV7XWijlrYPATzivLNoKIHMn1rupTAkUr6Q7J+UYdkEZt6k/aG7yO7zppXhFD32B7ny3YW0msXQddJVl3ErO494I9Z519LweLW4gdTKsJBFYbprsfqr3XIOy51HJ+I/mAkd4POueje3zaOpm228Dh94eHEcY57+GE/wz0S46M4unR9DqVzbuhgCpBBEgjXQ8a6ruNDFdNl/6mxw1Qzu3XI/u99afFYNmUhXeSy6zuAYEx5Vmen5h7B/F7mtmtkh0rKHykJCt9hkgfO3JUGCCJk6EzxNdNsUkAdY8Azv1OkQTyppXhNajEfSnaHU4djPabsL4tx8hNZjoPgJL3TuHYHiYLH0CjzqrpztTrb2RdRb7MDi31o79w9a1GxdndTh0t8QJb8Tat+3lXMnryX4J5ZyR228E/uqqiGT5xvwp/dVJWuthEb7b2mMPYe6Y7I0niToB61mugmy5Z8TdE3HgrO9UcZp7mbf4RRfTDDG/cwuG+q9xrj/AILQk+uaPE08wagXLgAgDJA5QtQtwYWzQCSdAJmvneU7TxrAkiyg3A8J0HcWOp7vCtJ042j1WFYDfcIQcNDJb/aDQ38PNnZMKbh33WLfyglR6wT51nJ3LSMEwt07OxHVMScPckq32e/yO/xnnRvTHZHXWheUS1sEmNc1swWHeR7Q8+dM+keyuvsEADOvaTxAMg9xEjzrP9ENsEEWHPZP0RPDnaaeXDu04VM6+D7F9CBMRItWmnKBdyNvHVlQ+XyK6dxo/o/aLXrGf2iTcbfvVS3HvI9Kt2rsgLceyJUEZ7bDgrSpAPcSR4MKv2ZfVLxuEHsWX7IOuYuiZPdp4zXmO36hKfK/zyaJVEP6WYzMVsgwBDueGnsqfE9ryorojs7LbNw+1dII7ra+wPOS389IcJhGxF7KdS5L3W5KIkDxMKO4E8K3lpIEaDuG6u3B+pN5Hx0Sd0v2xtZcPbLtv4CYk/tRGOxi2kLsYAHryA76y+xcK2NvfKL30an5pOBI496g+pE7gK6ZS6XIjvDbaxvtthyyHWAADHcM2YeYpjhel9ltHm03FXBHvp0q1VicGlwQ6qw+8AfjVJPyB1h8UriUYMOYIPwq2spjtlPhG63DyU+tbkmB8SvvFO9mbbtXlGVhJHskiQf6+VKMrdMC/aGCW7bZH1VhB7uRHeDr5V8u2rs98LeKseydQw0DD7Q5HgV4b9xr60KX7Z2KmJtlHH4WG9TzH7cazzYlkRMo6kZXo30h6rst9EeP2CTv71k68t+6a3CNIB518mxOHfDXDbfeNx4RwI+6fdrWs6KbciLT7vqEncT9Xw5elc2DM4P8c/4CMumcfxISbdrxfX+UEe8VrsP7I8B8Kyv8Rj/06fjP6GP9K02z3zWkPNFPqorrj82Ugik3SbbIw9kkEZ20Qd/E+AGtHbR2itm2Xc6DlvJ4Ad5r5rjMXdxuIAAlmMKvBV36nkBqT+4pZZ1suQboJ6KbNN6/1jexbOaTrLfVHr2vIc63zCqNk7MWxaCLrGpbizHeaJZaeLHoW4JULmHzjfgX4tVRWiG+kb8C/qaqDW0gicNiVO1VB3rYZB+JiHPuWnGG+mueCfAj+lZrpNYNnFWcQNxdAx/2kean/bWlsfTP+FP7qiD5JfKMh/E4EiyvPP69kD4mtfsnDdXZRPsoo9AJrNdO7RN3Bnh12Q+LFSP0mtPjrzovzadY32cwUeJJ4VKVSbLCSayHSbYuRjdQdhiC0aZXnRxyk8eY76MOLx1t5a3bvq4PZtnL1Z4Sz7xHdV2w9qtird0XLarlY2yAcynTUTxj+opZIqaoVGfO2Os6pbn01t8s6AXLVwFSRzYPkkc9dxoXEibz3QSFCBTG4lCSzxyE5e/L3CptbZWVzbMhrbBrb8dNVafKD4UXgbS3eptxCs0MvdaGZl9QB599eRlbnkSW0uGUuKND0W2eUtZ2BD3O0Qd6j6inwHvJpxfvqilmIAUEkngBXqnSsP0m2w9+4LVkZgWyqv8AmOOJ/wD1rr6HkK9XbHGkI5xOKubRxAtpK2k7THiF3CfvtuA4CTW4w+HVFCqIVQAANwA3CgOj+xVw1rIDmYnM7ne7nefDgBwAppVwjW75ESpUNVNiVAJJELvPAeNaDLCKTbU6L2rgJVRbubw69kz3xvFMhjVkjMJESJ3SY1866TEqxgETrpx00NJxTAB6PYxnsxc+kRmRvFTHwppQ9jBKjuwmbhDHlIAWRy0AoihIBVt/YKYm1lOjDVG+yf2PEV83dXs3DafssDB/pB4jiDX12sv012B11o3UHzlsTp9ZRvHeRvH/ALrnz4datcmc49oz/SLbnW4JAxm4jweZBRwD/Q9/jW32XiQMLacmB1SGTyyCZr5Ji26y0ftL2h5DUeYn0rRYzpBnwli0h7ItW88cTlHY7wOPfpWGLNScpcoalsVdJduHEPCzlmEXeTJ3x9o6ad9a7or0dGHtyw+dcAsd8cQgPIc+JpH0J2Hnc37gnKSEB+0JDN5agd8nlW7AgVthg375cscfs4aq7hq4jSqLldRQudvnG/Av6mqo1Zc0ut+Bf1NVRNUxRY32ls9b9s233GPEEEEEeYrmz9O/4E+L0ZQlofPv+BPi9JCYH0lwhewSolrbJdXxtMGgeIBHnReC2pbu2xcR1KsJmRp48iKLIrKbQ/h1ZuXC6M1oMZZVgrPEgHdPnUMo5290qzn5PhPnLrHKWG5eZB7ufCnuwtlDD2EtgzGpbmx1Y+tcbJ2HawyxbWJ3sdWPif6UxDjd50JdsBD0twsqtwDVTlPg26f5o/NSjo/ZIximeyUuaffhYPjln0rWbVtZ7Lj7p9RqPeKyeIxy2BbvwTB0H2i6kKvmSB5mvN9Svx+ohPzyUlsM+k22cqmypykrNxvsJ/5N8JrnolsTKBfcQzCLan6lvePBm0J8hSfZeAbEX8rmdetvHgdYVByBI3ckPOt6o0roxfqy/I+OiTqpVfyhc2Wdd8f88q9S8DuMxXYB0RSDaWCS2wzZjmzDsnKAu8zz8a0FU4gJEuBC6yeEazQAnzIJAzKAouFgVEsIOWN4Mb6I2VhQZuAuuZpZS3GOPlGlVHpBg1YDPbknLw3trHnTm3bAEAADuoHTXJ0BUqTXk0CPa8apNe0AfHOkuzjZxrW0EZ2BTuD6+i6+lXYDB9Zet2bfZEgCPqqAZPkJPia03TfCgYm3d0lbDjvkuAp9Gah/4fYPNdvXSPZi2PFgHb3ZBXlSx6vUaeiK3NxhcOERVUQqgADkAKurxK6r1SzljpQ9yrmqm5QAvu/SfyD9VU9WauufS/8AbP66qL1TJiP6EQ/Pt+Bfi1LOmG2Gw9hSuhe4qZuUySe7dv4UBZwuND9m7bYlAZbtCJMQYrPVTBmqFwEkSJG8cprus3g7Zw7vexd9M7qFyjQQp4DefTia7xPTFB7CM87i0Wx/u1PpU60uShxjcNnA1jXXvBBB+NBWdi5b3WdYfZChY0CgzG/Wk/8AjOMufRoqj7tt3PqxA91cPcxu8veHhaQj3TUPMl0wNP8AIV11fWdC7ce6axZthhbQbkUOxMmGghRruiGPpRNra+KXVXS7ESrLlbnB5HfQdhT8iYkZbj55B3q11ioXyUqPIV53rMsMsUlzZrBGj6JYSLAuRre+c/lOif7Y9aaXto20bIzANEwatsWgqhRuUAAdwECpdw6nUgExEkCvUxx0xSMhGt2y5a4bhALTAnTKMpJ03CJ7prpDYDq2dpB+8B2e4CNAAK6vZ4derntQCoGqzu4cO+rsEpGVDaAUSM2889fE6zWgBmG2ijnKrAnLmjuJiqttqGsupYLIjUwDxjziPOgNp7aS1cNtAoc+02gyzqB95uMcN5rmymbtZC5IMs2o58f6VjPIlsaRg3uZGxs+2ClwLnKOhKtvgaNIPHj3wY3zW9wmO60di6hjQjLqDyIJkGs1tzC3LsZSLbgiGAlsoPHhliRrv0pXsjFZ7qrrbvQZYexc3+anSRWEc1G8sbkrZtrtm+WcgoNAFnMdx4gbuNXLZu5gWI0UjSfaMakbooDZG22JKXlykGAxjfyPfGoPHyp6prrjJSVo5WqdCa7gb7QM8DNmJnXSMokDdz503szlGbfXdSqEYnp3c+cA+4s+BZz/AEov+HdmMHm+3eun0IQT5LS7p43z/wD20+N396a/w8/+wT8d3/8Ao1cWP9+RC+QzxW18jkZS2WJga66kgcgKrtbWcmCuWAc0g75bKByJgb+ddNaYOWDh5cwC2XKgHaGm+GjSh8SHn6QLMk9rTKQYKxuGg99dpYSNok5NIDKCey2h4gDjvotz4jxpKqOQfnVlmB0LHsRLgchv1pnhrwZBBBERoSRp3mgAa99L/wBs/rFUGrr/ANIPwH9S1VlqpExGm1NlpiLZS4JG/kQeBB4Gs7b6JMrlLd90AUHe26SI0IH/AM1rqFH05/0x+o1DipcgxRhehdpTLEseJ9mfEjtH1pthtmW7fsoo7419TrRdSpUIrookVIqVKsBXtnZucZ1gXFBIPONcp5gx5GCKz+1bRNpbiaKWtF/wZ0M+I+E1tIrPW8HmwrJP1bifrUV5vq8PujOPKZrCWzRoAa9obZ13NattzRD6qKJr0EZFWIuKqktAUAkk7o41mcXtG5mCqWCncs9sA7sxGsdwI8TR/SjFZRaT7bEnj2balyPXL76U4E5nkDM53Zty97Hie74VzZ8jUlFHRigmnJjPD4O1aE5R1jkmYAYniTvPnTB8UqIWbWBw58B50vOyjlz5y7nex0BHIAeyo5DfxpVjrjNcVBLZMrtru17I05mPQ1Dk4O6KjFT7H1rBAISxljqx038h4bqTYXZau992EHOAGGhAQKsrygg+lS7jriBg2gPPd5ctK7sYsJdupOkqTJ/zN47tIPnSuMtykpRdF9nDdZmViOtXSfquN4aN+vu1517h8a+GYLcnJ+aOPZb+h5aUtbb6WcQhd9CFRuMCDDcwAZnuPdTzasMsQGBG7eDxrVSSVozcHqpjhHB3V1Sno7iZQp/lwBJk5fq68dNJ7qbV0p2rMGqdGI6d4Y9arRoyQD3qWMeMNMdxph/D63/0IXlcvDzztWgxmDS6hRxIP/JHI99UbH2UuHtlEmMzN2jJljJ1rCONrI5eSa3s4XZHs9tjlBWNACGABnTurpNlAQZkiNeMDQLpuHdR9SugYFd2eCQeS5fLx31LGGCiBu4DgOGndRb7qqigBbiPpR+B/ilcV3ifpV/C/wAUqrWqkTEfUJ/+f/tn9QouhG+nH+m36lpIbC6lSpSGSpQp2knZ7Q7RIGvEb6KBoAlKtkCbf/cu+nWPTDE4kIpJ8hxJO4DvqjZ2HKWwDv1J8WJY/GsskdSoaKej8/JrYMSoKmPukiPdTKl2zlKXLlvhmLr+F9T6Nm9RTGtEhGa6bEqtq4NQHZPA3FyofzhR/NXGxLCgRvjeeLMdT5k6nypn0lA+Tmdwa2T4C4tIMPismYce0fEsd/p8K5M9KSZ1Yk5RaRotoY0KkRJbsqBxJ3CpszZIt24OrE5nbiWO/wAuA7hSnB3c+IknS2IHe7bz5KD+atKjVWNqfJE1o4B7+AVlII0g++sNtmy4xDhSIc9ttez1VtSzHgezljvr6FmrH9IV+fUQCjsGP4hpE8jAmqlGF0LHKQHe2Kj2csAS4IJgsOycxLb9QSCO+Kt2Ni7gR7F49uwAJ39mDAJ4xwPEEUfgr4fWQBw3a68hu1Ez3CkD3VW9fuglkabajUs7NlhV+1rMGpnTVI0i3e5o+jGuIvEblS2p7ySze4H/AHVpqWbC2f1NrtRnYl37ieE8YECe6mYNbwVRSOebt2SpUqVZJKlSpQB4RVTVdVbigBXiR84v4X+KVVNX4tfnE7w/9tcdXVSFFDmhG+nH+m36louhWHz6/gb4rSQMKqVKlIYtxGzEDrc6sEgkk65teI1146UU+MUJmnThGpJ5AcT3Vc50pQqzcDqOOiHdG4v91v6UmxpWGYewzEPc3j2UmQveebd9G1U10CrRSEBsuYkbmUyGGhAO7x/9V1hcVqUfRx7wdzDu+FTGDL84Bqu/vUxPpv8AKuMckpnBhlGZW/5wI30AW47CC7bZG3MpU+B/rWExlp7R6u57YU5W4XFX6y/ejUrwO7St5gsV1iBt3AjkRoR615i9n27qlbiK6ngRPpyPhU5MamqZpCbg7RhNhbR1Yzr1jaeAA/pWww2OkVmdp9GVwpNy3m6otmaSWKMTvnfkPGdx7jpMPjGA8dByka6em/vri92J7Hb7csfs0uIx4iazmOIvZwQpZVLW8wzQ667h7QMCR3VXfxJYQJMifKJoWxcuZz1ClriDWBKqBvJ5nfC7zS1OUiXCMIiTPcZVVLiLIhsihVZhyiAezEkabo41rOi2ykQK7ZxchiOsRQEB+zrAZhBJ1OsTwrrYfROGm4oKo0KSsFoJnQ7lknvq/F9J7FklUtPcykgtlkTrpJEnURXWkobs5XKUtkOMTZLCDdHHiF0I7jrVSWWBX/qNFO6V1GaY9NK92VtNbq5igSd24g7uMaU0CDurZST3Rm00VPj0AksOOo13b91U29rIXCiSDuYbpndPPjRL2VO8A8PX/wCBU+Tp9kad3vpiLapxGLVPan05VPlKwTmEDvFUhOs1YdmQVEa6GZP7UAcPtq3wJJylgADqAJ0ooNKzESONddSOQrw0AL8Z9Jb/AJ/gKrirMYPnE/n/AEiqzRII9jihrp+eT8L/ANtE0Ne+lT8L/wBtNEyCRUrwVy90DeaRQD0gvFMO5Xf2R4AsAT5AmlmB2oMpJ0IJHvj+op9ikVkKsBlIgg7oO+aw+1dnthiZk2pGV4JGWZAfkw57m03VjlT5Rtia4ZoLe0CTbDaZnPPUKPhJHpTdLu7zrCjbBhXmSh1iNzaMfzAacqd4TbiRJMc+GsxWayVszWWHwOMdiTDAaEDeeOhP9KFOOU2H+4Dx3gaxrwjSlO1tsDKdQFG9j399JlxbXMqWu2TuVdZ72O5QZnXcDSlkbewLCkt3uaboriZN5PsMPUSuveQoNaGlPRzY3ye2QzZnc5nYTExECdYFNBcExOvKumN1uc0nbtHrLIikuI6JWSZQva7QaLbQuYcchlfQU7qU2k+RJ1wIbXQ+3ua5dccVzBAe45ACR3TTbCYBLShbaqijgoAH/uiK5uXAu8xrHrQopcA23yQ1icTs5Ri3zcZ7wOKmPB/ca1Y2vbgycsEiDv0Mf88RS3bmzjcOa3IIAJaN+mkDw0PcayzQ1IvFLSzzD6DtaHiRrHdHKr7aR7NyPBo91KsFilIyt2XXepM7uR4jv+Box7k/Wie/3jWuWOXTszeULL7l5gPpCZ5dr+lLtoY/q7bGSsDV2lm5wF4nlrXt/GhTCnM3ACJ8SW9kd9TYOw7j3OuxAiPo7UzlJ3s3fy9a2i5T4IemPIPs3COb4t3ZyZAckwonWZWMzTx55q12Fw4RAqzA3SST6kzUGGGfPHaiJ7qtroiqMZOyVW1WVw4qiRdjfbt+Le9f/VcVZjfbt/iP6GriKT6EuWNqFu/Sp4N/bRVC3j84n83wFUhSJicbk4MdJ0E9wpfeAvFgUjOpVWbUrKmYHDhu303zDmPWg8YpaFXRSZZswGn2RGutIoWY6/cChSiMUAhJZyYESRoI7zSjE7UvCQHAkg9XZYuyrpmjsmBvk7uVO9rYdAmUABQCWcklQIggqGlz3bqTPh1ylhbLrIQM7qhDZgsESSqAx2RHOkxpmTxaEsbihwXLLIbNMRvze1oBrwqWL11QoDqczZO0Mx3COWbQgTHwp2+FbtuIuZSBxckqSCC8gLmJOg13A1Re2KiOJJKvmBgZGtEmIKk6rLjjWeizXXXYuWy92OtfPJ0UwFByiIUGMw8z2hWh2dimCkC9l6shSv2iPLsHlvkRQq4JFY2zbZbZGVoecvV5bjPBJmSRp3Ci22WEZglxCS1uEIGV0aSxMk7tdTypqNdEOd8sfpi3XVHDgxIZwQD3ZoZfCjMFnkuykmIABWImdNdT4mgsCOrGU27bAneHQjzzazRli1bUaOUBM5Q4IHhyHdWlMz1IZqdK9ocYxAPbHrUGOT7QoCwiuXtht4mqPl6c/jU/xBOfuP7Ub+Bakd/JE+wvoONWZByqn5cvM+h/ap8tXv8Ayt+1FPwGpAeO6P2rpzMsEcQY1PGNxNCnohbPtXLxHLrCB7v3pt8sHf8Alb9qnywd/of2qdH0Up12VYLZVq0IRAPefU60ZFUfLB3/AJWqfLV+9+Vv2ppNdC1X2EVJof5YOTflb9qnyscm/KadMVoIrl6oOMHJ/wAprw437j/lP9aKY7QNjfbt/iP6GrzLXN5yzp2WEMSSQB9Ujn3ius1JqgXLGlV3LIbeAfEVKlMGcfJE+yvoK9+Rp9lfQVKlFhSFN7BK3bdewGhbahe0Q0AseIn6u6rsJswZ7jsijPlAUAEBUkAnmxJY+EDhXtSk2x0ji5sq2b8dUsBJ3AAsTppzAB1768vbAWN40LFRAgSVIHgCvvNSpRbHSO7Jt9aQ1vI7jUQpUx4cY46V2uwrYkoMrZiwYAaZokd66bqlSlbFSLcNg3DS7Iw+yEy+cyTRfVDkKlSqFSJ1Y5V6EqVKBnoFe1KlAEqVKlAEqVKlAEqVKlAEqVKlAErxqlSkwBLwobLUqVJZ/9k="/>
          <p:cNvSpPr>
            <a:spLocks noChangeAspect="1" noChangeArrowheads="1"/>
          </p:cNvSpPr>
          <p:nvPr/>
        </p:nvSpPr>
        <p:spPr bwMode="auto">
          <a:xfrm>
            <a:off x="0" y="-1050925"/>
            <a:ext cx="207645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2" name="Picture 6" descr="http://www.asistentka.cz/files/upload/ces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780928"/>
            <a:ext cx="3199631" cy="33918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Sacharidy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Sacharidy jsou produkty fotosyntézy v zelených částech rostlin. Jednoduché cukry jako glukóza a fruktóza slouží jako zdroje energie, složitější polysacharidy slouží jako stavební látky (celulóza) či látky zásobní (škroby).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7410" name="Picture 2" descr="http://www.agrahb.cz/images/brambor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068960"/>
            <a:ext cx="565785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arry.mongongnon.pagesperso-orange.fr/images/baillif/ricin_rou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423592" cy="4572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Oleje a tuky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Oleje a tuky jsou sloučeniny glycerolu a mastných kyselin. Dělíme je na:</a:t>
            </a:r>
          </a:p>
          <a:p>
            <a:r>
              <a:rPr lang="cs-CZ" sz="2000" dirty="0" smtClean="0"/>
              <a:t>Nevysýchavé (</a:t>
            </a:r>
            <a:r>
              <a:rPr lang="cs-CZ" sz="2000" b="1" dirty="0" smtClean="0"/>
              <a:t>olivový</a:t>
            </a:r>
            <a:r>
              <a:rPr lang="cs-CZ" sz="2000" dirty="0" smtClean="0"/>
              <a:t>, </a:t>
            </a:r>
            <a:r>
              <a:rPr lang="cs-CZ" sz="2000" b="1" dirty="0" smtClean="0"/>
              <a:t>mandlový</a:t>
            </a:r>
            <a:r>
              <a:rPr lang="cs-CZ" sz="2000" dirty="0" smtClean="0"/>
              <a:t>).</a:t>
            </a:r>
          </a:p>
          <a:p>
            <a:r>
              <a:rPr lang="cs-CZ" sz="2000" dirty="0" err="1" smtClean="0"/>
              <a:t>Polovysýchavé</a:t>
            </a:r>
            <a:r>
              <a:rPr lang="cs-CZ" sz="2000" dirty="0" smtClean="0"/>
              <a:t> (</a:t>
            </a:r>
            <a:r>
              <a:rPr lang="cs-CZ" sz="2000" b="1" dirty="0" smtClean="0"/>
              <a:t>řepkový</a:t>
            </a:r>
            <a:r>
              <a:rPr lang="cs-CZ" sz="2000" dirty="0" smtClean="0"/>
              <a:t>, </a:t>
            </a:r>
            <a:r>
              <a:rPr lang="cs-CZ" sz="2000" b="1" dirty="0" smtClean="0"/>
              <a:t>podzemnicový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Vysýchavé (</a:t>
            </a:r>
            <a:r>
              <a:rPr lang="cs-CZ" sz="2000" b="1" dirty="0" smtClean="0"/>
              <a:t>lněný</a:t>
            </a:r>
            <a:r>
              <a:rPr lang="cs-CZ" sz="2000" dirty="0" smtClean="0"/>
              <a:t>, </a:t>
            </a:r>
            <a:r>
              <a:rPr lang="cs-CZ" sz="2000" b="1" dirty="0" smtClean="0"/>
              <a:t>kakaový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Speciální (</a:t>
            </a:r>
            <a:r>
              <a:rPr lang="cs-CZ" sz="2000" b="1" dirty="0" smtClean="0"/>
              <a:t>ricinový</a:t>
            </a:r>
            <a:r>
              <a:rPr lang="cs-CZ" sz="2000" dirty="0" smtClean="0"/>
              <a:t>, </a:t>
            </a:r>
            <a:r>
              <a:rPr lang="cs-CZ" sz="2000" b="1" dirty="0" smtClean="0"/>
              <a:t>krotonový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d05.jxs.cz/296/848/0df463cd4d_82659937_u.jpg?13262199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4762500" cy="285179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Slizy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Slizy</a:t>
            </a:r>
            <a:r>
              <a:rPr lang="cs-CZ" sz="2000" b="1" dirty="0" smtClean="0"/>
              <a:t> </a:t>
            </a:r>
            <a:r>
              <a:rPr lang="cs-CZ" sz="2000" dirty="0" smtClean="0"/>
              <a:t>jsou látky s bobtnavou schopností, jichž se užívá skoro výlučně místně neboť mírní dráždění pokožky a sliznice. Podáváme je při dráždivém kašli, k léčení otrav, při zácpě, neboť bobtnáním povzbuzují zpomalenou peristaltiku a působí projímavě. Vařením se mění na cukr a znehodnocují se, a proto se extrahují za studena. Hlavními slizovými drogami jsou: </a:t>
            </a:r>
            <a:r>
              <a:rPr lang="cs-CZ" sz="2000" b="1" dirty="0" smtClean="0"/>
              <a:t>lněné semeno, lišejník, podběl, ibišek, lipový květ, sléz</a:t>
            </a:r>
            <a:r>
              <a:rPr lang="cs-CZ" sz="2000" i="1" dirty="0" smtClean="0"/>
              <a:t>.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Něco málo z historie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Léčivé rostliny tvoří převládající zdroj přírodních léčiv, a proto už téměř od nepaměti slouží jako nejdostupnější prostředek proti mnohým nemocem. Lidové léčitelství se postupně vytvářelo z náhodných a empirických zkušeností celých generací a současné výzkumy léčivých rostlin potvrzují, že naší předkové správně poznávali léčivé účinky velkého množství rostlin. 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cs-CZ" sz="2400" dirty="0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Saponiny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Saponiny</a:t>
            </a:r>
            <a:r>
              <a:rPr lang="cs-CZ" sz="2000" b="1" dirty="0" smtClean="0"/>
              <a:t> </a:t>
            </a:r>
            <a:r>
              <a:rPr lang="cs-CZ" sz="2000" dirty="0" smtClean="0"/>
              <a:t>jsou rovněž glykosidy, jejichž nápadnou vlastností je, že silně pěni při třepáni s vodou. Jejich větší množství v krvi rozrušuje červené krvinky a způsobuje hemolýzu. Užívají se při kašli </a:t>
            </a:r>
            <a:r>
              <a:rPr lang="cs-CZ" sz="2000" i="1" dirty="0" smtClean="0"/>
              <a:t>(</a:t>
            </a:r>
            <a:r>
              <a:rPr lang="cs-CZ" sz="2000" b="1" dirty="0" smtClean="0"/>
              <a:t>lékořice</a:t>
            </a:r>
            <a:r>
              <a:rPr lang="cs-CZ" sz="2000" i="1" dirty="0" smtClean="0"/>
              <a:t>, </a:t>
            </a:r>
            <a:r>
              <a:rPr lang="cs-CZ" sz="2000" b="1" dirty="0" smtClean="0"/>
              <a:t>prvosenka</a:t>
            </a:r>
            <a:r>
              <a:rPr lang="cs-CZ" sz="2000" i="1" dirty="0" smtClean="0"/>
              <a:t>), </a:t>
            </a:r>
            <a:r>
              <a:rPr lang="cs-CZ" sz="2000" dirty="0" smtClean="0"/>
              <a:t>jako diuretika </a:t>
            </a:r>
            <a:r>
              <a:rPr lang="cs-CZ" sz="2000" i="1" dirty="0" smtClean="0"/>
              <a:t>(</a:t>
            </a:r>
            <a:r>
              <a:rPr lang="cs-CZ" sz="2000" b="1" dirty="0" smtClean="0"/>
              <a:t>divizna, hruštička, průtržník</a:t>
            </a:r>
            <a:r>
              <a:rPr lang="cs-CZ" sz="2000" i="1" dirty="0" smtClean="0"/>
              <a:t>) </a:t>
            </a:r>
            <a:r>
              <a:rPr lang="cs-CZ" sz="2000" dirty="0" smtClean="0"/>
              <a:t>a k podpoře resorpce jiných podávaných látek. Saponiny jsou obsaženy v četných rostlinách, zvláště u </a:t>
            </a:r>
            <a:r>
              <a:rPr lang="cs-CZ" sz="2000" b="1" dirty="0" smtClean="0"/>
              <a:t>mydlice lékařské, babího hněvu, divizny </a:t>
            </a:r>
            <a:r>
              <a:rPr lang="cs-CZ" sz="2000" dirty="0" smtClean="0"/>
              <a:t>apod.</a:t>
            </a:r>
          </a:p>
          <a:p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://t2.gstatic.com/images?q=tbn:ANd9GcTZShxfdGdFUCELfGP9ITE5QsjTot8N_Avjv4hgiVSBUILhmg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861048"/>
            <a:ext cx="1838325" cy="24860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6/62/219_Oxalis_acetos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-1"/>
            <a:ext cx="3924300" cy="68580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Organické kyseliny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3" y="1420813"/>
            <a:ext cx="2448272" cy="560387"/>
          </a:xfrm>
        </p:spPr>
        <p:txBody>
          <a:bodyPr/>
          <a:lstStyle/>
          <a:p>
            <a:r>
              <a:rPr lang="cs-CZ" sz="2000" dirty="0" smtClean="0"/>
              <a:t>Organické kyseliny se nalézají v rostlinách v nejrůznějším uspořádání. Je to kyselina jablečná, citrónová, jantarová, vinná, octová a oxalová. Zvláště jsou nahromaděny v plodech, kde přispívají k dobré chuti.</a:t>
            </a:r>
          </a:p>
          <a:p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Jiné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b="1" dirty="0" err="1" smtClean="0"/>
              <a:t>Glukokininy</a:t>
            </a:r>
            <a:r>
              <a:rPr lang="cs-CZ" sz="2000" dirty="0" smtClean="0"/>
              <a:t> jsou látky s účinkem podobným inzulínu; snižují hladinu krevního cukru. Jsou obsaženy např. ve fazolích. Léčebný význam je ovšem nepatrný. Rostliny mohou obsahovat i látky s </a:t>
            </a:r>
            <a:r>
              <a:rPr lang="cs-CZ" sz="2000" b="1" dirty="0" smtClean="0"/>
              <a:t>hormonálním účinkem </a:t>
            </a:r>
            <a:r>
              <a:rPr lang="cs-CZ" sz="2000" dirty="0" smtClean="0"/>
              <a:t>(chmel, anýz, fenykl, šalvěj, proskurník). Jiné zase působí </a:t>
            </a:r>
            <a:r>
              <a:rPr lang="cs-CZ" sz="2000" b="1" dirty="0" smtClean="0"/>
              <a:t>antibakteriálně</a:t>
            </a:r>
            <a:r>
              <a:rPr lang="cs-CZ" sz="2000" dirty="0" smtClean="0"/>
              <a:t>, např. jitrocel, křen, lichořeřišnice, česnek, cibule, černý rybíz.</a:t>
            </a:r>
          </a:p>
          <a:p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712" y="1916832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http://t2.gstatic.com/images?q=tbn:ANd9GcRKiTwMY8bqCwaunq4Yu_FitUA8gBo_8kICyjAIvMQydflvYJKj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1762125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zes-horice.cz/soucas/szes/herbar/obr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45024"/>
            <a:ext cx="4762500" cy="28575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Vitamíny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b="1" dirty="0" smtClean="0"/>
              <a:t>Vitaminy </a:t>
            </a:r>
            <a:r>
              <a:rPr lang="cs-CZ" sz="2000" dirty="0" smtClean="0"/>
              <a:t>jsou látky specificky biologicky účinné, jejichž nedostatek vyvolává těžké poruchy — avitaminosy. Rostliny dodávají živočichům vitaminy hotové nebo ve formě provitaminů V drogách, v sušeném materiálu, je jejich obsah nepatrný. V některých rostlinách se naopak vyskytují látky označované jako antivitaminy, např. dikumarol v komonici bílé, který je antagonistou vitaminu K a zabraňuje srážlivosti krve.</a:t>
            </a:r>
          </a:p>
          <a:p>
            <a:endParaRPr lang="cs-CZ" sz="20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712" y="1916832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dirty="0" smtClean="0"/>
              <a:t>Minerální látky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000" dirty="0" smtClean="0"/>
              <a:t>Nejdůležitější jsou minerální soli vápenaté a draselné, neboť jsou stavebními látkami organismu. Jsou dobře rozpustné ve vodě. Draselné soli obsahuje hlavně </a:t>
            </a:r>
            <a:r>
              <a:rPr lang="cs-CZ" sz="2000" b="1" dirty="0" smtClean="0"/>
              <a:t>kopřiva dvoudomá</a:t>
            </a:r>
            <a:r>
              <a:rPr lang="cs-CZ" sz="2000" i="1" dirty="0" smtClean="0"/>
              <a:t>. </a:t>
            </a:r>
            <a:r>
              <a:rPr lang="cs-CZ" sz="2000" dirty="0" smtClean="0"/>
              <a:t>Vápenaté soli jsou přítomny </a:t>
            </a:r>
            <a:r>
              <a:rPr lang="cs-CZ" sz="2000" i="1" dirty="0" smtClean="0"/>
              <a:t>v </a:t>
            </a:r>
            <a:r>
              <a:rPr lang="cs-CZ" sz="2000" b="1" dirty="0" smtClean="0"/>
              <a:t>pampelišce, čekance</a:t>
            </a:r>
            <a:r>
              <a:rPr lang="cs-CZ" sz="2000" i="1" dirty="0" smtClean="0"/>
              <a:t>. </a:t>
            </a:r>
            <a:r>
              <a:rPr lang="cs-CZ" sz="2000" dirty="0" smtClean="0"/>
              <a:t>Z dalších minerálních látek je důležitá kyselina křemičitá, přítomná ve všech rostlinách, zvláště </a:t>
            </a:r>
            <a:r>
              <a:rPr lang="cs-CZ" sz="2000" i="1" dirty="0" smtClean="0"/>
              <a:t>v </a:t>
            </a:r>
            <a:r>
              <a:rPr lang="cs-CZ" sz="2000" b="1" dirty="0" smtClean="0"/>
              <a:t>přesličce, truskavci a plicníku.</a:t>
            </a:r>
            <a:endParaRPr lang="cs-CZ" sz="2000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712" y="1916832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://t0.gstatic.com/images?q=tbn:ANd9GcQc611PsIPJ3vW1C4gFx-ZoOQfFk464JTPwPlmAwK8o0oCI-KyH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2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Něco málo z historie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Rozvoj a aplikaci léčivých rostlin až do 16. století silně ovlivňovaly poznatky starých, převážně východních kultur Orientu (Čína, Indie, Mezopotámie a Egypt). Řekové, kteří měli nejbližší styky s těmito národy, výrazně přispěli k vývoji léčitelství. Přestože léčení prováděli převážně knězi – už v Řecku se lékařství osamostatnilo a vedle lékařů vznikli specializovaní odborníci, tzv. </a:t>
            </a:r>
            <a:r>
              <a:rPr lang="cs-CZ" sz="2400" dirty="0" err="1" smtClean="0"/>
              <a:t>rhizotomoi</a:t>
            </a:r>
            <a:r>
              <a:rPr lang="cs-CZ" sz="2400" dirty="0" smtClean="0"/>
              <a:t>, kteří lékařům dodávali drogy.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Něco málo z historie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7864" y="1420813"/>
            <a:ext cx="5375449" cy="560387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Na přelomu prvního tisíciletí, obohatili evropské lékařství zejména Arabové. Nejznámější a nejpoužívanější byla kniha </a:t>
            </a:r>
            <a:r>
              <a:rPr lang="cs-CZ" sz="2400" i="1" dirty="0" err="1" smtClean="0"/>
              <a:t>Al</a:t>
            </a:r>
            <a:r>
              <a:rPr lang="cs-CZ" sz="2400" i="1" dirty="0" smtClean="0"/>
              <a:t>-</a:t>
            </a:r>
            <a:r>
              <a:rPr lang="cs-CZ" sz="2400" i="1" dirty="0" err="1" smtClean="0"/>
              <a:t>Kánún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fi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ttibb</a:t>
            </a:r>
            <a:r>
              <a:rPr lang="cs-CZ" sz="2400" dirty="0" smtClean="0"/>
              <a:t> (Kánon medicíny/Canon </a:t>
            </a:r>
            <a:r>
              <a:rPr lang="cs-CZ" sz="2400" dirty="0" err="1" smtClean="0"/>
              <a:t>Medicinae</a:t>
            </a:r>
            <a:r>
              <a:rPr lang="cs-CZ" sz="2400" dirty="0" smtClean="0"/>
              <a:t>) od perského učence, filozofa, politika, básníka, přírodovědce a lékaře </a:t>
            </a:r>
            <a:r>
              <a:rPr lang="cs-CZ" sz="2400" dirty="0" err="1" smtClean="0"/>
              <a:t>Avicenny</a:t>
            </a:r>
            <a:r>
              <a:rPr lang="cs-CZ" sz="2400" dirty="0" smtClean="0"/>
              <a:t>. </a:t>
            </a:r>
            <a:r>
              <a:rPr lang="cs-CZ" sz="2400" b="1" dirty="0" err="1" smtClean="0"/>
              <a:t>Avicenna</a:t>
            </a:r>
            <a:r>
              <a:rPr lang="cs-CZ" sz="2400" dirty="0" smtClean="0"/>
              <a:t> je považován za „otce moderní medicíny“ a za jednu z nejvýznamnějších postav arabské středověké filosofie.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 flipV="1">
            <a:off x="2286000" y="504482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Rozvoj dovedností žáků ve výuce chemie (se zaměřením na nadané)</a:t>
            </a:r>
            <a:endParaRPr lang="cs-CZ" dirty="0"/>
          </a:p>
        </p:txBody>
      </p:sp>
      <p:pic>
        <p:nvPicPr>
          <p:cNvPr id="1026" name="Picture 2" descr="C:\Users\Sibor\Desktop\Avicenna28-02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060848"/>
            <a:ext cx="2857500" cy="3876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Něco málo z historie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51920" y="1420813"/>
            <a:ext cx="4871393" cy="560387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Ve středověku se poznatky o léčivých rostlinách shromažďovaly do herbářů. První český herbář vydal Jan Černý (v roce 1514), ale ve větší známost se dostal až "Herbář neboli bylinář" </a:t>
            </a:r>
            <a:r>
              <a:rPr lang="cs-CZ" sz="2400" dirty="0" err="1" smtClean="0"/>
              <a:t>Pietra</a:t>
            </a:r>
            <a:r>
              <a:rPr lang="cs-CZ" sz="2400" dirty="0" smtClean="0"/>
              <a:t> Andrea </a:t>
            </a:r>
            <a:r>
              <a:rPr lang="cs-CZ" sz="2400" dirty="0" err="1" smtClean="0"/>
              <a:t>Mattioliho</a:t>
            </a:r>
            <a:r>
              <a:rPr lang="cs-CZ" sz="2400" dirty="0" smtClean="0"/>
              <a:t> (osobní lékař císaře Rudolfa II.) vydaný v Praze roku 1562 Jiřím </a:t>
            </a:r>
            <a:r>
              <a:rPr lang="cs-CZ" sz="2400" dirty="0" err="1" smtClean="0"/>
              <a:t>Melantrichem</a:t>
            </a:r>
            <a:r>
              <a:rPr lang="cs-CZ" sz="2400" dirty="0" smtClean="0"/>
              <a:t> z </a:t>
            </a:r>
            <a:r>
              <a:rPr lang="cs-CZ" sz="2400" dirty="0" err="1" smtClean="0"/>
              <a:t>Aventina</a:t>
            </a:r>
            <a:r>
              <a:rPr lang="cs-CZ" sz="2400" dirty="0" smtClean="0"/>
              <a:t>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41986" name="Picture 2" descr="http://www.doplnek.com/sites/default/files/images/clanky11/mattioli_pierandre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314700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Léčivá rostlina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b="1" dirty="0" smtClean="0"/>
              <a:t>Léčivá rostlina</a:t>
            </a:r>
            <a:r>
              <a:rPr lang="cs-CZ" sz="2400" dirty="0" smtClean="0"/>
              <a:t> (</a:t>
            </a:r>
            <a:r>
              <a:rPr lang="cs-CZ" sz="2400" i="1" dirty="0" smtClean="0"/>
              <a:t>léčivka</a:t>
            </a:r>
            <a:r>
              <a:rPr lang="cs-CZ" sz="2400" dirty="0" smtClean="0"/>
              <a:t> či </a:t>
            </a:r>
            <a:r>
              <a:rPr lang="cs-CZ" sz="2400" i="1" dirty="0" smtClean="0"/>
              <a:t>léčivá bylina</a:t>
            </a:r>
            <a:r>
              <a:rPr lang="cs-CZ" sz="2400" dirty="0" smtClean="0"/>
              <a:t>) je taková rostlina, která svými obsahovými látkami příznivě ovlivňuje stav </a:t>
            </a:r>
            <a:r>
              <a:rPr lang="cs-CZ" sz="2400" dirty="0" smtClean="0">
                <a:solidFill>
                  <a:schemeClr val="tx1"/>
                </a:solidFill>
              </a:rPr>
              <a:t>organismu</a:t>
            </a:r>
            <a:r>
              <a:rPr lang="cs-CZ" sz="2400" dirty="0" smtClean="0"/>
              <a:t>. Metoda užívající k léčení léčivých rostlin se nazývá </a:t>
            </a:r>
            <a:r>
              <a:rPr lang="cs-CZ" sz="2400" b="1" dirty="0" smtClean="0"/>
              <a:t>fytoterapie</a:t>
            </a:r>
            <a:r>
              <a:rPr lang="cs-CZ" sz="2400" dirty="0" smtClean="0"/>
              <a:t> (bylinkářství). K léčení mohou být použity nejrůznější části bylin, keřů, stromů či hub. Z přibližně 3 700 taxonů vyšších rostlin rostoucích na území České republiky se v průběhu staletí k léčebným účelům užívalo asi 800 druhů a nyní se jich takto používá asi 150. Celosvětově je z 250 000 známých druhů vyšších rostlin k léčení používáno více než 10 000 druhů.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Výhody fytoterapie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cs-CZ" sz="2400" dirty="0" smtClean="0"/>
              <a:t>Na prvém místě je to skutečnost, že se léčí komplexem, tj. souhrnem účinných principů léčivé rostliny, a nejen jednou léčivou látkou. Léčivé rostliny můžeme měnit a střídat, známe-li rostlinné druhy s více či méně stejným nebo podobným účinkem. Takovou léčbou podáváme organismu látky přirozené nikoli látky organismu cizí. Významnou roli také hraje pravidelný přísun minerálů, stopových prvků a vitamínů, kterých rostliny, kromě účinné látky, obsahují. Pokud je léčení rostlinami koordinováno lékařem, je možné konstatovat, že taková léčba nenese známky žádných vedlejších účinků a je naprosto neškodná.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Nevýhody fytoterapie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400" dirty="0" smtClean="0"/>
              <a:t>Nevýhodou fytoterapie je nízká koncentrace účinných látek v rostlině a kolísání této koncentrace podle doby sběru, kvalitě a typu půdy, vegetačním období apod. Obsah účinné látky může velmi silně ovlivnit také i nevhodné sušení a skladování.</a:t>
            </a:r>
            <a:endParaRPr lang="cs-CZ" sz="24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70050" y="185738"/>
            <a:ext cx="8229600" cy="1435100"/>
          </a:xfrm>
        </p:spPr>
        <p:txBody>
          <a:bodyPr lIns="91440" tIns="45720" rIns="91440" bIns="45720"/>
          <a:lstStyle/>
          <a:p>
            <a:pPr algn="l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rgbClr val="404040"/>
                </a:solidFill>
              </a:rPr>
              <a:t>Účinná látka</a:t>
            </a:r>
            <a:endParaRPr lang="fr-CA" dirty="0" smtClean="0">
              <a:solidFill>
                <a:srgbClr val="40404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712" y="1420813"/>
            <a:ext cx="6743601" cy="560387"/>
          </a:xfrm>
        </p:spPr>
        <p:txBody>
          <a:bodyPr/>
          <a:lstStyle/>
          <a:p>
            <a:r>
              <a:rPr lang="cs-CZ" sz="2400" dirty="0" smtClean="0"/>
              <a:t>Obsah účinných látek v rostlinách je rozdílný. Léčivá rostlina obsahuje komplikované směsi chemických látek. Protože k celkovému účinku nepřispívají všechny stejně, dělíme je na účinné látky hlavní, vedlejší a indiferentní, které předchozí jen doprovázejí a které se též někdy označují jako balastní. Na </a:t>
            </a:r>
            <a:r>
              <a:rPr lang="cs-CZ" sz="2400" b="1" dirty="0" smtClean="0"/>
              <a:t>hlavní účinné látky </a:t>
            </a:r>
            <a:r>
              <a:rPr lang="cs-CZ" sz="2400" dirty="0" smtClean="0"/>
              <a:t>jsou vázány terapeutické vlastnosti drogy, za vedlejší pokládáme ty, jež provázejí hlavní účinné látky a jež léčebný účinek doplňují, tlumí nebo pozměňují. </a:t>
            </a:r>
            <a:r>
              <a:rPr lang="cs-CZ" sz="2400" b="1" dirty="0" smtClean="0"/>
              <a:t>Indiferentní průvodní látky </a:t>
            </a:r>
            <a:r>
              <a:rPr lang="cs-CZ" sz="2400" dirty="0" smtClean="0"/>
              <a:t>tvoří hlavní hmotu rostliny. Jsou to stavební nebo rezervní látky, jako škrob, cukr, celulosa, tuky apod. </a:t>
            </a:r>
            <a:endParaRPr lang="cs-CZ" sz="2400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79613" y="1960563"/>
            <a:ext cx="6742112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6450" y="2500313"/>
            <a:ext cx="5122863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60588" y="3060700"/>
            <a:ext cx="6840537" cy="56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39975" y="4840288"/>
            <a:ext cx="2160588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80288" y="5119688"/>
            <a:ext cx="2160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9725">
              <a:spcBef>
                <a:spcPts val="8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 additive="repl"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" calcmode="lin" valueType="num">
                                      <p:cBhvr additive="repl">
                                        <p:cTn id="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 additive="repl">
                                        <p:cTn id="9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25" decel="10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Výchozí náv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1184</Words>
  <Application>Microsoft Office PowerPoint</Application>
  <PresentationFormat>Předvádění na obrazovce (4:3)</PresentationFormat>
  <Paragraphs>63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Výchozí návrh</vt:lpstr>
      <vt:lpstr> </vt:lpstr>
      <vt:lpstr>Něco málo z historie</vt:lpstr>
      <vt:lpstr>Něco málo z historie</vt:lpstr>
      <vt:lpstr>Něco málo z historie</vt:lpstr>
      <vt:lpstr>Něco málo z historie</vt:lpstr>
      <vt:lpstr>Léčivá rostlina</vt:lpstr>
      <vt:lpstr>Výhody fytoterapie</vt:lpstr>
      <vt:lpstr>Nevýhody fytoterapie</vt:lpstr>
      <vt:lpstr>Účinná látka</vt:lpstr>
      <vt:lpstr>Alkaloidy</vt:lpstr>
      <vt:lpstr>Glykosidy</vt:lpstr>
      <vt:lpstr>Flavonoidy</vt:lpstr>
      <vt:lpstr>Silice - éterické oleje</vt:lpstr>
      <vt:lpstr>Třísloviny</vt:lpstr>
      <vt:lpstr>Hořčiny</vt:lpstr>
      <vt:lpstr>Fytoncidy</vt:lpstr>
      <vt:lpstr>Sacharidy</vt:lpstr>
      <vt:lpstr>Oleje a tuky</vt:lpstr>
      <vt:lpstr>Slizy</vt:lpstr>
      <vt:lpstr>Saponiny</vt:lpstr>
      <vt:lpstr>Organické kyseliny</vt:lpstr>
      <vt:lpstr>Jiné</vt:lpstr>
      <vt:lpstr>Vitamíny</vt:lpstr>
      <vt:lpstr>Minerální látky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Jaroslav Uher</dc:creator>
  <cp:lastModifiedBy>Sibor</cp:lastModifiedBy>
  <cp:revision>69</cp:revision>
  <cp:lastPrinted>1601-01-01T00:00:00Z</cp:lastPrinted>
  <dcterms:created xsi:type="dcterms:W3CDTF">2011-08-10T16:43:52Z</dcterms:created>
  <dcterms:modified xsi:type="dcterms:W3CDTF">2012-12-14T12:56:35Z</dcterms:modified>
</cp:coreProperties>
</file>