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z/url?sa=i&amp;rct=j&amp;q=&amp;esrc=s&amp;source=images&amp;cd=&amp;cad=rja&amp;uact=8&amp;ved=0CAcQjRxqFQoTCLbIs4aF2sgCFYPZGgodZ8gBdg&amp;url=http%3A%2F%2Fslideplayer.cz%2Fslide%2F3213292%2F&amp;psig=AFQjCNF9ZOp2If1CVdMnXU_dWPxWlXk29g&amp;ust=144573937840596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z/url?sa=i&amp;rct=j&amp;q=&amp;esrc=s&amp;source=images&amp;cd=&amp;cad=rja&amp;uact=8&amp;ved=0CAcQjRxqFQoTCNLoo9SF2sgCFclXGgod5x4Apw&amp;url=http%3A%2F%2Fvydavatelstvi.vscht.cz%2Fknihy%2Fuid_es-002_v1%2Fhesla%2Fretezec_dychaci.html&amp;psig=AFQjCNHbRkMszu6ggeDUwe82rituZmUG9Q&amp;ust=144573948552145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z/url?sa=i&amp;rct=j&amp;q=&amp;esrc=s&amp;source=images&amp;cd=&amp;cad=rja&amp;uact=8&amp;ved=0CAcQjRxqFQoTCOqMlYHl2cgCFcrTGgod9EkAHQ&amp;url=https%3A%2F%2Fcs.wikipedia.org%2Fwiki%2FKyselina_pyrohroznov%25C3%25A1&amp;psig=AFQjCNHZ1HiVEqYEz6NuF31dp2RrMQw0kg&amp;ust=1445730210510770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z/url?sa=i&amp;rct=j&amp;q=&amp;esrc=s&amp;source=images&amp;cd=&amp;cad=rja&amp;uact=8&amp;ved=0CAcQjRxqFQoTCM-Stq3k2cgCFUoTGgodaGYKEw&amp;url=http%3A%2F%2Fwww.studydroid.com%2FprinterFriendlyViewPack.php%3FpackId%3D446110&amp;psig=AFQjCNEjwZVuqY2d-bJ6mba5UZ409E1eOg&amp;ust=1445730405814175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J-8roDn2cgCFUk8GgodmcYCNQ&amp;url=http%3A%2F%2Fwww.chemistryland.com%2FCHM107Lab%2FLab5%2FSoil%2FLab5Exp3Soil.html&amp;bvm=bv.105841590,d.d2s&amp;psig=AFQjCNF0QASOoxslfHlC6gLgYN5xzFmL6A&amp;ust=144573130935146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4869160"/>
            <a:ext cx="7772400" cy="894984"/>
          </a:xfrm>
        </p:spPr>
        <p:txBody>
          <a:bodyPr/>
          <a:lstStyle/>
          <a:p>
            <a:r>
              <a:rPr lang="cs-CZ" dirty="0" smtClean="0"/>
              <a:t>Metabolismus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836712"/>
            <a:ext cx="8229600" cy="244827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Výživa a hygiena potravin</a:t>
            </a:r>
            <a:endParaRPr lang="cs-CZ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://www.chemistry.wustl.edu/~edudev/LabTutorials/Cytochromes/images/NAD+_NAD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chemistry.wustl.edu/~edudev/LabTutorials/Cytochromes/images/flowchar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FÁZE KATABOLISMU (trávení)</a:t>
            </a:r>
          </a:p>
          <a:p>
            <a:pPr marL="0" indent="0"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Složité molekuly živin jsou štěpeny na své stavební jednotky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 probíhá v trávicím traktu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PROTEINY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 tisíců druhů bílkovin vzniká směs 20 aminokyselin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LIPIDY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Glycerol + mastné kyseliny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SACHARIDY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Monosacharidy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Izomerizací </a:t>
            </a:r>
            <a:r>
              <a:rPr lang="cs-CZ" sz="32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glukóza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NUKLEOVÉ KYSELINY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Nukleotidy</a:t>
            </a: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FÁZE KATABOLISMU (buněčné trávení)</a:t>
            </a:r>
          </a:p>
          <a:p>
            <a:pPr marL="0" indent="0"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Aminokyseliny, mastné kyseliny, glukóza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jseou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odbourávány na </a:t>
            </a:r>
            <a:r>
              <a:rPr lang="cs-CZ" sz="2800" b="1" dirty="0" err="1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Acetylkoenzym</a:t>
            </a: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 probíhá v cytoplazmě buněk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http://player.slideplayer.cz/11/3368697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96952"/>
            <a:ext cx="7344816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FÁZE KATABOLISMU (</a:t>
            </a:r>
            <a:r>
              <a:rPr lang="cs-CZ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Krebsův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cyklus + dýchací řetězec)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Acetyl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vstupuje do univerzálního cyklického děje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(citrátového cyklu),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kde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zoxidován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(dehydrogenací) na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(produkt).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Odpodní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látkou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citrátového (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Krebsova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) cyklu je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vyprodukovaný odbouráváním Acetyl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 citrátovém cyklu vstupuje do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tzv. DÝCHACÍHO ŘETĚZCE.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Oba děje (citrátový cyklus i dýchací řetězec probíhají v mitochondriích buněk. </a:t>
            </a: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ages.slideplayer.cz/11/3213292/slides/slide_2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DÝCHACÍ ŘETĚZEC a OXIDAČNÍ FOSFORYLACE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 dýchacím řetězci jsou atomy vodíku z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přenášeny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kyslík (1/2 O</a:t>
            </a:r>
            <a:r>
              <a:rPr lang="cs-CZ" sz="1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přes sérii enzymatických komplexů a mobilních přenašečů.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Enzymatické komplexy a mobilní přenašeče jsou lokalizovány na vnitřní membráně mitochondrií.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Enzymatické komplexy a mobilní přenašeče jsou za sebou uspořádány podle rostoucí hodnoty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ELEKTROCHEMICKÉHO POTENCIÁLU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tím tvoří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elektrochemickou baterii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která produkuje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ELEKTRICKOU ENERGII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  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Elektrická energie je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hnací silou tvorby ATP.</a:t>
            </a:r>
            <a:endParaRPr lang="cs-CZ" sz="28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vydavatelstvi.vscht.cz/knihy/uid_es-002_v1/figures/teorie_chemiosmoticka.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METABOLISMUS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Organizovaný soubor chemických reakcí a energetických přeměn, které probíhají v živém organismu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Mezi živým organismem a jeho životním prostředím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FUNKCE </a:t>
            </a: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METABOLISMU:</a:t>
            </a:r>
            <a:endParaRPr lang="cs-CZ" b="1" dirty="0" smtClean="0">
              <a:solidFill>
                <a:srgbClr val="FFFF00"/>
              </a:solidFill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cs-CZ" b="1" dirty="0" smtClean="0">
                <a:cs typeface="Arial" pitchFamily="34" charset="0"/>
              </a:rPr>
              <a:t>Zdroj energie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>
                <a:cs typeface="Arial" pitchFamily="34" charset="0"/>
              </a:rPr>
              <a:t>Stavební materiál pro výstavbu vlastního </a:t>
            </a:r>
            <a:r>
              <a:rPr lang="cs-CZ" b="1" dirty="0" smtClean="0">
                <a:cs typeface="Arial" pitchFamily="34" charset="0"/>
              </a:rPr>
              <a:t>těla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METABOLISMUS ZAHRNUJE 2 TYPY DĚJŮ:</a:t>
            </a:r>
          </a:p>
          <a:p>
            <a:pPr marL="582930" indent="-514350"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Děje katabolické</a:t>
            </a:r>
          </a:p>
          <a:p>
            <a:pPr marL="582930" indent="-514350"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</a:rPr>
              <a:t> Děje anabolické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KATABOLICKÉ DĚJE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Jsou  to tzv. DISIMILACE  (rozkladné  štěpení)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děje, </a:t>
            </a:r>
            <a:r>
              <a:rPr lang="cs-CZ" b="1" dirty="0" smtClean="0"/>
              <a:t>při nichž z látek složitějších vznikají látky jednodušší (katabolity</a:t>
            </a:r>
            <a:r>
              <a:rPr lang="cs-CZ" b="1" dirty="0" smtClean="0"/>
              <a:t>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při </a:t>
            </a:r>
            <a:r>
              <a:rPr lang="cs-CZ" b="1" dirty="0" smtClean="0"/>
              <a:t>katabolických </a:t>
            </a:r>
            <a:r>
              <a:rPr lang="cs-CZ" b="1" dirty="0" err="1" smtClean="0"/>
              <a:t>rcích</a:t>
            </a:r>
            <a:r>
              <a:rPr lang="cs-CZ" b="1" dirty="0" smtClean="0"/>
              <a:t> se štěpí makromolekuly </a:t>
            </a:r>
            <a:r>
              <a:rPr lang="cs-CZ" b="1" dirty="0" smtClean="0"/>
              <a:t>na menší </a:t>
            </a:r>
            <a:r>
              <a:rPr lang="cs-CZ" b="1" dirty="0" smtClean="0"/>
              <a:t>molekuly,  </a:t>
            </a:r>
            <a:r>
              <a:rPr lang="cs-CZ" b="1" dirty="0" smtClean="0"/>
              <a:t>za současného uvolnění odpovídajícího množství </a:t>
            </a:r>
            <a:r>
              <a:rPr lang="cs-CZ" b="1" dirty="0" smtClean="0"/>
              <a:t>energie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poskytuje </a:t>
            </a:r>
            <a:r>
              <a:rPr lang="cs-CZ" b="1" dirty="0" smtClean="0"/>
              <a:t>stavební materiál a energii pro biosyntetické </a:t>
            </a:r>
            <a:r>
              <a:rPr lang="cs-CZ" b="1" dirty="0" smtClean="0"/>
              <a:t>reakce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Jedná se převážně o  OXIDAČNÍ RCE</a:t>
            </a:r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ANABOLICKÉ DĚJE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Jsou  to tzv. ASIMILACE  (biosyntézy)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Vedou ke vzniku nových chemicky složitějších látek z látek jednodušších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Energii spotřebovávají (biosyntézy proteinů, sacharidů, lipidů…)</a:t>
            </a:r>
          </a:p>
          <a:p>
            <a:pPr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ROZDĚLENÍ ORGANISMŮ DLE METABOLISMU: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zdroje přijímané energie</a:t>
            </a:r>
          </a:p>
          <a:p>
            <a:pPr marL="582930" indent="-514350">
              <a:buAutoNum type="alphaLcParenR"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FOTOTROFY</a:t>
            </a:r>
          </a:p>
          <a:p>
            <a:pPr marL="582930" indent="-514350"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Přijímají a využívají energii ze slunce</a:t>
            </a:r>
          </a:p>
          <a:p>
            <a:pPr marL="582930" indent="-51435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b) CHEMOTROFY</a:t>
            </a:r>
          </a:p>
          <a:p>
            <a:pPr marL="582930" indent="-514350"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Energii získávají oxidací živin</a:t>
            </a:r>
          </a:p>
          <a:p>
            <a:pPr marL="582930" indent="-514350"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6632"/>
            <a:ext cx="8424936" cy="6741368"/>
          </a:xfrm>
        </p:spPr>
        <p:txBody>
          <a:bodyPr>
            <a:normAutofit/>
          </a:bodyPr>
          <a:lstStyle/>
          <a:p>
            <a:pPr marL="582930" indent="-514350"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 Podle zdroje stavebního materiálu</a:t>
            </a:r>
          </a:p>
          <a:p>
            <a:pPr marL="582930" indent="-514350">
              <a:buAutoNum type="alphaLcParenR"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AUTOTROFY</a:t>
            </a:r>
          </a:p>
          <a:p>
            <a:pPr marL="582930" indent="-51435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Organické látky syntetizují z látek anorganických (CO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H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O, NH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,…)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(rostliny) </a:t>
            </a:r>
          </a:p>
          <a:p>
            <a:pPr marL="582930" indent="-51435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b) HETEROTROFY</a:t>
            </a:r>
          </a:p>
          <a:p>
            <a:pPr marL="582930" indent="-51435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Nejsou schopné syntetizovat organické sloučeniny z anorganických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(živočichové)</a:t>
            </a: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KATABOLISMUS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Energeticky bohaté živiny (sacharidy, lipidy, bílkoviny) jsou odbourávány oxidačními (dehydrogenačními) pochody na jednodušší sloučeniny: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err="1" smtClean="0"/>
              <a:t>Pyrohroznovou</a:t>
            </a:r>
            <a:r>
              <a:rPr lang="cs-CZ" b="1" dirty="0" smtClean="0"/>
              <a:t> kyselinu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Octovou kyselinu</a:t>
            </a:r>
          </a:p>
          <a:p>
            <a:pPr>
              <a:buBlip>
                <a:blip r:embed="rId3"/>
              </a:buBlip>
              <a:defRPr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, 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O,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NH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3, močovina</a:t>
            </a: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Účelem postupného odbourávání je stupňovité uvolňování energie</a:t>
            </a:r>
            <a:endParaRPr lang="cs-CZ" b="1" dirty="0" smtClean="0"/>
          </a:p>
          <a:p>
            <a:pPr>
              <a:buNone/>
              <a:defRPr/>
            </a:pPr>
            <a:endParaRPr lang="cs-CZ" b="1" dirty="0" smtClean="0"/>
          </a:p>
          <a:p>
            <a:pPr>
              <a:buNone/>
              <a:defRPr/>
            </a:pPr>
            <a:endParaRPr lang="cs-CZ" b="1" dirty="0" smtClean="0"/>
          </a:p>
          <a:p>
            <a:pPr marL="582930" indent="-514350"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  <p:pic>
        <p:nvPicPr>
          <p:cNvPr id="17413" name="Picture 5" descr="http://studydroid.com/imageCards/0q/45/card-27399942-fron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4149080"/>
            <a:ext cx="1714500" cy="1104901"/>
          </a:xfrm>
          <a:prstGeom prst="rect">
            <a:avLst/>
          </a:prstGeom>
          <a:noFill/>
        </p:spPr>
      </p:pic>
      <p:pic>
        <p:nvPicPr>
          <p:cNvPr id="17417" name="Picture 9" descr="https://upload.wikimedia.org/wikipedia/commons/thumb/d/dc/Pyruvic-acid-3D-balls.png/140px-Pyruvic-acid-3D-balls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276872"/>
            <a:ext cx="3024336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FUNKCE KATABOLISMU: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Produkuje chemickou energii a ukládá ji do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ATP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adenosintrifosfát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energetické konzervy buňky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Poskytuje stavební materiál pro biosyntetické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rce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Vyrábí energií bohaté redukční činidlo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NADH</a:t>
            </a:r>
          </a:p>
          <a:p>
            <a:pPr marL="582930" indent="-514350"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nikotinamidadenindifosfát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zdroj vodíkových atomů</a:t>
            </a: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chemistryland.com/CHM107Lab/Lab5/Soil/atp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892</TotalTime>
  <Words>499</Words>
  <Application>Microsoft Office PowerPoint</Application>
  <PresentationFormat>Předvádění na obrazovce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Metro</vt:lpstr>
      <vt:lpstr>Metabolismus</vt:lpstr>
      <vt:lpstr>METABOLISMUS</vt:lpstr>
      <vt:lpstr>KATABOLICKÉ DĚJE</vt:lpstr>
      <vt:lpstr>Snímek 4</vt:lpstr>
      <vt:lpstr>ANABOLICKÉ DĚJE</vt:lpstr>
      <vt:lpstr>Snímek 6</vt:lpstr>
      <vt:lpstr>KATABOLISMUS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Metabolismus</dc:title>
  <dc:creator>Ptacek</dc:creator>
  <cp:lastModifiedBy>Ptacek</cp:lastModifiedBy>
  <cp:revision>13</cp:revision>
  <dcterms:created xsi:type="dcterms:W3CDTF">2015-10-23T13:12:09Z</dcterms:created>
  <dcterms:modified xsi:type="dcterms:W3CDTF">2015-10-24T04:34:57Z</dcterms:modified>
</cp:coreProperties>
</file>