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74" r:id="rId8"/>
    <p:sldId id="283" r:id="rId9"/>
    <p:sldId id="275" r:id="rId10"/>
    <p:sldId id="277" r:id="rId11"/>
    <p:sldId id="278" r:id="rId12"/>
    <p:sldId id="280" r:id="rId13"/>
    <p:sldId id="281" r:id="rId14"/>
    <p:sldId id="273" r:id="rId15"/>
    <p:sldId id="262" r:id="rId16"/>
    <p:sldId id="263" r:id="rId17"/>
    <p:sldId id="264" r:id="rId18"/>
    <p:sldId id="265" r:id="rId19"/>
    <p:sldId id="267" r:id="rId20"/>
    <p:sldId id="270" r:id="rId21"/>
    <p:sldId id="269" r:id="rId22"/>
    <p:sldId id="268" r:id="rId23"/>
    <p:sldId id="266" r:id="rId24"/>
    <p:sldId id="27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3CA90-63CF-47EE-9508-731E3294E3D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2E51F2E-6A21-488B-99C6-9F14402E762F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cs-CZ" sz="3400" b="1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ZÁKLADNÍ PRVKY STŘECH JSOU:</a:t>
          </a:r>
          <a:endParaRPr lang="cs-CZ" sz="5400" b="1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C20141F-DB95-4D5D-8C43-C65E894A7EED}" type="parTrans" cxnId="{0F45AC01-7AF5-4B27-95D7-BABFBFA445D4}">
      <dgm:prSet/>
      <dgm:spPr/>
      <dgm:t>
        <a:bodyPr/>
        <a:lstStyle/>
        <a:p>
          <a:endParaRPr lang="cs-CZ"/>
        </a:p>
      </dgm:t>
    </dgm:pt>
    <dgm:pt modelId="{F38CBBC4-824A-4EBA-809B-8D05C025C632}" type="sibTrans" cxnId="{0F45AC01-7AF5-4B27-95D7-BABFBFA445D4}">
      <dgm:prSet/>
      <dgm:spPr/>
      <dgm:t>
        <a:bodyPr/>
        <a:lstStyle/>
        <a:p>
          <a:endParaRPr lang="cs-CZ"/>
        </a:p>
      </dgm:t>
    </dgm:pt>
    <dgm:pt modelId="{17925A90-766D-40DD-8F6D-BBF6E7DB299F}" type="pres">
      <dgm:prSet presAssocID="{8493CA90-63CF-47EE-9508-731E3294E3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B0BF149-EC66-4111-B154-CB8F7A345BE2}" type="pres">
      <dgm:prSet presAssocID="{32E51F2E-6A21-488B-99C6-9F14402E762F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6D64714F-CC07-474F-8B7E-1933FC759B99}" type="presOf" srcId="{32E51F2E-6A21-488B-99C6-9F14402E762F}" destId="{0B0BF149-EC66-4111-B154-CB8F7A345BE2}" srcOrd="0" destOrd="0" presId="urn:microsoft.com/office/officeart/2005/8/layout/vList2"/>
    <dgm:cxn modelId="{1BAC576C-0AC2-4071-BB3B-CD69C60DA899}" type="presOf" srcId="{8493CA90-63CF-47EE-9508-731E3294E3DD}" destId="{17925A90-766D-40DD-8F6D-BBF6E7DB299F}" srcOrd="0" destOrd="0" presId="urn:microsoft.com/office/officeart/2005/8/layout/vList2"/>
    <dgm:cxn modelId="{0F45AC01-7AF5-4B27-95D7-BABFBFA445D4}" srcId="{8493CA90-63CF-47EE-9508-731E3294E3DD}" destId="{32E51F2E-6A21-488B-99C6-9F14402E762F}" srcOrd="0" destOrd="0" parTransId="{2C20141F-DB95-4D5D-8C43-C65E894A7EED}" sibTransId="{F38CBBC4-824A-4EBA-809B-8D05C025C632}"/>
    <dgm:cxn modelId="{97FC11BE-8A3D-46BD-B21F-D153D8F12779}" type="presParOf" srcId="{17925A90-766D-40DD-8F6D-BBF6E7DB299F}" destId="{0B0BF149-EC66-4111-B154-CB8F7A345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0BF149-EC66-4111-B154-CB8F7A345BE2}">
      <dsp:nvSpPr>
        <dsp:cNvPr id="0" name=""/>
        <dsp:cNvSpPr/>
      </dsp:nvSpPr>
      <dsp:spPr>
        <a:xfrm>
          <a:off x="0" y="539"/>
          <a:ext cx="7239000" cy="1141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cap="none" spc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ZÁKLADNÍ PRVKY STŘECH JSOU:</a:t>
          </a:r>
          <a:endParaRPr lang="cs-CZ" sz="5400" b="1" kern="1200" cap="none" spc="0" baseline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539"/>
        <a:ext cx="7239000" cy="114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E39599-775D-41EA-B368-84594BD660B6}" type="datetimeFigureOut">
              <a:rPr lang="cs-CZ" smtClean="0"/>
              <a:pPr/>
              <a:t>30.10.2015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BCE7A6-29E0-4818-ACDD-C9E8E84D5C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uvp3d.cz/dum/wp-content/uploads/2014/07/UvP_STAVO_STA60_003_z%C3%A1kladn%C3%AD-prvky-st%C5%99ech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vp3d.cz/dum/wp-content/uploads/2014/07/UvP_STAVO_STA60_024_druhy-stojat%C3%A9-stolice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vp3d.cz/dum/wp-content/uploads/2014/07/UvP_STAVO_STA60_032_pultov%C3%A1-s%C5%99echa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vp3d.cz/dum/wp-content/uploads/2014/07/UvP_STAVO_STA60_025_podep%C5%99en%C3%AD-stojat%C3%A9-stolice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voizola.com/" TargetMode="External"/><Relationship Id="rId2" Type="http://schemas.openxmlformats.org/officeDocument/2006/relationships/hyperlink" Target="http://www.tzb-inf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vp3d.cz/dum/wp-content/uploads/2014/07/UvP_STAVO_STA60_001_typy-st%C5%99ech.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cap="none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Stavební konstrukce</a:t>
            </a:r>
            <a:endParaRPr lang="cs-CZ" sz="5400" cap="none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Téma: Střešní konstrukce</a:t>
            </a:r>
          </a:p>
          <a:p>
            <a:endParaRPr lang="cs-CZ" b="1" dirty="0" smtClean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cs-CZ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Vypracoval: Bc. </a:t>
            </a:r>
            <a:r>
              <a:rPr lang="cs-CZ" b="1" dirty="0" err="1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Jánová</a:t>
            </a:r>
            <a:r>
              <a:rPr lang="cs-CZ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Jana, </a:t>
            </a:r>
          </a:p>
          <a:p>
            <a:r>
              <a:rPr lang="cs-CZ" b="1" dirty="0" smtClean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Bc. Kysela Zdeněk</a:t>
            </a:r>
            <a:endParaRPr lang="cs-CZ" b="1" dirty="0">
              <a:ln w="180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Pultová střecha</a:t>
            </a:r>
            <a:endParaRPr lang="cs-CZ" dirty="0"/>
          </a:p>
        </p:txBody>
      </p:sp>
      <p:pic>
        <p:nvPicPr>
          <p:cNvPr id="5" name="Zástupný symbol pro obsah 4" descr="http://www.tzb-info.cz/docu/clanky/0038/003866o1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www.veritas-wood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569676" cy="2376264"/>
          </a:xfrm>
          <a:prstGeom prst="rect">
            <a:avLst/>
          </a:prstGeom>
          <a:noFill/>
        </p:spPr>
      </p:pic>
      <p:pic>
        <p:nvPicPr>
          <p:cNvPr id="16388" name="Picture 4" descr="Pultová stře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3480724" cy="231685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915816" y="335699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     http://www.</a:t>
            </a:r>
            <a:r>
              <a:rPr lang="cs-CZ" dirty="0" err="1" smtClean="0"/>
              <a:t>rdrymarov.cz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23529" y="3244334"/>
            <a:ext cx="5161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veritas</a:t>
            </a:r>
            <a:r>
              <a:rPr lang="cs-CZ" dirty="0" smtClean="0"/>
              <a:t>-</a:t>
            </a:r>
            <a:r>
              <a:rPr lang="cs-CZ" dirty="0" err="1" smtClean="0"/>
              <a:t>wood.cz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Mansardová střecha</a:t>
            </a:r>
            <a:endParaRPr lang="cs-CZ" dirty="0"/>
          </a:p>
        </p:txBody>
      </p:sp>
      <p:pic>
        <p:nvPicPr>
          <p:cNvPr id="5" name="Zástupný symbol pro obsah 4" descr="http://www.tzb-info.cz/docu/clanky/0038/003866o3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www.truescholar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3435794" cy="228714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23529" y="3244334"/>
            <a:ext cx="5167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http:truescholar.com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Věžová střecha</a:t>
            </a:r>
            <a:endParaRPr lang="cs-CZ" dirty="0"/>
          </a:p>
        </p:txBody>
      </p:sp>
      <p:pic>
        <p:nvPicPr>
          <p:cNvPr id="5" name="Zástupný symbol pro obsah 4" descr="http://www.tzb-info.cz/docu/clanky/0038/003866o5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kostelycz.cz/foto/80arnultovic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5040560" cy="32849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249289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http://kostelycz.cz/foto/80arnultovice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Pilová střecha</a:t>
            </a:r>
            <a:endParaRPr lang="cs-CZ" dirty="0"/>
          </a:p>
        </p:txBody>
      </p:sp>
      <p:pic>
        <p:nvPicPr>
          <p:cNvPr id="5" name="Zástupný symbol pro obsah 4" descr="http://data.krytinystrechy.cz/100183/www/www.krytiny-strechy.cz/downloads/obrazky%20v%20clancich/1pilov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realiz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661861" cy="332732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2223448"/>
            <a:ext cx="521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www.31architekti.cz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Části</a:t>
            </a:r>
            <a:r>
              <a:rPr lang="cs-CZ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střechy: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cs-CZ" dirty="0" smtClean="0"/>
              <a:t>1. okap</a:t>
            </a:r>
          </a:p>
          <a:p>
            <a:pPr marL="514350" indent="-514350">
              <a:buNone/>
            </a:pPr>
            <a:r>
              <a:rPr lang="cs-CZ" dirty="0" smtClean="0"/>
              <a:t>2. valba</a:t>
            </a:r>
          </a:p>
          <a:p>
            <a:pPr marL="514350" indent="-514350">
              <a:buNone/>
            </a:pPr>
            <a:r>
              <a:rPr lang="cs-CZ" dirty="0" smtClean="0"/>
              <a:t>3. nároží</a:t>
            </a:r>
          </a:p>
          <a:p>
            <a:pPr marL="514350" indent="-51435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polovalba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5. sběžiště</a:t>
            </a:r>
          </a:p>
          <a:p>
            <a:pPr marL="514350" indent="-514350">
              <a:buNone/>
            </a:pPr>
            <a:r>
              <a:rPr lang="cs-CZ" dirty="0" smtClean="0"/>
              <a:t>6. hřeben</a:t>
            </a:r>
          </a:p>
          <a:p>
            <a:pPr marL="514350" indent="-514350">
              <a:buNone/>
            </a:pPr>
            <a:r>
              <a:rPr lang="cs-CZ" dirty="0" smtClean="0"/>
              <a:t>7. úžlabí</a:t>
            </a:r>
          </a:p>
          <a:p>
            <a:pPr marL="514350" indent="-514350">
              <a:buNone/>
            </a:pPr>
            <a:r>
              <a:rPr lang="cs-CZ" dirty="0" smtClean="0"/>
              <a:t>8. štít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/>
          </a:p>
        </p:txBody>
      </p:sp>
      <p:pic>
        <p:nvPicPr>
          <p:cNvPr id="7" name="Zástupný symbol pro obsah 6" descr="C:\Users\Uživatel\Desktop\1-8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16753" b="54290"/>
          <a:stretch>
            <a:fillRect/>
          </a:stretch>
        </p:blipFill>
        <p:spPr bwMode="auto">
          <a:xfrm>
            <a:off x="2699792" y="1916832"/>
            <a:ext cx="5328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Nosné konstrukce zastřešení dělíme: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tuhé konstrukce stropu</a:t>
            </a:r>
          </a:p>
          <a:p>
            <a:r>
              <a:rPr lang="cs-CZ" dirty="0" smtClean="0"/>
              <a:t>krovy</a:t>
            </a:r>
          </a:p>
          <a:p>
            <a:r>
              <a:rPr lang="cs-CZ" dirty="0" smtClean="0"/>
              <a:t>vazníky</a:t>
            </a:r>
          </a:p>
          <a:p>
            <a:r>
              <a:rPr lang="cs-CZ" dirty="0" smtClean="0"/>
              <a:t>tlačené oblouky</a:t>
            </a:r>
          </a:p>
          <a:p>
            <a:r>
              <a:rPr lang="cs-CZ" dirty="0" smtClean="0"/>
              <a:t>lomenice</a:t>
            </a:r>
          </a:p>
          <a:p>
            <a:r>
              <a:rPr lang="cs-CZ" dirty="0" smtClean="0"/>
              <a:t>skořepiny</a:t>
            </a:r>
          </a:p>
          <a:p>
            <a:r>
              <a:rPr lang="cs-CZ" dirty="0" smtClean="0"/>
              <a:t>tažené konstrukce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Dělení konstrukce podle materiálu: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dřevěné</a:t>
            </a:r>
          </a:p>
          <a:p>
            <a:r>
              <a:rPr lang="cs-CZ" dirty="0" smtClean="0"/>
              <a:t>železobetonové</a:t>
            </a:r>
          </a:p>
          <a:p>
            <a:r>
              <a:rPr lang="cs-CZ" dirty="0" smtClean="0"/>
              <a:t>kovové</a:t>
            </a:r>
          </a:p>
          <a:p>
            <a:r>
              <a:rPr lang="cs-CZ" dirty="0" smtClean="0"/>
              <a:t>další materiály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Dřevěné střešní konstrukce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23762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požadavky na dřevo:</a:t>
            </a:r>
          </a:p>
          <a:p>
            <a:r>
              <a:rPr lang="cs-CZ" dirty="0" smtClean="0"/>
              <a:t>výborná opracovatelnost</a:t>
            </a:r>
          </a:p>
          <a:p>
            <a:r>
              <a:rPr lang="cs-CZ" dirty="0" smtClean="0"/>
              <a:t>dostatečná pevnost</a:t>
            </a:r>
          </a:p>
          <a:p>
            <a:r>
              <a:rPr lang="cs-CZ" dirty="0" smtClean="0"/>
              <a:t>houževnatost</a:t>
            </a:r>
          </a:p>
          <a:p>
            <a:r>
              <a:rPr lang="cs-CZ" dirty="0" smtClean="0"/>
              <a:t>pružnost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Konstrukční prvky krovů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vazní trám</a:t>
            </a:r>
            <a:r>
              <a:rPr lang="cs-CZ" dirty="0"/>
              <a:t> </a:t>
            </a:r>
            <a:r>
              <a:rPr lang="cs-CZ" dirty="0" smtClean="0"/>
              <a:t>– základem u plné vazby</a:t>
            </a:r>
          </a:p>
          <a:p>
            <a:r>
              <a:rPr lang="cs-CZ" dirty="0" smtClean="0"/>
              <a:t>sloupky – začepovány do vazních trámů</a:t>
            </a:r>
          </a:p>
          <a:p>
            <a:r>
              <a:rPr lang="cs-CZ" dirty="0" smtClean="0"/>
              <a:t>vzpěry – příčné vyztužování krovu</a:t>
            </a:r>
          </a:p>
          <a:p>
            <a:r>
              <a:rPr lang="cs-CZ" dirty="0" smtClean="0"/>
              <a:t>rozpěry – začepovány</a:t>
            </a:r>
          </a:p>
          <a:p>
            <a:r>
              <a:rPr lang="cs-CZ" dirty="0" smtClean="0"/>
              <a:t>vaznice – podpora sloupků, osedlány krokvemi</a:t>
            </a:r>
          </a:p>
          <a:p>
            <a:r>
              <a:rPr lang="cs-CZ" dirty="0" smtClean="0"/>
              <a:t>kleštiny – vyztužují příčně vazbu krovů</a:t>
            </a:r>
          </a:p>
          <a:p>
            <a:r>
              <a:rPr lang="cs-CZ" dirty="0" smtClean="0"/>
              <a:t>krokve – dvojice proti sobě spojena u hřebene</a:t>
            </a:r>
          </a:p>
          <a:p>
            <a:r>
              <a:rPr lang="cs-CZ" dirty="0" smtClean="0"/>
              <a:t>pásky – vyztužují krov podélně – vylehčují vaznici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Základní prvky klasických krovů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Zástupný symbol pro obsah 3" descr="UvP_STAVO_STA60_003_základní prvky střec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1259632" y="1916832"/>
            <a:ext cx="576064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 smtClean="0"/>
              <a:t>Střechy</a:t>
            </a:r>
            <a:endParaRPr lang="cs-CZ" dirty="0"/>
          </a:p>
        </p:txBody>
      </p:sp>
      <p:pic>
        <p:nvPicPr>
          <p:cNvPr id="1026" name="Picture 2" descr="http://www.praha-levne.cz/wp/praha/praha-hrad-strec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3528392" cy="470452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2555776" y="3244334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praha</a:t>
            </a:r>
            <a:r>
              <a:rPr lang="cs-CZ" dirty="0" smtClean="0"/>
              <a:t>-</a:t>
            </a:r>
            <a:r>
              <a:rPr lang="cs-CZ" dirty="0" err="1" smtClean="0"/>
              <a:t>levne.cz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Druhy stojaté stolice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Zástupný symbol pro obsah 3" descr="UvP_STAVO_STA60_024_druhy stojaté stolic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827584" y="1772816"/>
            <a:ext cx="6552728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Pultová střecha</a:t>
            </a:r>
            <a:b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Zástupný symbol pro obsah 3" descr="UvP_STAVO_STA60_032_pultová sřech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237639" cy="397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Podepření stojaté stolice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Zástupný symbol pro obsah 3" descr="UvP_STAVO_STA60_025_podepření stojaté stolic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1187624" y="1772816"/>
            <a:ext cx="6048672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Střešní krytiny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vodotěsná izolace šikmého střešního pláště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střešní krytiny jsou: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betonové tvarovky</a:t>
            </a:r>
          </a:p>
          <a:p>
            <a:r>
              <a:rPr lang="cs-CZ" dirty="0" smtClean="0"/>
              <a:t>keramické tvarovky</a:t>
            </a:r>
          </a:p>
          <a:p>
            <a:r>
              <a:rPr lang="cs-CZ" dirty="0" smtClean="0"/>
              <a:t>asfaltové šindele</a:t>
            </a:r>
          </a:p>
          <a:p>
            <a:r>
              <a:rPr lang="cs-CZ" dirty="0" smtClean="0"/>
              <a:t>kovové krytiny</a:t>
            </a:r>
          </a:p>
          <a:p>
            <a:r>
              <a:rPr lang="cs-CZ" dirty="0" err="1" smtClean="0"/>
              <a:t>cementovláknité</a:t>
            </a:r>
            <a:r>
              <a:rPr lang="cs-CZ" dirty="0" smtClean="0"/>
              <a:t> šablony</a:t>
            </a:r>
          </a:p>
          <a:p>
            <a:r>
              <a:rPr lang="cs-CZ" dirty="0" smtClean="0"/>
              <a:t>vlnité desky</a:t>
            </a:r>
          </a:p>
          <a:p>
            <a:r>
              <a:rPr lang="cs-CZ" dirty="0" smtClean="0"/>
              <a:t>břidlicové šablony</a:t>
            </a:r>
          </a:p>
          <a:p>
            <a:r>
              <a:rPr lang="cs-CZ" dirty="0" smtClean="0"/>
              <a:t>došky a dřevěné šindele</a:t>
            </a:r>
          </a:p>
          <a:p>
            <a:r>
              <a:rPr lang="cs-CZ" dirty="0" smtClean="0"/>
              <a:t>tvarovky a vlnité desky ze skla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5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Požadavky na zastřešení objektu</a:t>
            </a:r>
            <a:endParaRPr lang="cs-CZ" dirty="0">
              <a:ln w="500">
                <a:solidFill>
                  <a:schemeClr val="tx2"/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Zastřešení objektu se zřizuje podle:</a:t>
            </a:r>
          </a:p>
          <a:p>
            <a:r>
              <a:rPr lang="cs-CZ" dirty="0" smtClean="0"/>
              <a:t>podle účelu</a:t>
            </a:r>
          </a:p>
          <a:p>
            <a:r>
              <a:rPr lang="cs-CZ" dirty="0" smtClean="0"/>
              <a:t>podle důležitosti</a:t>
            </a:r>
          </a:p>
          <a:p>
            <a:r>
              <a:rPr lang="cs-CZ" dirty="0" smtClean="0"/>
              <a:t>podle prostředí</a:t>
            </a:r>
          </a:p>
          <a:p>
            <a:r>
              <a:rPr lang="cs-CZ" dirty="0" smtClean="0"/>
              <a:t>podle klimatických poměrů</a:t>
            </a:r>
          </a:p>
          <a:p>
            <a:r>
              <a:rPr lang="cs-CZ" dirty="0" smtClean="0"/>
              <a:t>podle hmotnostních rozměrů</a:t>
            </a:r>
          </a:p>
          <a:p>
            <a:r>
              <a:rPr lang="cs-CZ" dirty="0" smtClean="0"/>
              <a:t>podle požadavků na odtok srážkové vody</a:t>
            </a:r>
          </a:p>
          <a:p>
            <a:r>
              <a:rPr lang="cs-CZ" dirty="0" smtClean="0"/>
              <a:t>podle využití půdních prostor</a:t>
            </a:r>
          </a:p>
          <a:p>
            <a:r>
              <a:rPr lang="cs-CZ" dirty="0" smtClean="0"/>
              <a:t>podle tepelně izolačních vlastností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nosná konstrukce zastřešení</a:t>
            </a:r>
          </a:p>
          <a:p>
            <a:r>
              <a:rPr lang="cs-CZ" dirty="0" smtClean="0"/>
              <a:t>střešní plášť</a:t>
            </a:r>
          </a:p>
          <a:p>
            <a:r>
              <a:rPr lang="cs-CZ" dirty="0" smtClean="0"/>
              <a:t>pohled střechy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                                                                                    </a:t>
            </a:r>
          </a:p>
          <a:p>
            <a:pPr>
              <a:buNone/>
            </a:pPr>
            <a:r>
              <a:rPr lang="cs-CZ" sz="1200" dirty="0" smtClean="0"/>
              <a:t>                                                                                                   nosná </a:t>
            </a:r>
            <a:r>
              <a:rPr lang="cs-CZ" sz="1200" dirty="0" err="1" smtClean="0"/>
              <a:t>konstr</a:t>
            </a:r>
            <a:r>
              <a:rPr lang="cs-CZ" sz="1200" dirty="0" smtClean="0"/>
              <a:t>.   http://stavba.</a:t>
            </a:r>
            <a:r>
              <a:rPr lang="cs-CZ" sz="1200" dirty="0" err="1" smtClean="0"/>
              <a:t>tzb</a:t>
            </a:r>
            <a:r>
              <a:rPr lang="cs-CZ" sz="1200" dirty="0" smtClean="0"/>
              <a:t>-</a:t>
            </a:r>
            <a:r>
              <a:rPr lang="cs-CZ" sz="1200" dirty="0" err="1" smtClean="0"/>
              <a:t>info.cz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Střešní plášť http://www.</a:t>
            </a:r>
            <a:r>
              <a:rPr lang="cs-CZ" sz="1200" dirty="0" err="1" smtClean="0"/>
              <a:t>mpm</a:t>
            </a:r>
            <a:r>
              <a:rPr lang="cs-CZ" sz="1200" dirty="0" smtClean="0"/>
              <a:t>-konstrukce.</a:t>
            </a:r>
            <a:r>
              <a:rPr lang="cs-CZ" sz="1200" dirty="0" err="1" smtClean="0"/>
              <a:t>cz</a:t>
            </a:r>
            <a:r>
              <a:rPr lang="cs-CZ" sz="1200" dirty="0" smtClean="0"/>
              <a:t>/ 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                                                                 </a:t>
            </a:r>
          </a:p>
          <a:p>
            <a:pPr>
              <a:buNone/>
            </a:pPr>
            <a:r>
              <a:rPr lang="cs-CZ" sz="1200" dirty="0" smtClean="0"/>
              <a:t>                                                                                          pohled </a:t>
            </a:r>
            <a:r>
              <a:rPr lang="cs-CZ" sz="1200" dirty="0" err="1" smtClean="0"/>
              <a:t>střechyhttp</a:t>
            </a:r>
            <a:r>
              <a:rPr lang="cs-CZ" sz="1200" dirty="0" smtClean="0"/>
              <a:t>://www.</a:t>
            </a:r>
            <a:r>
              <a:rPr lang="cs-CZ" sz="1200" dirty="0" err="1" smtClean="0"/>
              <a:t>strechy</a:t>
            </a:r>
            <a:r>
              <a:rPr lang="cs-CZ" sz="1200" dirty="0" smtClean="0"/>
              <a:t>-</a:t>
            </a:r>
            <a:r>
              <a:rPr lang="cs-CZ" sz="1200" dirty="0" err="1" smtClean="0"/>
              <a:t>bergl.cz</a:t>
            </a:r>
            <a:endParaRPr lang="cs-CZ" sz="1200" dirty="0"/>
          </a:p>
        </p:txBody>
      </p:sp>
      <p:pic>
        <p:nvPicPr>
          <p:cNvPr id="14338" name="Picture 2" descr="stavba.tzb-info.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700808"/>
            <a:ext cx="3171825" cy="2143125"/>
          </a:xfrm>
          <a:prstGeom prst="rect">
            <a:avLst/>
          </a:prstGeom>
          <a:noFill/>
        </p:spPr>
      </p:pic>
      <p:pic>
        <p:nvPicPr>
          <p:cNvPr id="6" name="Obrázek 5" descr="Výsledek obrázku pro střešní plášť hal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924944"/>
            <a:ext cx="2466975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www.strechy-bergl.cz/fotogalerie/pohled-na-cast-strechy-komin-lavku-a-str-vylez_awm_min.jpg?root=Li4vLi4v&amp;data=ByeV2em9k23e2Qvo09zKfM23rhNvyafiuLyMFnRhecz2R719wNjBZlypg84=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43711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910519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656184"/>
          </a:xfrm>
          <a:solidFill>
            <a:schemeClr val="bg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Podle tvaru zastřešení a sklonu střešního pláště rozlišujeme:</a:t>
            </a:r>
            <a:endParaRPr lang="cs-CZ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sklonité rovinné ( sklon větší než 3 %)</a:t>
            </a:r>
          </a:p>
          <a:p>
            <a:r>
              <a:rPr lang="cs-CZ" dirty="0" smtClean="0"/>
              <a:t>ploché ( sklon do 3 % )</a:t>
            </a:r>
          </a:p>
          <a:p>
            <a:r>
              <a:rPr lang="cs-CZ" dirty="0" smtClean="0"/>
              <a:t>sklonité s proměnným sklonem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tzb</a:t>
            </a:r>
            <a:r>
              <a:rPr lang="cs-CZ" sz="1200" dirty="0" smtClean="0">
                <a:hlinkClick r:id="rId2"/>
              </a:rPr>
              <a:t>-</a:t>
            </a:r>
            <a:r>
              <a:rPr lang="cs-CZ" sz="1200" dirty="0" err="1" smtClean="0">
                <a:hlinkClick r:id="rId2"/>
              </a:rPr>
              <a:t>info.cz</a:t>
            </a:r>
            <a:r>
              <a:rPr lang="cs-CZ" sz="1200" dirty="0" smtClean="0"/>
              <a:t>    Rovinné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                                                                           plochá střecha </a:t>
            </a:r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stavoizola.com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Sklonitá s proměnným sklonem http://www.</a:t>
            </a:r>
            <a:r>
              <a:rPr lang="cs-CZ" sz="1200" dirty="0" err="1" smtClean="0"/>
              <a:t>thalikovo.xf.cz</a:t>
            </a:r>
            <a:r>
              <a:rPr lang="cs-CZ" sz="1200" dirty="0" smtClean="0"/>
              <a:t>/</a:t>
            </a:r>
          </a:p>
        </p:txBody>
      </p:sp>
      <p:pic>
        <p:nvPicPr>
          <p:cNvPr id="4" name="Obrázek 3" descr="http://www.tzb-info.cz/docu/clanky/0038/003866o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190627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87037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6" name="Obrázek 5" descr="Výsledek obrázku pro ploché střech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2088232" cy="14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sledek obrázku pro sklonité střechy s proměnným sklonem"/>
          <p:cNvPicPr/>
          <p:nvPr/>
        </p:nvPicPr>
        <p:blipFill>
          <a:blip r:embed="rId6" cstate="print"/>
          <a:srcRect t="51923"/>
          <a:stretch>
            <a:fillRect/>
          </a:stretch>
        </p:blipFill>
        <p:spPr bwMode="auto">
          <a:xfrm>
            <a:off x="971600" y="5013176"/>
            <a:ext cx="2542996" cy="8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Tvary střech: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sedlová střecha</a:t>
            </a:r>
          </a:p>
          <a:p>
            <a:r>
              <a:rPr lang="cs-CZ" dirty="0" err="1" smtClean="0"/>
              <a:t>polovalbová</a:t>
            </a:r>
            <a:r>
              <a:rPr lang="cs-CZ" dirty="0" smtClean="0"/>
              <a:t> střecha</a:t>
            </a:r>
          </a:p>
          <a:p>
            <a:r>
              <a:rPr lang="cs-CZ" dirty="0" smtClean="0"/>
              <a:t>valbová střecha</a:t>
            </a:r>
          </a:p>
          <a:p>
            <a:r>
              <a:rPr lang="cs-CZ" dirty="0" smtClean="0"/>
              <a:t>pultová střecha</a:t>
            </a:r>
          </a:p>
          <a:p>
            <a:r>
              <a:rPr lang="cs-CZ" dirty="0" smtClean="0"/>
              <a:t>mansardová střecha</a:t>
            </a:r>
          </a:p>
          <a:p>
            <a:r>
              <a:rPr lang="cs-CZ" dirty="0" smtClean="0"/>
              <a:t>věžová střecha</a:t>
            </a:r>
          </a:p>
          <a:p>
            <a:r>
              <a:rPr lang="cs-CZ" dirty="0" smtClean="0"/>
              <a:t>pilová střecha</a:t>
            </a:r>
            <a:endParaRPr lang="cs-CZ" dirty="0"/>
          </a:p>
        </p:txBody>
      </p:sp>
      <p:pic>
        <p:nvPicPr>
          <p:cNvPr id="5" name="Zástupný symbol pro obsah 4" descr="UvP_STAVO_STA60_001_typy střech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3923928" y="2276872"/>
            <a:ext cx="3444615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Sedlová střecha</a:t>
            </a:r>
            <a:endParaRPr lang="cs-CZ" dirty="0"/>
          </a:p>
        </p:txBody>
      </p:sp>
      <p:pic>
        <p:nvPicPr>
          <p:cNvPr id="5" name="Zástupný symbol pro obsah 4" descr="http://www.tzb-info.cz/docu/clanky/0038/003866o2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www.realt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491541" cy="235914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9" y="3244334"/>
            <a:ext cx="474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 </a:t>
            </a:r>
            <a:r>
              <a:rPr lang="cs-CZ" dirty="0" err="1" smtClean="0"/>
              <a:t>realt.cz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Valbová střecha</a:t>
            </a:r>
            <a:endParaRPr lang="cs-CZ" dirty="0"/>
          </a:p>
        </p:txBody>
      </p:sp>
      <p:pic>
        <p:nvPicPr>
          <p:cNvPr id="5" name="Zástupný symbol pro obsah 4" descr="Valbová střech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www.thermowell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061891" cy="27363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67544" y="3244334"/>
            <a:ext cx="5673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thermowell.cz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Polovalbová</a:t>
            </a:r>
            <a:r>
              <a:rPr lang="cs-CZ" dirty="0" smtClean="0"/>
              <a:t> střecha</a:t>
            </a:r>
            <a:endParaRPr lang="cs-CZ" dirty="0"/>
          </a:p>
        </p:txBody>
      </p:sp>
      <p:pic>
        <p:nvPicPr>
          <p:cNvPr id="18434" name="Picture 2" descr="www.strechy92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834146" cy="2575173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3105835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http://www.strechy92.cz</a:t>
            </a:r>
            <a:endParaRPr lang="cs-CZ" dirty="0"/>
          </a:p>
        </p:txBody>
      </p:sp>
      <p:pic>
        <p:nvPicPr>
          <p:cNvPr id="12" name="Zástupný symbol pro obsah 11" descr="Polovalbova střecha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703439" cy="28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4499992" y="443711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http://www.krytiny-</a:t>
            </a:r>
            <a:r>
              <a:rPr lang="cs-CZ" dirty="0" err="1" smtClean="0"/>
              <a:t>strechy.cz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Vlastní 1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1BDB5B"/>
      </a:accent1>
      <a:accent2>
        <a:srgbClr val="D487C4"/>
      </a:accent2>
      <a:accent3>
        <a:srgbClr val="DE6C36"/>
      </a:accent3>
      <a:accent4>
        <a:srgbClr val="F9B639"/>
      </a:accent4>
      <a:accent5>
        <a:srgbClr val="40FC40"/>
      </a:accent5>
      <a:accent6>
        <a:srgbClr val="FA8D3D"/>
      </a:accent6>
      <a:hlink>
        <a:srgbClr val="595959"/>
      </a:hlink>
      <a:folHlink>
        <a:srgbClr val="33AE0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482</TotalTime>
  <Words>356</Words>
  <Application>Microsoft Office PowerPoint</Application>
  <PresentationFormat>Předvádění na obrazovce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Bohatý</vt:lpstr>
      <vt:lpstr>Stavební konstrukce</vt:lpstr>
      <vt:lpstr>Střechy</vt:lpstr>
      <vt:lpstr>Požadavky na zastřešení objektu</vt:lpstr>
      <vt:lpstr>Snímek 4</vt:lpstr>
      <vt:lpstr> Podle tvaru zastřešení a sklonu střešního pláště rozlišujeme:</vt:lpstr>
      <vt:lpstr>Tvary střech: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Části střechy:</vt:lpstr>
      <vt:lpstr>Nosné konstrukce zastřešení dělíme:</vt:lpstr>
      <vt:lpstr>Dělení konstrukce podle materiálu:</vt:lpstr>
      <vt:lpstr>Dřevěné střešní konstrukce</vt:lpstr>
      <vt:lpstr>Konstrukční prvky krovů</vt:lpstr>
      <vt:lpstr>Základní prvky klasických krovů</vt:lpstr>
      <vt:lpstr>Druhy stojaté stolice</vt:lpstr>
      <vt:lpstr>Pultová střecha </vt:lpstr>
      <vt:lpstr>Podepření stojaté stolice</vt:lpstr>
      <vt:lpstr>Střešní krytiny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Zdenda</dc:creator>
  <cp:lastModifiedBy>Uživatel</cp:lastModifiedBy>
  <cp:revision>67</cp:revision>
  <dcterms:created xsi:type="dcterms:W3CDTF">2015-10-12T05:41:26Z</dcterms:created>
  <dcterms:modified xsi:type="dcterms:W3CDTF">2015-10-30T18:28:34Z</dcterms:modified>
</cp:coreProperties>
</file>