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69" r:id="rId4"/>
    <p:sldId id="257" r:id="rId5"/>
    <p:sldId id="259" r:id="rId6"/>
    <p:sldId id="260" r:id="rId7"/>
    <p:sldId id="261" r:id="rId8"/>
    <p:sldId id="262" r:id="rId9"/>
    <p:sldId id="263" r:id="rId10"/>
    <p:sldId id="270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200FE-0BDE-400E-A0FD-80E62238F01D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A26200FE-0BDE-400E-A0FD-80E62238F01D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454B4C87-E726-428A-B789-081A6104C9B2}" type="slidenum">
              <a:rPr lang="cs-CZ" smtClean="0"/>
              <a:t>‹#›</a:t>
            </a:fld>
            <a:endParaRPr lang="cs-CZ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test-mbti.hys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PSYCHOLOGIE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Mgr. Zuzana Kročáková</a:t>
            </a:r>
          </a:p>
          <a:p>
            <a:r>
              <a:rPr lang="cs-CZ" smtClean="0"/>
              <a:t>podzim-zima </a:t>
            </a:r>
            <a:r>
              <a:rPr lang="cs-CZ" smtClean="0"/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19871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260649"/>
            <a:ext cx="8496944" cy="936104"/>
          </a:xfrm>
        </p:spPr>
        <p:txBody>
          <a:bodyPr/>
          <a:lstStyle/>
          <a:p>
            <a:pPr algn="ctr"/>
            <a:r>
              <a:rPr lang="cs-CZ" sz="4800" dirty="0" smtClean="0"/>
              <a:t>Ukončení předmětu</a:t>
            </a:r>
            <a:endParaRPr lang="cs-CZ" sz="48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052736"/>
            <a:ext cx="7920880" cy="5472609"/>
          </a:xfrm>
        </p:spPr>
        <p:txBody>
          <a:bodyPr>
            <a:normAutofit fontScale="85000" lnSpcReduction="10000"/>
          </a:bodyPr>
          <a:lstStyle/>
          <a:p>
            <a:pPr marL="742950" indent="-742950">
              <a:buClr>
                <a:srgbClr val="92D050"/>
              </a:buClr>
              <a:buAutoNum type="arabicPeriod"/>
            </a:pPr>
            <a:r>
              <a:rPr lang="cs-CZ" sz="2800" dirty="0" smtClean="0"/>
              <a:t>Kolokvium formou písemného testu: uzavřené, polootevřené a 1 otevřená otázka z témat obsažených v sylabu.</a:t>
            </a:r>
          </a:p>
          <a:p>
            <a:pPr marL="742950" indent="-742950">
              <a:buClr>
                <a:srgbClr val="92D050"/>
              </a:buClr>
              <a:buAutoNum type="arabicPeriod"/>
            </a:pPr>
            <a:r>
              <a:rPr lang="cs-CZ" sz="2800" dirty="0" smtClean="0"/>
              <a:t>Volitelný úkol: Udělejte si osobnostní test MBTI a na jeho základě sepište svou charakteristiku, kterou „podepřete“ příklady vlastního chování či uvažování. </a:t>
            </a:r>
          </a:p>
          <a:p>
            <a:pPr marL="1143000" lvl="1" indent="-742950">
              <a:buClr>
                <a:srgbClr val="92D050"/>
              </a:buClr>
            </a:pPr>
            <a:r>
              <a:rPr lang="cs-CZ" sz="2600" dirty="0" smtClean="0"/>
              <a:t>Test </a:t>
            </a:r>
            <a:r>
              <a:rPr lang="cs-CZ" sz="2600" dirty="0"/>
              <a:t>najdete např.: </a:t>
            </a:r>
            <a:r>
              <a:rPr lang="cs-CZ" sz="2600" dirty="0">
                <a:hlinkClick r:id="rId2"/>
              </a:rPr>
              <a:t>http://test-mbti.hys.cz</a:t>
            </a:r>
            <a:r>
              <a:rPr lang="cs-CZ" sz="2600" dirty="0" smtClean="0">
                <a:hlinkClick r:id="rId2"/>
              </a:rPr>
              <a:t>/</a:t>
            </a:r>
            <a:r>
              <a:rPr lang="cs-CZ" sz="2600" dirty="0" smtClean="0"/>
              <a:t> , nebo v knihách Michala </a:t>
            </a:r>
            <a:r>
              <a:rPr lang="cs-CZ" sz="2600" dirty="0" err="1" smtClean="0"/>
              <a:t>Čakrta</a:t>
            </a:r>
            <a:r>
              <a:rPr lang="cs-CZ" sz="2600" dirty="0" smtClean="0"/>
              <a:t> </a:t>
            </a:r>
            <a:r>
              <a:rPr lang="cs-CZ" sz="2400" i="1" dirty="0" smtClean="0"/>
              <a:t>(volte test, který má více než 20 otázek; test v knize má jemnější rozlišování, nevolíte jednu ze dvou možností, ale přidělujete možnostem body, můžete tedy lépe charakterizovat své chování)</a:t>
            </a:r>
          </a:p>
          <a:p>
            <a:pPr marL="1143000" lvl="1" indent="-742950">
              <a:buClr>
                <a:srgbClr val="92D050"/>
              </a:buClr>
            </a:pPr>
            <a:r>
              <a:rPr lang="cs-CZ" sz="2600" dirty="0" smtClean="0"/>
              <a:t>Kdo tento úkol v rozsahu přibližně 1 strany A4 odevzdá nejpozději na posledním semináři, bude mít do kolokviálního testu +1/3 bodů.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3110674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08912" cy="1584176"/>
          </a:xfrm>
        </p:spPr>
        <p:txBody>
          <a:bodyPr/>
          <a:lstStyle/>
          <a:p>
            <a:pPr algn="ctr"/>
            <a:r>
              <a:rPr lang="cs-CZ" sz="6000" dirty="0" smtClean="0"/>
              <a:t>PSYCHOLOGIE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407527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924475"/>
          </a:xfrm>
        </p:spPr>
        <p:txBody>
          <a:bodyPr/>
          <a:lstStyle/>
          <a:p>
            <a:pPr algn="ctr"/>
            <a:r>
              <a:rPr lang="cs-CZ" dirty="0" smtClean="0"/>
              <a:t>Dobří sluhové = dobré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5"/>
            <a:ext cx="8208912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i="1" dirty="0" smtClean="0"/>
              <a:t>Mám </a:t>
            </a:r>
            <a:r>
              <a:rPr lang="cs-CZ" sz="2400" i="1" dirty="0"/>
              <a:t>dobrých sluhů šestero, díky jim se hodně</a:t>
            </a:r>
            <a:br>
              <a:rPr lang="cs-CZ" sz="2400" i="1" dirty="0"/>
            </a:br>
            <a:r>
              <a:rPr lang="cs-CZ" sz="2400" i="1" dirty="0" smtClean="0"/>
              <a:t>znám. Jmenují se: </a:t>
            </a:r>
            <a:r>
              <a:rPr lang="cs-CZ" sz="2400" i="1" dirty="0"/>
              <a:t>Co, Proč, Kdo a Jak a Kdy a</a:t>
            </a:r>
            <a:br>
              <a:rPr lang="cs-CZ" sz="2400" i="1" dirty="0"/>
            </a:br>
            <a:r>
              <a:rPr lang="cs-CZ" sz="2400" i="1" dirty="0"/>
              <a:t>Kam</a:t>
            </a:r>
            <a:r>
              <a:rPr lang="cs-CZ" sz="2400" i="1" dirty="0" smtClean="0"/>
              <a:t>.</a:t>
            </a:r>
            <a:r>
              <a:rPr lang="cs-CZ" sz="2400" dirty="0" smtClean="0"/>
              <a:t>											(</a:t>
            </a:r>
            <a:r>
              <a:rPr lang="cs-CZ" sz="2400" dirty="0"/>
              <a:t>R. Kipling</a:t>
            </a:r>
            <a:r>
              <a:rPr lang="cs-CZ" sz="2400" dirty="0" smtClean="0"/>
              <a:t>)</a:t>
            </a:r>
          </a:p>
          <a:p>
            <a:pPr marL="0" indent="0" algn="ctr">
              <a:buNone/>
            </a:pPr>
            <a:r>
              <a:rPr lang="cs-CZ" sz="24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Jaké otázky si klade psychologie?</a:t>
            </a:r>
          </a:p>
          <a:p>
            <a:pPr>
              <a:buFont typeface="Courier New" pitchFamily="49" charset="0"/>
              <a:buChar char="o"/>
            </a:pPr>
            <a:r>
              <a:rPr lang="cs-CZ" sz="2400" dirty="0" smtClean="0"/>
              <a:t>Co….?</a:t>
            </a:r>
          </a:p>
          <a:p>
            <a:pPr>
              <a:buFont typeface="Courier New" pitchFamily="49" charset="0"/>
              <a:buChar char="o"/>
            </a:pPr>
            <a:r>
              <a:rPr lang="cs-CZ" sz="2400" dirty="0" smtClean="0"/>
              <a:t>Proč…?</a:t>
            </a:r>
          </a:p>
          <a:p>
            <a:pPr>
              <a:buFont typeface="Courier New" pitchFamily="49" charset="0"/>
              <a:buChar char="o"/>
            </a:pPr>
            <a:r>
              <a:rPr lang="cs-CZ" sz="2400" dirty="0" smtClean="0"/>
              <a:t>Kdo…?</a:t>
            </a:r>
          </a:p>
          <a:p>
            <a:pPr>
              <a:buFont typeface="Courier New" pitchFamily="49" charset="0"/>
              <a:buChar char="o"/>
            </a:pPr>
            <a:r>
              <a:rPr lang="cs-CZ" sz="2400" dirty="0" smtClean="0"/>
              <a:t>Jak…?</a:t>
            </a:r>
          </a:p>
          <a:p>
            <a:pPr>
              <a:buFont typeface="Courier New" pitchFamily="49" charset="0"/>
              <a:buChar char="o"/>
            </a:pPr>
            <a:r>
              <a:rPr lang="cs-CZ" sz="2400" dirty="0" smtClean="0"/>
              <a:t>Kdy…? </a:t>
            </a:r>
          </a:p>
          <a:p>
            <a:pPr>
              <a:buFont typeface="Courier New" pitchFamily="49" charset="0"/>
              <a:buChar char="o"/>
            </a:pPr>
            <a:r>
              <a:rPr lang="cs-CZ" sz="2400" dirty="0" smtClean="0"/>
              <a:t>Kam…?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2306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96944" cy="1339551"/>
          </a:xfrm>
        </p:spPr>
        <p:txBody>
          <a:bodyPr/>
          <a:lstStyle/>
          <a:p>
            <a:pPr algn="ctr"/>
            <a:r>
              <a:rPr lang="cs-CZ" sz="4800" dirty="0" smtClean="0"/>
              <a:t>PSYCHOLOGIE jako VĚDA</a:t>
            </a:r>
            <a:endParaRPr lang="cs-CZ" sz="48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807361"/>
            <a:ext cx="7920880" cy="4717983"/>
          </a:xfrm>
        </p:spPr>
        <p:txBody>
          <a:bodyPr>
            <a:normAutofit/>
          </a:bodyPr>
          <a:lstStyle/>
          <a:p>
            <a:pPr>
              <a:buClr>
                <a:srgbClr val="92D050"/>
              </a:buClr>
            </a:pPr>
            <a:r>
              <a:rPr lang="cs-CZ" sz="3200" dirty="0" smtClean="0"/>
              <a:t>PŘEDMĚT ZKOUMÁNÍ</a:t>
            </a:r>
          </a:p>
          <a:p>
            <a:pPr>
              <a:buClr>
                <a:srgbClr val="92D050"/>
              </a:buClr>
            </a:pPr>
            <a:r>
              <a:rPr lang="cs-CZ" sz="3200" dirty="0" smtClean="0"/>
              <a:t>VÝSLEDEK ZKOUMÁNÍ</a:t>
            </a:r>
          </a:p>
          <a:p>
            <a:pPr>
              <a:buClr>
                <a:srgbClr val="92D050"/>
              </a:buClr>
            </a:pPr>
            <a:r>
              <a:rPr lang="cs-CZ" sz="3200" dirty="0" smtClean="0"/>
              <a:t>METODY</a:t>
            </a:r>
          </a:p>
          <a:p>
            <a:pPr>
              <a:buClr>
                <a:srgbClr val="92D050"/>
              </a:buClr>
            </a:pPr>
            <a:r>
              <a:rPr lang="cs-CZ" sz="3200" dirty="0" smtClean="0"/>
              <a:t>ZÁKLADNÍ PSYCHOLOGICKÉ OBORY</a:t>
            </a:r>
          </a:p>
          <a:p>
            <a:pPr>
              <a:buClr>
                <a:srgbClr val="92D050"/>
              </a:buClr>
            </a:pPr>
            <a:r>
              <a:rPr lang="cs-CZ" sz="3200" dirty="0" smtClean="0"/>
              <a:t>PŘÍBUZNÉ OBORY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167210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96944" cy="1339551"/>
          </a:xfrm>
        </p:spPr>
        <p:txBody>
          <a:bodyPr/>
          <a:lstStyle/>
          <a:p>
            <a:pPr algn="ctr"/>
            <a:r>
              <a:rPr lang="cs-CZ" sz="4400" dirty="0" smtClean="0"/>
              <a:t>PSYCHOLOGIE jako POMOC</a:t>
            </a:r>
            <a:endParaRPr lang="cs-CZ" sz="44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556793"/>
            <a:ext cx="7920880" cy="4968552"/>
          </a:xfrm>
        </p:spPr>
        <p:txBody>
          <a:bodyPr>
            <a:normAutofit/>
          </a:bodyPr>
          <a:lstStyle/>
          <a:p>
            <a:pPr>
              <a:buClr>
                <a:srgbClr val="92D050"/>
              </a:buClr>
            </a:pPr>
            <a:r>
              <a:rPr lang="cs-CZ" sz="3200" dirty="0" smtClean="0"/>
              <a:t>APLIKOVANÁ PSYCHOLOGIE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sz="3200" dirty="0" smtClean="0"/>
              <a:t> =průnik psychologie a dalších oborů</a:t>
            </a:r>
            <a:endParaRPr lang="cs-CZ" sz="3200" dirty="0"/>
          </a:p>
          <a:p>
            <a:pPr lvl="1">
              <a:buClr>
                <a:srgbClr val="92D050"/>
              </a:buClr>
            </a:pPr>
            <a:r>
              <a:rPr lang="cs-CZ" sz="3000" dirty="0" smtClean="0"/>
              <a:t>poradenství</a:t>
            </a:r>
          </a:p>
          <a:p>
            <a:pPr lvl="1">
              <a:buClr>
                <a:srgbClr val="92D050"/>
              </a:buClr>
            </a:pPr>
            <a:r>
              <a:rPr lang="cs-CZ" sz="3000" dirty="0" smtClean="0"/>
              <a:t>diagnostika</a:t>
            </a:r>
          </a:p>
          <a:p>
            <a:pPr lvl="1">
              <a:buClr>
                <a:srgbClr val="92D050"/>
              </a:buClr>
            </a:pPr>
            <a:r>
              <a:rPr lang="cs-CZ" sz="3000" dirty="0" smtClean="0"/>
              <a:t>doporučení</a:t>
            </a:r>
          </a:p>
          <a:p>
            <a:pPr lvl="1">
              <a:buClr>
                <a:srgbClr val="92D050"/>
              </a:buClr>
            </a:pPr>
            <a:r>
              <a:rPr lang="cs-CZ" sz="3000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117688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96944" cy="1339551"/>
          </a:xfrm>
        </p:spPr>
        <p:txBody>
          <a:bodyPr/>
          <a:lstStyle/>
          <a:p>
            <a:pPr algn="ctr"/>
            <a:r>
              <a:rPr lang="cs-CZ" sz="4800" dirty="0" smtClean="0"/>
              <a:t>VĚDA O DUŠI</a:t>
            </a:r>
            <a:r>
              <a:rPr lang="cs-CZ" sz="4400" dirty="0" smtClean="0"/>
              <a:t>?</a:t>
            </a:r>
            <a:endParaRPr lang="cs-CZ" sz="44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556793"/>
            <a:ext cx="7920880" cy="4968552"/>
          </a:xfrm>
        </p:spPr>
        <p:txBody>
          <a:bodyPr>
            <a:normAutofit lnSpcReduction="10000"/>
          </a:bodyPr>
          <a:lstStyle/>
          <a:p>
            <a:pPr>
              <a:buClr>
                <a:srgbClr val="92D050"/>
              </a:buClr>
            </a:pPr>
            <a:r>
              <a:rPr lang="cs-CZ" sz="3200" dirty="0" smtClean="0"/>
              <a:t>duše?</a:t>
            </a:r>
          </a:p>
          <a:p>
            <a:pPr>
              <a:buClr>
                <a:srgbClr val="92D050"/>
              </a:buClr>
            </a:pPr>
            <a:r>
              <a:rPr lang="cs-CZ" sz="3200" dirty="0" smtClean="0"/>
              <a:t>psychika? </a:t>
            </a:r>
          </a:p>
          <a:p>
            <a:pPr>
              <a:buClr>
                <a:srgbClr val="92D050"/>
              </a:buClr>
            </a:pPr>
            <a:r>
              <a:rPr lang="cs-CZ" sz="3200" dirty="0" smtClean="0"/>
              <a:t>chování?</a:t>
            </a:r>
          </a:p>
          <a:p>
            <a:pPr>
              <a:buClr>
                <a:srgbClr val="92D050"/>
              </a:buClr>
            </a:pPr>
            <a:r>
              <a:rPr lang="cs-CZ" sz="3200" dirty="0" smtClean="0"/>
              <a:t>prožívání?</a:t>
            </a:r>
          </a:p>
          <a:p>
            <a:pPr>
              <a:buClr>
                <a:srgbClr val="92D050"/>
              </a:buClr>
            </a:pPr>
            <a:r>
              <a:rPr lang="cs-CZ" sz="3200" dirty="0" smtClean="0"/>
              <a:t>vztahy?</a:t>
            </a:r>
          </a:p>
          <a:p>
            <a:pPr>
              <a:buClr>
                <a:srgbClr val="92D050"/>
              </a:buClr>
            </a:pPr>
            <a:r>
              <a:rPr lang="cs-CZ" sz="3200" dirty="0" smtClean="0"/>
              <a:t>komunikace?</a:t>
            </a:r>
          </a:p>
          <a:p>
            <a:pPr>
              <a:buClr>
                <a:srgbClr val="92D050"/>
              </a:buClr>
            </a:pPr>
            <a:r>
              <a:rPr lang="cs-CZ" sz="3200" dirty="0" smtClean="0"/>
              <a:t>vnímání?</a:t>
            </a:r>
          </a:p>
          <a:p>
            <a:pPr>
              <a:buClr>
                <a:srgbClr val="92D050"/>
              </a:buClr>
            </a:pPr>
            <a:r>
              <a:rPr lang="cs-CZ" sz="3200" dirty="0" smtClean="0"/>
              <a:t>výtvory?</a:t>
            </a:r>
          </a:p>
        </p:txBody>
      </p:sp>
    </p:spTree>
    <p:extLst>
      <p:ext uri="{BB962C8B-B14F-4D97-AF65-F5344CB8AC3E}">
        <p14:creationId xmlns:p14="http://schemas.microsoft.com/office/powerpoint/2010/main" val="16169521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96944" cy="1339551"/>
          </a:xfrm>
        </p:spPr>
        <p:txBody>
          <a:bodyPr/>
          <a:lstStyle/>
          <a:p>
            <a:pPr algn="ctr"/>
            <a:r>
              <a:rPr lang="cs-CZ" sz="4800" dirty="0" smtClean="0"/>
              <a:t>DETERMINACE PSYCHIKY</a:t>
            </a:r>
            <a:endParaRPr lang="cs-CZ" sz="44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556793"/>
            <a:ext cx="7920880" cy="4968552"/>
          </a:xfrm>
        </p:spPr>
        <p:txBody>
          <a:bodyPr>
            <a:normAutofit/>
          </a:bodyPr>
          <a:lstStyle/>
          <a:p>
            <a:pPr>
              <a:buClr>
                <a:srgbClr val="92D050"/>
              </a:buClr>
            </a:pPr>
            <a:r>
              <a:rPr lang="cs-CZ" sz="4000" dirty="0" smtClean="0"/>
              <a:t>BIOLOGICKÁ/evoluční</a:t>
            </a:r>
            <a:endParaRPr lang="cs-CZ" sz="4000" dirty="0"/>
          </a:p>
          <a:p>
            <a:pPr>
              <a:buClr>
                <a:srgbClr val="92D050"/>
              </a:buClr>
            </a:pPr>
            <a:r>
              <a:rPr lang="cs-CZ" sz="4000" dirty="0" smtClean="0"/>
              <a:t>SOCIÁLNÍ</a:t>
            </a:r>
          </a:p>
          <a:p>
            <a:pPr>
              <a:buClr>
                <a:srgbClr val="92D050"/>
              </a:buClr>
            </a:pPr>
            <a:r>
              <a:rPr lang="cs-CZ" sz="4000" dirty="0" smtClean="0"/>
              <a:t>KULTURNÍ</a:t>
            </a:r>
          </a:p>
          <a:p>
            <a:pPr>
              <a:buClr>
                <a:srgbClr val="92D050"/>
              </a:buClr>
            </a:pPr>
            <a:r>
              <a:rPr lang="cs-CZ" sz="4000" dirty="0" smtClean="0"/>
              <a:t>INDIVIDUÁLNÍ OSOBNÍ FAKTORY</a:t>
            </a:r>
          </a:p>
        </p:txBody>
      </p:sp>
    </p:spTree>
    <p:extLst>
      <p:ext uri="{BB962C8B-B14F-4D97-AF65-F5344CB8AC3E}">
        <p14:creationId xmlns:p14="http://schemas.microsoft.com/office/powerpoint/2010/main" val="41667233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96944" cy="1339551"/>
          </a:xfrm>
        </p:spPr>
        <p:txBody>
          <a:bodyPr/>
          <a:lstStyle/>
          <a:p>
            <a:pPr algn="ctr"/>
            <a:r>
              <a:rPr lang="cs-CZ" sz="5400" dirty="0" smtClean="0"/>
              <a:t>kognitivní procesy</a:t>
            </a:r>
            <a:endParaRPr lang="cs-CZ" sz="54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556793"/>
            <a:ext cx="7920880" cy="4968552"/>
          </a:xfrm>
        </p:spPr>
        <p:txBody>
          <a:bodyPr>
            <a:normAutofit fontScale="70000" lnSpcReduction="20000"/>
          </a:bodyPr>
          <a:lstStyle/>
          <a:p>
            <a:pPr marL="0" indent="0">
              <a:buClr>
                <a:srgbClr val="92D050"/>
              </a:buClr>
              <a:buNone/>
            </a:pPr>
            <a:r>
              <a:rPr lang="cs-CZ" sz="3400" dirty="0" smtClean="0"/>
              <a:t>= všechny </a:t>
            </a:r>
            <a:r>
              <a:rPr lang="cs-CZ" sz="3400" dirty="0"/>
              <a:t>mentální poznávací procesy </a:t>
            </a:r>
            <a:r>
              <a:rPr lang="cs-CZ" sz="3400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racionální </a:t>
            </a:r>
            <a:r>
              <a:rPr lang="cs-CZ" sz="3400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i iracionální, vědomé i </a:t>
            </a:r>
            <a:r>
              <a:rPr lang="cs-CZ" sz="3400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nevědomé </a:t>
            </a:r>
            <a:r>
              <a:rPr lang="cs-CZ" sz="2000" i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def</a:t>
            </a:r>
            <a:r>
              <a:rPr lang="cs-CZ" sz="2000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 R. Kohoutek</a:t>
            </a:r>
            <a:endParaRPr lang="cs-CZ" sz="4000" i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>
              <a:buClr>
                <a:srgbClr val="92D050"/>
              </a:buClr>
            </a:pPr>
            <a:r>
              <a:rPr lang="cs-CZ" sz="4000" dirty="0" smtClean="0"/>
              <a:t>vnímání/percepce</a:t>
            </a:r>
          </a:p>
          <a:p>
            <a:pPr>
              <a:buClr>
                <a:srgbClr val="92D050"/>
              </a:buClr>
            </a:pPr>
            <a:r>
              <a:rPr lang="cs-CZ" sz="4000" dirty="0" smtClean="0"/>
              <a:t>myšlení</a:t>
            </a:r>
          </a:p>
          <a:p>
            <a:pPr>
              <a:buClr>
                <a:srgbClr val="92D050"/>
              </a:buClr>
            </a:pPr>
            <a:r>
              <a:rPr lang="cs-CZ" sz="4000" dirty="0" smtClean="0"/>
              <a:t>představivost</a:t>
            </a:r>
          </a:p>
          <a:p>
            <a:pPr>
              <a:buClr>
                <a:srgbClr val="92D050"/>
              </a:buClr>
            </a:pPr>
            <a:r>
              <a:rPr lang="cs-CZ" sz="4000" dirty="0" smtClean="0"/>
              <a:t>cítění</a:t>
            </a:r>
          </a:p>
          <a:p>
            <a:pPr>
              <a:buClr>
                <a:srgbClr val="92D050"/>
              </a:buClr>
            </a:pPr>
            <a:r>
              <a:rPr lang="cs-CZ" sz="4000" dirty="0" smtClean="0"/>
              <a:t>pozornost</a:t>
            </a:r>
          </a:p>
          <a:p>
            <a:pPr>
              <a:buClr>
                <a:srgbClr val="92D050"/>
              </a:buClr>
            </a:pPr>
            <a:r>
              <a:rPr lang="cs-CZ" sz="4000" dirty="0" smtClean="0"/>
              <a:t>fantazie</a:t>
            </a:r>
          </a:p>
          <a:p>
            <a:pPr>
              <a:buClr>
                <a:srgbClr val="92D050"/>
              </a:buClr>
            </a:pPr>
            <a:r>
              <a:rPr lang="cs-CZ" sz="4000" dirty="0" smtClean="0"/>
              <a:t>kreativita</a:t>
            </a:r>
          </a:p>
          <a:p>
            <a:pPr>
              <a:buClr>
                <a:srgbClr val="92D050"/>
              </a:buClr>
            </a:pPr>
            <a:r>
              <a:rPr lang="cs-CZ" sz="4000" dirty="0" smtClean="0"/>
              <a:t>intuice</a:t>
            </a:r>
          </a:p>
        </p:txBody>
      </p:sp>
    </p:spTree>
    <p:extLst>
      <p:ext uri="{BB962C8B-B14F-4D97-AF65-F5344CB8AC3E}">
        <p14:creationId xmlns:p14="http://schemas.microsoft.com/office/powerpoint/2010/main" val="26710906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96944" cy="1339551"/>
          </a:xfrm>
        </p:spPr>
        <p:txBody>
          <a:bodyPr/>
          <a:lstStyle/>
          <a:p>
            <a:pPr algn="ctr"/>
            <a:r>
              <a:rPr lang="cs-CZ" sz="5400" dirty="0" smtClean="0"/>
              <a:t>doporučená literatura</a:t>
            </a:r>
            <a:endParaRPr lang="cs-CZ" sz="54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340768"/>
            <a:ext cx="7920880" cy="5184577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Clr>
                <a:srgbClr val="92D050"/>
              </a:buClr>
              <a:buAutoNum type="arabicPeriod"/>
            </a:pPr>
            <a:r>
              <a:rPr lang="cs-CZ" sz="3400" dirty="0" smtClean="0"/>
              <a:t>vizte sylabus v IS</a:t>
            </a:r>
          </a:p>
          <a:p>
            <a:pPr marL="742950" indent="-742950">
              <a:buClr>
                <a:srgbClr val="92D050"/>
              </a:buClr>
              <a:buAutoNum type="arabicPeriod"/>
            </a:pPr>
            <a:r>
              <a:rPr lang="cs-CZ" sz="2800" dirty="0"/>
              <a:t>ŘÍČAN, Pavel. </a:t>
            </a:r>
            <a:r>
              <a:rPr lang="cs-CZ" sz="2800" i="1" dirty="0" err="1" smtClean="0"/>
              <a:t>Psychologie:příručka</a:t>
            </a:r>
            <a:r>
              <a:rPr lang="cs-CZ" sz="2800" i="1" dirty="0" smtClean="0"/>
              <a:t> </a:t>
            </a:r>
            <a:r>
              <a:rPr lang="cs-CZ" sz="2800" i="1" dirty="0"/>
              <a:t>pro studenty</a:t>
            </a:r>
            <a:r>
              <a:rPr lang="cs-CZ" sz="2800" dirty="0"/>
              <a:t>. </a:t>
            </a:r>
            <a:r>
              <a:rPr lang="cs-CZ" sz="2800" dirty="0" smtClean="0"/>
              <a:t>Portál</a:t>
            </a:r>
            <a:r>
              <a:rPr lang="cs-CZ" sz="2800" dirty="0"/>
              <a:t>, 2005. 286 s. </a:t>
            </a:r>
            <a:endParaRPr lang="cs-CZ" sz="2800" dirty="0" smtClean="0"/>
          </a:p>
          <a:p>
            <a:pPr marL="742950" indent="-742950">
              <a:buClr>
                <a:srgbClr val="92D050"/>
              </a:buClr>
              <a:buAutoNum type="arabicPeriod"/>
            </a:pPr>
            <a:r>
              <a:rPr lang="cs-CZ" sz="2800" dirty="0"/>
              <a:t>ATKINSONOVÁ, Rita L. </a:t>
            </a:r>
            <a:r>
              <a:rPr lang="cs-CZ" sz="2800" i="1" dirty="0" smtClean="0"/>
              <a:t>Psychologie. </a:t>
            </a:r>
            <a:r>
              <a:rPr lang="cs-CZ" sz="2800" dirty="0" smtClean="0"/>
              <a:t>Victoria </a:t>
            </a:r>
            <a:r>
              <a:rPr lang="cs-CZ" sz="2800" dirty="0" err="1"/>
              <a:t>Publishing</a:t>
            </a:r>
            <a:r>
              <a:rPr lang="cs-CZ" sz="2800" dirty="0"/>
              <a:t>, 1995. 862 s. </a:t>
            </a:r>
            <a:endParaRPr lang="cs-CZ" sz="2800" dirty="0" smtClean="0"/>
          </a:p>
          <a:p>
            <a:pPr marL="742950" indent="-742950">
              <a:buClr>
                <a:srgbClr val="92D050"/>
              </a:buClr>
              <a:buAutoNum type="arabicPeriod"/>
            </a:pPr>
            <a:r>
              <a:rPr lang="cs-CZ" sz="2800" i="1" dirty="0"/>
              <a:t>Základy psychologie</a:t>
            </a:r>
            <a:r>
              <a:rPr lang="cs-CZ" sz="2800" dirty="0"/>
              <a:t>. </a:t>
            </a:r>
            <a:r>
              <a:rPr lang="cs-CZ" sz="2800" dirty="0" err="1"/>
              <a:t>Edited</a:t>
            </a:r>
            <a:r>
              <a:rPr lang="cs-CZ" sz="2800" dirty="0"/>
              <a:t> by Marie Vágnerová. </a:t>
            </a:r>
            <a:r>
              <a:rPr lang="cs-CZ" sz="2800" dirty="0" smtClean="0"/>
              <a:t>Karolinum</a:t>
            </a:r>
            <a:r>
              <a:rPr lang="cs-CZ" sz="2800" dirty="0"/>
              <a:t>, 2004. 356 </a:t>
            </a:r>
            <a:r>
              <a:rPr lang="cs-CZ" sz="2800" dirty="0" smtClean="0"/>
              <a:t>s.</a:t>
            </a:r>
          </a:p>
          <a:p>
            <a:pPr marL="742950" indent="-742950">
              <a:buClr>
                <a:srgbClr val="92D050"/>
              </a:buClr>
              <a:buAutoNum type="arabicPeriod"/>
            </a:pPr>
            <a:r>
              <a:rPr lang="cs-CZ" sz="2800" dirty="0" err="1" smtClean="0"/>
              <a:t>KERN,Hans</a:t>
            </a:r>
            <a:r>
              <a:rPr lang="cs-CZ" sz="2800" dirty="0" smtClean="0"/>
              <a:t> a kol. </a:t>
            </a:r>
            <a:r>
              <a:rPr lang="cs-CZ" sz="2800" i="1" dirty="0" smtClean="0"/>
              <a:t>Přehled psychologie. </a:t>
            </a:r>
            <a:r>
              <a:rPr lang="cs-CZ" sz="2800" dirty="0" smtClean="0"/>
              <a:t>Portál, 1991. 288 s.</a:t>
            </a:r>
          </a:p>
          <a:p>
            <a:pPr marL="742950" indent="-742950">
              <a:buClr>
                <a:srgbClr val="92D050"/>
              </a:buClr>
              <a:buAutoNum type="arabicPeriod"/>
            </a:pPr>
            <a:r>
              <a:rPr lang="cs-CZ" sz="2800" dirty="0" smtClean="0"/>
              <a:t>HERMAN, Marek: Najděte si svého marťana…co jste vždycky chtěli vědět o psychologii, ale ve škole vám to neřekli…, </a:t>
            </a:r>
            <a:r>
              <a:rPr lang="cs-CZ" sz="2800" dirty="0" err="1" smtClean="0"/>
              <a:t>Hanex</a:t>
            </a:r>
            <a:r>
              <a:rPr lang="cs-CZ" sz="2800" smtClean="0"/>
              <a:t> 2008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196726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Podzim</Template>
  <TotalTime>297</TotalTime>
  <Words>317</Words>
  <Application>Microsoft Office PowerPoint</Application>
  <PresentationFormat>Předvádění na obrazovce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Autumn</vt:lpstr>
      <vt:lpstr>ÚVOD DO PSYCHOLOGIE</vt:lpstr>
      <vt:lpstr>PSYCHOLOGIE</vt:lpstr>
      <vt:lpstr>Dobří sluhové = dobré otázky</vt:lpstr>
      <vt:lpstr>PSYCHOLOGIE jako VĚDA</vt:lpstr>
      <vt:lpstr>PSYCHOLOGIE jako POMOC</vt:lpstr>
      <vt:lpstr>VĚDA O DUŠI?</vt:lpstr>
      <vt:lpstr>DETERMINACE PSYCHIKY</vt:lpstr>
      <vt:lpstr>kognitivní procesy</vt:lpstr>
      <vt:lpstr>doporučená literatura</vt:lpstr>
      <vt:lpstr>Ukončení předmětu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PSYCHOLOGIE</dc:title>
  <dc:creator>Blake</dc:creator>
  <cp:lastModifiedBy>Blake2</cp:lastModifiedBy>
  <cp:revision>18</cp:revision>
  <dcterms:created xsi:type="dcterms:W3CDTF">2014-10-24T13:02:53Z</dcterms:created>
  <dcterms:modified xsi:type="dcterms:W3CDTF">2015-10-05T10:53:54Z</dcterms:modified>
</cp:coreProperties>
</file>