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2"/>
  </p:notesMasterIdLst>
  <p:sldIdLst>
    <p:sldId id="256" r:id="rId2"/>
    <p:sldId id="258" r:id="rId3"/>
    <p:sldId id="276" r:id="rId4"/>
    <p:sldId id="257" r:id="rId5"/>
    <p:sldId id="259" r:id="rId6"/>
    <p:sldId id="318" r:id="rId7"/>
    <p:sldId id="260" r:id="rId8"/>
    <p:sldId id="261" r:id="rId9"/>
    <p:sldId id="264" r:id="rId10"/>
    <p:sldId id="265" r:id="rId11"/>
    <p:sldId id="273" r:id="rId12"/>
    <p:sldId id="282" r:id="rId13"/>
    <p:sldId id="283" r:id="rId14"/>
    <p:sldId id="263" r:id="rId15"/>
    <p:sldId id="266" r:id="rId16"/>
    <p:sldId id="274" r:id="rId17"/>
    <p:sldId id="268" r:id="rId18"/>
    <p:sldId id="267" r:id="rId19"/>
    <p:sldId id="271" r:id="rId20"/>
    <p:sldId id="285" r:id="rId21"/>
    <p:sldId id="287" r:id="rId22"/>
    <p:sldId id="278" r:id="rId23"/>
    <p:sldId id="277" r:id="rId24"/>
    <p:sldId id="279" r:id="rId25"/>
    <p:sldId id="280" r:id="rId26"/>
    <p:sldId id="289" r:id="rId27"/>
    <p:sldId id="288" r:id="rId28"/>
    <p:sldId id="290" r:id="rId29"/>
    <p:sldId id="291" r:id="rId30"/>
    <p:sldId id="28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13" r:id="rId45"/>
    <p:sldId id="319" r:id="rId46"/>
    <p:sldId id="269" r:id="rId47"/>
    <p:sldId id="305" r:id="rId48"/>
    <p:sldId id="306" r:id="rId49"/>
    <p:sldId id="270" r:id="rId50"/>
    <p:sldId id="310" r:id="rId51"/>
    <p:sldId id="311" r:id="rId52"/>
    <p:sldId id="312" r:id="rId53"/>
    <p:sldId id="314" r:id="rId54"/>
    <p:sldId id="315" r:id="rId55"/>
    <p:sldId id="316" r:id="rId56"/>
    <p:sldId id="317" r:id="rId57"/>
    <p:sldId id="272" r:id="rId58"/>
    <p:sldId id="307" r:id="rId59"/>
    <p:sldId id="308" r:id="rId60"/>
    <p:sldId id="309" r:id="rId6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D0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2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F6173B-64DB-4F41-9962-73044AC60D04}" type="datetimeFigureOut">
              <a:rPr lang="cs-CZ" smtClean="0"/>
              <a:t>29.9.2015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7DF959-49C3-4747-AB2B-3222924BABFE}" type="slidenum">
              <a:rPr lang="cs-CZ" smtClean="0"/>
              <a:t>‹#›</a:t>
            </a:fld>
            <a:endParaRPr lang="cs-CZ"/>
          </a:p>
        </p:txBody>
      </p:sp>
    </p:spTree>
    <p:extLst>
      <p:ext uri="{BB962C8B-B14F-4D97-AF65-F5344CB8AC3E}">
        <p14:creationId xmlns:p14="http://schemas.microsoft.com/office/powerpoint/2010/main" val="1155146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1B7DF959-49C3-4747-AB2B-3222924BABFE}" type="slidenum">
              <a:rPr lang="cs-CZ" smtClean="0"/>
              <a:t>1</a:t>
            </a:fld>
            <a:endParaRPr lang="cs-CZ"/>
          </a:p>
        </p:txBody>
      </p:sp>
    </p:spTree>
    <p:extLst>
      <p:ext uri="{BB962C8B-B14F-4D97-AF65-F5344CB8AC3E}">
        <p14:creationId xmlns:p14="http://schemas.microsoft.com/office/powerpoint/2010/main" val="1110686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4380FFA-2956-47B9-AD5C-F523CF93FC02}" type="datetime1">
              <a:rPr lang="cs-CZ" smtClean="0"/>
              <a:t>29.9.2015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0121D5-17FD-4EB7-8373-7326E14A70CE}" type="slidenum">
              <a:rPr lang="cs-CZ" smtClean="0"/>
              <a:t>‹#›</a:t>
            </a:fld>
            <a:endParaRPr lang="cs-CZ"/>
          </a:p>
        </p:txBody>
      </p:sp>
    </p:spTree>
    <p:extLst>
      <p:ext uri="{BB962C8B-B14F-4D97-AF65-F5344CB8AC3E}">
        <p14:creationId xmlns:p14="http://schemas.microsoft.com/office/powerpoint/2010/main" val="1349030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5AEE04A-AF89-4052-B20E-36430B764F13}" type="datetime1">
              <a:rPr lang="cs-CZ" smtClean="0"/>
              <a:t>29.9.2015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0121D5-17FD-4EB7-8373-7326E14A70CE}" type="slidenum">
              <a:rPr lang="cs-CZ" smtClean="0"/>
              <a:t>‹#›</a:t>
            </a:fld>
            <a:endParaRPr lang="cs-CZ"/>
          </a:p>
        </p:txBody>
      </p:sp>
    </p:spTree>
    <p:extLst>
      <p:ext uri="{BB962C8B-B14F-4D97-AF65-F5344CB8AC3E}">
        <p14:creationId xmlns:p14="http://schemas.microsoft.com/office/powerpoint/2010/main" val="1943383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F6075B1-C6E3-4683-B81D-3B1E9CC8F313}" type="datetime1">
              <a:rPr lang="cs-CZ" smtClean="0"/>
              <a:t>29.9.2015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0121D5-17FD-4EB7-8373-7326E14A70CE}" type="slidenum">
              <a:rPr lang="cs-CZ" smtClean="0"/>
              <a:t>‹#›</a:t>
            </a:fld>
            <a:endParaRPr lang="cs-CZ"/>
          </a:p>
        </p:txBody>
      </p:sp>
    </p:spTree>
    <p:extLst>
      <p:ext uri="{BB962C8B-B14F-4D97-AF65-F5344CB8AC3E}">
        <p14:creationId xmlns:p14="http://schemas.microsoft.com/office/powerpoint/2010/main" val="918367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838F9B4-AF3F-4CC4-B61E-9C5AB56D800B}" type="datetime1">
              <a:rPr lang="cs-CZ" smtClean="0"/>
              <a:t>29.9.2015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0121D5-17FD-4EB7-8373-7326E14A70CE}" type="slidenum">
              <a:rPr lang="cs-CZ" smtClean="0"/>
              <a:t>‹#›</a:t>
            </a:fld>
            <a:endParaRPr lang="cs-CZ"/>
          </a:p>
        </p:txBody>
      </p:sp>
    </p:spTree>
    <p:extLst>
      <p:ext uri="{BB962C8B-B14F-4D97-AF65-F5344CB8AC3E}">
        <p14:creationId xmlns:p14="http://schemas.microsoft.com/office/powerpoint/2010/main" val="3854425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586614D-D6BF-4A28-A47F-5850D6816BF6}" type="datetime1">
              <a:rPr lang="cs-CZ" smtClean="0"/>
              <a:t>29.9.2015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0121D5-17FD-4EB7-8373-7326E14A70CE}" type="slidenum">
              <a:rPr lang="cs-CZ" smtClean="0"/>
              <a:t>‹#›</a:t>
            </a:fld>
            <a:endParaRPr lang="cs-CZ"/>
          </a:p>
        </p:txBody>
      </p:sp>
    </p:spTree>
    <p:extLst>
      <p:ext uri="{BB962C8B-B14F-4D97-AF65-F5344CB8AC3E}">
        <p14:creationId xmlns:p14="http://schemas.microsoft.com/office/powerpoint/2010/main" val="853536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83D38B4-6C1D-4D43-B720-0BE560313299}" type="datetime1">
              <a:rPr lang="cs-CZ" smtClean="0"/>
              <a:t>29.9.2015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90121D5-17FD-4EB7-8373-7326E14A70CE}" type="slidenum">
              <a:rPr lang="cs-CZ" smtClean="0"/>
              <a:t>‹#›</a:t>
            </a:fld>
            <a:endParaRPr lang="cs-CZ"/>
          </a:p>
        </p:txBody>
      </p:sp>
    </p:spTree>
    <p:extLst>
      <p:ext uri="{BB962C8B-B14F-4D97-AF65-F5344CB8AC3E}">
        <p14:creationId xmlns:p14="http://schemas.microsoft.com/office/powerpoint/2010/main" val="3319850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4163AD9-DA69-4BF9-844C-7CF0F1D6696A}" type="datetime1">
              <a:rPr lang="cs-CZ" smtClean="0"/>
              <a:t>29.9.2015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90121D5-17FD-4EB7-8373-7326E14A70CE}" type="slidenum">
              <a:rPr lang="cs-CZ" smtClean="0"/>
              <a:t>‹#›</a:t>
            </a:fld>
            <a:endParaRPr lang="cs-CZ"/>
          </a:p>
        </p:txBody>
      </p:sp>
    </p:spTree>
    <p:extLst>
      <p:ext uri="{BB962C8B-B14F-4D97-AF65-F5344CB8AC3E}">
        <p14:creationId xmlns:p14="http://schemas.microsoft.com/office/powerpoint/2010/main" val="625741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80DFE08-BE0D-4486-ABDA-D379899C6CBE}" type="datetime1">
              <a:rPr lang="cs-CZ" smtClean="0"/>
              <a:t>29.9.2015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90121D5-17FD-4EB7-8373-7326E14A70CE}" type="slidenum">
              <a:rPr lang="cs-CZ" smtClean="0"/>
              <a:t>‹#›</a:t>
            </a:fld>
            <a:endParaRPr lang="cs-CZ"/>
          </a:p>
        </p:txBody>
      </p:sp>
    </p:spTree>
    <p:extLst>
      <p:ext uri="{BB962C8B-B14F-4D97-AF65-F5344CB8AC3E}">
        <p14:creationId xmlns:p14="http://schemas.microsoft.com/office/powerpoint/2010/main" val="302299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BEF5AB7-7451-4A3B-9EB5-CA1AF8F96911}" type="datetime1">
              <a:rPr lang="cs-CZ" smtClean="0"/>
              <a:t>29.9.2015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a:t>
            </a:fld>
            <a:endParaRPr lang="cs-CZ"/>
          </a:p>
        </p:txBody>
      </p:sp>
    </p:spTree>
    <p:extLst>
      <p:ext uri="{BB962C8B-B14F-4D97-AF65-F5344CB8AC3E}">
        <p14:creationId xmlns:p14="http://schemas.microsoft.com/office/powerpoint/2010/main" val="2365492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14D9F19-C77B-49F8-A412-687D6CCEA46D}" type="datetime1">
              <a:rPr lang="cs-CZ" smtClean="0"/>
              <a:t>29.9.2015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90121D5-17FD-4EB7-8373-7326E14A70CE}" type="slidenum">
              <a:rPr lang="cs-CZ" smtClean="0"/>
              <a:t>‹#›</a:t>
            </a:fld>
            <a:endParaRPr lang="cs-CZ"/>
          </a:p>
        </p:txBody>
      </p:sp>
    </p:spTree>
    <p:extLst>
      <p:ext uri="{BB962C8B-B14F-4D97-AF65-F5344CB8AC3E}">
        <p14:creationId xmlns:p14="http://schemas.microsoft.com/office/powerpoint/2010/main" val="1895426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C6257B2-3FBC-4B1F-978E-D7EF50A9C39B}" type="datetime1">
              <a:rPr lang="cs-CZ" smtClean="0"/>
              <a:t>29.9.2015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90121D5-17FD-4EB7-8373-7326E14A70CE}" type="slidenum">
              <a:rPr lang="cs-CZ" smtClean="0"/>
              <a:t>‹#›</a:t>
            </a:fld>
            <a:endParaRPr lang="cs-CZ"/>
          </a:p>
        </p:txBody>
      </p:sp>
    </p:spTree>
    <p:extLst>
      <p:ext uri="{BB962C8B-B14F-4D97-AF65-F5344CB8AC3E}">
        <p14:creationId xmlns:p14="http://schemas.microsoft.com/office/powerpoint/2010/main" val="1371484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D0FD66-2994-4282-A4BB-6307E79DEB97}" type="datetime1">
              <a:rPr lang="cs-CZ" smtClean="0"/>
              <a:t>29.9.2015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0121D5-17FD-4EB7-8373-7326E14A70CE}" type="slidenum">
              <a:rPr lang="cs-CZ" smtClean="0"/>
              <a:t>‹#›</a:t>
            </a:fld>
            <a:endParaRPr lang="cs-CZ"/>
          </a:p>
        </p:txBody>
      </p:sp>
    </p:spTree>
    <p:extLst>
      <p:ext uri="{BB962C8B-B14F-4D97-AF65-F5344CB8AC3E}">
        <p14:creationId xmlns:p14="http://schemas.microsoft.com/office/powerpoint/2010/main" val="2759836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narodnikvalifikace.cz/" TargetMode="External"/><Relationship Id="rId2" Type="http://schemas.openxmlformats.org/officeDocument/2006/relationships/hyperlink" Target="http://www.nuv.cz/"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narodnikvalifikace.cz/"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ppecina@ped.muni.cz"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27584" y="2636912"/>
            <a:ext cx="7772400" cy="1656184"/>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tx1"/>
            </a:solidFill>
          </a:ln>
        </p:spPr>
        <p:txBody>
          <a:bodyPr>
            <a:normAutofit fontScale="90000"/>
          </a:bodyPr>
          <a:lstStyle/>
          <a:p>
            <a:r>
              <a:rPr lang="cs-CZ" b="1" dirty="0" smtClean="0">
                <a:solidFill>
                  <a:schemeClr val="accent6">
                    <a:lumMod val="75000"/>
                  </a:schemeClr>
                </a:solidFill>
                <a:latin typeface="Times New Roman" panose="02020603050405020304" pitchFamily="18" charset="0"/>
                <a:cs typeface="Times New Roman" panose="02020603050405020304" pitchFamily="18" charset="0"/>
              </a:rPr>
              <a:t>Inženýrská pedagogika, vybrané kapitoly</a:t>
            </a:r>
            <a:br>
              <a:rPr lang="cs-CZ" b="1" dirty="0" smtClean="0">
                <a:solidFill>
                  <a:schemeClr val="accent6">
                    <a:lumMod val="75000"/>
                  </a:schemeClr>
                </a:solidFill>
                <a:latin typeface="Times New Roman" panose="02020603050405020304" pitchFamily="18" charset="0"/>
                <a:cs typeface="Times New Roman" panose="02020603050405020304" pitchFamily="18" charset="0"/>
              </a:rPr>
            </a:br>
            <a:r>
              <a:rPr lang="cs-CZ" sz="2400" b="1" dirty="0" smtClean="0">
                <a:solidFill>
                  <a:schemeClr val="accent6">
                    <a:lumMod val="75000"/>
                  </a:schemeClr>
                </a:solidFill>
                <a:latin typeface="Times New Roman" panose="02020603050405020304" pitchFamily="18" charset="0"/>
                <a:cs typeface="Times New Roman" panose="02020603050405020304" pitchFamily="18" charset="0"/>
              </a:rPr>
              <a:t>Výuková opora</a:t>
            </a:r>
            <a:endParaRPr lang="cs-CZ" sz="2400" b="1"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a:xfrm>
            <a:off x="1371600" y="4365104"/>
            <a:ext cx="6400800" cy="1728192"/>
          </a:xfrm>
        </p:spPr>
        <p:txBody>
          <a:bodyPr>
            <a:normAutofit fontScale="70000" lnSpcReduction="20000"/>
          </a:bodyPr>
          <a:lstStyle/>
          <a:p>
            <a:r>
              <a:rPr lang="cs-CZ" b="1" dirty="0" smtClean="0">
                <a:solidFill>
                  <a:schemeClr val="tx1"/>
                </a:solidFill>
                <a:latin typeface="Times New Roman" panose="02020603050405020304" pitchFamily="18" charset="0"/>
                <a:cs typeface="Times New Roman" panose="02020603050405020304" pitchFamily="18" charset="0"/>
              </a:rPr>
              <a:t>    </a:t>
            </a:r>
          </a:p>
          <a:p>
            <a:endParaRPr lang="cs-CZ" b="1" dirty="0" smtClean="0">
              <a:solidFill>
                <a:schemeClr val="tx1"/>
              </a:solidFill>
              <a:latin typeface="Times New Roman" panose="02020603050405020304" pitchFamily="18" charset="0"/>
              <a:cs typeface="Times New Roman" panose="02020603050405020304" pitchFamily="18" charset="0"/>
            </a:endParaRPr>
          </a:p>
          <a:p>
            <a:r>
              <a:rPr lang="cs-CZ" b="1" dirty="0" smtClean="0">
                <a:solidFill>
                  <a:schemeClr val="tx1"/>
                </a:solidFill>
                <a:latin typeface="Times New Roman" panose="02020603050405020304" pitchFamily="18" charset="0"/>
                <a:cs typeface="Times New Roman" panose="02020603050405020304" pitchFamily="18" charset="0"/>
              </a:rPr>
              <a:t>Pavel Pecina</a:t>
            </a:r>
            <a:endParaRPr lang="cs-CZ" dirty="0"/>
          </a:p>
          <a:p>
            <a:endParaRPr lang="cs-CZ" sz="2400" dirty="0" smtClean="0"/>
          </a:p>
          <a:p>
            <a:r>
              <a:rPr lang="cs-CZ" sz="2400" b="1" dirty="0" smtClean="0">
                <a:solidFill>
                  <a:schemeClr val="tx1"/>
                </a:solidFill>
                <a:latin typeface="Times New Roman" panose="02020603050405020304" pitchFamily="18" charset="0"/>
                <a:cs typeface="Times New Roman" panose="02020603050405020304" pitchFamily="18" charset="0"/>
              </a:rPr>
              <a:t>Brno 2015</a:t>
            </a:r>
            <a:endParaRPr lang="cs-CZ" sz="2400" b="1" dirty="0">
              <a:solidFill>
                <a:schemeClr val="tx1"/>
              </a:solidFill>
              <a:latin typeface="Times New Roman" panose="02020603050405020304" pitchFamily="18" charset="0"/>
              <a:cs typeface="Times New Roman" panose="02020603050405020304" pitchFamily="18" charset="0"/>
            </a:endParaRPr>
          </a:p>
        </p:txBody>
      </p:sp>
      <p:pic>
        <p:nvPicPr>
          <p:cNvPr id="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872" y="332656"/>
            <a:ext cx="2326190"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5388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332656"/>
            <a:ext cx="8301608" cy="5832648"/>
          </a:xfrm>
        </p:spPr>
        <p:txBody>
          <a:bodyPr>
            <a:normAutofit/>
          </a:bodyPr>
          <a:lstStyle/>
          <a:p>
            <a:pPr marL="0" indent="0">
              <a:buNone/>
            </a:pPr>
            <a:r>
              <a:rPr lang="cs-CZ" sz="2000" i="1" dirty="0" smtClean="0">
                <a:latin typeface="Times New Roman" panose="02020603050405020304" pitchFamily="18" charset="0"/>
                <a:cs typeface="Times New Roman" panose="02020603050405020304" pitchFamily="18" charset="0"/>
              </a:rPr>
              <a:t>Stanislav </a:t>
            </a:r>
            <a:r>
              <a:rPr lang="cs-CZ" sz="2000" i="1" dirty="0" err="1" smtClean="0">
                <a:latin typeface="Times New Roman" panose="02020603050405020304" pitchFamily="18" charset="0"/>
                <a:cs typeface="Times New Roman" panose="02020603050405020304" pitchFamily="18" charset="0"/>
              </a:rPr>
              <a:t>Ouroda</a:t>
            </a:r>
            <a:r>
              <a:rPr lang="cs-CZ" sz="2000" i="1" dirty="0" smtClean="0">
                <a:latin typeface="Times New Roman" panose="02020603050405020304" pitchFamily="18" charset="0"/>
                <a:cs typeface="Times New Roman" panose="02020603050405020304" pitchFamily="18" charset="0"/>
              </a:rPr>
              <a:t> </a:t>
            </a:r>
          </a:p>
          <a:p>
            <a:pPr marL="0" indent="0" algn="just">
              <a:buNone/>
            </a:pPr>
            <a:r>
              <a:rPr lang="cs-CZ" sz="1800" dirty="0" smtClean="0">
                <a:latin typeface="Times New Roman" panose="02020603050405020304" pitchFamily="18" charset="0"/>
                <a:cs typeface="Times New Roman" panose="02020603050405020304" pitchFamily="18" charset="0"/>
              </a:rPr>
              <a:t>Docent na Mendlově univerzitě v Brně. Univerzita dlouhodobě vzdělává odborné učitele zemědělských oborů. Je autorem práce “Oborová didaktika“.  </a:t>
            </a:r>
          </a:p>
          <a:p>
            <a:pPr marL="0" indent="0" algn="just">
              <a:buNone/>
            </a:pPr>
            <a:endParaRPr lang="cs-CZ" sz="1800" dirty="0" smtClean="0">
              <a:latin typeface="Times New Roman" panose="02020603050405020304" pitchFamily="18" charset="0"/>
              <a:cs typeface="Times New Roman" panose="02020603050405020304" pitchFamily="18" charset="0"/>
            </a:endParaRPr>
          </a:p>
          <a:p>
            <a:pPr marL="0" indent="0" algn="just">
              <a:buNone/>
            </a:pPr>
            <a:r>
              <a:rPr lang="cs-CZ" sz="1800" i="1" dirty="0" err="1" smtClean="0">
                <a:latin typeface="Times New Roman" panose="02020603050405020304" pitchFamily="18" charset="0"/>
                <a:cs typeface="Times New Roman" panose="02020603050405020304" pitchFamily="18" charset="0"/>
              </a:rPr>
              <a:t>Monica</a:t>
            </a:r>
            <a:r>
              <a:rPr lang="cs-CZ" sz="1800" i="1" dirty="0" smtClean="0">
                <a:latin typeface="Times New Roman" panose="02020603050405020304" pitchFamily="18" charset="0"/>
                <a:cs typeface="Times New Roman" panose="02020603050405020304" pitchFamily="18" charset="0"/>
              </a:rPr>
              <a:t> </a:t>
            </a:r>
            <a:r>
              <a:rPr lang="cs-CZ" sz="1800" i="1" dirty="0" err="1" smtClean="0">
                <a:latin typeface="Times New Roman" panose="02020603050405020304" pitchFamily="18" charset="0"/>
                <a:cs typeface="Times New Roman" panose="02020603050405020304" pitchFamily="18" charset="0"/>
              </a:rPr>
              <a:t>Belcourt</a:t>
            </a:r>
            <a:endParaRPr lang="cs-CZ" sz="1800" i="1" dirty="0" smtClean="0">
              <a:latin typeface="Times New Roman" panose="02020603050405020304" pitchFamily="18" charset="0"/>
              <a:cs typeface="Times New Roman" panose="02020603050405020304" pitchFamily="18" charset="0"/>
            </a:endParaRPr>
          </a:p>
          <a:p>
            <a:pPr marL="0" indent="0" algn="just">
              <a:buNone/>
            </a:pPr>
            <a:r>
              <a:rPr lang="cs-CZ" sz="1800" dirty="0" smtClean="0">
                <a:latin typeface="Times New Roman" panose="02020603050405020304" pitchFamily="18" charset="0"/>
                <a:cs typeface="Times New Roman" panose="02020603050405020304" pitchFamily="18" charset="0"/>
              </a:rPr>
              <a:t>Profesorka lidských zdrojů na Fakultě managementu </a:t>
            </a:r>
            <a:r>
              <a:rPr lang="cs-CZ" sz="1800" dirty="0" err="1" smtClean="0">
                <a:latin typeface="Times New Roman" panose="02020603050405020304" pitchFamily="18" charset="0"/>
                <a:cs typeface="Times New Roman" panose="02020603050405020304" pitchFamily="18" charset="0"/>
              </a:rPr>
              <a:t>Atkinsonovy</a:t>
            </a:r>
            <a:r>
              <a:rPr lang="cs-CZ" sz="1800" dirty="0" smtClean="0">
                <a:latin typeface="Times New Roman" panose="02020603050405020304" pitchFamily="18" charset="0"/>
                <a:cs typeface="Times New Roman" panose="02020603050405020304" pitchFamily="18" charset="0"/>
              </a:rPr>
              <a:t> univerzity v Yorku. Je autorkou knihy k problematice vzdělávání pracovníků a řízení pracovního výkonu. </a:t>
            </a:r>
          </a:p>
          <a:p>
            <a:pPr marL="0" indent="0" algn="just">
              <a:buNone/>
            </a:pPr>
            <a:endParaRPr lang="cs-CZ" sz="1800" dirty="0" smtClean="0">
              <a:latin typeface="Times New Roman" panose="02020603050405020304" pitchFamily="18" charset="0"/>
              <a:cs typeface="Times New Roman" panose="02020603050405020304" pitchFamily="18" charset="0"/>
            </a:endParaRPr>
          </a:p>
          <a:p>
            <a:pPr marL="0" indent="0" algn="just">
              <a:buNone/>
            </a:pPr>
            <a:r>
              <a:rPr lang="cs-CZ" sz="2000" b="1" dirty="0" smtClean="0">
                <a:latin typeface="Times New Roman" panose="02020603050405020304" pitchFamily="18" charset="0"/>
                <a:cs typeface="Times New Roman" panose="02020603050405020304" pitchFamily="18" charset="0"/>
              </a:rPr>
              <a:t>Informační </a:t>
            </a:r>
            <a:r>
              <a:rPr lang="cs-CZ" sz="2000" b="1" dirty="0">
                <a:latin typeface="Times New Roman" panose="02020603050405020304" pitchFamily="18" charset="0"/>
                <a:cs typeface="Times New Roman" panose="02020603050405020304" pitchFamily="18" charset="0"/>
              </a:rPr>
              <a:t>zdroje IP</a:t>
            </a:r>
          </a:p>
          <a:p>
            <a:pPr marL="0" indent="0" algn="just">
              <a:buNone/>
            </a:pPr>
            <a:r>
              <a:rPr lang="cs-CZ" sz="1800" dirty="0" smtClean="0">
                <a:latin typeface="Times New Roman" panose="02020603050405020304" pitchFamily="18" charset="0"/>
                <a:cs typeface="Times New Roman" panose="02020603050405020304" pitchFamily="18" charset="0"/>
              </a:rPr>
              <a:t>Ke studiu inženýrské pedagogiky lze využít následující informační zdroje:</a:t>
            </a:r>
          </a:p>
          <a:p>
            <a:pPr marL="0" indent="0" algn="just">
              <a:buNone/>
            </a:pPr>
            <a:r>
              <a:rPr lang="cs-CZ" sz="1800" i="1" dirty="0" smtClean="0">
                <a:latin typeface="Times New Roman" panose="02020603050405020304" pitchFamily="18" charset="0"/>
                <a:cs typeface="Times New Roman" panose="02020603050405020304" pitchFamily="18" charset="0"/>
              </a:rPr>
              <a:t>Odborné knihy, učební texty a výukové opory</a:t>
            </a:r>
          </a:p>
          <a:p>
            <a:pPr marL="0" indent="0" algn="just">
              <a:buNone/>
            </a:pPr>
            <a:r>
              <a:rPr lang="cs-CZ" sz="1800" dirty="0" smtClean="0">
                <a:latin typeface="Times New Roman" panose="02020603050405020304" pitchFamily="18" charset="0"/>
                <a:cs typeface="Times New Roman" panose="02020603050405020304" pitchFamily="18" charset="0"/>
              </a:rPr>
              <a:t>BELCOUT, M., WRIGHT, P. C. </a:t>
            </a:r>
            <a:r>
              <a:rPr lang="cs-CZ" sz="1800" i="1" dirty="0" smtClean="0">
                <a:latin typeface="Times New Roman" panose="02020603050405020304" pitchFamily="18" charset="0"/>
                <a:cs typeface="Times New Roman" panose="02020603050405020304" pitchFamily="18" charset="0"/>
              </a:rPr>
              <a:t>Vzdělávání pracovníků a řízení pracovního výkonu. </a:t>
            </a:r>
            <a:r>
              <a:rPr lang="cs-CZ" sz="1800" dirty="0" smtClean="0">
                <a:latin typeface="Times New Roman" panose="02020603050405020304" pitchFamily="18" charset="0"/>
                <a:cs typeface="Times New Roman" panose="02020603050405020304" pitchFamily="18" charset="0"/>
              </a:rPr>
              <a:t>Praha: </a:t>
            </a:r>
            <a:r>
              <a:rPr lang="cs-CZ" sz="1800" dirty="0" err="1" smtClean="0">
                <a:latin typeface="Times New Roman" panose="02020603050405020304" pitchFamily="18" charset="0"/>
                <a:cs typeface="Times New Roman" panose="02020603050405020304" pitchFamily="18" charset="0"/>
              </a:rPr>
              <a:t>Grada</a:t>
            </a:r>
            <a:r>
              <a:rPr lang="cs-CZ" sz="1800" dirty="0" smtClean="0">
                <a:latin typeface="Times New Roman" panose="02020603050405020304" pitchFamily="18" charset="0"/>
                <a:cs typeface="Times New Roman" panose="02020603050405020304" pitchFamily="18" charset="0"/>
              </a:rPr>
              <a:t>, 1998. ISBN 80-7169-459-2. </a:t>
            </a:r>
            <a:endParaRPr lang="cs-CZ" sz="1800" dirty="0">
              <a:latin typeface="Times New Roman" panose="02020603050405020304" pitchFamily="18" charset="0"/>
              <a:cs typeface="Times New Roman" panose="02020603050405020304" pitchFamily="18" charset="0"/>
            </a:endParaRPr>
          </a:p>
          <a:p>
            <a:pPr marL="0" indent="0" algn="just">
              <a:buNone/>
            </a:pPr>
            <a:r>
              <a:rPr lang="cs-CZ" sz="1800" dirty="0">
                <a:latin typeface="Times New Roman" panose="02020603050405020304" pitchFamily="18" charset="0"/>
                <a:cs typeface="Times New Roman" panose="02020603050405020304" pitchFamily="18" charset="0"/>
              </a:rPr>
              <a:t>MELEZINEK, A. </a:t>
            </a:r>
            <a:r>
              <a:rPr lang="cs-CZ" sz="1800" i="1" dirty="0">
                <a:latin typeface="Times New Roman" panose="02020603050405020304" pitchFamily="18" charset="0"/>
                <a:cs typeface="Times New Roman" panose="02020603050405020304" pitchFamily="18" charset="0"/>
              </a:rPr>
              <a:t>Inženýrská pedagogika. </a:t>
            </a:r>
            <a:r>
              <a:rPr lang="cs-CZ" sz="1800" dirty="0">
                <a:latin typeface="Times New Roman" panose="02020603050405020304" pitchFamily="18" charset="0"/>
                <a:cs typeface="Times New Roman" panose="02020603050405020304" pitchFamily="18" charset="0"/>
              </a:rPr>
              <a:t>Praha: ČVUT, 1994.ISBN 80-01-00672-7</a:t>
            </a:r>
          </a:p>
          <a:p>
            <a:pPr marL="0" indent="0" algn="just">
              <a:buNone/>
            </a:pPr>
            <a:r>
              <a:rPr lang="cs-CZ" sz="1800" dirty="0" smtClean="0">
                <a:latin typeface="Times New Roman" panose="02020603050405020304" pitchFamily="18" charset="0"/>
                <a:cs typeface="Times New Roman" panose="02020603050405020304" pitchFamily="18" charset="0"/>
              </a:rPr>
              <a:t>DRIENSKI, A</a:t>
            </a:r>
            <a:r>
              <a:rPr lang="cs-CZ" sz="1800" i="1" dirty="0" smtClean="0">
                <a:latin typeface="Times New Roman" panose="02020603050405020304" pitchFamily="18" charset="0"/>
                <a:cs typeface="Times New Roman" panose="02020603050405020304" pitchFamily="18" charset="0"/>
              </a:rPr>
              <a:t>. Úvod do </a:t>
            </a:r>
            <a:r>
              <a:rPr lang="cs-CZ" sz="1800" i="1" dirty="0" err="1" smtClean="0">
                <a:latin typeface="Times New Roman" panose="02020603050405020304" pitchFamily="18" charset="0"/>
                <a:cs typeface="Times New Roman" panose="02020603050405020304" pitchFamily="18" charset="0"/>
              </a:rPr>
              <a:t>inžinierskej</a:t>
            </a:r>
            <a:r>
              <a:rPr lang="cs-CZ" sz="1800" i="1" dirty="0" smtClean="0">
                <a:latin typeface="Times New Roman" panose="02020603050405020304" pitchFamily="18" charset="0"/>
                <a:cs typeface="Times New Roman" panose="02020603050405020304" pitchFamily="18" charset="0"/>
              </a:rPr>
              <a:t> pedagogiky. </a:t>
            </a:r>
            <a:r>
              <a:rPr lang="cs-CZ" sz="1800" dirty="0" smtClean="0">
                <a:latin typeface="Times New Roman" panose="02020603050405020304" pitchFamily="18" charset="0"/>
                <a:cs typeface="Times New Roman" panose="02020603050405020304" pitchFamily="18" charset="0"/>
              </a:rPr>
              <a:t>Košice: TU, 1993</a:t>
            </a:r>
          </a:p>
          <a:p>
            <a:pPr marL="0" indent="0" algn="just">
              <a:buNone/>
            </a:pPr>
            <a:r>
              <a:rPr lang="cs-CZ" sz="1800" dirty="0">
                <a:latin typeface="Times New Roman" panose="02020603050405020304" pitchFamily="18" charset="0"/>
                <a:cs typeface="Times New Roman" panose="02020603050405020304" pitchFamily="18" charset="0"/>
              </a:rPr>
              <a:t>PECINA, P. </a:t>
            </a:r>
            <a:r>
              <a:rPr lang="cs-CZ" sz="1800" i="1" dirty="0">
                <a:latin typeface="Times New Roman" panose="02020603050405020304" pitchFamily="18" charset="0"/>
                <a:cs typeface="Times New Roman" panose="02020603050405020304" pitchFamily="18" charset="0"/>
              </a:rPr>
              <a:t>Didaktika odborných předmětů (úvod do oborových didaktik, didaktika odborných předmětů) pro magisterské studium učitelství odborných předmětů. Výuková opora. </a:t>
            </a:r>
            <a:r>
              <a:rPr lang="cs-CZ" sz="1800" dirty="0">
                <a:latin typeface="Times New Roman" panose="02020603050405020304" pitchFamily="18" charset="0"/>
                <a:cs typeface="Times New Roman" panose="02020603050405020304" pitchFamily="18" charset="0"/>
              </a:rPr>
              <a:t>Brno: PdF </a:t>
            </a:r>
            <a:r>
              <a:rPr lang="cs-CZ" sz="1800" dirty="0" smtClean="0">
                <a:latin typeface="Times New Roman" panose="02020603050405020304" pitchFamily="18" charset="0"/>
                <a:cs typeface="Times New Roman" panose="02020603050405020304" pitchFamily="18" charset="0"/>
              </a:rPr>
              <a:t>MU,2014 . </a:t>
            </a:r>
            <a:endParaRPr lang="cs-CZ" sz="1800" dirty="0">
              <a:latin typeface="Times New Roman" panose="02020603050405020304" pitchFamily="18" charset="0"/>
              <a:cs typeface="Times New Roman" panose="02020603050405020304" pitchFamily="18" charset="0"/>
            </a:endParaRPr>
          </a:p>
          <a:p>
            <a:pPr marL="0" indent="0" algn="just">
              <a:buNone/>
            </a:pP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10</a:t>
            </a:fld>
            <a:endParaRPr lang="cs-CZ"/>
          </a:p>
        </p:txBody>
      </p:sp>
    </p:spTree>
    <p:extLst>
      <p:ext uri="{BB962C8B-B14F-4D97-AF65-F5344CB8AC3E}">
        <p14:creationId xmlns:p14="http://schemas.microsoft.com/office/powerpoint/2010/main" val="3773727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04664"/>
            <a:ext cx="8291264" cy="6192688"/>
          </a:xfrm>
        </p:spPr>
        <p:txBody>
          <a:bodyPr>
            <a:normAutofit fontScale="92500" lnSpcReduction="10000"/>
          </a:bodyPr>
          <a:lstStyle/>
          <a:p>
            <a:pPr marL="0" lvl="0" indent="0" algn="just">
              <a:buNone/>
            </a:pPr>
            <a:r>
              <a:rPr lang="cs-CZ" sz="1900" dirty="0">
                <a:solidFill>
                  <a:prstClr val="black"/>
                </a:solidFill>
                <a:latin typeface="Times New Roman" panose="02020603050405020304" pitchFamily="18" charset="0"/>
                <a:cs typeface="Times New Roman" panose="02020603050405020304" pitchFamily="18" charset="0"/>
              </a:rPr>
              <a:t>LINKESCHOVÁ, D. </a:t>
            </a:r>
            <a:r>
              <a:rPr lang="cs-CZ" sz="1900" i="1" dirty="0">
                <a:solidFill>
                  <a:prstClr val="black"/>
                </a:solidFill>
                <a:latin typeface="Times New Roman" panose="02020603050405020304" pitchFamily="18" charset="0"/>
                <a:cs typeface="Times New Roman" panose="02020603050405020304" pitchFamily="18" charset="0"/>
              </a:rPr>
              <a:t>Úvod do moderní inženýrské pedagogiky. </a:t>
            </a:r>
            <a:r>
              <a:rPr lang="cs-CZ" sz="1900" dirty="0">
                <a:solidFill>
                  <a:prstClr val="black"/>
                </a:solidFill>
                <a:latin typeface="Times New Roman" panose="02020603050405020304" pitchFamily="18" charset="0"/>
                <a:cs typeface="Times New Roman" panose="02020603050405020304" pitchFamily="18" charset="0"/>
              </a:rPr>
              <a:t>Brno: MU, 2012. ISBN</a:t>
            </a:r>
            <a:r>
              <a:rPr lang="cs-CZ" sz="1900" i="1" dirty="0">
                <a:solidFill>
                  <a:prstClr val="black"/>
                </a:solidFill>
                <a:latin typeface="Times New Roman" panose="02020603050405020304" pitchFamily="18" charset="0"/>
                <a:cs typeface="Times New Roman" panose="02020603050405020304" pitchFamily="18" charset="0"/>
              </a:rPr>
              <a:t> </a:t>
            </a:r>
            <a:r>
              <a:rPr lang="cs-CZ" sz="1900" dirty="0">
                <a:solidFill>
                  <a:prstClr val="black"/>
                </a:solidFill>
                <a:latin typeface="Times New Roman" panose="02020603050405020304" pitchFamily="18" charset="0"/>
                <a:cs typeface="Times New Roman" panose="02020603050405020304" pitchFamily="18" charset="0"/>
              </a:rPr>
              <a:t>978-80-210-6177-4</a:t>
            </a:r>
          </a:p>
          <a:p>
            <a:pPr marL="0" lvl="0" indent="0" algn="just">
              <a:buNone/>
            </a:pPr>
            <a:r>
              <a:rPr lang="cs-CZ" sz="1900" dirty="0" smtClean="0">
                <a:solidFill>
                  <a:prstClr val="black"/>
                </a:solidFill>
                <a:latin typeface="Times New Roman" panose="02020603050405020304" pitchFamily="18" charset="0"/>
                <a:cs typeface="Times New Roman" panose="02020603050405020304" pitchFamily="18" charset="0"/>
              </a:rPr>
              <a:t>OURODA, S. </a:t>
            </a:r>
            <a:r>
              <a:rPr lang="cs-CZ" sz="1900" i="1" dirty="0" smtClean="0">
                <a:solidFill>
                  <a:prstClr val="black"/>
                </a:solidFill>
                <a:latin typeface="Times New Roman" panose="02020603050405020304" pitchFamily="18" charset="0"/>
                <a:cs typeface="Times New Roman" panose="02020603050405020304" pitchFamily="18" charset="0"/>
              </a:rPr>
              <a:t>Oborová didaktika. </a:t>
            </a:r>
            <a:r>
              <a:rPr lang="cs-CZ" sz="1900" dirty="0" smtClean="0">
                <a:solidFill>
                  <a:prstClr val="black"/>
                </a:solidFill>
                <a:latin typeface="Times New Roman" panose="02020603050405020304" pitchFamily="18" charset="0"/>
                <a:cs typeface="Times New Roman" panose="02020603050405020304" pitchFamily="18" charset="0"/>
              </a:rPr>
              <a:t>Brno: MZLU, 2000</a:t>
            </a:r>
          </a:p>
          <a:p>
            <a:pPr marL="0" lvl="0" indent="0" algn="just">
              <a:buNone/>
            </a:pPr>
            <a:r>
              <a:rPr lang="cs-CZ" sz="1900" dirty="0" smtClean="0">
                <a:solidFill>
                  <a:prstClr val="black"/>
                </a:solidFill>
                <a:latin typeface="Times New Roman" panose="02020603050405020304" pitchFamily="18" charset="0"/>
                <a:cs typeface="Times New Roman" panose="02020603050405020304" pitchFamily="18" charset="0"/>
              </a:rPr>
              <a:t>OURODA</a:t>
            </a:r>
            <a:r>
              <a:rPr lang="cs-CZ" sz="1900" dirty="0">
                <a:solidFill>
                  <a:prstClr val="black"/>
                </a:solidFill>
                <a:latin typeface="Times New Roman" panose="02020603050405020304" pitchFamily="18" charset="0"/>
                <a:cs typeface="Times New Roman" panose="02020603050405020304" pitchFamily="18" charset="0"/>
              </a:rPr>
              <a:t>, K. </a:t>
            </a:r>
            <a:r>
              <a:rPr lang="cs-CZ" sz="1900" i="1" dirty="0">
                <a:solidFill>
                  <a:prstClr val="black"/>
                </a:solidFill>
                <a:latin typeface="Times New Roman" panose="02020603050405020304" pitchFamily="18" charset="0"/>
                <a:cs typeface="Times New Roman" panose="02020603050405020304" pitchFamily="18" charset="0"/>
              </a:rPr>
              <a:t>Inženýrská pedagogika</a:t>
            </a:r>
            <a:r>
              <a:rPr lang="cs-CZ" sz="1900" dirty="0">
                <a:solidFill>
                  <a:prstClr val="black"/>
                </a:solidFill>
                <a:latin typeface="Times New Roman" panose="02020603050405020304" pitchFamily="18" charset="0"/>
                <a:cs typeface="Times New Roman" panose="02020603050405020304" pitchFamily="18" charset="0"/>
              </a:rPr>
              <a:t>. Nové Město nad Metují: KNOPP, 2013. </a:t>
            </a:r>
          </a:p>
          <a:p>
            <a:pPr marL="0" lvl="0" indent="0" algn="just">
              <a:buNone/>
            </a:pPr>
            <a:r>
              <a:rPr lang="cs-CZ" sz="1900" dirty="0" smtClean="0">
                <a:solidFill>
                  <a:prstClr val="black"/>
                </a:solidFill>
                <a:latin typeface="Times New Roman" panose="02020603050405020304" pitchFamily="18" charset="0"/>
                <a:cs typeface="Times New Roman" panose="02020603050405020304" pitchFamily="18" charset="0"/>
              </a:rPr>
              <a:t>FRIEDMANN</a:t>
            </a:r>
            <a:r>
              <a:rPr lang="cs-CZ" sz="1900" dirty="0">
                <a:solidFill>
                  <a:prstClr val="black"/>
                </a:solidFill>
                <a:latin typeface="Times New Roman" panose="02020603050405020304" pitchFamily="18" charset="0"/>
                <a:cs typeface="Times New Roman" panose="02020603050405020304" pitchFamily="18" charset="0"/>
              </a:rPr>
              <a:t>, Zdeněk a Pavel PECINA. </a:t>
            </a:r>
            <a:r>
              <a:rPr lang="cs-CZ" sz="1900" i="1" dirty="0">
                <a:solidFill>
                  <a:prstClr val="black"/>
                </a:solidFill>
                <a:latin typeface="Times New Roman" panose="02020603050405020304" pitchFamily="18" charset="0"/>
                <a:cs typeface="Times New Roman" panose="02020603050405020304" pitchFamily="18" charset="0"/>
              </a:rPr>
              <a:t>Didaktika odborných předmětů technického charakteru</a:t>
            </a:r>
            <a:r>
              <a:rPr lang="cs-CZ" sz="1900" dirty="0">
                <a:solidFill>
                  <a:prstClr val="black"/>
                </a:solidFill>
                <a:latin typeface="Times New Roman" panose="02020603050405020304" pitchFamily="18" charset="0"/>
                <a:cs typeface="Times New Roman" panose="02020603050405020304" pitchFamily="18" charset="0"/>
              </a:rPr>
              <a:t>. 1. vyd. Brno: Masarykova univerzita, 2013. 88 s. ISBN 978-80-210-6300-6.</a:t>
            </a:r>
          </a:p>
          <a:p>
            <a:pPr marL="0" lvl="0" indent="0" algn="just">
              <a:buNone/>
            </a:pPr>
            <a:r>
              <a:rPr lang="cs-CZ" sz="1900" dirty="0">
                <a:solidFill>
                  <a:prstClr val="black"/>
                </a:solidFill>
                <a:latin typeface="Times New Roman" panose="02020603050405020304" pitchFamily="18" charset="0"/>
                <a:cs typeface="Times New Roman" panose="02020603050405020304" pitchFamily="18" charset="0"/>
              </a:rPr>
              <a:t>KOTRBA, T., LACINA, L. </a:t>
            </a:r>
            <a:r>
              <a:rPr lang="cs-CZ" sz="1900" i="1" dirty="0">
                <a:solidFill>
                  <a:prstClr val="black"/>
                </a:solidFill>
                <a:latin typeface="Times New Roman" panose="02020603050405020304" pitchFamily="18" charset="0"/>
                <a:cs typeface="Times New Roman" panose="02020603050405020304" pitchFamily="18" charset="0"/>
              </a:rPr>
              <a:t>Praktické využití aktivizačních metod ve výuce. </a:t>
            </a:r>
            <a:r>
              <a:rPr lang="cs-CZ" sz="1900" dirty="0">
                <a:solidFill>
                  <a:prstClr val="black"/>
                </a:solidFill>
                <a:latin typeface="Times New Roman" panose="02020603050405020304" pitchFamily="18" charset="0"/>
                <a:cs typeface="Times New Roman" panose="02020603050405020304" pitchFamily="18" charset="0"/>
              </a:rPr>
              <a:t>Brno: Společnost pro odbornou literaturu, 2007. ISBN 978-80-87029-12-1.</a:t>
            </a:r>
          </a:p>
          <a:p>
            <a:pPr marL="0" indent="0">
              <a:buNone/>
            </a:pPr>
            <a:endParaRPr lang="cs-CZ" sz="1900" dirty="0" smtClean="0"/>
          </a:p>
          <a:p>
            <a:pPr marL="0" indent="0">
              <a:buNone/>
            </a:pPr>
            <a:r>
              <a:rPr lang="cs-CZ" sz="1900" i="1" dirty="0" smtClean="0">
                <a:latin typeface="Times New Roman" panose="02020603050405020304" pitchFamily="18" charset="0"/>
                <a:cs typeface="Times New Roman" panose="02020603050405020304" pitchFamily="18" charset="0"/>
              </a:rPr>
              <a:t>Vybrané časopisy </a:t>
            </a:r>
          </a:p>
          <a:p>
            <a:pPr algn="just"/>
            <a:r>
              <a:rPr lang="cs-CZ" sz="1900" dirty="0" smtClean="0">
                <a:latin typeface="Times New Roman" panose="02020603050405020304" pitchFamily="18" charset="0"/>
                <a:cs typeface="Times New Roman" panose="02020603050405020304" pitchFamily="18" charset="0"/>
              </a:rPr>
              <a:t>Pedagogika (Praha)</a:t>
            </a:r>
          </a:p>
          <a:p>
            <a:pPr algn="just"/>
            <a:r>
              <a:rPr lang="cs-CZ" sz="1900" dirty="0" smtClean="0">
                <a:latin typeface="Times New Roman" panose="02020603050405020304" pitchFamily="18" charset="0"/>
                <a:cs typeface="Times New Roman" panose="02020603050405020304" pitchFamily="18" charset="0"/>
              </a:rPr>
              <a:t>LIFELONG LEARNING celoživotní vzdělávání (Mendlova univerzita, Brno, Institut celoživotního vzdělávání)</a:t>
            </a:r>
          </a:p>
          <a:p>
            <a:pPr algn="just"/>
            <a:r>
              <a:rPr lang="cs-CZ"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JTIE - Journal of Technology and Information </a:t>
            </a:r>
            <a:r>
              <a:rPr lang="en-US" sz="1900" dirty="0" smtClean="0">
                <a:latin typeface="Times New Roman" panose="02020603050405020304" pitchFamily="18" charset="0"/>
                <a:cs typeface="Times New Roman" panose="02020603050405020304" pitchFamily="18" charset="0"/>
              </a:rPr>
              <a:t>Education</a:t>
            </a:r>
            <a:r>
              <a:rPr lang="cs-CZ" sz="1900" dirty="0" smtClean="0">
                <a:latin typeface="Times New Roman" panose="02020603050405020304" pitchFamily="18" charset="0"/>
                <a:cs typeface="Times New Roman" panose="02020603050405020304" pitchFamily="18" charset="0"/>
              </a:rPr>
              <a:t> (Univerzita Palackého, Olomouc, Pedagogická fakulta) </a:t>
            </a:r>
          </a:p>
          <a:p>
            <a:pPr algn="just"/>
            <a:r>
              <a:rPr lang="cs-CZ" sz="1900" dirty="0" smtClean="0">
                <a:latin typeface="Times New Roman" panose="02020603050405020304" pitchFamily="18" charset="0"/>
                <a:cs typeface="Times New Roman" panose="02020603050405020304" pitchFamily="18" charset="0"/>
              </a:rPr>
              <a:t>Učitelské noviny.</a:t>
            </a:r>
          </a:p>
          <a:p>
            <a:pPr marL="0" indent="0" algn="just">
              <a:buNone/>
            </a:pPr>
            <a:endParaRPr lang="cs-CZ" sz="1900" i="1" dirty="0" smtClean="0">
              <a:latin typeface="Times New Roman" panose="02020603050405020304" pitchFamily="18" charset="0"/>
              <a:cs typeface="Times New Roman" panose="02020603050405020304" pitchFamily="18" charset="0"/>
            </a:endParaRPr>
          </a:p>
          <a:p>
            <a:pPr marL="0" indent="0" algn="just">
              <a:buNone/>
            </a:pPr>
            <a:r>
              <a:rPr lang="cs-CZ" sz="1900" i="1" dirty="0" smtClean="0">
                <a:latin typeface="Times New Roman" panose="02020603050405020304" pitchFamily="18" charset="0"/>
                <a:cs typeface="Times New Roman" panose="02020603050405020304" pitchFamily="18" charset="0"/>
              </a:rPr>
              <a:t>Další informační zdroje: </a:t>
            </a:r>
            <a:r>
              <a:rPr lang="cs-CZ" sz="1900" dirty="0" smtClean="0">
                <a:latin typeface="Times New Roman" panose="02020603050405020304" pitchFamily="18" charset="0"/>
                <a:cs typeface="Times New Roman" panose="02020603050405020304" pitchFamily="18" charset="0"/>
              </a:rPr>
              <a:t>Přednášky k této problematice, konzultace s odborníky (pedagogy), učiteli v praxi, konference, školení, konkrétní ověřené materiály z pedagogické praxe (projekty, přípravy výuky, různé metodické materiály, pracovní listy, učebnice  apod. ), Internet (např. stránky Národního ústavu pro vzdělávání.www.nuv.cz).  </a:t>
            </a:r>
            <a:endParaRPr lang="cs-CZ" sz="1900" dirty="0">
              <a:latin typeface="Times New Roman" panose="02020603050405020304" pitchFamily="18" charset="0"/>
              <a:cs typeface="Times New Roman" panose="02020603050405020304" pitchFamily="18" charset="0"/>
            </a:endParaRPr>
          </a:p>
          <a:p>
            <a:pPr marL="0" indent="0" algn="just">
              <a:buNone/>
            </a:pPr>
            <a:endParaRPr lang="cs-CZ" sz="2000" dirty="0">
              <a:latin typeface="Times New Roman" panose="02020603050405020304" pitchFamily="18" charset="0"/>
              <a:cs typeface="Times New Roman" panose="02020603050405020304" pitchFamily="18" charset="0"/>
            </a:endParaRPr>
          </a:p>
          <a:p>
            <a:pPr marL="0" indent="0" algn="just">
              <a:buNone/>
            </a:pPr>
            <a:endParaRPr lang="cs-CZ" sz="20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11</a:t>
            </a:fld>
            <a:endParaRPr lang="cs-CZ"/>
          </a:p>
        </p:txBody>
      </p:sp>
    </p:spTree>
    <p:extLst>
      <p:ext uri="{BB962C8B-B14F-4D97-AF65-F5344CB8AC3E}">
        <p14:creationId xmlns:p14="http://schemas.microsoft.com/office/powerpoint/2010/main" val="146513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332656"/>
            <a:ext cx="8229600" cy="6048672"/>
          </a:xfrm>
        </p:spPr>
        <p:txBody>
          <a:bodyPr/>
          <a:lstStyle/>
          <a:p>
            <a:pPr marL="0" lvl="0" indent="0" algn="just">
              <a:buNone/>
            </a:pPr>
            <a:r>
              <a:rPr lang="cs-CZ" sz="2000" b="1" dirty="0" smtClean="0">
                <a:latin typeface="Times New Roman" panose="02020603050405020304" pitchFamily="18" charset="0"/>
                <a:cs typeface="Times New Roman" panose="02020603050405020304" pitchFamily="18" charset="0"/>
              </a:rPr>
              <a:t>Vztah </a:t>
            </a:r>
            <a:r>
              <a:rPr lang="cs-CZ" sz="2000" b="1" dirty="0">
                <a:latin typeface="Times New Roman" panose="02020603050405020304" pitchFamily="18" charset="0"/>
                <a:cs typeface="Times New Roman" panose="02020603050405020304" pitchFamily="18" charset="0"/>
              </a:rPr>
              <a:t>I.P. k dalším vědám  </a:t>
            </a:r>
          </a:p>
          <a:p>
            <a:pPr marL="0" lvl="0" indent="0" algn="just">
              <a:buNone/>
            </a:pPr>
            <a:r>
              <a:rPr lang="cs-CZ" sz="1800" dirty="0" smtClean="0">
                <a:solidFill>
                  <a:prstClr val="black"/>
                </a:solidFill>
                <a:latin typeface="Times New Roman" panose="02020603050405020304" pitchFamily="18" charset="0"/>
                <a:cs typeface="Times New Roman" panose="02020603050405020304" pitchFamily="18" charset="0"/>
              </a:rPr>
              <a:t>Inženýrská pedagogika se začala rozvíjet v druhé polovině 20. století. V 50. letech bylo zavedeno pedagogické vzdělávání inženýrů. Na začátku  60. let vznikla Inženýrská pedagogika v bývalé NDR a vzniká postgraduální doplňující </a:t>
            </a:r>
            <a:r>
              <a:rPr lang="cs-CZ" sz="1800" dirty="0" err="1" smtClean="0">
                <a:solidFill>
                  <a:prstClr val="black"/>
                </a:solidFill>
                <a:latin typeface="Times New Roman" panose="02020603050405020304" pitchFamily="18" charset="0"/>
                <a:cs typeface="Times New Roman" panose="02020603050405020304" pitchFamily="18" charset="0"/>
              </a:rPr>
              <a:t>ped</a:t>
            </a:r>
            <a:r>
              <a:rPr lang="cs-CZ" sz="1800" dirty="0" smtClean="0">
                <a:solidFill>
                  <a:prstClr val="black"/>
                </a:solidFill>
                <a:latin typeface="Times New Roman" panose="02020603050405020304" pitchFamily="18" charset="0"/>
                <a:cs typeface="Times New Roman" panose="02020603050405020304" pitchFamily="18" charset="0"/>
              </a:rPr>
              <a:t>. studium pro učitele v odborném vzdělávání. V roce 1972 vznikla společnost pro inženýrskou pedagogiku IGIP. V 80. letech dochází k sjednocení doplňující </a:t>
            </a:r>
            <a:r>
              <a:rPr lang="cs-CZ" sz="1800" dirty="0" err="1" smtClean="0">
                <a:solidFill>
                  <a:prstClr val="black"/>
                </a:solidFill>
                <a:latin typeface="Times New Roman" panose="02020603050405020304" pitchFamily="18" charset="0"/>
                <a:cs typeface="Times New Roman" panose="02020603050405020304" pitchFamily="18" charset="0"/>
              </a:rPr>
              <a:t>ped</a:t>
            </a:r>
            <a:r>
              <a:rPr lang="cs-CZ" sz="1800" dirty="0" smtClean="0">
                <a:solidFill>
                  <a:prstClr val="black"/>
                </a:solidFill>
                <a:latin typeface="Times New Roman" panose="02020603050405020304" pitchFamily="18" charset="0"/>
                <a:cs typeface="Times New Roman" panose="02020603050405020304" pitchFamily="18" charset="0"/>
              </a:rPr>
              <a:t>. přípravy pro neučitelské obory. Po r. 1989 dochází ke společenským změnám, k dalšímu rozvoji I.P. </a:t>
            </a:r>
          </a:p>
          <a:p>
            <a:pPr marL="0" lvl="0" indent="0" algn="just">
              <a:buNone/>
            </a:pPr>
            <a:r>
              <a:rPr lang="cs-CZ" sz="1800" dirty="0" smtClean="0">
                <a:solidFill>
                  <a:prstClr val="black"/>
                </a:solidFill>
                <a:latin typeface="Times New Roman" panose="02020603050405020304" pitchFamily="18" charset="0"/>
                <a:cs typeface="Times New Roman" panose="02020603050405020304" pitchFamily="18" charset="0"/>
              </a:rPr>
              <a:t>Inženýrská pedagogika je </a:t>
            </a:r>
            <a:r>
              <a:rPr lang="cs-CZ" sz="1800" i="1" dirty="0" smtClean="0">
                <a:solidFill>
                  <a:prstClr val="black"/>
                </a:solidFill>
                <a:latin typeface="Times New Roman" panose="02020603050405020304" pitchFamily="18" charset="0"/>
                <a:cs typeface="Times New Roman" panose="02020603050405020304" pitchFamily="18" charset="0"/>
              </a:rPr>
              <a:t>oborovou didaktikou. </a:t>
            </a:r>
            <a:r>
              <a:rPr lang="cs-CZ" sz="1800" dirty="0" smtClean="0">
                <a:solidFill>
                  <a:prstClr val="black"/>
                </a:solidFill>
                <a:latin typeface="Times New Roman" panose="02020603050405020304" pitchFamily="18" charset="0"/>
                <a:cs typeface="Times New Roman" panose="02020603050405020304" pitchFamily="18" charset="0"/>
              </a:rPr>
              <a:t>Je to jedna z edukačních věd. </a:t>
            </a:r>
            <a:r>
              <a:rPr lang="cs-CZ" sz="1800" i="1" dirty="0" smtClean="0">
                <a:solidFill>
                  <a:prstClr val="black"/>
                </a:solidFill>
                <a:latin typeface="Times New Roman" panose="02020603050405020304" pitchFamily="18" charset="0"/>
                <a:cs typeface="Times New Roman" panose="02020603050405020304" pitchFamily="18" charset="0"/>
              </a:rPr>
              <a:t>Představuje interakci technických věd s pedagogickými. Odborné technické vědomosti poskytují  </a:t>
            </a:r>
            <a:r>
              <a:rPr lang="cs-CZ" sz="1800" dirty="0" smtClean="0">
                <a:solidFill>
                  <a:prstClr val="black"/>
                </a:solidFill>
                <a:latin typeface="Times New Roman" panose="02020603050405020304" pitchFamily="18" charset="0"/>
                <a:cs typeface="Times New Roman" panose="02020603050405020304" pitchFamily="18" charset="0"/>
              </a:rPr>
              <a:t>inženýrské pedagogice technické (odborné) disciplíny (elektrotechnika, strojírenství, obory obchodu a služeb) a také odborná praxe v daném oboru. </a:t>
            </a:r>
            <a:r>
              <a:rPr lang="cs-CZ" sz="1800" i="1" dirty="0" smtClean="0">
                <a:solidFill>
                  <a:prstClr val="black"/>
                </a:solidFill>
                <a:latin typeface="Times New Roman" panose="02020603050405020304" pitchFamily="18" charset="0"/>
                <a:cs typeface="Times New Roman" panose="02020603050405020304" pitchFamily="18" charset="0"/>
              </a:rPr>
              <a:t>S pomocí poznatků pedagogiky </a:t>
            </a:r>
            <a:r>
              <a:rPr lang="cs-CZ" sz="1800" dirty="0" smtClean="0">
                <a:solidFill>
                  <a:prstClr val="black"/>
                </a:solidFill>
                <a:latin typeface="Times New Roman" panose="02020603050405020304" pitchFamily="18" charset="0"/>
                <a:cs typeface="Times New Roman" panose="02020603050405020304" pitchFamily="18" charset="0"/>
              </a:rPr>
              <a:t>se vyžívají pro koncipování poznatkových systémů a pro uspořádání výuky. </a:t>
            </a:r>
            <a:r>
              <a:rPr lang="cs-CZ" sz="1800" i="1" dirty="0" smtClean="0">
                <a:solidFill>
                  <a:prstClr val="black"/>
                </a:solidFill>
                <a:latin typeface="Times New Roman" panose="02020603050405020304" pitchFamily="18" charset="0"/>
                <a:cs typeface="Times New Roman" panose="02020603050405020304" pitchFamily="18" charset="0"/>
              </a:rPr>
              <a:t>Využíváme přitom poznatků dalších věd</a:t>
            </a:r>
            <a:r>
              <a:rPr lang="cs-CZ" sz="2000" i="1" dirty="0" smtClean="0">
                <a:solidFill>
                  <a:prstClr val="black"/>
                </a:solidFill>
                <a:latin typeface="Times New Roman" panose="02020603050405020304" pitchFamily="18" charset="0"/>
                <a:cs typeface="Times New Roman" panose="02020603050405020304" pitchFamily="18" charset="0"/>
              </a:rPr>
              <a:t> </a:t>
            </a:r>
            <a:r>
              <a:rPr lang="cs-CZ" sz="1800" i="1" dirty="0" smtClean="0">
                <a:solidFill>
                  <a:prstClr val="black"/>
                </a:solidFill>
                <a:latin typeface="Times New Roman" panose="02020603050405020304" pitchFamily="18" charset="0"/>
                <a:cs typeface="Times New Roman" panose="02020603050405020304" pitchFamily="18" charset="0"/>
              </a:rPr>
              <a:t>(psychologie, sociologie, informatika). Poznatky inženýrské pedagogiky potom mohou využít předmětové didaktiky odborných předmětů a výuková praxe v odborném vzdělávání. </a:t>
            </a:r>
            <a:r>
              <a:rPr lang="cs-CZ" sz="1800" dirty="0" err="1" smtClean="0">
                <a:solidFill>
                  <a:prstClr val="black"/>
                </a:solidFill>
                <a:latin typeface="Times New Roman" panose="02020603050405020304" pitchFamily="18" charset="0"/>
                <a:cs typeface="Times New Roman" panose="02020603050405020304" pitchFamily="18" charset="0"/>
              </a:rPr>
              <a:t>Schématicky</a:t>
            </a:r>
            <a:r>
              <a:rPr lang="cs-CZ" sz="1800" dirty="0" smtClean="0">
                <a:solidFill>
                  <a:prstClr val="black"/>
                </a:solidFill>
                <a:latin typeface="Times New Roman" panose="02020603050405020304" pitchFamily="18" charset="0"/>
                <a:cs typeface="Times New Roman" panose="02020603050405020304" pitchFamily="18" charset="0"/>
              </a:rPr>
              <a:t> máme tento vztah znázorněn na následujícím snímku (Schéma 1). </a:t>
            </a:r>
          </a:p>
          <a:p>
            <a:pPr marL="0" lvl="0" indent="0" algn="just">
              <a:buNone/>
            </a:pPr>
            <a:endParaRPr lang="cs-CZ" sz="1800" i="1" dirty="0">
              <a:solidFill>
                <a:prstClr val="black"/>
              </a:solidFill>
              <a:latin typeface="Times New Roman" panose="02020603050405020304" pitchFamily="18" charset="0"/>
              <a:cs typeface="Times New Roman" panose="02020603050405020304"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12</a:t>
            </a:fld>
            <a:endParaRPr lang="cs-CZ"/>
          </a:p>
        </p:txBody>
      </p:sp>
    </p:spTree>
    <p:extLst>
      <p:ext uri="{BB962C8B-B14F-4D97-AF65-F5344CB8AC3E}">
        <p14:creationId xmlns:p14="http://schemas.microsoft.com/office/powerpoint/2010/main" val="1956295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27584" y="4581128"/>
            <a:ext cx="7272808" cy="936104"/>
          </a:xfrm>
        </p:spPr>
        <p:txBody>
          <a:bodyPr>
            <a:normAutofit/>
          </a:bodyPr>
          <a:lstStyle/>
          <a:p>
            <a:pPr marL="0" indent="0">
              <a:buNone/>
            </a:pPr>
            <a:r>
              <a:rPr lang="cs-CZ" sz="2000" b="1" dirty="0" smtClean="0">
                <a:latin typeface="Times New Roman" panose="02020603050405020304" pitchFamily="18" charset="0"/>
                <a:cs typeface="Times New Roman" panose="02020603050405020304" pitchFamily="18" charset="0"/>
              </a:rPr>
              <a:t>Schéma 1. </a:t>
            </a:r>
            <a:r>
              <a:rPr lang="cs-CZ" sz="2000" dirty="0" smtClean="0">
                <a:latin typeface="Times New Roman" panose="02020603050405020304" pitchFamily="18" charset="0"/>
                <a:cs typeface="Times New Roman" panose="02020603050405020304" pitchFamily="18" charset="0"/>
              </a:rPr>
              <a:t>Vztah inženýrské pedagogiky k dalším vědám </a:t>
            </a:r>
            <a:endParaRPr lang="cs-CZ" sz="20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13</a:t>
            </a:fld>
            <a:endParaRPr lang="cs-CZ"/>
          </a:p>
        </p:txBody>
      </p:sp>
      <p:sp>
        <p:nvSpPr>
          <p:cNvPr id="5" name="Vývojový diagram: alternativní postup 4"/>
          <p:cNvSpPr/>
          <p:nvPr/>
        </p:nvSpPr>
        <p:spPr>
          <a:xfrm>
            <a:off x="3563888" y="2204864"/>
            <a:ext cx="1800200" cy="720080"/>
          </a:xfrm>
          <a:prstGeom prst="flowChartAlternateProcess">
            <a:avLst/>
          </a:prstGeom>
          <a:solidFill>
            <a:srgbClr val="00D05E"/>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solidFill>
                  <a:schemeClr val="tx1"/>
                </a:solidFill>
                <a:latin typeface="Times New Roman" panose="02020603050405020304" pitchFamily="18" charset="0"/>
                <a:cs typeface="Times New Roman" panose="02020603050405020304" pitchFamily="18" charset="0"/>
              </a:rPr>
              <a:t>Inženýrská pedagogika</a:t>
            </a:r>
            <a:endParaRPr lang="cs-CZ" b="1" dirty="0">
              <a:solidFill>
                <a:schemeClr val="tx1"/>
              </a:solidFill>
              <a:latin typeface="Times New Roman" panose="02020603050405020304" pitchFamily="18" charset="0"/>
              <a:cs typeface="Times New Roman" panose="02020603050405020304" pitchFamily="18" charset="0"/>
            </a:endParaRPr>
          </a:p>
        </p:txBody>
      </p:sp>
      <p:sp>
        <p:nvSpPr>
          <p:cNvPr id="6" name="Vývojový diagram: alternativní postup 5"/>
          <p:cNvSpPr/>
          <p:nvPr/>
        </p:nvSpPr>
        <p:spPr>
          <a:xfrm>
            <a:off x="2987824" y="836712"/>
            <a:ext cx="1800200" cy="864096"/>
          </a:xfrm>
          <a:prstGeom prst="flowChartAlternateProcess">
            <a:avLst/>
          </a:prstGeom>
          <a:solidFill>
            <a:srgbClr val="00D05E"/>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 Pedagogika (didaktika)</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7" name="Vývojový diagram: alternativní postup 6"/>
          <p:cNvSpPr/>
          <p:nvPr/>
        </p:nvSpPr>
        <p:spPr>
          <a:xfrm>
            <a:off x="971600" y="836712"/>
            <a:ext cx="1800200" cy="864096"/>
          </a:xfrm>
          <a:prstGeom prst="flowChartAlternateProcess">
            <a:avLst/>
          </a:prstGeom>
          <a:solidFill>
            <a:srgbClr val="00D05E"/>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Psychologie, sociologie</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8" name="Vývojový diagram: alternativní postup 7"/>
          <p:cNvSpPr/>
          <p:nvPr/>
        </p:nvSpPr>
        <p:spPr>
          <a:xfrm>
            <a:off x="5004048" y="836712"/>
            <a:ext cx="3096344" cy="864096"/>
          </a:xfrm>
          <a:prstGeom prst="flowChartAlternateProcess">
            <a:avLst/>
          </a:prstGeom>
          <a:solidFill>
            <a:srgbClr val="00D05E"/>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Technické vědy, informatika, odborná praxe</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9" name="Vývojový diagram: alternativní postup 8"/>
          <p:cNvSpPr/>
          <p:nvPr/>
        </p:nvSpPr>
        <p:spPr>
          <a:xfrm>
            <a:off x="2339752" y="3429000"/>
            <a:ext cx="4392488" cy="720080"/>
          </a:xfrm>
          <a:prstGeom prst="flowChartAlternateProcess">
            <a:avLst/>
          </a:prstGeom>
          <a:solidFill>
            <a:srgbClr val="00D05E"/>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Předmětové didaktiky v odborném vzdělávání, výuková praxe.  </a:t>
            </a:r>
            <a:endParaRPr lang="cs-CZ" dirty="0">
              <a:solidFill>
                <a:schemeClr val="tx1"/>
              </a:solidFill>
              <a:latin typeface="Times New Roman" panose="02020603050405020304" pitchFamily="18" charset="0"/>
              <a:cs typeface="Times New Roman" panose="02020603050405020304" pitchFamily="18" charset="0"/>
            </a:endParaRPr>
          </a:p>
        </p:txBody>
      </p:sp>
      <p:cxnSp>
        <p:nvCxnSpPr>
          <p:cNvPr id="11" name="Přímá spojnice se šipkou 10"/>
          <p:cNvCxnSpPr>
            <a:stCxn id="7" idx="2"/>
          </p:cNvCxnSpPr>
          <p:nvPr/>
        </p:nvCxnSpPr>
        <p:spPr>
          <a:xfrm>
            <a:off x="1871700" y="1700808"/>
            <a:ext cx="24122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endCxn id="5" idx="0"/>
          </p:cNvCxnSpPr>
          <p:nvPr/>
        </p:nvCxnSpPr>
        <p:spPr>
          <a:xfrm>
            <a:off x="4211960" y="1700808"/>
            <a:ext cx="25202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Přímá spojnice se šipkou 15"/>
          <p:cNvCxnSpPr>
            <a:stCxn id="8" idx="2"/>
          </p:cNvCxnSpPr>
          <p:nvPr/>
        </p:nvCxnSpPr>
        <p:spPr>
          <a:xfrm flipH="1">
            <a:off x="4572000" y="1700808"/>
            <a:ext cx="1980220"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a:off x="4499992" y="2924944"/>
            <a:ext cx="0"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34532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922114"/>
          </a:xfrm>
        </p:spPr>
        <p:txBody>
          <a:bodyPr>
            <a:normAutofit/>
          </a:bodyPr>
          <a:lstStyle/>
          <a:p>
            <a:pPr algn="l"/>
            <a:r>
              <a:rPr lang="cs-CZ" sz="2200" b="1" dirty="0" smtClean="0">
                <a:solidFill>
                  <a:schemeClr val="accent6">
                    <a:lumMod val="75000"/>
                  </a:schemeClr>
                </a:solidFill>
                <a:latin typeface="Times New Roman" panose="02020603050405020304" pitchFamily="18" charset="0"/>
                <a:cs typeface="Times New Roman" panose="02020603050405020304" pitchFamily="18" charset="0"/>
              </a:rPr>
              <a:t>5.2 </a:t>
            </a:r>
            <a:r>
              <a:rPr lang="cs-CZ" sz="2200" b="1" dirty="0">
                <a:solidFill>
                  <a:schemeClr val="accent6">
                    <a:lumMod val="75000"/>
                  </a:schemeClr>
                </a:solidFill>
                <a:latin typeface="Times New Roman" panose="02020603050405020304" pitchFamily="18" charset="0"/>
                <a:cs typeface="Times New Roman" panose="02020603050405020304" pitchFamily="18" charset="0"/>
              </a:rPr>
              <a:t>Vzdělávání a </a:t>
            </a:r>
            <a:r>
              <a:rPr lang="cs-CZ" sz="2200" b="1" dirty="0" smtClean="0">
                <a:solidFill>
                  <a:schemeClr val="accent6">
                    <a:lumMod val="75000"/>
                  </a:schemeClr>
                </a:solidFill>
                <a:latin typeface="Times New Roman" panose="02020603050405020304" pitchFamily="18" charset="0"/>
                <a:cs typeface="Times New Roman" panose="02020603050405020304" pitchFamily="18" charset="0"/>
              </a:rPr>
              <a:t>řízení </a:t>
            </a:r>
            <a:endParaRPr lang="cs-CZ" sz="2200" b="1" dirty="0">
              <a:solidFill>
                <a:schemeClr val="accent6">
                  <a:lumMod val="75000"/>
                </a:schemeClr>
              </a:solidFill>
            </a:endParaRPr>
          </a:p>
        </p:txBody>
      </p:sp>
      <p:sp>
        <p:nvSpPr>
          <p:cNvPr id="3" name="Zástupný symbol pro obsah 2"/>
          <p:cNvSpPr>
            <a:spLocks noGrp="1"/>
          </p:cNvSpPr>
          <p:nvPr>
            <p:ph idx="1"/>
          </p:nvPr>
        </p:nvSpPr>
        <p:spPr>
          <a:xfrm>
            <a:off x="457200" y="1052736"/>
            <a:ext cx="8229600" cy="5544616"/>
          </a:xfrm>
        </p:spPr>
        <p:txBody>
          <a:bodyPr>
            <a:normAutofit/>
          </a:bodyPr>
          <a:lstStyle/>
          <a:p>
            <a:pPr marL="0" lvl="0" indent="0" algn="just">
              <a:buNone/>
            </a:pPr>
            <a:r>
              <a:rPr lang="cs-CZ" sz="2000" b="1" dirty="0" smtClean="0">
                <a:solidFill>
                  <a:prstClr val="black"/>
                </a:solidFill>
                <a:latin typeface="Times New Roman" panose="02020603050405020304" pitchFamily="18" charset="0"/>
                <a:cs typeface="Times New Roman" panose="02020603050405020304" pitchFamily="18" charset="0"/>
              </a:rPr>
              <a:t>Škola</a:t>
            </a:r>
            <a:r>
              <a:rPr lang="cs-CZ" sz="1800" dirty="0" smtClean="0">
                <a:solidFill>
                  <a:prstClr val="black"/>
                </a:solidFill>
                <a:latin typeface="Times New Roman" panose="02020603050405020304" pitchFamily="18" charset="0"/>
                <a:cs typeface="Times New Roman" panose="02020603050405020304" pitchFamily="18" charset="0"/>
              </a:rPr>
              <a:t> – instituce, ve které probíhá příprava na profesi a povolání. Škola má hierarchický charakter, její charakter je takový, že umožnuje efektivní vzdělávání (optimální sepětí výuky ve specializovaných prostorách, vyučují učitelé – experti).</a:t>
            </a:r>
          </a:p>
          <a:p>
            <a:pPr marL="0" lvl="0" indent="0" algn="just">
              <a:buNone/>
            </a:pPr>
            <a:endParaRPr lang="cs-CZ" sz="2000" b="1"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2000" b="1" dirty="0" smtClean="0">
                <a:solidFill>
                  <a:prstClr val="black"/>
                </a:solidFill>
                <a:latin typeface="Times New Roman" panose="02020603050405020304" pitchFamily="18" charset="0"/>
                <a:cs typeface="Times New Roman" panose="02020603050405020304" pitchFamily="18" charset="0"/>
              </a:rPr>
              <a:t>Efektivita škol -</a:t>
            </a:r>
            <a:r>
              <a:rPr lang="cs-CZ" sz="2000" dirty="0" smtClean="0">
                <a:solidFill>
                  <a:prstClr val="black"/>
                </a:solidFill>
                <a:latin typeface="Times New Roman" panose="02020603050405020304" pitchFamily="18" charset="0"/>
                <a:cs typeface="Times New Roman" panose="02020603050405020304" pitchFamily="18" charset="0"/>
              </a:rPr>
              <a:t>  </a:t>
            </a:r>
            <a:r>
              <a:rPr lang="cs-CZ" sz="1800" dirty="0" smtClean="0">
                <a:solidFill>
                  <a:prstClr val="black"/>
                </a:solidFill>
                <a:latin typeface="Times New Roman" panose="02020603050405020304" pitchFamily="18" charset="0"/>
                <a:cs typeface="Times New Roman" panose="02020603050405020304" pitchFamily="18" charset="0"/>
              </a:rPr>
              <a:t>důležitý ukazatel. V soudobém pojetí se uplatňuje procedurální přístup k efektivitě škol. Zjišťujeme produkované výsledky (vzdělávací výsledky, přidanou hodnotu vzdělání) a charakteristiky fungování škol.</a:t>
            </a:r>
          </a:p>
          <a:p>
            <a:pPr marL="0" lvl="0" indent="0" algn="just">
              <a:buNone/>
            </a:pPr>
            <a:endParaRPr lang="cs-CZ" sz="2000" b="1"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2000" b="1" dirty="0" smtClean="0">
                <a:solidFill>
                  <a:prstClr val="black"/>
                </a:solidFill>
                <a:latin typeface="Times New Roman" panose="02020603050405020304" pitchFamily="18" charset="0"/>
                <a:cs typeface="Times New Roman" panose="02020603050405020304" pitchFamily="18" charset="0"/>
              </a:rPr>
              <a:t>Model efektivity školy</a:t>
            </a:r>
            <a:r>
              <a:rPr lang="cs-CZ" sz="2000" dirty="0" smtClean="0">
                <a:solidFill>
                  <a:prstClr val="black"/>
                </a:solidFill>
                <a:latin typeface="Times New Roman" panose="02020603050405020304" pitchFamily="18" charset="0"/>
                <a:cs typeface="Times New Roman" panose="02020603050405020304" pitchFamily="18" charset="0"/>
              </a:rPr>
              <a:t>: </a:t>
            </a:r>
          </a:p>
          <a:p>
            <a:pPr algn="just"/>
            <a:r>
              <a:rPr lang="cs-CZ" sz="1800" dirty="0">
                <a:solidFill>
                  <a:prstClr val="black"/>
                </a:solidFill>
                <a:latin typeface="Times New Roman" panose="02020603050405020304" pitchFamily="18" charset="0"/>
                <a:cs typeface="Times New Roman" panose="02020603050405020304" pitchFamily="18" charset="0"/>
              </a:rPr>
              <a:t>C</a:t>
            </a:r>
            <a:r>
              <a:rPr lang="cs-CZ" sz="1800" dirty="0" smtClean="0">
                <a:solidFill>
                  <a:prstClr val="black"/>
                </a:solidFill>
                <a:latin typeface="Times New Roman" panose="02020603050405020304" pitchFamily="18" charset="0"/>
                <a:cs typeface="Times New Roman" panose="02020603050405020304" pitchFamily="18" charset="0"/>
              </a:rPr>
              <a:t>ílevědomé vedení školy ředitelem a jeho zástupcem, velký podíl učitelů na přípravě obsahu a organizace výuky.</a:t>
            </a:r>
          </a:p>
          <a:p>
            <a:pPr algn="just"/>
            <a:r>
              <a:rPr lang="cs-CZ" sz="1800" dirty="0" smtClean="0">
                <a:solidFill>
                  <a:prstClr val="black"/>
                </a:solidFill>
                <a:latin typeface="Times New Roman" panose="02020603050405020304" pitchFamily="18" charset="0"/>
                <a:cs typeface="Times New Roman" panose="02020603050405020304" pitchFamily="18" charset="0"/>
              </a:rPr>
              <a:t>Shoda mezi učiteli ve výkonu jednotlivých činností a profesních povinností. </a:t>
            </a:r>
          </a:p>
          <a:p>
            <a:pPr algn="just"/>
            <a:r>
              <a:rPr lang="cs-CZ" sz="1800" dirty="0" smtClean="0">
                <a:solidFill>
                  <a:prstClr val="black"/>
                </a:solidFill>
                <a:latin typeface="Times New Roman" panose="02020603050405020304" pitchFamily="18" charset="0"/>
                <a:cs typeface="Times New Roman" panose="02020603050405020304" pitchFamily="18" charset="0"/>
              </a:rPr>
              <a:t>Kvalitní plánování výuky, nepodcenění přípravy žádného tématu.</a:t>
            </a:r>
          </a:p>
          <a:p>
            <a:pPr algn="just"/>
            <a:r>
              <a:rPr lang="cs-CZ" sz="1800" dirty="0" smtClean="0">
                <a:solidFill>
                  <a:prstClr val="black"/>
                </a:solidFill>
                <a:latin typeface="Times New Roman" panose="02020603050405020304" pitchFamily="18" charset="0"/>
                <a:cs typeface="Times New Roman" panose="02020603050405020304" pitchFamily="18" charset="0"/>
              </a:rPr>
              <a:t>Časté spravedlivé hodnocení žáků. </a:t>
            </a:r>
          </a:p>
          <a:p>
            <a:pPr algn="just"/>
            <a:r>
              <a:rPr lang="cs-CZ" sz="1800" dirty="0">
                <a:solidFill>
                  <a:prstClr val="black"/>
                </a:solidFill>
                <a:latin typeface="Times New Roman" panose="02020603050405020304" pitchFamily="18" charset="0"/>
                <a:cs typeface="Times New Roman" panose="02020603050405020304" pitchFamily="18" charset="0"/>
              </a:rPr>
              <a:t>Pozitivní pracovní klima školy, intenzivní komunikace mezi vedením, učiteli, žáky a rodiči. </a:t>
            </a:r>
            <a:endParaRPr lang="cs-CZ" sz="1800" dirty="0" smtClean="0">
              <a:solidFill>
                <a:prstClr val="black"/>
              </a:solidFill>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14</a:t>
            </a:fld>
            <a:endParaRPr lang="cs-CZ"/>
          </a:p>
        </p:txBody>
      </p:sp>
    </p:spTree>
    <p:extLst>
      <p:ext uri="{BB962C8B-B14F-4D97-AF65-F5344CB8AC3E}">
        <p14:creationId xmlns:p14="http://schemas.microsoft.com/office/powerpoint/2010/main" val="24735948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292080" y="332656"/>
            <a:ext cx="3394720" cy="6120680"/>
          </a:xfrm>
        </p:spPr>
        <p:txBody>
          <a:bodyPr>
            <a:noAutofit/>
          </a:bodyPr>
          <a:lstStyle/>
          <a:p>
            <a:pPr marL="0" indent="0" algn="just">
              <a:buNone/>
            </a:pPr>
            <a:r>
              <a:rPr lang="cs-CZ" sz="2000" b="1" dirty="0" smtClean="0">
                <a:latin typeface="Times New Roman" panose="02020603050405020304" pitchFamily="18" charset="0"/>
                <a:cs typeface="Times New Roman" panose="02020603050405020304" pitchFamily="18" charset="0"/>
              </a:rPr>
              <a:t>Vyučovací proces </a:t>
            </a:r>
            <a:r>
              <a:rPr lang="cs-CZ" sz="1800" dirty="0" smtClean="0">
                <a:latin typeface="Times New Roman" panose="02020603050405020304" pitchFamily="18" charset="0"/>
                <a:cs typeface="Times New Roman" panose="02020603050405020304" pitchFamily="18" charset="0"/>
              </a:rPr>
              <a:t>– Systematická, </a:t>
            </a:r>
            <a:r>
              <a:rPr lang="cs-CZ" sz="1800" dirty="0">
                <a:latin typeface="Times New Roman" panose="02020603050405020304" pitchFamily="18" charset="0"/>
                <a:cs typeface="Times New Roman" panose="02020603050405020304" pitchFamily="18" charset="0"/>
              </a:rPr>
              <a:t>ř</a:t>
            </a:r>
            <a:r>
              <a:rPr lang="cs-CZ" sz="1800" dirty="0" smtClean="0">
                <a:latin typeface="Times New Roman" panose="02020603050405020304" pitchFamily="18" charset="0"/>
                <a:cs typeface="Times New Roman" panose="02020603050405020304" pitchFamily="18" charset="0"/>
              </a:rPr>
              <a:t>ízená činnost učitele a učení žáků. Učitel má vedoucí úlohu, důležitá je však aktivní činnost žáků. Důležitá je </a:t>
            </a:r>
            <a:r>
              <a:rPr lang="cs-CZ" sz="1800" i="1" dirty="0" smtClean="0">
                <a:latin typeface="Times New Roman" panose="02020603050405020304" pitchFamily="18" charset="0"/>
                <a:cs typeface="Times New Roman" panose="02020603050405020304" pitchFamily="18" charset="0"/>
              </a:rPr>
              <a:t>motivace učitele i žáků.</a:t>
            </a:r>
          </a:p>
          <a:p>
            <a:pPr marL="0" indent="0" algn="just">
              <a:buNone/>
            </a:pPr>
            <a:r>
              <a:rPr lang="cs-CZ" sz="1800" i="1" dirty="0" smtClean="0">
                <a:latin typeface="Times New Roman" panose="02020603050405020304" pitchFamily="18" charset="0"/>
                <a:cs typeface="Times New Roman" panose="02020603050405020304" pitchFamily="18" charset="0"/>
              </a:rPr>
              <a:t>Výukový proces je třeba chápat systémově. </a:t>
            </a:r>
            <a:r>
              <a:rPr lang="cs-CZ" sz="1800" dirty="0" smtClean="0">
                <a:latin typeface="Times New Roman" panose="02020603050405020304" pitchFamily="18" charset="0"/>
                <a:cs typeface="Times New Roman" panose="02020603050405020304" pitchFamily="18" charset="0"/>
              </a:rPr>
              <a:t>Jednotlivé prvky na sebe navazují a ovlivňují se. Každý má svůj smysl a důležitost. Výuka probíhá v jednotlivých fázích, které na sebe navazují a prolínají se. Nejprve stanovíme cíle výuky, poté obsah výuky a následně stanovujeme odpovídající výukové metody, formy a prostředky, projektujeme výuku. To vše probíhá v odpovídajícím prostředí na bázi komunikace učitele a žáků za respektování didaktických zásad. </a:t>
            </a: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15</a:t>
            </a:fld>
            <a:endParaRPr lang="cs-CZ"/>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1" y="29320"/>
            <a:ext cx="4248472" cy="6215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ovéPole 4"/>
          <p:cNvSpPr txBox="1"/>
          <p:nvPr/>
        </p:nvSpPr>
        <p:spPr>
          <a:xfrm>
            <a:off x="539552" y="6165304"/>
            <a:ext cx="4464496" cy="369332"/>
          </a:xfrm>
          <a:prstGeom prst="rect">
            <a:avLst/>
          </a:prstGeom>
          <a:noFill/>
        </p:spPr>
        <p:txBody>
          <a:bodyPr wrap="square" rtlCol="0">
            <a:spAutoFit/>
          </a:bodyPr>
          <a:lstStyle/>
          <a:p>
            <a:r>
              <a:rPr lang="cs-CZ" b="1" dirty="0" smtClean="0">
                <a:latin typeface="Times New Roman" panose="02020603050405020304" pitchFamily="18" charset="0"/>
                <a:cs typeface="Times New Roman" panose="02020603050405020304" pitchFamily="18" charset="0"/>
              </a:rPr>
              <a:t>Schéma </a:t>
            </a:r>
            <a:r>
              <a:rPr lang="cs-CZ" b="1" dirty="0">
                <a:latin typeface="Times New Roman" panose="02020603050405020304" pitchFamily="18" charset="0"/>
                <a:cs typeface="Times New Roman" panose="02020603050405020304" pitchFamily="18" charset="0"/>
              </a:rPr>
              <a:t>2</a:t>
            </a:r>
            <a:r>
              <a:rPr lang="cs-CZ" dirty="0" smtClean="0">
                <a:latin typeface="Times New Roman" panose="02020603050405020304" pitchFamily="18" charset="0"/>
                <a:cs typeface="Times New Roman" panose="02020603050405020304" pitchFamily="18" charset="0"/>
              </a:rPr>
              <a:t>: Schéma výuky (Maňák, 2001)</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82046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pPr marL="0" lvl="0" indent="0" algn="just">
              <a:buNone/>
            </a:pPr>
            <a:r>
              <a:rPr lang="cs-CZ" sz="2000" b="1" dirty="0">
                <a:solidFill>
                  <a:prstClr val="black"/>
                </a:solidFill>
                <a:latin typeface="Times New Roman" panose="02020603050405020304" pitchFamily="18" charset="0"/>
                <a:cs typeface="Times New Roman" panose="02020603050405020304" pitchFamily="18" charset="0"/>
              </a:rPr>
              <a:t>Motivace</a:t>
            </a:r>
          </a:p>
          <a:p>
            <a:pPr marL="0" lvl="0" indent="0" algn="just">
              <a:buNone/>
            </a:pPr>
            <a:r>
              <a:rPr lang="cs-CZ" sz="1800" i="1" dirty="0">
                <a:solidFill>
                  <a:prstClr val="black"/>
                </a:solidFill>
                <a:latin typeface="Times New Roman" panose="02020603050405020304" pitchFamily="18" charset="0"/>
                <a:cs typeface="Times New Roman" panose="02020603050405020304" pitchFamily="18" charset="0"/>
              </a:rPr>
              <a:t>Motivace</a:t>
            </a:r>
            <a:r>
              <a:rPr lang="cs-CZ" sz="1800" dirty="0">
                <a:solidFill>
                  <a:prstClr val="black"/>
                </a:solidFill>
                <a:latin typeface="Times New Roman" panose="02020603050405020304" pitchFamily="18" charset="0"/>
                <a:cs typeface="Times New Roman" panose="02020603050405020304" pitchFamily="18" charset="0"/>
              </a:rPr>
              <a:t> je souhrn činitelů, které podněcují, orientují a udržují chování člověka (Maňák, 2001). Na motivaci působí mnoho aspektů, z nich lze ovlivnit následující (Hunterová, 1999): míra nejistoty, průvodní pocity, úspěch, zájem, znalosti výsledků vlastní práce, vnitřní  a vnější motivace, smysl učiva. </a:t>
            </a:r>
          </a:p>
          <a:p>
            <a:pPr marL="0" lvl="0" indent="0" algn="just">
              <a:buNone/>
            </a:pPr>
            <a:r>
              <a:rPr lang="cs-CZ" sz="1800" dirty="0">
                <a:solidFill>
                  <a:prstClr val="black"/>
                </a:solidFill>
                <a:latin typeface="Times New Roman" panose="02020603050405020304" pitchFamily="18" charset="0"/>
                <a:cs typeface="Times New Roman" panose="02020603050405020304" pitchFamily="18" charset="0"/>
              </a:rPr>
              <a:t>Úspěch- pocit úspěšnosti zvyšuje motivaci žáků. Úspěch nepociťujeme, pokud jsme něčeho dosáhli bez námahy. Pokud se podaří něco s velkým úsilím, prožíváme pocit úspěšnosti a jsme motivování k dalšímu výkonu. Doporučení pro praxi: méně nadaným žákům dávat lehčí úkoly, naopak nadaným zvýšit laťku. </a:t>
            </a:r>
          </a:p>
          <a:p>
            <a:pPr marL="0" lvl="0" indent="0" algn="just">
              <a:buNone/>
            </a:pPr>
            <a:endParaRPr lang="cs-CZ" sz="1800" dirty="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1800" i="1" dirty="0">
                <a:solidFill>
                  <a:prstClr val="black"/>
                </a:solidFill>
                <a:latin typeface="Times New Roman" panose="02020603050405020304" pitchFamily="18" charset="0"/>
                <a:cs typeface="Times New Roman" panose="02020603050405020304" pitchFamily="18" charset="0"/>
              </a:rPr>
              <a:t>Zájem- </a:t>
            </a:r>
            <a:r>
              <a:rPr lang="cs-CZ" sz="1800" dirty="0">
                <a:solidFill>
                  <a:prstClr val="black"/>
                </a:solidFill>
                <a:latin typeface="Times New Roman" panose="02020603050405020304" pitchFamily="18" charset="0"/>
                <a:cs typeface="Times New Roman" panose="02020603050405020304" pitchFamily="18" charset="0"/>
              </a:rPr>
              <a:t>je získaný(není vrozený). Lze zvyšovat dvěma způsoby:</a:t>
            </a:r>
          </a:p>
          <a:p>
            <a:pPr marL="0" lvl="0" indent="0" algn="just">
              <a:buNone/>
            </a:pPr>
            <a:r>
              <a:rPr lang="cs-CZ" sz="1800" dirty="0">
                <a:solidFill>
                  <a:prstClr val="black"/>
                </a:solidFill>
                <a:latin typeface="Times New Roman" panose="02020603050405020304" pitchFamily="18" charset="0"/>
                <a:cs typeface="Times New Roman" panose="02020603050405020304" pitchFamily="18" charset="0"/>
              </a:rPr>
              <a:t>• Využití zájmu žáků o sebe samé- přiblížení učiva k životu žáka (příklady, užitím jména žáka nebo zážitků  ze třídy, pozitivní výroky o jejich výkonu nebo studijních schopnostech).</a:t>
            </a:r>
          </a:p>
          <a:p>
            <a:pPr marL="0" lvl="0" indent="0" algn="just">
              <a:buNone/>
            </a:pPr>
            <a:r>
              <a:rPr lang="cs-CZ" sz="1800" dirty="0">
                <a:solidFill>
                  <a:prstClr val="black"/>
                </a:solidFill>
                <a:latin typeface="Times New Roman" panose="02020603050405020304" pitchFamily="18" charset="0"/>
                <a:cs typeface="Times New Roman" panose="02020603050405020304" pitchFamily="18" charset="0"/>
              </a:rPr>
              <a:t>„ Dejme tomu, že by tady Honza uváděl důvody, proč si koupit tričko z přírodní textilie a  Karel by chtěl jeho názor zpochybnit a doporučoval by mu tričko vyrobené z uměle vyrobených materiálů.“</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16</a:t>
            </a:fld>
            <a:endParaRPr lang="cs-CZ"/>
          </a:p>
        </p:txBody>
      </p:sp>
    </p:spTree>
    <p:extLst>
      <p:ext uri="{BB962C8B-B14F-4D97-AF65-F5344CB8AC3E}">
        <p14:creationId xmlns:p14="http://schemas.microsoft.com/office/powerpoint/2010/main" val="15688106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a:bodyPr>
          <a:lstStyle/>
          <a:p>
            <a:pPr marL="0" lvl="0" indent="0" algn="just">
              <a:spcBef>
                <a:spcPts val="0"/>
              </a:spcBef>
              <a:buNone/>
            </a:pPr>
            <a:r>
              <a:rPr lang="cs-CZ" sz="1800" dirty="0">
                <a:solidFill>
                  <a:prstClr val="black"/>
                </a:solidFill>
                <a:latin typeface="Times New Roman" panose="02020603050405020304" pitchFamily="18" charset="0"/>
                <a:cs typeface="Times New Roman" panose="02020603050405020304" pitchFamily="18" charset="0"/>
              </a:rPr>
              <a:t>• Zdůrazníme originalitu nebo neobvyklost učiva. – „ Jsou textilní materiály, které dokáží nasát vlhkost, a proto se vyrábí oblečení, ve kterém se v létě dobře cítíte, protože dobře saje pot.“ To, co je odlišné nebo neočekávané, způsobí oživění (použití techniky a pod). Mnohdy stačí nepatrná změna. Přehnaná snaha působí naopak rušivě. </a:t>
            </a:r>
          </a:p>
          <a:p>
            <a:pPr marL="0" lvl="0" indent="0" algn="just">
              <a:spcBef>
                <a:spcPts val="0"/>
              </a:spcBef>
              <a:buNone/>
            </a:pPr>
            <a:endParaRPr lang="cs-CZ" sz="1500" dirty="0" smtClean="0">
              <a:solidFill>
                <a:prstClr val="black"/>
              </a:solidFill>
              <a:latin typeface="Times New Roman" panose="02020603050405020304" pitchFamily="18" charset="0"/>
              <a:cs typeface="Times New Roman" panose="02020603050405020304" pitchFamily="18" charset="0"/>
            </a:endParaRPr>
          </a:p>
          <a:p>
            <a:pPr marL="0" lvl="0" indent="0" algn="just">
              <a:spcBef>
                <a:spcPts val="0"/>
              </a:spcBef>
              <a:buNone/>
            </a:pPr>
            <a:r>
              <a:rPr lang="cs-CZ" sz="1800" i="1" dirty="0" smtClean="0">
                <a:solidFill>
                  <a:prstClr val="black"/>
                </a:solidFill>
                <a:latin typeface="Times New Roman" panose="02020603050405020304" pitchFamily="18" charset="0"/>
                <a:cs typeface="Times New Roman" panose="02020603050405020304" pitchFamily="18" charset="0"/>
              </a:rPr>
              <a:t>Znalost </a:t>
            </a:r>
            <a:r>
              <a:rPr lang="cs-CZ" sz="1800" i="1" dirty="0">
                <a:solidFill>
                  <a:prstClr val="black"/>
                </a:solidFill>
                <a:latin typeface="Times New Roman" panose="02020603050405020304" pitchFamily="18" charset="0"/>
                <a:cs typeface="Times New Roman" panose="02020603050405020304" pitchFamily="18" charset="0"/>
              </a:rPr>
              <a:t>výsledků vlastní práce- </a:t>
            </a:r>
            <a:r>
              <a:rPr lang="cs-CZ" sz="1800" dirty="0">
                <a:solidFill>
                  <a:prstClr val="black"/>
                </a:solidFill>
                <a:latin typeface="Times New Roman" panose="02020603050405020304" pitchFamily="18" charset="0"/>
                <a:cs typeface="Times New Roman" panose="02020603050405020304" pitchFamily="18" charset="0"/>
              </a:rPr>
              <a:t>je třeba podat množství zpětné informace o úrovni vlastních znalostí. Pokud žák ví, co dělá dobře, co je třeba zlepšit a je tu pravděpodobnost na zlepšení, je motivován se o to pokusit. </a:t>
            </a:r>
          </a:p>
          <a:p>
            <a:pPr marL="0" lvl="0" indent="0" algn="just">
              <a:spcBef>
                <a:spcPts val="0"/>
              </a:spcBef>
              <a:buNone/>
            </a:pPr>
            <a:endParaRPr lang="cs-CZ" sz="1100" dirty="0" smtClean="0">
              <a:solidFill>
                <a:prstClr val="black"/>
              </a:solidFill>
              <a:latin typeface="Times New Roman" panose="02020603050405020304" pitchFamily="18" charset="0"/>
              <a:cs typeface="Times New Roman" panose="02020603050405020304" pitchFamily="18" charset="0"/>
            </a:endParaRPr>
          </a:p>
          <a:p>
            <a:pPr marL="0" lvl="0" indent="0" algn="just">
              <a:spcBef>
                <a:spcPts val="0"/>
              </a:spcBef>
              <a:buNone/>
            </a:pPr>
            <a:r>
              <a:rPr lang="cs-CZ" sz="1800" i="1" dirty="0" smtClean="0">
                <a:solidFill>
                  <a:prstClr val="black"/>
                </a:solidFill>
                <a:latin typeface="Times New Roman" panose="02020603050405020304" pitchFamily="18" charset="0"/>
                <a:cs typeface="Times New Roman" panose="02020603050405020304" pitchFamily="18" charset="0"/>
              </a:rPr>
              <a:t>Vnitřní </a:t>
            </a:r>
            <a:r>
              <a:rPr lang="cs-CZ" sz="1800" i="1" dirty="0">
                <a:solidFill>
                  <a:prstClr val="black"/>
                </a:solidFill>
                <a:latin typeface="Times New Roman" panose="02020603050405020304" pitchFamily="18" charset="0"/>
                <a:cs typeface="Times New Roman" panose="02020603050405020304" pitchFamily="18" charset="0"/>
              </a:rPr>
              <a:t>motivace- </a:t>
            </a:r>
            <a:r>
              <a:rPr lang="cs-CZ" sz="1800" dirty="0">
                <a:solidFill>
                  <a:prstClr val="black"/>
                </a:solidFill>
                <a:latin typeface="Times New Roman" panose="02020603050405020304" pitchFamily="18" charset="0"/>
                <a:cs typeface="Times New Roman" panose="02020603050405020304" pitchFamily="18" charset="0"/>
              </a:rPr>
              <a:t>žákův zájem  a touha učit se. V praxi málo časté. O úplnou vnitřní motivaci se jedná, když uspokojení z učení je žákovým prvotním cílem. Učení je baví.</a:t>
            </a:r>
          </a:p>
          <a:p>
            <a:pPr marL="0" lvl="0" indent="0" algn="just">
              <a:spcBef>
                <a:spcPts val="0"/>
              </a:spcBef>
              <a:buNone/>
            </a:pPr>
            <a:r>
              <a:rPr lang="cs-CZ" sz="1800" dirty="0">
                <a:solidFill>
                  <a:prstClr val="black"/>
                </a:solidFill>
                <a:latin typeface="Times New Roman" panose="02020603050405020304" pitchFamily="18" charset="0"/>
                <a:cs typeface="Times New Roman" panose="02020603050405020304" pitchFamily="18" charset="0"/>
              </a:rPr>
              <a:t>Příklad: Koníčky a zájmy. Prvotní cíl je průběh procesu. </a:t>
            </a:r>
          </a:p>
          <a:p>
            <a:pPr marL="0" lvl="0" indent="0" algn="just">
              <a:spcBef>
                <a:spcPts val="0"/>
              </a:spcBef>
              <a:buNone/>
            </a:pPr>
            <a:endParaRPr lang="cs-CZ" sz="1800" i="1" dirty="0" smtClean="0">
              <a:solidFill>
                <a:prstClr val="black"/>
              </a:solidFill>
              <a:latin typeface="Times New Roman" panose="02020603050405020304" pitchFamily="18" charset="0"/>
              <a:cs typeface="Times New Roman" panose="02020603050405020304" pitchFamily="18" charset="0"/>
            </a:endParaRPr>
          </a:p>
          <a:p>
            <a:pPr marL="0" lvl="0" indent="0" algn="just">
              <a:spcBef>
                <a:spcPts val="0"/>
              </a:spcBef>
              <a:buNone/>
            </a:pPr>
            <a:r>
              <a:rPr lang="cs-CZ" sz="1800" i="1" dirty="0" smtClean="0">
                <a:solidFill>
                  <a:prstClr val="black"/>
                </a:solidFill>
                <a:latin typeface="Times New Roman" panose="02020603050405020304" pitchFamily="18" charset="0"/>
                <a:cs typeface="Times New Roman" panose="02020603050405020304" pitchFamily="18" charset="0"/>
              </a:rPr>
              <a:t>Vnější </a:t>
            </a:r>
            <a:r>
              <a:rPr lang="cs-CZ" sz="1800" i="1" dirty="0">
                <a:solidFill>
                  <a:prstClr val="black"/>
                </a:solidFill>
                <a:latin typeface="Times New Roman" panose="02020603050405020304" pitchFamily="18" charset="0"/>
                <a:cs typeface="Times New Roman" panose="02020603050405020304" pitchFamily="18" charset="0"/>
              </a:rPr>
              <a:t>motivace – </a:t>
            </a:r>
            <a:r>
              <a:rPr lang="cs-CZ" sz="1800" dirty="0">
                <a:solidFill>
                  <a:prstClr val="black"/>
                </a:solidFill>
                <a:latin typeface="Times New Roman" panose="02020603050405020304" pitchFamily="18" charset="0"/>
                <a:cs typeface="Times New Roman" panose="02020603050405020304" pitchFamily="18" charset="0"/>
              </a:rPr>
              <a:t>žák se učí, aby dosáhl odměny za to, že se učí (jednička, splnění požadavku apod.). V praxi častá.</a:t>
            </a:r>
          </a:p>
          <a:p>
            <a:pPr marL="0" lvl="0" indent="0" algn="just">
              <a:spcBef>
                <a:spcPts val="0"/>
              </a:spcBef>
              <a:buNone/>
            </a:pPr>
            <a:r>
              <a:rPr lang="cs-CZ" sz="1800" dirty="0">
                <a:solidFill>
                  <a:prstClr val="black"/>
                </a:solidFill>
                <a:latin typeface="Times New Roman" panose="02020603050405020304" pitchFamily="18" charset="0"/>
                <a:cs typeface="Times New Roman" panose="02020603050405020304" pitchFamily="18" charset="0"/>
              </a:rPr>
              <a:t>Je možná změna od vnější motivace k vnitřní. V praxi je třeba výše zmíněné faktory používat záměrně. </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17</a:t>
            </a:fld>
            <a:endParaRPr lang="cs-CZ"/>
          </a:p>
        </p:txBody>
      </p:sp>
    </p:spTree>
    <p:extLst>
      <p:ext uri="{BB962C8B-B14F-4D97-AF65-F5344CB8AC3E}">
        <p14:creationId xmlns:p14="http://schemas.microsoft.com/office/powerpoint/2010/main" val="37987759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a:bodyPr>
          <a:lstStyle/>
          <a:p>
            <a:pPr marL="0" indent="0" algn="just">
              <a:buNone/>
            </a:pPr>
            <a:r>
              <a:rPr lang="cs-CZ" sz="1800" i="1" dirty="0">
                <a:latin typeface="Times New Roman" panose="02020603050405020304" pitchFamily="18" charset="0"/>
                <a:cs typeface="Times New Roman" panose="02020603050405020304" pitchFamily="18" charset="0"/>
              </a:rPr>
              <a:t>Se smyslem učiva souvisí </a:t>
            </a:r>
            <a:r>
              <a:rPr lang="cs-CZ" sz="1800" i="1" dirty="0" smtClean="0">
                <a:latin typeface="Times New Roman" panose="02020603050405020304" pitchFamily="18" charset="0"/>
                <a:cs typeface="Times New Roman" panose="02020603050405020304" pitchFamily="18" charset="0"/>
              </a:rPr>
              <a:t>následující důvody</a:t>
            </a:r>
            <a:r>
              <a:rPr lang="cs-CZ" sz="1800" i="1" dirty="0">
                <a:latin typeface="Times New Roman" panose="02020603050405020304" pitchFamily="18" charset="0"/>
                <a:cs typeface="Times New Roman" panose="02020603050405020304" pitchFamily="18" charset="0"/>
              </a:rPr>
              <a:t>, proč se žáci mohou chtít učit (</a:t>
            </a:r>
            <a:r>
              <a:rPr lang="cs-CZ" sz="1800" i="1" dirty="0" err="1">
                <a:latin typeface="Times New Roman" panose="02020603050405020304" pitchFamily="18" charset="0"/>
                <a:cs typeface="Times New Roman" panose="02020603050405020304" pitchFamily="18" charset="0"/>
              </a:rPr>
              <a:t>Petty</a:t>
            </a:r>
            <a:r>
              <a:rPr lang="cs-CZ" sz="1800" i="1" dirty="0">
                <a:latin typeface="Times New Roman" panose="02020603050405020304" pitchFamily="18" charset="0"/>
                <a:cs typeface="Times New Roman" panose="02020603050405020304" pitchFamily="18" charset="0"/>
              </a:rPr>
              <a:t>, 1996):</a:t>
            </a:r>
          </a:p>
          <a:p>
            <a:pPr lvl="0"/>
            <a:r>
              <a:rPr lang="cs-CZ" sz="1800" i="1" dirty="0">
                <a:latin typeface="Times New Roman" panose="02020603050405020304" pitchFamily="18" charset="0"/>
                <a:cs typeface="Times New Roman" panose="02020603050405020304" pitchFamily="18" charset="0"/>
              </a:rPr>
              <a:t>Věci, které se učí, se jim mohou hodit. </a:t>
            </a:r>
          </a:p>
          <a:p>
            <a:pPr lvl="0"/>
            <a:r>
              <a:rPr lang="cs-CZ" sz="1800" i="1" dirty="0">
                <a:latin typeface="Times New Roman" panose="02020603050405020304" pitchFamily="18" charset="0"/>
                <a:cs typeface="Times New Roman" panose="02020603050405020304" pitchFamily="18" charset="0"/>
              </a:rPr>
              <a:t>Kvalifikace, kterou studiem získají, se jim hodí.</a:t>
            </a:r>
          </a:p>
          <a:p>
            <a:pPr lvl="0"/>
            <a:r>
              <a:rPr lang="cs-CZ" sz="1800" dirty="0">
                <a:latin typeface="Times New Roman" panose="02020603050405020304" pitchFamily="18" charset="0"/>
                <a:cs typeface="Times New Roman" panose="02020603050405020304" pitchFamily="18" charset="0"/>
              </a:rPr>
              <a:t>Při učení mají dobré výsledky a tento úspěch jim zvyšuje sebevědomí.</a:t>
            </a:r>
          </a:p>
          <a:p>
            <a:pPr lvl="0"/>
            <a:r>
              <a:rPr lang="cs-CZ" sz="1800" dirty="0">
                <a:latin typeface="Times New Roman" panose="02020603050405020304" pitchFamily="18" charset="0"/>
                <a:cs typeface="Times New Roman" panose="02020603050405020304" pitchFamily="18" charset="0"/>
              </a:rPr>
              <a:t>Když se dobře učí, vyvolá to příznivý ohlas mého učitele nebo mých spolužáků.</a:t>
            </a:r>
          </a:p>
          <a:p>
            <a:pPr lvl="0"/>
            <a:r>
              <a:rPr lang="cs-CZ" sz="1800" dirty="0">
                <a:latin typeface="Times New Roman" panose="02020603050405020304" pitchFamily="18" charset="0"/>
                <a:cs typeface="Times New Roman" panose="02020603050405020304" pitchFamily="18" charset="0"/>
              </a:rPr>
              <a:t>Když se neučí, má to nepříjemné důsledky.</a:t>
            </a:r>
          </a:p>
          <a:p>
            <a:pPr lvl="0"/>
            <a:r>
              <a:rPr lang="cs-CZ" sz="1800" i="1" dirty="0">
                <a:latin typeface="Times New Roman" panose="02020603050405020304" pitchFamily="18" charset="0"/>
                <a:cs typeface="Times New Roman" panose="02020603050405020304" pitchFamily="18" charset="0"/>
              </a:rPr>
              <a:t>Věci, které se učí, jsou zajímané a vzbuzují jejich zvědavost.</a:t>
            </a:r>
          </a:p>
          <a:p>
            <a:pPr lvl="0"/>
            <a:r>
              <a:rPr lang="cs-CZ" sz="1800" dirty="0">
                <a:latin typeface="Times New Roman" panose="02020603050405020304" pitchFamily="18" charset="0"/>
                <a:cs typeface="Times New Roman" panose="02020603050405020304" pitchFamily="18" charset="0"/>
              </a:rPr>
              <a:t>Zjišťují, že vyučování je zábavné.</a:t>
            </a:r>
          </a:p>
          <a:p>
            <a:pPr marL="0" indent="0">
              <a:buNone/>
            </a:pPr>
            <a:r>
              <a:rPr lang="cs-CZ" sz="1800" b="1" dirty="0">
                <a:latin typeface="Times New Roman" panose="02020603050405020304" pitchFamily="18" charset="0"/>
                <a:cs typeface="Times New Roman" panose="02020603050405020304" pitchFamily="18" charset="0"/>
              </a:rPr>
              <a:t> </a:t>
            </a:r>
            <a:endParaRPr lang="cs-CZ" sz="1800" dirty="0">
              <a:latin typeface="Times New Roman" panose="02020603050405020304" pitchFamily="18" charset="0"/>
              <a:cs typeface="Times New Roman" panose="02020603050405020304" pitchFamily="18" charset="0"/>
            </a:endParaRPr>
          </a:p>
          <a:p>
            <a:pPr marL="0" indent="0" algn="just">
              <a:buNone/>
            </a:pPr>
            <a:r>
              <a:rPr lang="cs-CZ" sz="1800" i="1" dirty="0">
                <a:latin typeface="Times New Roman" panose="02020603050405020304" pitchFamily="18" charset="0"/>
                <a:cs typeface="Times New Roman" panose="02020603050405020304" pitchFamily="18" charset="0"/>
              </a:rPr>
              <a:t>Každý způsob motivace může dovést žáky k tomu, že se jim tato oblast z nějakého důvodu zalíbí a budou uvažovat o ní jako o potenciálním budoucím povolání. </a:t>
            </a:r>
            <a:endParaRPr lang="cs-CZ" sz="1800" i="1"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cs-CZ" sz="18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cs-CZ" sz="18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cs-CZ" sz="1800" dirty="0">
              <a:solidFill>
                <a:prstClr val="black"/>
              </a:solidFill>
              <a:latin typeface="Times New Roman" panose="02020603050405020304" pitchFamily="18"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18</a:t>
            </a:fld>
            <a:endParaRPr lang="cs-CZ"/>
          </a:p>
        </p:txBody>
      </p:sp>
    </p:spTree>
    <p:extLst>
      <p:ext uri="{BB962C8B-B14F-4D97-AF65-F5344CB8AC3E}">
        <p14:creationId xmlns:p14="http://schemas.microsoft.com/office/powerpoint/2010/main" val="27157965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normAutofit/>
          </a:bodyPr>
          <a:lstStyle/>
          <a:p>
            <a:pPr algn="just"/>
            <a:r>
              <a:rPr lang="cs-CZ" sz="2200" b="1" dirty="0" smtClean="0">
                <a:solidFill>
                  <a:srgbClr val="F79646">
                    <a:lumMod val="75000"/>
                  </a:srgbClr>
                </a:solidFill>
                <a:latin typeface="Times New Roman" panose="02020603050405020304" pitchFamily="18" charset="0"/>
                <a:cs typeface="Times New Roman" panose="02020603050405020304" pitchFamily="18" charset="0"/>
              </a:rPr>
              <a:t>5.3 </a:t>
            </a:r>
            <a:r>
              <a:rPr lang="cs-CZ" sz="2200" b="1" dirty="0">
                <a:solidFill>
                  <a:srgbClr val="F79646">
                    <a:lumMod val="75000"/>
                  </a:srgbClr>
                </a:solidFill>
                <a:latin typeface="Times New Roman" panose="02020603050405020304" pitchFamily="18" charset="0"/>
                <a:cs typeface="Times New Roman" panose="02020603050405020304" pitchFamily="18" charset="0"/>
              </a:rPr>
              <a:t>V</a:t>
            </a:r>
            <a:r>
              <a:rPr lang="cs-CZ" sz="2200" b="1" dirty="0" smtClean="0">
                <a:solidFill>
                  <a:srgbClr val="F79646">
                    <a:lumMod val="75000"/>
                  </a:srgbClr>
                </a:solidFill>
                <a:latin typeface="Times New Roman" panose="02020603050405020304" pitchFamily="18" charset="0"/>
                <a:cs typeface="Times New Roman" panose="02020603050405020304" pitchFamily="18" charset="0"/>
              </a:rPr>
              <a:t>ýukové cíle a obsah</a:t>
            </a:r>
            <a:r>
              <a:rPr lang="cs-CZ" sz="2200" b="1" dirty="0">
                <a:solidFill>
                  <a:srgbClr val="F79646">
                    <a:lumMod val="75000"/>
                  </a:srgbClr>
                </a:solidFill>
                <a:latin typeface="Times New Roman" panose="02020603050405020304" pitchFamily="18" charset="0"/>
                <a:cs typeface="Times New Roman" panose="02020603050405020304" pitchFamily="18" charset="0"/>
              </a:rPr>
              <a:t> </a:t>
            </a:r>
            <a:r>
              <a:rPr lang="cs-CZ" sz="2200" b="1" dirty="0" smtClean="0">
                <a:solidFill>
                  <a:srgbClr val="F79646">
                    <a:lumMod val="75000"/>
                  </a:srgbClr>
                </a:solidFill>
                <a:latin typeface="Times New Roman" panose="02020603050405020304" pitchFamily="18" charset="0"/>
                <a:cs typeface="Times New Roman" panose="02020603050405020304" pitchFamily="18" charset="0"/>
              </a:rPr>
              <a:t>výuky</a:t>
            </a:r>
            <a:r>
              <a:rPr lang="cs-CZ" sz="2200" b="1" dirty="0">
                <a:solidFill>
                  <a:srgbClr val="F79646">
                    <a:lumMod val="75000"/>
                  </a:srgbClr>
                </a:solidFill>
                <a:latin typeface="Times New Roman" panose="02020603050405020304" pitchFamily="18" charset="0"/>
                <a:cs typeface="Times New Roman" panose="02020603050405020304" pitchFamily="18" charset="0"/>
              </a:rPr>
              <a:t> </a:t>
            </a:r>
            <a:r>
              <a:rPr lang="cs-CZ" sz="2200" b="1" dirty="0" smtClean="0">
                <a:solidFill>
                  <a:srgbClr val="F79646">
                    <a:lumMod val="75000"/>
                  </a:srgbClr>
                </a:solidFill>
                <a:latin typeface="Times New Roman" panose="02020603050405020304" pitchFamily="18" charset="0"/>
                <a:cs typeface="Times New Roman" panose="02020603050405020304" pitchFamily="18" charset="0"/>
              </a:rPr>
              <a:t>v odborném vzdělávání</a:t>
            </a:r>
            <a:endParaRPr lang="cs-CZ" sz="2200" dirty="0"/>
          </a:p>
        </p:txBody>
      </p:sp>
      <p:sp>
        <p:nvSpPr>
          <p:cNvPr id="3" name="Zástupný symbol pro obsah 2"/>
          <p:cNvSpPr>
            <a:spLocks noGrp="1"/>
          </p:cNvSpPr>
          <p:nvPr>
            <p:ph idx="1"/>
          </p:nvPr>
        </p:nvSpPr>
        <p:spPr>
          <a:xfrm>
            <a:off x="467544" y="1340768"/>
            <a:ext cx="8301608" cy="5112568"/>
          </a:xfrm>
        </p:spPr>
        <p:txBody>
          <a:bodyPr>
            <a:normAutofit/>
          </a:bodyPr>
          <a:lstStyle/>
          <a:p>
            <a:pPr marL="0" indent="0">
              <a:buNone/>
            </a:pPr>
            <a:r>
              <a:rPr lang="cs-CZ" sz="2000" b="1" dirty="0" smtClean="0">
                <a:solidFill>
                  <a:schemeClr val="accent6">
                    <a:lumMod val="75000"/>
                  </a:schemeClr>
                </a:solidFill>
                <a:latin typeface="Times New Roman" panose="02020603050405020304" pitchFamily="18" charset="0"/>
                <a:cs typeface="Times New Roman" panose="02020603050405020304" pitchFamily="18" charset="0"/>
              </a:rPr>
              <a:t>Výukové cíle </a:t>
            </a:r>
            <a:endParaRPr lang="cs-CZ" sz="2000" b="1" dirty="0">
              <a:solidFill>
                <a:schemeClr val="accent6">
                  <a:lumMod val="75000"/>
                </a:schemeClr>
              </a:solidFill>
              <a:latin typeface="Times New Roman" panose="02020603050405020304" pitchFamily="18" charset="0"/>
              <a:cs typeface="Times New Roman" panose="02020603050405020304" pitchFamily="18" charset="0"/>
            </a:endParaRPr>
          </a:p>
          <a:p>
            <a:pPr marL="0" indent="0">
              <a:buNone/>
            </a:pPr>
            <a:r>
              <a:rPr lang="cs-CZ" sz="2000" b="1" dirty="0" smtClean="0">
                <a:latin typeface="Times New Roman" panose="02020603050405020304" pitchFamily="18" charset="0"/>
                <a:cs typeface="Times New Roman" panose="02020603050405020304" pitchFamily="18" charset="0"/>
              </a:rPr>
              <a:t>Vymezení cíle</a:t>
            </a:r>
          </a:p>
          <a:p>
            <a:pPr marL="0" indent="0" algn="just">
              <a:buNone/>
            </a:pPr>
            <a:r>
              <a:rPr lang="cs-CZ" sz="1800" i="1" dirty="0" smtClean="0">
                <a:latin typeface="Times New Roman" panose="02020603050405020304" pitchFamily="18" charset="0"/>
                <a:cs typeface="Times New Roman" panose="02020603050405020304" pitchFamily="18" charset="0"/>
              </a:rPr>
              <a:t>Výukové cíle </a:t>
            </a:r>
            <a:r>
              <a:rPr lang="cs-CZ" sz="1800" dirty="0" smtClean="0">
                <a:latin typeface="Times New Roman" panose="02020603050405020304" pitchFamily="18" charset="0"/>
                <a:cs typeface="Times New Roman" panose="02020603050405020304" pitchFamily="18" charset="0"/>
              </a:rPr>
              <a:t>jsou požadované změny ve vědomí, chování  a postojích žáků, které se projeví osvojením nových poznatků, dovedností a rozvojem pozitivních rysů žákovy osobnosti. Je to zamýšlený výsledek učební činnosti, ke kterému učitel se žáky směřuje. </a:t>
            </a:r>
          </a:p>
          <a:p>
            <a:pPr marL="0" indent="0" algn="just">
              <a:buNone/>
            </a:pPr>
            <a:endParaRPr lang="cs-CZ" sz="2000" b="1" dirty="0" smtClean="0">
              <a:latin typeface="Times New Roman" panose="02020603050405020304" pitchFamily="18" charset="0"/>
              <a:cs typeface="Times New Roman" panose="02020603050405020304" pitchFamily="18" charset="0"/>
            </a:endParaRPr>
          </a:p>
          <a:p>
            <a:pPr marL="0" indent="0" algn="just">
              <a:buNone/>
            </a:pPr>
            <a:r>
              <a:rPr lang="cs-CZ" sz="2000" b="1" dirty="0" smtClean="0">
                <a:latin typeface="Times New Roman" panose="02020603050405020304" pitchFamily="18" charset="0"/>
                <a:cs typeface="Times New Roman" panose="02020603050405020304" pitchFamily="18" charset="0"/>
              </a:rPr>
              <a:t>Dělení cílů</a:t>
            </a:r>
          </a:p>
          <a:p>
            <a:pPr marL="0" indent="0" algn="just">
              <a:buNone/>
            </a:pPr>
            <a:r>
              <a:rPr lang="cs-CZ" sz="1800" dirty="0" smtClean="0">
                <a:latin typeface="Times New Roman" panose="02020603050405020304" pitchFamily="18" charset="0"/>
                <a:cs typeface="Times New Roman" panose="02020603050405020304" pitchFamily="18" charset="0"/>
              </a:rPr>
              <a:t>Cíle </a:t>
            </a:r>
            <a:r>
              <a:rPr lang="cs-CZ" sz="1800" i="1" dirty="0" smtClean="0">
                <a:latin typeface="Times New Roman" panose="02020603050405020304" pitchFamily="18" charset="0"/>
                <a:cs typeface="Times New Roman" panose="02020603050405020304" pitchFamily="18" charset="0"/>
              </a:rPr>
              <a:t>máme obecné a speciální</a:t>
            </a:r>
            <a:r>
              <a:rPr lang="cs-CZ" sz="1800" dirty="0" smtClean="0">
                <a:latin typeface="Times New Roman" panose="02020603050405020304" pitchFamily="18" charset="0"/>
                <a:cs typeface="Times New Roman" panose="02020603050405020304" pitchFamily="18" charset="0"/>
              </a:rPr>
              <a:t>. Obecné cíle mají nejširší platnost, speciální se vztahují k určitým obsahovým oblastem. </a:t>
            </a:r>
          </a:p>
          <a:p>
            <a:pPr marL="0" indent="0" algn="just">
              <a:buNone/>
            </a:pPr>
            <a:r>
              <a:rPr lang="cs-CZ" sz="1800" dirty="0" smtClean="0">
                <a:latin typeface="Times New Roman" panose="02020603050405020304" pitchFamily="18" charset="0"/>
                <a:cs typeface="Times New Roman" panose="02020603050405020304" pitchFamily="18" charset="0"/>
              </a:rPr>
              <a:t>Z hlediska skladby a struktury dělíme cíle na </a:t>
            </a:r>
            <a:r>
              <a:rPr lang="cs-CZ" sz="1800" i="1" dirty="0" smtClean="0">
                <a:latin typeface="Times New Roman" panose="02020603050405020304" pitchFamily="18" charset="0"/>
                <a:cs typeface="Times New Roman" panose="02020603050405020304" pitchFamily="18" charset="0"/>
              </a:rPr>
              <a:t>vědomostní, dovednostní a postojové (formativní, afektivní). </a:t>
            </a:r>
          </a:p>
          <a:p>
            <a:pPr marL="0" indent="0" algn="just">
              <a:buNone/>
            </a:pPr>
            <a:r>
              <a:rPr lang="cs-CZ" sz="1800" i="1" dirty="0" smtClean="0">
                <a:latin typeface="Times New Roman" panose="02020603050405020304" pitchFamily="18" charset="0"/>
                <a:cs typeface="Times New Roman" panose="02020603050405020304" pitchFamily="18" charset="0"/>
              </a:rPr>
              <a:t>Hierarchie cílů- </a:t>
            </a:r>
            <a:r>
              <a:rPr lang="cs-CZ" sz="1800" dirty="0" smtClean="0">
                <a:latin typeface="Times New Roman" panose="02020603050405020304" pitchFamily="18" charset="0"/>
                <a:cs typeface="Times New Roman" panose="02020603050405020304" pitchFamily="18" charset="0"/>
              </a:rPr>
              <a:t>rozdělení cílů od nejobecnějších k  nejkonkrétnějším. </a:t>
            </a:r>
          </a:p>
          <a:p>
            <a:pPr marL="0" indent="0" algn="just">
              <a:buNone/>
            </a:pPr>
            <a:r>
              <a:rPr lang="cs-CZ" sz="1800" dirty="0" smtClean="0">
                <a:latin typeface="Times New Roman" panose="02020603050405020304" pitchFamily="18" charset="0"/>
                <a:cs typeface="Times New Roman" panose="02020603050405020304" pitchFamily="18" charset="0"/>
              </a:rPr>
              <a:t>Pro odborné vzdělávání je vhodné zmínit </a:t>
            </a:r>
            <a:r>
              <a:rPr lang="cs-CZ" sz="1800" i="1" dirty="0" smtClean="0">
                <a:latin typeface="Times New Roman" panose="02020603050405020304" pitchFamily="18" charset="0"/>
                <a:cs typeface="Times New Roman" panose="02020603050405020304" pitchFamily="18" charset="0"/>
              </a:rPr>
              <a:t>etapové cíle, </a:t>
            </a:r>
            <a:r>
              <a:rPr lang="cs-CZ" sz="1800" dirty="0">
                <a:latin typeface="Times New Roman" panose="02020603050405020304" pitchFamily="18" charset="0"/>
                <a:cs typeface="Times New Roman" panose="02020603050405020304" pitchFamily="18" charset="0"/>
              </a:rPr>
              <a:t>které vymezují, co má žák umět za určitý časový úsek studia (první ročník, druhý, celé studium). Hovoříme o etapových cílech nebo konečných cílech. Etapové cíle jsou důležité pro rovnoměrné rozložení učiva. </a:t>
            </a: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19</a:t>
            </a:fld>
            <a:endParaRPr lang="cs-CZ"/>
          </a:p>
        </p:txBody>
      </p:sp>
    </p:spTree>
    <p:extLst>
      <p:ext uri="{BB962C8B-B14F-4D97-AF65-F5344CB8AC3E}">
        <p14:creationId xmlns:p14="http://schemas.microsoft.com/office/powerpoint/2010/main" val="2559400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363272" cy="5649491"/>
          </a:xfrm>
        </p:spPr>
        <p:txBody>
          <a:bodyPr>
            <a:normAutofit lnSpcReduction="10000"/>
          </a:bodyPr>
          <a:lstStyle/>
          <a:p>
            <a:pPr marL="0" indent="0">
              <a:spcBef>
                <a:spcPts val="0"/>
              </a:spcBef>
              <a:buNone/>
            </a:pPr>
            <a:r>
              <a:rPr lang="cs-CZ" sz="2400" b="1" dirty="0" smtClean="0">
                <a:solidFill>
                  <a:schemeClr val="accent6">
                    <a:lumMod val="75000"/>
                  </a:schemeClr>
                </a:solidFill>
                <a:latin typeface="Times New Roman" panose="02020603050405020304" pitchFamily="18" charset="0"/>
                <a:cs typeface="Times New Roman" panose="02020603050405020304" pitchFamily="18" charset="0"/>
              </a:rPr>
              <a:t>Obsah výukové opory</a:t>
            </a:r>
          </a:p>
          <a:p>
            <a:pPr marL="0" indent="0">
              <a:spcBef>
                <a:spcPts val="0"/>
              </a:spcBef>
              <a:buNone/>
            </a:pPr>
            <a:r>
              <a:rPr lang="cs-CZ" sz="1800" b="1" dirty="0" smtClean="0">
                <a:solidFill>
                  <a:schemeClr val="tx1">
                    <a:lumMod val="95000"/>
                    <a:lumOff val="5000"/>
                  </a:schemeClr>
                </a:solidFill>
                <a:latin typeface="Times New Roman" panose="02020603050405020304" pitchFamily="18" charset="0"/>
                <a:cs typeface="Times New Roman" panose="02020603050405020304" pitchFamily="18" charset="0"/>
              </a:rPr>
              <a:t>Úvod……………………………………………………...str. 3 </a:t>
            </a:r>
          </a:p>
          <a:p>
            <a:pPr>
              <a:spcBef>
                <a:spcPts val="0"/>
              </a:spcBef>
              <a:buFont typeface="+mj-lt"/>
              <a:buAutoNum type="arabicPeriod"/>
            </a:pPr>
            <a:r>
              <a:rPr lang="cs-CZ" sz="1800" b="1" dirty="0" smtClean="0">
                <a:latin typeface="Times New Roman" panose="02020603050405020304" pitchFamily="18" charset="0"/>
                <a:cs typeface="Times New Roman" panose="02020603050405020304" pitchFamily="18" charset="0"/>
              </a:rPr>
              <a:t>Zdůvodnění řešené problematiky a  cíl předmětu…str.4</a:t>
            </a:r>
          </a:p>
          <a:p>
            <a:pPr>
              <a:spcBef>
                <a:spcPts val="0"/>
              </a:spcBef>
              <a:buFont typeface="+mj-lt"/>
              <a:buAutoNum type="arabicPeriod"/>
            </a:pPr>
            <a:r>
              <a:rPr lang="cs-CZ" sz="1800" b="1" dirty="0" smtClean="0">
                <a:latin typeface="Times New Roman" panose="02020603050405020304" pitchFamily="18" charset="0"/>
                <a:cs typeface="Times New Roman" panose="02020603050405020304" pitchFamily="18" charset="0"/>
              </a:rPr>
              <a:t>Řešená témata………………………………………..str.4</a:t>
            </a:r>
          </a:p>
          <a:p>
            <a:pPr>
              <a:spcBef>
                <a:spcPts val="0"/>
              </a:spcBef>
              <a:buFont typeface="+mj-lt"/>
              <a:buAutoNum type="arabicPeriod"/>
            </a:pPr>
            <a:r>
              <a:rPr lang="cs-CZ" sz="1800" b="1" dirty="0" smtClean="0">
                <a:latin typeface="Times New Roman" panose="02020603050405020304" pitchFamily="18" charset="0"/>
                <a:cs typeface="Times New Roman" panose="02020603050405020304" pitchFamily="18" charset="0"/>
              </a:rPr>
              <a:t>Požadavky na </a:t>
            </a:r>
            <a:r>
              <a:rPr lang="cs-CZ" sz="1800" b="1" dirty="0">
                <a:latin typeface="Times New Roman" panose="02020603050405020304" pitchFamily="18" charset="0"/>
                <a:cs typeface="Times New Roman" panose="02020603050405020304" pitchFamily="18" charset="0"/>
              </a:rPr>
              <a:t>ú</a:t>
            </a:r>
            <a:r>
              <a:rPr lang="cs-CZ" sz="1800" b="1" dirty="0" smtClean="0">
                <a:latin typeface="Times New Roman" panose="02020603050405020304" pitchFamily="18" charset="0"/>
                <a:cs typeface="Times New Roman" panose="02020603050405020304" pitchFamily="18" charset="0"/>
              </a:rPr>
              <a:t>spěšné ukončení předmětu UPVK_0044 Inženýrská pedagogika…………………………………………...str. 5</a:t>
            </a:r>
          </a:p>
          <a:p>
            <a:pPr>
              <a:spcBef>
                <a:spcPts val="0"/>
              </a:spcBef>
              <a:buFont typeface="+mj-lt"/>
              <a:buAutoNum type="arabicPeriod"/>
            </a:pPr>
            <a:r>
              <a:rPr lang="cs-CZ" sz="1800" b="1" dirty="0" smtClean="0">
                <a:latin typeface="Times New Roman" panose="02020603050405020304" pitchFamily="18" charset="0"/>
                <a:cs typeface="Times New Roman" panose="02020603050405020304" pitchFamily="18" charset="0"/>
              </a:rPr>
              <a:t>Studijní prameny…………………………………….str. 7</a:t>
            </a:r>
            <a:endParaRPr lang="cs-CZ" sz="1800" b="1" dirty="0" smtClean="0">
              <a:solidFill>
                <a:schemeClr val="accent6">
                  <a:lumMod val="75000"/>
                </a:schemeClr>
              </a:solidFill>
              <a:latin typeface="Times New Roman" panose="02020603050405020304" pitchFamily="18" charset="0"/>
              <a:cs typeface="Times New Roman" panose="02020603050405020304" pitchFamily="18" charset="0"/>
            </a:endParaRPr>
          </a:p>
          <a:p>
            <a:pPr marL="0" indent="0">
              <a:spcBef>
                <a:spcPts val="0"/>
              </a:spcBef>
              <a:buNone/>
            </a:pPr>
            <a:r>
              <a:rPr lang="cs-CZ" sz="1800" b="1" dirty="0" smtClean="0">
                <a:latin typeface="Times New Roman" panose="02020603050405020304" pitchFamily="18" charset="0"/>
                <a:cs typeface="Times New Roman" panose="02020603050405020304" pitchFamily="18" charset="0"/>
              </a:rPr>
              <a:t>5. Vlastní výuková opora k vybraným tématům………str. 8 </a:t>
            </a:r>
          </a:p>
          <a:p>
            <a:pPr marL="0" indent="0" algn="just">
              <a:spcBef>
                <a:spcPts val="0"/>
              </a:spcBef>
              <a:buNone/>
            </a:pPr>
            <a:r>
              <a:rPr lang="cs-CZ" sz="1800" dirty="0" smtClean="0">
                <a:latin typeface="Times New Roman" panose="02020603050405020304" pitchFamily="18" charset="0"/>
                <a:cs typeface="Times New Roman" panose="02020603050405020304" pitchFamily="18" charset="0"/>
              </a:rPr>
              <a:t>5.1 Inženýrská pedagogika, vymezení řešené problematiky, základní pojmy, informační zdroje I.P…………………………………………………..str.8</a:t>
            </a:r>
          </a:p>
          <a:p>
            <a:pPr marL="0" indent="0" algn="just">
              <a:spcBef>
                <a:spcPts val="0"/>
              </a:spcBef>
              <a:buNone/>
            </a:pPr>
            <a:r>
              <a:rPr lang="cs-CZ" sz="1800" dirty="0" smtClean="0">
                <a:latin typeface="Times New Roman" panose="02020603050405020304" pitchFamily="18" charset="0"/>
                <a:cs typeface="Times New Roman" panose="02020603050405020304" pitchFamily="18" charset="0"/>
              </a:rPr>
              <a:t>5.2 Vzdělávání a řízení…………………………………....str.14</a:t>
            </a:r>
          </a:p>
          <a:p>
            <a:pPr marL="0" indent="0" algn="just">
              <a:spcBef>
                <a:spcPts val="0"/>
              </a:spcBef>
              <a:buNone/>
            </a:pPr>
            <a:r>
              <a:rPr lang="cs-CZ" sz="1800" dirty="0" smtClean="0">
                <a:latin typeface="Times New Roman" panose="02020603050405020304" pitchFamily="18" charset="0"/>
                <a:cs typeface="Times New Roman" panose="02020603050405020304" pitchFamily="18" charset="0"/>
              </a:rPr>
              <a:t>5.3 </a:t>
            </a:r>
            <a:r>
              <a:rPr lang="cs-CZ" sz="1800" dirty="0">
                <a:latin typeface="Times New Roman" panose="02020603050405020304" pitchFamily="18" charset="0"/>
                <a:cs typeface="Times New Roman" panose="02020603050405020304" pitchFamily="18" charset="0"/>
              </a:rPr>
              <a:t>Výukové </a:t>
            </a:r>
            <a:r>
              <a:rPr lang="cs-CZ" sz="1800" dirty="0" smtClean="0">
                <a:latin typeface="Times New Roman" panose="02020603050405020304" pitchFamily="18" charset="0"/>
                <a:cs typeface="Times New Roman" panose="02020603050405020304" pitchFamily="18" charset="0"/>
              </a:rPr>
              <a:t>cíle </a:t>
            </a:r>
            <a:r>
              <a:rPr lang="cs-CZ" sz="1800" dirty="0">
                <a:latin typeface="Times New Roman" panose="02020603050405020304" pitchFamily="18" charset="0"/>
                <a:cs typeface="Times New Roman" panose="02020603050405020304" pitchFamily="18" charset="0"/>
              </a:rPr>
              <a:t>a obsah </a:t>
            </a:r>
            <a:r>
              <a:rPr lang="cs-CZ" sz="1800" dirty="0" smtClean="0">
                <a:latin typeface="Times New Roman" panose="02020603050405020304" pitchFamily="18" charset="0"/>
                <a:cs typeface="Times New Roman" panose="02020603050405020304" pitchFamily="18" charset="0"/>
              </a:rPr>
              <a:t>výuky v odborném vzdělávání...str. 19</a:t>
            </a:r>
            <a:endParaRPr lang="cs-CZ" sz="1800" dirty="0">
              <a:latin typeface="Times New Roman" panose="02020603050405020304" pitchFamily="18" charset="0"/>
              <a:cs typeface="Times New Roman" panose="02020603050405020304" pitchFamily="18" charset="0"/>
            </a:endParaRPr>
          </a:p>
          <a:p>
            <a:pPr marL="0" indent="0" algn="just">
              <a:spcBef>
                <a:spcPts val="0"/>
              </a:spcBef>
              <a:buNone/>
            </a:pPr>
            <a:r>
              <a:rPr lang="cs-CZ" sz="1800" dirty="0" smtClean="0">
                <a:latin typeface="Times New Roman" panose="02020603050405020304" pitchFamily="18" charset="0"/>
                <a:cs typeface="Times New Roman" panose="02020603050405020304" pitchFamily="18" charset="0"/>
              </a:rPr>
              <a:t>5.4 Technologie vzdělávání………………………………..str.30</a:t>
            </a:r>
          </a:p>
          <a:p>
            <a:pPr marL="0" indent="0" algn="just">
              <a:spcBef>
                <a:spcPts val="0"/>
              </a:spcBef>
              <a:buNone/>
            </a:pPr>
            <a:r>
              <a:rPr lang="cs-CZ" sz="1800" dirty="0" smtClean="0">
                <a:latin typeface="Times New Roman" panose="02020603050405020304" pitchFamily="18" charset="0"/>
                <a:cs typeface="Times New Roman" panose="02020603050405020304" pitchFamily="18" charset="0"/>
              </a:rPr>
              <a:t>5.5 Celoživotní vzdělávání v I.P. ………………….............str.46</a:t>
            </a:r>
          </a:p>
          <a:p>
            <a:pPr marL="180975" indent="-180975" algn="just">
              <a:spcBef>
                <a:spcPts val="0"/>
              </a:spcBef>
              <a:buNone/>
            </a:pPr>
            <a:r>
              <a:rPr lang="cs-CZ" sz="1800" dirty="0" smtClean="0">
                <a:latin typeface="Times New Roman" panose="02020603050405020304" pitchFamily="18" charset="0"/>
                <a:cs typeface="Times New Roman" panose="02020603050405020304" pitchFamily="18" charset="0"/>
              </a:rPr>
              <a:t>5.6 Referáty, diskuse, konkrétní zkušenosti, náměty a ověřené aplikační modelové příklady pro pedagogickou praxi……………………….str. 49</a:t>
            </a:r>
          </a:p>
          <a:p>
            <a:pPr marL="180975" indent="-180975" algn="just">
              <a:spcBef>
                <a:spcPts val="0"/>
              </a:spcBef>
              <a:buNone/>
            </a:pPr>
            <a:r>
              <a:rPr lang="cs-CZ" sz="1800" b="1" dirty="0" smtClean="0">
                <a:latin typeface="Times New Roman" panose="02020603050405020304" pitchFamily="18" charset="0"/>
                <a:cs typeface="Times New Roman" panose="02020603050405020304" pitchFamily="18" charset="0"/>
              </a:rPr>
              <a:t>Závěrečné shrnutí………………………………………..str.57</a:t>
            </a:r>
          </a:p>
          <a:p>
            <a:pPr marL="180975" indent="-180975" algn="just">
              <a:spcBef>
                <a:spcPts val="0"/>
              </a:spcBef>
              <a:buNone/>
            </a:pPr>
            <a:r>
              <a:rPr lang="cs-CZ" sz="1800" b="1" dirty="0" smtClean="0">
                <a:latin typeface="Times New Roman" panose="02020603050405020304" pitchFamily="18" charset="0"/>
                <a:cs typeface="Times New Roman" panose="02020603050405020304" pitchFamily="18" charset="0"/>
              </a:rPr>
              <a:t>Použité informační prameny……………………………str.58</a:t>
            </a:r>
          </a:p>
          <a:p>
            <a:pPr marL="0" indent="0">
              <a:buNone/>
            </a:pPr>
            <a:r>
              <a:rPr lang="cs-CZ" sz="1800" b="1" dirty="0" smtClean="0">
                <a:latin typeface="Times New Roman" panose="02020603050405020304" pitchFamily="18" charset="0"/>
                <a:cs typeface="Times New Roman" panose="02020603050405020304" pitchFamily="18" charset="0"/>
              </a:rPr>
              <a:t>Abstrakt</a:t>
            </a:r>
            <a:r>
              <a:rPr lang="cs-CZ" sz="1800" b="1" dirty="0">
                <a:latin typeface="Times New Roman" panose="02020603050405020304" pitchFamily="18" charset="0"/>
                <a:cs typeface="Times New Roman" panose="02020603050405020304" pitchFamily="18" charset="0"/>
              </a:rPr>
              <a:t>, klíčová slova, </a:t>
            </a:r>
            <a:r>
              <a:rPr lang="cs-CZ" sz="1800" b="1" dirty="0" err="1">
                <a:latin typeface="Times New Roman" panose="02020603050405020304" pitchFamily="18" charset="0"/>
                <a:cs typeface="Times New Roman" panose="02020603050405020304" pitchFamily="18" charset="0"/>
              </a:rPr>
              <a:t>abstract</a:t>
            </a:r>
            <a:r>
              <a:rPr lang="cs-CZ" sz="1800" b="1" dirty="0">
                <a:latin typeface="Times New Roman" panose="02020603050405020304" pitchFamily="18" charset="0"/>
                <a:cs typeface="Times New Roman" panose="02020603050405020304" pitchFamily="18" charset="0"/>
              </a:rPr>
              <a:t>, </a:t>
            </a:r>
            <a:r>
              <a:rPr lang="cs-CZ" sz="1800" b="1" dirty="0" err="1">
                <a:latin typeface="Times New Roman" panose="02020603050405020304" pitchFamily="18" charset="0"/>
                <a:cs typeface="Times New Roman" panose="02020603050405020304" pitchFamily="18" charset="0"/>
              </a:rPr>
              <a:t>key</a:t>
            </a:r>
            <a:r>
              <a:rPr lang="cs-CZ" sz="1800" b="1" dirty="0">
                <a:latin typeface="Times New Roman" panose="02020603050405020304" pitchFamily="18" charset="0"/>
                <a:cs typeface="Times New Roman" panose="02020603050405020304" pitchFamily="18" charset="0"/>
              </a:rPr>
              <a:t> </a:t>
            </a:r>
            <a:r>
              <a:rPr lang="cs-CZ" sz="1800" b="1" dirty="0" err="1" smtClean="0">
                <a:latin typeface="Times New Roman" panose="02020603050405020304" pitchFamily="18" charset="0"/>
                <a:cs typeface="Times New Roman" panose="02020603050405020304" pitchFamily="18" charset="0"/>
              </a:rPr>
              <a:t>words</a:t>
            </a:r>
            <a:r>
              <a:rPr lang="cs-CZ" sz="1800" b="1" dirty="0" smtClean="0">
                <a:latin typeface="Times New Roman" panose="02020603050405020304" pitchFamily="18" charset="0"/>
                <a:cs typeface="Times New Roman" panose="02020603050405020304" pitchFamily="18" charset="0"/>
              </a:rPr>
              <a:t>…………..str. 60</a:t>
            </a:r>
          </a:p>
          <a:p>
            <a:pPr marL="0" indent="0">
              <a:buNone/>
            </a:pPr>
            <a:r>
              <a:rPr lang="cs-CZ" sz="1800" b="1" dirty="0" smtClean="0">
                <a:latin typeface="Times New Roman" panose="02020603050405020304" pitchFamily="18" charset="0"/>
                <a:cs typeface="Times New Roman" panose="02020603050405020304" pitchFamily="18" charset="0"/>
              </a:rPr>
              <a:t>Příloha – ukázka závěrečné práce…samostatný soubor</a:t>
            </a:r>
            <a:endParaRPr lang="cs-CZ" sz="1800" b="1"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2</a:t>
            </a:fld>
            <a:endParaRPr lang="cs-CZ"/>
          </a:p>
        </p:txBody>
      </p:sp>
    </p:spTree>
    <p:extLst>
      <p:ext uri="{BB962C8B-B14F-4D97-AF65-F5344CB8AC3E}">
        <p14:creationId xmlns:p14="http://schemas.microsoft.com/office/powerpoint/2010/main" val="1109590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832648"/>
          </a:xfrm>
        </p:spPr>
        <p:txBody>
          <a:bodyPr>
            <a:normAutofit fontScale="92500"/>
          </a:bodyPr>
          <a:lstStyle/>
          <a:p>
            <a:pPr marL="0" indent="0">
              <a:buNone/>
            </a:pPr>
            <a:r>
              <a:rPr lang="cs-CZ" sz="2000" b="1" dirty="0" smtClean="0">
                <a:latin typeface="Times New Roman" panose="02020603050405020304" pitchFamily="18" charset="0"/>
                <a:cs typeface="Times New Roman" panose="02020603050405020304" pitchFamily="18" charset="0"/>
              </a:rPr>
              <a:t>Formulace cílů v pedagogické praxi</a:t>
            </a:r>
          </a:p>
          <a:p>
            <a:pPr lvl="0" algn="just" fontAlgn="base">
              <a:lnSpc>
                <a:spcPct val="80000"/>
              </a:lnSpc>
              <a:spcAft>
                <a:spcPct val="0"/>
              </a:spcAft>
              <a:buClr>
                <a:srgbClr val="000000"/>
              </a:buClr>
              <a:buSzPct val="120000"/>
              <a:buNone/>
              <a:defRPr/>
            </a:pPr>
            <a:r>
              <a:rPr lang="cs-CZ" sz="1800" i="1" kern="0" dirty="0">
                <a:solidFill>
                  <a:srgbClr val="000000"/>
                </a:solidFill>
                <a:latin typeface="Times New Roman" pitchFamily="18" charset="0"/>
              </a:rPr>
              <a:t>Formulace konkrétních cílů výuky by měly obsahovat následující:</a:t>
            </a:r>
          </a:p>
          <a:p>
            <a:pPr lvl="0" algn="just" fontAlgn="base">
              <a:lnSpc>
                <a:spcPct val="80000"/>
              </a:lnSpc>
              <a:spcAft>
                <a:spcPct val="0"/>
              </a:spcAft>
              <a:buClr>
                <a:srgbClr val="000000"/>
              </a:buClr>
              <a:buSzPct val="120000"/>
              <a:buFontTx/>
              <a:buChar char="•"/>
              <a:defRPr/>
            </a:pPr>
            <a:r>
              <a:rPr lang="cs-CZ" sz="1800" kern="0" dirty="0">
                <a:solidFill>
                  <a:srgbClr val="000000"/>
                </a:solidFill>
                <a:latin typeface="Times New Roman" pitchFamily="18" charset="0"/>
              </a:rPr>
              <a:t>Požadovaný výkon žáka (co musí umět): žák dokáže reprodukovat, vysvětlí vztah, objasní..</a:t>
            </a:r>
          </a:p>
          <a:p>
            <a:pPr lvl="0" algn="just" fontAlgn="base">
              <a:lnSpc>
                <a:spcPct val="80000"/>
              </a:lnSpc>
              <a:spcAft>
                <a:spcPct val="0"/>
              </a:spcAft>
              <a:buClr>
                <a:srgbClr val="000000"/>
              </a:buClr>
              <a:buSzPct val="120000"/>
              <a:buFontTx/>
              <a:buChar char="•"/>
              <a:defRPr/>
            </a:pPr>
            <a:r>
              <a:rPr lang="cs-CZ" sz="1800" kern="0" dirty="0">
                <a:solidFill>
                  <a:srgbClr val="000000"/>
                </a:solidFill>
                <a:latin typeface="Times New Roman" pitchFamily="18" charset="0"/>
              </a:rPr>
              <a:t>Podmínky výkonu žáka:</a:t>
            </a:r>
            <a:r>
              <a:rPr lang="cs-CZ" sz="1800" b="1" kern="0" dirty="0">
                <a:solidFill>
                  <a:srgbClr val="000000"/>
                </a:solidFill>
                <a:latin typeface="Times New Roman" pitchFamily="18" charset="0"/>
              </a:rPr>
              <a:t> </a:t>
            </a:r>
            <a:r>
              <a:rPr lang="cs-CZ" sz="1800" kern="0" dirty="0">
                <a:solidFill>
                  <a:srgbClr val="000000"/>
                </a:solidFill>
                <a:latin typeface="Times New Roman" pitchFamily="18" charset="0"/>
              </a:rPr>
              <a:t>zda výkonu dosáhnou samostatně, s pomocí učitele, učebnice, tabulek, odborné literatury.</a:t>
            </a:r>
          </a:p>
          <a:p>
            <a:pPr lvl="0" algn="just" fontAlgn="base">
              <a:lnSpc>
                <a:spcPct val="80000"/>
              </a:lnSpc>
              <a:spcAft>
                <a:spcPct val="0"/>
              </a:spcAft>
              <a:buClr>
                <a:srgbClr val="000000"/>
              </a:buClr>
              <a:buSzPct val="120000"/>
              <a:buFontTx/>
              <a:buChar char="•"/>
              <a:defRPr/>
            </a:pPr>
            <a:r>
              <a:rPr lang="cs-CZ" sz="1800" kern="0" dirty="0">
                <a:solidFill>
                  <a:srgbClr val="000000"/>
                </a:solidFill>
                <a:latin typeface="Times New Roman" pitchFamily="18" charset="0"/>
              </a:rPr>
              <a:t>Normu výkonu pokud je to možné: kvalitu, rychlost, přesnost, počet správných řešení</a:t>
            </a:r>
            <a:r>
              <a:rPr lang="cs-CZ" sz="1800" kern="0" dirty="0" smtClean="0">
                <a:solidFill>
                  <a:srgbClr val="000000"/>
                </a:solidFill>
                <a:latin typeface="Times New Roman" pitchFamily="18" charset="0"/>
              </a:rPr>
              <a:t>.</a:t>
            </a:r>
          </a:p>
          <a:p>
            <a:pPr marL="0" lvl="0" indent="0" algn="just" fontAlgn="base">
              <a:lnSpc>
                <a:spcPct val="80000"/>
              </a:lnSpc>
              <a:spcAft>
                <a:spcPct val="0"/>
              </a:spcAft>
              <a:buClr>
                <a:srgbClr val="000000"/>
              </a:buClr>
              <a:buSzPct val="120000"/>
              <a:buNone/>
              <a:defRPr/>
            </a:pPr>
            <a:endParaRPr lang="cs-CZ" sz="1800" kern="0" dirty="0">
              <a:solidFill>
                <a:srgbClr val="000000"/>
              </a:solidFill>
              <a:latin typeface="Times New Roman" pitchFamily="18" charset="0"/>
            </a:endParaRPr>
          </a:p>
          <a:p>
            <a:pPr marL="0" lvl="0" indent="0" algn="just" fontAlgn="base">
              <a:lnSpc>
                <a:spcPct val="80000"/>
              </a:lnSpc>
              <a:spcAft>
                <a:spcPct val="0"/>
              </a:spcAft>
              <a:buClr>
                <a:srgbClr val="000000"/>
              </a:buClr>
              <a:buSzPct val="120000"/>
              <a:buNone/>
              <a:defRPr/>
            </a:pPr>
            <a:r>
              <a:rPr lang="cs-CZ" sz="2000" b="1" kern="0" dirty="0" smtClean="0">
                <a:solidFill>
                  <a:srgbClr val="000000"/>
                </a:solidFill>
                <a:latin typeface="Times New Roman" pitchFamily="18" charset="0"/>
              </a:rPr>
              <a:t>Práce učitele s výukovými cíli v přípravě na výuku, ve výuce a po skončení výuky</a:t>
            </a:r>
          </a:p>
          <a:p>
            <a:pPr marL="0" lvl="0" indent="0" algn="just" fontAlgn="base">
              <a:lnSpc>
                <a:spcPct val="80000"/>
              </a:lnSpc>
              <a:spcAft>
                <a:spcPct val="0"/>
              </a:spcAft>
              <a:buClr>
                <a:srgbClr val="000000"/>
              </a:buClr>
              <a:buSzPct val="120000"/>
              <a:buNone/>
              <a:defRPr/>
            </a:pPr>
            <a:r>
              <a:rPr lang="cs-CZ" sz="1800" kern="0" dirty="0" smtClean="0">
                <a:solidFill>
                  <a:srgbClr val="000000"/>
                </a:solidFill>
                <a:latin typeface="Times New Roman" pitchFamily="18" charset="0"/>
              </a:rPr>
              <a:t>S </a:t>
            </a:r>
            <a:r>
              <a:rPr lang="cs-CZ" sz="1800" kern="0" dirty="0">
                <a:solidFill>
                  <a:srgbClr val="000000"/>
                </a:solidFill>
                <a:latin typeface="Times New Roman" pitchFamily="18" charset="0"/>
              </a:rPr>
              <a:t>výukovými cíli je třeba pracovat </a:t>
            </a:r>
            <a:r>
              <a:rPr lang="cs-CZ" sz="1800" kern="0" dirty="0" smtClean="0">
                <a:solidFill>
                  <a:srgbClr val="000000"/>
                </a:solidFill>
                <a:latin typeface="Times New Roman" pitchFamily="18" charset="0"/>
              </a:rPr>
              <a:t>od začátků učitelské kariéry a v celém průběhu projektování a přípravy výuky i v průběhu výuky a po jejím skončení. </a:t>
            </a:r>
            <a:endParaRPr lang="cs-CZ" sz="1800" kern="0" dirty="0">
              <a:solidFill>
                <a:srgbClr val="000000"/>
              </a:solidFill>
              <a:latin typeface="Times New Roman" pitchFamily="18" charset="0"/>
            </a:endParaRPr>
          </a:p>
          <a:p>
            <a:pPr algn="just" fontAlgn="base">
              <a:lnSpc>
                <a:spcPct val="80000"/>
              </a:lnSpc>
              <a:spcAft>
                <a:spcPct val="0"/>
              </a:spcAft>
              <a:buClr>
                <a:srgbClr val="000000"/>
              </a:buClr>
              <a:buSzPct val="120000"/>
              <a:defRPr/>
            </a:pPr>
            <a:r>
              <a:rPr lang="cs-CZ" sz="1800" i="1" kern="0" dirty="0">
                <a:solidFill>
                  <a:srgbClr val="000000"/>
                </a:solidFill>
                <a:latin typeface="Times New Roman" pitchFamily="18" charset="0"/>
              </a:rPr>
              <a:t>Při přípravě výuky </a:t>
            </a:r>
            <a:r>
              <a:rPr lang="cs-CZ" sz="1800" kern="0" dirty="0">
                <a:solidFill>
                  <a:srgbClr val="000000"/>
                </a:solidFill>
                <a:latin typeface="Times New Roman" pitchFamily="18" charset="0"/>
              </a:rPr>
              <a:t>učitel sleduje cíle obecné i </a:t>
            </a:r>
            <a:r>
              <a:rPr lang="cs-CZ" sz="1800" kern="0" dirty="0" smtClean="0">
                <a:solidFill>
                  <a:srgbClr val="000000"/>
                </a:solidFill>
                <a:latin typeface="Times New Roman" pitchFamily="18" charset="0"/>
              </a:rPr>
              <a:t>konkrétní, vychází z obecných cílů (profil absolventa), </a:t>
            </a:r>
            <a:r>
              <a:rPr lang="cs-CZ" sz="1800" kern="0" dirty="0">
                <a:solidFill>
                  <a:srgbClr val="000000"/>
                </a:solidFill>
                <a:latin typeface="Times New Roman" pitchFamily="18" charset="0"/>
              </a:rPr>
              <a:t>stanovuje cíle vyučovacích jednotek v </a:t>
            </a:r>
            <a:r>
              <a:rPr lang="cs-CZ" sz="1800" kern="0" dirty="0" smtClean="0">
                <a:solidFill>
                  <a:srgbClr val="000000"/>
                </a:solidFill>
                <a:latin typeface="Times New Roman" pitchFamily="18" charset="0"/>
              </a:rPr>
              <a:t>myšlenkové i písemné přípravě </a:t>
            </a:r>
            <a:r>
              <a:rPr lang="cs-CZ" sz="1800" kern="0" dirty="0">
                <a:solidFill>
                  <a:srgbClr val="000000"/>
                </a:solidFill>
                <a:latin typeface="Times New Roman" pitchFamily="18" charset="0"/>
              </a:rPr>
              <a:t>na výuku. Na začátku vyučovací jednotky žákům sdělujeme vzdělávací cíle s ohledem na budoucí výkony žáků (co se žáci naučí</a:t>
            </a:r>
            <a:r>
              <a:rPr lang="cs-CZ" sz="1800" kern="0" dirty="0" smtClean="0">
                <a:solidFill>
                  <a:srgbClr val="000000"/>
                </a:solidFill>
                <a:latin typeface="Times New Roman" pitchFamily="18" charset="0"/>
              </a:rPr>
              <a:t>). Výchovné </a:t>
            </a:r>
            <a:r>
              <a:rPr lang="cs-CZ" sz="1800" kern="0" dirty="0">
                <a:solidFill>
                  <a:srgbClr val="000000"/>
                </a:solidFill>
                <a:latin typeface="Times New Roman" pitchFamily="18" charset="0"/>
              </a:rPr>
              <a:t>cíle žákům nesdělujeme. </a:t>
            </a:r>
          </a:p>
          <a:p>
            <a:pPr algn="just" fontAlgn="base">
              <a:lnSpc>
                <a:spcPct val="80000"/>
              </a:lnSpc>
              <a:spcAft>
                <a:spcPct val="0"/>
              </a:spcAft>
              <a:buClr>
                <a:srgbClr val="000000"/>
              </a:buClr>
              <a:buSzPct val="120000"/>
              <a:defRPr/>
            </a:pPr>
            <a:r>
              <a:rPr lang="cs-CZ" sz="1800" i="1" kern="0" dirty="0">
                <a:solidFill>
                  <a:srgbClr val="000000"/>
                </a:solidFill>
                <a:latin typeface="Times New Roman" pitchFamily="18" charset="0"/>
              </a:rPr>
              <a:t>V průběhu výuky </a:t>
            </a:r>
            <a:r>
              <a:rPr lang="cs-CZ" sz="1800" kern="0" dirty="0">
                <a:solidFill>
                  <a:srgbClr val="000000"/>
                </a:solidFill>
                <a:latin typeface="Times New Roman" pitchFamily="18" charset="0"/>
              </a:rPr>
              <a:t>učitel sleduje plnění cílů vyučovací jednotky a v případě potřeby cíle přizpůsobí daným podmínkám. Je třeba si uvědomit, že je rozdíl mezi cílem vyučovací jednotky a cílem např. tématu. K naplnění cíle tématu může posloužit i samostatná práce a samostudium doma. </a:t>
            </a:r>
          </a:p>
          <a:p>
            <a:pPr algn="just" fontAlgn="base">
              <a:lnSpc>
                <a:spcPct val="80000"/>
              </a:lnSpc>
              <a:spcAft>
                <a:spcPct val="0"/>
              </a:spcAft>
              <a:buClr>
                <a:srgbClr val="000000"/>
              </a:buClr>
              <a:buSzPct val="120000"/>
              <a:defRPr/>
            </a:pPr>
            <a:r>
              <a:rPr lang="cs-CZ" sz="1800" i="1" kern="0" dirty="0">
                <a:solidFill>
                  <a:srgbClr val="000000"/>
                </a:solidFill>
                <a:latin typeface="Times New Roman" pitchFamily="18" charset="0"/>
              </a:rPr>
              <a:t>Na konci vyučovací jednotky </a:t>
            </a:r>
            <a:r>
              <a:rPr lang="cs-CZ" sz="1800" kern="0" dirty="0">
                <a:solidFill>
                  <a:srgbClr val="000000"/>
                </a:solidFill>
                <a:latin typeface="Times New Roman" pitchFamily="18" charset="0"/>
              </a:rPr>
              <a:t>je třeba zhodnotit naplnění cíle, zhodnotit práci žáků, informovat je o úspěchu (neúspěchu), pochválit za snahu a dobré výsledky a naznačit další postup. </a:t>
            </a:r>
            <a:r>
              <a:rPr lang="cs-CZ" sz="1800" kern="0" dirty="0" smtClean="0">
                <a:solidFill>
                  <a:srgbClr val="000000"/>
                </a:solidFill>
                <a:latin typeface="Times New Roman" pitchFamily="18" charset="0"/>
              </a:rPr>
              <a:t>V rámci diagnostiky a hodnocení hodnotíme dosažení stanovených cílů. Práce s výukovými cíli tedy prolíná veškeré činnosti výchovně vzdělávací práce. </a:t>
            </a:r>
            <a:endParaRPr lang="cs-CZ" sz="1800" kern="0" dirty="0">
              <a:solidFill>
                <a:srgbClr val="000000"/>
              </a:solidFill>
              <a:latin typeface="Times New Roman" pitchFamily="18" charset="0"/>
            </a:endParaRPr>
          </a:p>
          <a:p>
            <a:pPr marL="0" lvl="0" indent="0" algn="just" fontAlgn="base">
              <a:lnSpc>
                <a:spcPct val="80000"/>
              </a:lnSpc>
              <a:spcAft>
                <a:spcPct val="0"/>
              </a:spcAft>
              <a:buClr>
                <a:srgbClr val="000000"/>
              </a:buClr>
              <a:buSzPct val="120000"/>
              <a:buNone/>
              <a:defRPr/>
            </a:pPr>
            <a:endParaRPr lang="cs-CZ" sz="1800" kern="0" dirty="0">
              <a:solidFill>
                <a:srgbClr val="000000"/>
              </a:solidFill>
              <a:latin typeface="Times New Roman" pitchFamily="18" charset="0"/>
            </a:endParaRPr>
          </a:p>
          <a:p>
            <a:pPr marL="0" indent="0">
              <a:buNone/>
            </a:pPr>
            <a:endParaRPr lang="cs-CZ" sz="2000" b="1"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20</a:t>
            </a:fld>
            <a:endParaRPr lang="cs-CZ"/>
          </a:p>
        </p:txBody>
      </p:sp>
    </p:spTree>
    <p:extLst>
      <p:ext uri="{BB962C8B-B14F-4D97-AF65-F5344CB8AC3E}">
        <p14:creationId xmlns:p14="http://schemas.microsoft.com/office/powerpoint/2010/main" val="2983602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pPr marL="0" lvl="0" indent="0">
              <a:buNone/>
            </a:pPr>
            <a:r>
              <a:rPr lang="cs-CZ" sz="2000" b="1" dirty="0">
                <a:solidFill>
                  <a:prstClr val="black"/>
                </a:solidFill>
                <a:latin typeface="Times New Roman" panose="02020603050405020304" pitchFamily="18" charset="0"/>
                <a:cs typeface="Times New Roman" panose="02020603050405020304" pitchFamily="18" charset="0"/>
              </a:rPr>
              <a:t>Doporučení pro pedagogickou praxi v oblasti výukových cílů</a:t>
            </a:r>
          </a:p>
          <a:p>
            <a:pPr lvl="0" algn="just"/>
            <a:r>
              <a:rPr lang="cs-CZ" sz="1800" dirty="0">
                <a:solidFill>
                  <a:prstClr val="black"/>
                </a:solidFill>
                <a:latin typeface="Times New Roman" panose="02020603050405020304" pitchFamily="18" charset="0"/>
                <a:cs typeface="Times New Roman" panose="02020603050405020304" pitchFamily="18" charset="0"/>
              </a:rPr>
              <a:t>Věnovat pozornost důslednému stanovení cílů v oblasti kognitivní, psychomotorické i afektivní (výchovné). </a:t>
            </a:r>
          </a:p>
          <a:p>
            <a:pPr lvl="0" algn="just"/>
            <a:r>
              <a:rPr lang="cs-CZ" sz="1800" dirty="0">
                <a:solidFill>
                  <a:prstClr val="black"/>
                </a:solidFill>
                <a:latin typeface="Times New Roman" panose="02020603050405020304" pitchFamily="18" charset="0"/>
                <a:cs typeface="Times New Roman" panose="02020603050405020304" pitchFamily="18" charset="0"/>
              </a:rPr>
              <a:t>Na začátku výuky stanovit pravidla a důsledně dodržovat jejich plnění. Vždy je efektivnější na začátků stanovit vyšší požadavky a být přísnější. Slevit lze vždy. Opačný postup je problematický. Zkušenost z </a:t>
            </a:r>
            <a:r>
              <a:rPr lang="cs-CZ" sz="1800" dirty="0" err="1">
                <a:solidFill>
                  <a:prstClr val="black"/>
                </a:solidFill>
                <a:latin typeface="Times New Roman" panose="02020603050405020304" pitchFamily="18" charset="0"/>
                <a:cs typeface="Times New Roman" panose="02020603050405020304" pitchFamily="18" charset="0"/>
              </a:rPr>
              <a:t>ped</a:t>
            </a:r>
            <a:r>
              <a:rPr lang="cs-CZ" sz="1800" dirty="0">
                <a:solidFill>
                  <a:prstClr val="black"/>
                </a:solidFill>
                <a:latin typeface="Times New Roman" panose="02020603050405020304" pitchFamily="18" charset="0"/>
                <a:cs typeface="Times New Roman" panose="02020603050405020304" pitchFamily="18" charset="0"/>
              </a:rPr>
              <a:t>. praxe – nezvyšovat hlas na neukázněné žáky (efekt je krátkodobý a postupně není žádný), být trpělivý, vícekrát zopakovat požadavky na žáky a nekázeň řešit pokud možno jinými prostředky (pomoc kolegů, vedení školy, rodičů, být přísný, nenechat se „vytočit“, využít prostředky pedagogické komunikace.</a:t>
            </a:r>
          </a:p>
          <a:p>
            <a:pPr lvl="0" algn="just"/>
            <a:r>
              <a:rPr lang="cs-CZ" sz="1800" dirty="0">
                <a:solidFill>
                  <a:prstClr val="black"/>
                </a:solidFill>
                <a:latin typeface="Times New Roman" panose="02020603050405020304" pitchFamily="18" charset="0"/>
                <a:cs typeface="Times New Roman" panose="02020603050405020304" pitchFamily="18" charset="0"/>
              </a:rPr>
              <a:t>Důsledně sledovat plnění cílů, v případě nutnosti je v rámci možností upravit a posunout jejich plnění s ohledem na časové možnosti výuky. </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21</a:t>
            </a:fld>
            <a:endParaRPr lang="cs-CZ"/>
          </a:p>
        </p:txBody>
      </p:sp>
    </p:spTree>
    <p:extLst>
      <p:ext uri="{BB962C8B-B14F-4D97-AF65-F5344CB8AC3E}">
        <p14:creationId xmlns:p14="http://schemas.microsoft.com/office/powerpoint/2010/main" val="12330349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904656"/>
          </a:xfrm>
        </p:spPr>
        <p:txBody>
          <a:bodyPr>
            <a:normAutofit fontScale="92500" lnSpcReduction="10000"/>
          </a:bodyPr>
          <a:lstStyle/>
          <a:p>
            <a:pPr marL="0" lvl="0" indent="0">
              <a:buNone/>
            </a:pPr>
            <a:r>
              <a:rPr lang="cs-CZ" sz="2200" b="1" dirty="0" smtClean="0">
                <a:solidFill>
                  <a:prstClr val="black"/>
                </a:solidFill>
                <a:latin typeface="Times New Roman" panose="02020603050405020304" pitchFamily="18" charset="0"/>
                <a:cs typeface="Times New Roman" panose="02020603050405020304" pitchFamily="18" charset="0"/>
              </a:rPr>
              <a:t>Konkrétní  aplikační  modelové příklady  cílů v odborném vzdělávání </a:t>
            </a:r>
          </a:p>
          <a:p>
            <a:pPr marL="0" lvl="0" indent="0">
              <a:buNone/>
            </a:pPr>
            <a:endParaRPr lang="cs-CZ" sz="1800" b="1"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cs-CZ" sz="1900" b="1" i="1" dirty="0" smtClean="0">
                <a:solidFill>
                  <a:prstClr val="black"/>
                </a:solidFill>
                <a:latin typeface="Times New Roman" panose="02020603050405020304" pitchFamily="18" charset="0"/>
                <a:cs typeface="Times New Roman" panose="02020603050405020304" pitchFamily="18" charset="0"/>
              </a:rPr>
              <a:t>A) Profil absolventa oboru automechanik - obecný cíl oboru ve zkrácené podobě (ISŠ automobilní , Křižíkova, Brno)</a:t>
            </a:r>
          </a:p>
          <a:p>
            <a:pPr marL="0" lvl="0" indent="0">
              <a:buNone/>
            </a:pPr>
            <a:r>
              <a:rPr lang="cs-CZ" sz="1900" u="sng" dirty="0" smtClean="0">
                <a:solidFill>
                  <a:prstClr val="black"/>
                </a:solidFill>
                <a:latin typeface="Times New Roman" panose="02020603050405020304" pitchFamily="18" charset="0"/>
                <a:cs typeface="Times New Roman" panose="02020603050405020304" pitchFamily="18" charset="0"/>
              </a:rPr>
              <a:t>Všeobecné kompetence</a:t>
            </a:r>
          </a:p>
          <a:p>
            <a:pPr marL="0" indent="0">
              <a:buNone/>
            </a:pPr>
            <a:r>
              <a:rPr lang="cs-CZ" sz="1900" dirty="0">
                <a:latin typeface="Times New Roman" panose="02020603050405020304" pitchFamily="18" charset="0"/>
                <a:cs typeface="Times New Roman" panose="02020603050405020304" pitchFamily="18" charset="0"/>
              </a:rPr>
              <a:t>Výuka je systematicky zaměřena k tomu, aby po jejím skončení žák:</a:t>
            </a:r>
          </a:p>
          <a:p>
            <a:r>
              <a:rPr lang="cs-CZ" sz="1900" dirty="0" smtClean="0">
                <a:latin typeface="Times New Roman" panose="02020603050405020304" pitchFamily="18" charset="0"/>
                <a:cs typeface="Times New Roman" panose="02020603050405020304" pitchFamily="18" charset="0"/>
              </a:rPr>
              <a:t>porozuměl </a:t>
            </a:r>
            <a:r>
              <a:rPr lang="cs-CZ" sz="1900" dirty="0">
                <a:latin typeface="Times New Roman" panose="02020603050405020304" pitchFamily="18" charset="0"/>
                <a:cs typeface="Times New Roman" panose="02020603050405020304" pitchFamily="18" charset="0"/>
              </a:rPr>
              <a:t>jiným lidem a byl schopen na základě vlastního sebepoznání aktivně komunikovat s ostatními lidmi z různých společenských vrstev a různých </a:t>
            </a:r>
            <a:r>
              <a:rPr lang="cs-CZ" sz="1900" dirty="0" smtClean="0">
                <a:latin typeface="Times New Roman" panose="02020603050405020304" pitchFamily="18" charset="0"/>
                <a:cs typeface="Times New Roman" panose="02020603050405020304" pitchFamily="18" charset="0"/>
              </a:rPr>
              <a:t>etnik,</a:t>
            </a:r>
            <a:endParaRPr lang="cs-CZ" sz="1900" dirty="0">
              <a:latin typeface="Times New Roman" panose="02020603050405020304" pitchFamily="18" charset="0"/>
              <a:cs typeface="Times New Roman" panose="02020603050405020304" pitchFamily="18" charset="0"/>
            </a:endParaRPr>
          </a:p>
          <a:p>
            <a:r>
              <a:rPr lang="cs-CZ" sz="1900" dirty="0" smtClean="0">
                <a:latin typeface="Times New Roman" panose="02020603050405020304" pitchFamily="18" charset="0"/>
                <a:cs typeface="Times New Roman" panose="02020603050405020304" pitchFamily="18" charset="0"/>
              </a:rPr>
              <a:t>vytvořil </a:t>
            </a:r>
            <a:r>
              <a:rPr lang="cs-CZ" sz="1900" dirty="0">
                <a:latin typeface="Times New Roman" panose="02020603050405020304" pitchFamily="18" charset="0"/>
                <a:cs typeface="Times New Roman" panose="02020603050405020304" pitchFamily="18" charset="0"/>
              </a:rPr>
              <a:t>si pozitivní životní hodnotovou </a:t>
            </a:r>
            <a:r>
              <a:rPr lang="cs-CZ" sz="1900" dirty="0" smtClean="0">
                <a:latin typeface="Times New Roman" panose="02020603050405020304" pitchFamily="18" charset="0"/>
                <a:cs typeface="Times New Roman" panose="02020603050405020304" pitchFamily="18" charset="0"/>
              </a:rPr>
              <a:t>orientaci,</a:t>
            </a:r>
            <a:endParaRPr lang="cs-CZ" sz="1900" dirty="0">
              <a:latin typeface="Times New Roman" panose="02020603050405020304" pitchFamily="18" charset="0"/>
              <a:cs typeface="Times New Roman" panose="02020603050405020304" pitchFamily="18" charset="0"/>
            </a:endParaRPr>
          </a:p>
          <a:p>
            <a:r>
              <a:rPr lang="cs-CZ" sz="1900" dirty="0" smtClean="0">
                <a:latin typeface="Times New Roman" panose="02020603050405020304" pitchFamily="18" charset="0"/>
                <a:cs typeface="Times New Roman" panose="02020603050405020304" pitchFamily="18" charset="0"/>
              </a:rPr>
              <a:t>byl </a:t>
            </a:r>
            <a:r>
              <a:rPr lang="cs-CZ" sz="1900" dirty="0">
                <a:latin typeface="Times New Roman" panose="02020603050405020304" pitchFamily="18" charset="0"/>
                <a:cs typeface="Times New Roman" panose="02020603050405020304" pitchFamily="18" charset="0"/>
              </a:rPr>
              <a:t>připraven pro aktivní účast v demokratické </a:t>
            </a:r>
            <a:r>
              <a:rPr lang="cs-CZ" sz="1900" dirty="0" smtClean="0">
                <a:latin typeface="Times New Roman" panose="02020603050405020304" pitchFamily="18" charset="0"/>
                <a:cs typeface="Times New Roman" panose="02020603050405020304" pitchFamily="18" charset="0"/>
              </a:rPr>
              <a:t>společnosti,</a:t>
            </a:r>
            <a:endParaRPr lang="cs-CZ" sz="1900" dirty="0">
              <a:latin typeface="Times New Roman" panose="02020603050405020304" pitchFamily="18" charset="0"/>
              <a:cs typeface="Times New Roman" panose="02020603050405020304" pitchFamily="18" charset="0"/>
            </a:endParaRPr>
          </a:p>
          <a:p>
            <a:r>
              <a:rPr lang="cs-CZ" sz="1900" dirty="0" smtClean="0">
                <a:latin typeface="Times New Roman" panose="02020603050405020304" pitchFamily="18" charset="0"/>
                <a:cs typeface="Times New Roman" panose="02020603050405020304" pitchFamily="18" charset="0"/>
              </a:rPr>
              <a:t>vnitřně </a:t>
            </a:r>
            <a:r>
              <a:rPr lang="cs-CZ" sz="1900" dirty="0">
                <a:latin typeface="Times New Roman" panose="02020603050405020304" pitchFamily="18" charset="0"/>
                <a:cs typeface="Times New Roman" panose="02020603050405020304" pitchFamily="18" charset="0"/>
              </a:rPr>
              <a:t>uznával etické a právní společenské </a:t>
            </a:r>
            <a:r>
              <a:rPr lang="cs-CZ" sz="1900" dirty="0" smtClean="0">
                <a:latin typeface="Times New Roman" panose="02020603050405020304" pitchFamily="18" charset="0"/>
                <a:cs typeface="Times New Roman" panose="02020603050405020304" pitchFamily="18" charset="0"/>
              </a:rPr>
              <a:t>normy,</a:t>
            </a:r>
            <a:endParaRPr lang="cs-CZ" sz="1900" dirty="0">
              <a:latin typeface="Times New Roman" panose="02020603050405020304" pitchFamily="18" charset="0"/>
              <a:cs typeface="Times New Roman" panose="02020603050405020304" pitchFamily="18" charset="0"/>
            </a:endParaRPr>
          </a:p>
          <a:p>
            <a:r>
              <a:rPr lang="cs-CZ" sz="1900" dirty="0" smtClean="0">
                <a:latin typeface="Times New Roman" panose="02020603050405020304" pitchFamily="18" charset="0"/>
                <a:cs typeface="Times New Roman" panose="02020603050405020304" pitchFamily="18" charset="0"/>
              </a:rPr>
              <a:t>poznáním </a:t>
            </a:r>
            <a:r>
              <a:rPr lang="cs-CZ" sz="1900" dirty="0">
                <a:latin typeface="Times New Roman" panose="02020603050405020304" pitchFamily="18" charset="0"/>
                <a:cs typeface="Times New Roman" panose="02020603050405020304" pitchFamily="18" charset="0"/>
              </a:rPr>
              <a:t>klíčových historických momentů lépe chápal </a:t>
            </a:r>
            <a:r>
              <a:rPr lang="cs-CZ" sz="1900" dirty="0" smtClean="0">
                <a:latin typeface="Times New Roman" panose="02020603050405020304" pitchFamily="18" charset="0"/>
                <a:cs typeface="Times New Roman" panose="02020603050405020304" pitchFamily="18" charset="0"/>
              </a:rPr>
              <a:t>současnost,</a:t>
            </a:r>
            <a:endParaRPr lang="cs-CZ" sz="1900" dirty="0">
              <a:latin typeface="Times New Roman" panose="02020603050405020304" pitchFamily="18" charset="0"/>
              <a:cs typeface="Times New Roman" panose="02020603050405020304" pitchFamily="18" charset="0"/>
            </a:endParaRPr>
          </a:p>
          <a:p>
            <a:r>
              <a:rPr lang="cs-CZ" sz="1900" dirty="0" smtClean="0">
                <a:latin typeface="Times New Roman" panose="02020603050405020304" pitchFamily="18" charset="0"/>
                <a:cs typeface="Times New Roman" panose="02020603050405020304" pitchFamily="18" charset="0"/>
              </a:rPr>
              <a:t>prostřednictvím </a:t>
            </a:r>
            <a:r>
              <a:rPr lang="cs-CZ" sz="1900" dirty="0">
                <a:latin typeface="Times New Roman" panose="02020603050405020304" pitchFamily="18" charset="0"/>
                <a:cs typeface="Times New Roman" panose="02020603050405020304" pitchFamily="18" charset="0"/>
              </a:rPr>
              <a:t>mateřského jazyka rozvíjel své komunikační schopnosti slovem i </a:t>
            </a:r>
            <a:r>
              <a:rPr lang="cs-CZ" sz="1900" dirty="0" smtClean="0">
                <a:latin typeface="Times New Roman" panose="02020603050405020304" pitchFamily="18" charset="0"/>
                <a:cs typeface="Times New Roman" panose="02020603050405020304" pitchFamily="18" charset="0"/>
              </a:rPr>
              <a:t>písmem,</a:t>
            </a:r>
            <a:endParaRPr lang="cs-CZ" sz="1900" dirty="0">
              <a:latin typeface="Times New Roman" panose="02020603050405020304" pitchFamily="18" charset="0"/>
              <a:cs typeface="Times New Roman" panose="02020603050405020304" pitchFamily="18" charset="0"/>
            </a:endParaRPr>
          </a:p>
          <a:p>
            <a:r>
              <a:rPr lang="cs-CZ" sz="1900" dirty="0" smtClean="0">
                <a:latin typeface="Times New Roman" panose="02020603050405020304" pitchFamily="18" charset="0"/>
                <a:cs typeface="Times New Roman" panose="02020603050405020304" pitchFamily="18" charset="0"/>
              </a:rPr>
              <a:t>pochopil </a:t>
            </a:r>
            <a:r>
              <a:rPr lang="cs-CZ" sz="1900" dirty="0">
                <a:latin typeface="Times New Roman" panose="02020603050405020304" pitchFamily="18" charset="0"/>
                <a:cs typeface="Times New Roman" panose="02020603050405020304" pitchFamily="18" charset="0"/>
              </a:rPr>
              <a:t>význam umění, zejména literatury, pro kultivaci </a:t>
            </a:r>
            <a:r>
              <a:rPr lang="cs-CZ" sz="1900" dirty="0" smtClean="0">
                <a:latin typeface="Times New Roman" panose="02020603050405020304" pitchFamily="18" charset="0"/>
                <a:cs typeface="Times New Roman" panose="02020603050405020304" pitchFamily="18" charset="0"/>
              </a:rPr>
              <a:t>člověka,</a:t>
            </a:r>
            <a:endParaRPr lang="cs-CZ" sz="1900" dirty="0">
              <a:latin typeface="Times New Roman" panose="02020603050405020304" pitchFamily="18" charset="0"/>
              <a:cs typeface="Times New Roman" panose="02020603050405020304" pitchFamily="18" charset="0"/>
            </a:endParaRPr>
          </a:p>
          <a:p>
            <a:r>
              <a:rPr lang="cs-CZ" sz="1900" dirty="0" smtClean="0">
                <a:latin typeface="Times New Roman" panose="02020603050405020304" pitchFamily="18" charset="0"/>
                <a:cs typeface="Times New Roman" panose="02020603050405020304" pitchFamily="18" charset="0"/>
              </a:rPr>
              <a:t>byl </a:t>
            </a:r>
            <a:r>
              <a:rPr lang="cs-CZ" sz="1900" dirty="0">
                <a:latin typeface="Times New Roman" panose="02020603050405020304" pitchFamily="18" charset="0"/>
                <a:cs typeface="Times New Roman" panose="02020603050405020304" pitchFamily="18" charset="0"/>
              </a:rPr>
              <a:t>schopen aktivně i pasivně se vyjadřovat v cizím jazyce k běžným životním záležitostem, zvládl základy odborné terminologie svého oboru, znal základní reálie zemí studovaného </a:t>
            </a:r>
            <a:r>
              <a:rPr lang="cs-CZ" sz="1900" dirty="0" smtClean="0">
                <a:latin typeface="Times New Roman" panose="02020603050405020304" pitchFamily="18" charset="0"/>
                <a:cs typeface="Times New Roman" panose="02020603050405020304" pitchFamily="18" charset="0"/>
              </a:rPr>
              <a:t>jazyka,</a:t>
            </a:r>
            <a:endParaRPr lang="cs-CZ" sz="1900" dirty="0">
              <a:latin typeface="Times New Roman" panose="02020603050405020304" pitchFamily="18" charset="0"/>
              <a:cs typeface="Times New Roman" panose="02020603050405020304" pitchFamily="18" charset="0"/>
            </a:endParaRPr>
          </a:p>
          <a:p>
            <a:r>
              <a:rPr lang="cs-CZ" sz="1900" dirty="0" smtClean="0">
                <a:latin typeface="Times New Roman" panose="02020603050405020304" pitchFamily="18" charset="0"/>
                <a:cs typeface="Times New Roman" panose="02020603050405020304" pitchFamily="18" charset="0"/>
              </a:rPr>
              <a:t>uměl </a:t>
            </a:r>
            <a:r>
              <a:rPr lang="cs-CZ" sz="1900" dirty="0">
                <a:latin typeface="Times New Roman" panose="02020603050405020304" pitchFamily="18" charset="0"/>
                <a:cs typeface="Times New Roman" panose="02020603050405020304" pitchFamily="18" charset="0"/>
              </a:rPr>
              <a:t>základní matematické výpočty, chápal kvantitativní vztahy, rozvíjel svou geometrickou představivost, dovedl provádět aplikované </a:t>
            </a:r>
            <a:r>
              <a:rPr lang="cs-CZ" sz="1900" dirty="0" smtClean="0">
                <a:latin typeface="Times New Roman" panose="02020603050405020304" pitchFamily="18" charset="0"/>
                <a:cs typeface="Times New Roman" panose="02020603050405020304" pitchFamily="18" charset="0"/>
              </a:rPr>
              <a:t>výpočty…(zkráceno).</a:t>
            </a:r>
            <a:endParaRPr lang="cs-CZ" sz="19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22</a:t>
            </a:fld>
            <a:endParaRPr lang="cs-CZ"/>
          </a:p>
        </p:txBody>
      </p:sp>
    </p:spTree>
    <p:extLst>
      <p:ext uri="{BB962C8B-B14F-4D97-AF65-F5344CB8AC3E}">
        <p14:creationId xmlns:p14="http://schemas.microsoft.com/office/powerpoint/2010/main" val="648936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363272" cy="6048672"/>
          </a:xfrm>
        </p:spPr>
        <p:txBody>
          <a:bodyPr>
            <a:noAutofit/>
          </a:bodyPr>
          <a:lstStyle/>
          <a:p>
            <a:pPr marL="0" indent="0">
              <a:buNone/>
            </a:pPr>
            <a:r>
              <a:rPr lang="cs-CZ" sz="1800" u="sng" dirty="0" smtClean="0">
                <a:latin typeface="Times New Roman" panose="02020603050405020304" pitchFamily="18" charset="0"/>
                <a:cs typeface="Times New Roman" panose="02020603050405020304" pitchFamily="18" charset="0"/>
              </a:rPr>
              <a:t>Odborné kompetence</a:t>
            </a:r>
          </a:p>
          <a:p>
            <a:r>
              <a:rPr lang="cs-CZ" sz="1800" dirty="0" smtClean="0">
                <a:latin typeface="Times New Roman" panose="02020603050405020304" pitchFamily="18" charset="0"/>
                <a:cs typeface="Times New Roman" panose="02020603050405020304" pitchFamily="18" charset="0"/>
              </a:rPr>
              <a:t>Příprava </a:t>
            </a:r>
            <a:r>
              <a:rPr lang="cs-CZ" sz="1800" dirty="0">
                <a:latin typeface="Times New Roman" panose="02020603050405020304" pitchFamily="18" charset="0"/>
                <a:cs typeface="Times New Roman" panose="02020603050405020304" pitchFamily="18" charset="0"/>
              </a:rPr>
              <a:t>žáků vede k tomu, že po úspěšném vykonání závěrečné zkoušky absolvent:</a:t>
            </a:r>
          </a:p>
          <a:p>
            <a:r>
              <a:rPr lang="cs-CZ" sz="1800" dirty="0" smtClean="0">
                <a:latin typeface="Times New Roman" panose="02020603050405020304" pitchFamily="18" charset="0"/>
                <a:cs typeface="Times New Roman" panose="02020603050405020304" pitchFamily="18" charset="0"/>
              </a:rPr>
              <a:t>ovládá </a:t>
            </a:r>
            <a:r>
              <a:rPr lang="cs-CZ" sz="1800" dirty="0">
                <a:latin typeface="Times New Roman" panose="02020603050405020304" pitchFamily="18" charset="0"/>
                <a:cs typeface="Times New Roman" panose="02020603050405020304" pitchFamily="18" charset="0"/>
              </a:rPr>
              <a:t>odbornou </a:t>
            </a:r>
            <a:r>
              <a:rPr lang="cs-CZ" sz="1800" dirty="0" smtClean="0">
                <a:latin typeface="Times New Roman" panose="02020603050405020304" pitchFamily="18" charset="0"/>
                <a:cs typeface="Times New Roman" panose="02020603050405020304" pitchFamily="18" charset="0"/>
              </a:rPr>
              <a:t>terminologii,</a:t>
            </a:r>
          </a:p>
          <a:p>
            <a:r>
              <a:rPr lang="cs-CZ" sz="1800" dirty="0" smtClean="0">
                <a:latin typeface="Times New Roman" panose="02020603050405020304" pitchFamily="18" charset="0"/>
                <a:cs typeface="Times New Roman" panose="02020603050405020304" pitchFamily="18" charset="0"/>
              </a:rPr>
              <a:t>zvládá </a:t>
            </a:r>
            <a:r>
              <a:rPr lang="cs-CZ" sz="1800" dirty="0">
                <a:latin typeface="Times New Roman" panose="02020603050405020304" pitchFamily="18" charset="0"/>
                <a:cs typeface="Times New Roman" panose="02020603050405020304" pitchFamily="18" charset="0"/>
              </a:rPr>
              <a:t>přípravu a organizaci svého </a:t>
            </a:r>
            <a:r>
              <a:rPr lang="cs-CZ" sz="1800" dirty="0" smtClean="0">
                <a:latin typeface="Times New Roman" panose="02020603050405020304" pitchFamily="18" charset="0"/>
                <a:cs typeface="Times New Roman" panose="02020603050405020304" pitchFamily="18" charset="0"/>
              </a:rPr>
              <a:t>pracoviště,</a:t>
            </a:r>
            <a:endParaRPr lang="cs-CZ" sz="1800" dirty="0">
              <a:latin typeface="Times New Roman" panose="02020603050405020304" pitchFamily="18" charset="0"/>
              <a:cs typeface="Times New Roman" panose="02020603050405020304" pitchFamily="18" charset="0"/>
            </a:endParaRPr>
          </a:p>
          <a:p>
            <a:r>
              <a:rPr lang="cs-CZ" sz="1800" dirty="0" smtClean="0">
                <a:latin typeface="Times New Roman" panose="02020603050405020304" pitchFamily="18" charset="0"/>
                <a:cs typeface="Times New Roman" panose="02020603050405020304" pitchFamily="18" charset="0"/>
              </a:rPr>
              <a:t>volí </a:t>
            </a:r>
            <a:r>
              <a:rPr lang="cs-CZ" sz="1800" dirty="0">
                <a:latin typeface="Times New Roman" panose="02020603050405020304" pitchFamily="18" charset="0"/>
                <a:cs typeface="Times New Roman" panose="02020603050405020304" pitchFamily="18" charset="0"/>
              </a:rPr>
              <a:t>a používá vhodnou technickou dokumentaci pro daný druh a typ silničního </a:t>
            </a:r>
            <a:r>
              <a:rPr lang="cs-CZ" sz="1800" dirty="0" smtClean="0">
                <a:latin typeface="Times New Roman" panose="02020603050405020304" pitchFamily="18" charset="0"/>
                <a:cs typeface="Times New Roman" panose="02020603050405020304" pitchFamily="18" charset="0"/>
              </a:rPr>
              <a:t>vozidla,</a:t>
            </a:r>
            <a:endParaRPr lang="cs-CZ" sz="1800" dirty="0">
              <a:latin typeface="Times New Roman" panose="02020603050405020304" pitchFamily="18" charset="0"/>
              <a:cs typeface="Times New Roman" panose="02020603050405020304" pitchFamily="18" charset="0"/>
            </a:endParaRPr>
          </a:p>
          <a:p>
            <a:r>
              <a:rPr lang="cs-CZ" sz="1800" dirty="0" smtClean="0">
                <a:latin typeface="Times New Roman" panose="02020603050405020304" pitchFamily="18" charset="0"/>
                <a:cs typeface="Times New Roman" panose="02020603050405020304" pitchFamily="18" charset="0"/>
              </a:rPr>
              <a:t>orientuje </a:t>
            </a:r>
            <a:r>
              <a:rPr lang="cs-CZ" sz="1800" dirty="0">
                <a:latin typeface="Times New Roman" panose="02020603050405020304" pitchFamily="18" charset="0"/>
                <a:cs typeface="Times New Roman" panose="02020603050405020304" pitchFamily="18" charset="0"/>
              </a:rPr>
              <a:t>se v technické dokumentaci ve formě digitální </a:t>
            </a:r>
            <a:r>
              <a:rPr lang="cs-CZ" sz="1800" dirty="0" smtClean="0">
                <a:latin typeface="Times New Roman" panose="02020603050405020304" pitchFamily="18" charset="0"/>
                <a:cs typeface="Times New Roman" panose="02020603050405020304" pitchFamily="18" charset="0"/>
              </a:rPr>
              <a:t>podoby, čte a </a:t>
            </a:r>
            <a:r>
              <a:rPr lang="cs-CZ" sz="1800" dirty="0">
                <a:latin typeface="Times New Roman" panose="02020603050405020304" pitchFamily="18" charset="0"/>
                <a:cs typeface="Times New Roman" panose="02020603050405020304" pitchFamily="18" charset="0"/>
              </a:rPr>
              <a:t>orientuje se v technických výkresech a schématech obsažených v servisní </a:t>
            </a:r>
            <a:r>
              <a:rPr lang="cs-CZ" sz="1800" dirty="0" smtClean="0">
                <a:latin typeface="Times New Roman" panose="02020603050405020304" pitchFamily="18" charset="0"/>
                <a:cs typeface="Times New Roman" panose="02020603050405020304" pitchFamily="18" charset="0"/>
              </a:rPr>
              <a:t>dokumentaci,</a:t>
            </a:r>
            <a:endParaRPr lang="cs-CZ" sz="1800" dirty="0">
              <a:latin typeface="Times New Roman" panose="02020603050405020304" pitchFamily="18" charset="0"/>
              <a:cs typeface="Times New Roman" panose="02020603050405020304" pitchFamily="18" charset="0"/>
            </a:endParaRPr>
          </a:p>
          <a:p>
            <a:r>
              <a:rPr lang="cs-CZ" sz="1800" dirty="0" smtClean="0">
                <a:latin typeface="Times New Roman" panose="02020603050405020304" pitchFamily="18" charset="0"/>
                <a:cs typeface="Times New Roman" panose="02020603050405020304" pitchFamily="18" charset="0"/>
              </a:rPr>
              <a:t>volí </a:t>
            </a:r>
            <a:r>
              <a:rPr lang="cs-CZ" sz="1800" dirty="0">
                <a:latin typeface="Times New Roman" panose="02020603050405020304" pitchFamily="18" charset="0"/>
                <a:cs typeface="Times New Roman" panose="02020603050405020304" pitchFamily="18" charset="0"/>
              </a:rPr>
              <a:t>a používá stroje, nástroje, zařízení, montážní nářadí, montážní přípravky a pomůcky, zdvihací a jiná pomocná zařízení, ruční mechanizované nářadí a jeho </a:t>
            </a:r>
            <a:r>
              <a:rPr lang="cs-CZ" sz="1800" dirty="0" smtClean="0">
                <a:latin typeface="Times New Roman" panose="02020603050405020304" pitchFamily="18" charset="0"/>
                <a:cs typeface="Times New Roman" panose="02020603050405020304" pitchFamily="18" charset="0"/>
              </a:rPr>
              <a:t>příslušenství,</a:t>
            </a:r>
            <a:endParaRPr lang="cs-CZ" sz="1800" dirty="0">
              <a:latin typeface="Times New Roman" panose="02020603050405020304" pitchFamily="18" charset="0"/>
              <a:cs typeface="Times New Roman" panose="02020603050405020304" pitchFamily="18" charset="0"/>
            </a:endParaRPr>
          </a:p>
          <a:p>
            <a:r>
              <a:rPr lang="cs-CZ" sz="1800" dirty="0" smtClean="0">
                <a:latin typeface="Times New Roman" panose="02020603050405020304" pitchFamily="18" charset="0"/>
                <a:cs typeface="Times New Roman" panose="02020603050405020304" pitchFamily="18" charset="0"/>
              </a:rPr>
              <a:t>identifikuje </a:t>
            </a:r>
            <a:r>
              <a:rPr lang="cs-CZ" sz="1800" dirty="0">
                <a:latin typeface="Times New Roman" panose="02020603050405020304" pitchFamily="18" charset="0"/>
                <a:cs typeface="Times New Roman" panose="02020603050405020304" pitchFamily="18" charset="0"/>
              </a:rPr>
              <a:t>příčiny závad silničních vozidel, jejich jednotlivých agregátů a </a:t>
            </a:r>
            <a:r>
              <a:rPr lang="cs-CZ" sz="1800" dirty="0" smtClean="0">
                <a:latin typeface="Times New Roman" panose="02020603050405020304" pitchFamily="18" charset="0"/>
                <a:cs typeface="Times New Roman" panose="02020603050405020304" pitchFamily="18" charset="0"/>
              </a:rPr>
              <a:t>prvků,</a:t>
            </a:r>
            <a:endParaRPr lang="cs-CZ" sz="1800" dirty="0">
              <a:latin typeface="Times New Roman" panose="02020603050405020304" pitchFamily="18" charset="0"/>
              <a:cs typeface="Times New Roman" panose="02020603050405020304" pitchFamily="18" charset="0"/>
            </a:endParaRPr>
          </a:p>
          <a:p>
            <a:r>
              <a:rPr lang="cs-CZ" sz="1800" dirty="0" smtClean="0">
                <a:latin typeface="Times New Roman" panose="02020603050405020304" pitchFamily="18" charset="0"/>
                <a:cs typeface="Times New Roman" panose="02020603050405020304" pitchFamily="18" charset="0"/>
              </a:rPr>
              <a:t>provádí </a:t>
            </a:r>
            <a:r>
              <a:rPr lang="cs-CZ" sz="1800" dirty="0">
                <a:latin typeface="Times New Roman" panose="02020603050405020304" pitchFamily="18" charset="0"/>
                <a:cs typeface="Times New Roman" panose="02020603050405020304" pitchFamily="18" charset="0"/>
              </a:rPr>
              <a:t>montáž a demontáž jednotlivých skupin a částí motorových </a:t>
            </a:r>
            <a:r>
              <a:rPr lang="cs-CZ" sz="1800" dirty="0" smtClean="0">
                <a:latin typeface="Times New Roman" panose="02020603050405020304" pitchFamily="18" charset="0"/>
                <a:cs typeface="Times New Roman" panose="02020603050405020304" pitchFamily="18" charset="0"/>
              </a:rPr>
              <a:t>vozidel,</a:t>
            </a:r>
            <a:endParaRPr lang="cs-CZ" sz="1800" dirty="0">
              <a:latin typeface="Times New Roman" panose="02020603050405020304" pitchFamily="18" charset="0"/>
              <a:cs typeface="Times New Roman" panose="02020603050405020304" pitchFamily="18" charset="0"/>
            </a:endParaRPr>
          </a:p>
          <a:p>
            <a:r>
              <a:rPr lang="cs-CZ" sz="1800" dirty="0" smtClean="0">
                <a:latin typeface="Times New Roman" panose="02020603050405020304" pitchFamily="18" charset="0"/>
                <a:cs typeface="Times New Roman" panose="02020603050405020304" pitchFamily="18" charset="0"/>
              </a:rPr>
              <a:t>dodržuje </a:t>
            </a:r>
            <a:r>
              <a:rPr lang="cs-CZ" sz="1800" dirty="0">
                <a:latin typeface="Times New Roman" panose="02020603050405020304" pitchFamily="18" charset="0"/>
                <a:cs typeface="Times New Roman" panose="02020603050405020304" pitchFamily="18" charset="0"/>
              </a:rPr>
              <a:t>odpovídající a bezpečný technologický postup při opravách motorových vozidel a jejich jednotlivých </a:t>
            </a:r>
            <a:r>
              <a:rPr lang="cs-CZ" sz="1800" dirty="0" smtClean="0">
                <a:latin typeface="Times New Roman" panose="02020603050405020304" pitchFamily="18" charset="0"/>
                <a:cs typeface="Times New Roman" panose="02020603050405020304" pitchFamily="18" charset="0"/>
              </a:rPr>
              <a:t>částí,</a:t>
            </a:r>
            <a:endParaRPr lang="cs-CZ" sz="1800" dirty="0">
              <a:latin typeface="Times New Roman" panose="02020603050405020304" pitchFamily="18" charset="0"/>
              <a:cs typeface="Times New Roman" panose="02020603050405020304" pitchFamily="18" charset="0"/>
            </a:endParaRPr>
          </a:p>
          <a:p>
            <a:r>
              <a:rPr lang="cs-CZ" sz="1800" dirty="0" smtClean="0">
                <a:latin typeface="Times New Roman" panose="02020603050405020304" pitchFamily="18" charset="0"/>
                <a:cs typeface="Times New Roman" panose="02020603050405020304" pitchFamily="18" charset="0"/>
              </a:rPr>
              <a:t>provádí </a:t>
            </a:r>
            <a:r>
              <a:rPr lang="cs-CZ" sz="1800" dirty="0">
                <a:latin typeface="Times New Roman" panose="02020603050405020304" pitchFamily="18" charset="0"/>
                <a:cs typeface="Times New Roman" panose="02020603050405020304" pitchFamily="18" charset="0"/>
              </a:rPr>
              <a:t>seřízení a nastavení předepsaných parametrů s následnou </a:t>
            </a:r>
            <a:r>
              <a:rPr lang="cs-CZ" sz="1800" dirty="0" smtClean="0">
                <a:latin typeface="Times New Roman" panose="02020603050405020304" pitchFamily="18" charset="0"/>
                <a:cs typeface="Times New Roman" panose="02020603050405020304" pitchFamily="18" charset="0"/>
              </a:rPr>
              <a:t>kontrolou a práce </a:t>
            </a:r>
            <a:r>
              <a:rPr lang="cs-CZ" sz="1800" dirty="0">
                <a:latin typeface="Times New Roman" panose="02020603050405020304" pitchFamily="18" charset="0"/>
                <a:cs typeface="Times New Roman" panose="02020603050405020304" pitchFamily="18" charset="0"/>
              </a:rPr>
              <a:t>spojené s údržbou motorových vozidel a pravidelné záruční i pozáruční </a:t>
            </a:r>
            <a:r>
              <a:rPr lang="cs-CZ" sz="1800" dirty="0" smtClean="0">
                <a:latin typeface="Times New Roman" panose="02020603050405020304" pitchFamily="18" charset="0"/>
                <a:cs typeface="Times New Roman" panose="02020603050405020304" pitchFamily="18" charset="0"/>
              </a:rPr>
              <a:t>prohlídky,</a:t>
            </a:r>
            <a:endParaRPr lang="cs-CZ" sz="1800" dirty="0">
              <a:latin typeface="Times New Roman" panose="02020603050405020304" pitchFamily="18" charset="0"/>
              <a:cs typeface="Times New Roman" panose="02020603050405020304" pitchFamily="18" charset="0"/>
            </a:endParaRPr>
          </a:p>
          <a:p>
            <a:r>
              <a:rPr lang="cs-CZ" sz="1800" dirty="0" smtClean="0">
                <a:latin typeface="Times New Roman" panose="02020603050405020304" pitchFamily="18" charset="0"/>
                <a:cs typeface="Times New Roman" panose="02020603050405020304" pitchFamily="18" charset="0"/>
              </a:rPr>
              <a:t>dodržuje </a:t>
            </a:r>
            <a:r>
              <a:rPr lang="cs-CZ" sz="1800" dirty="0">
                <a:latin typeface="Times New Roman" panose="02020603050405020304" pitchFamily="18" charset="0"/>
                <a:cs typeface="Times New Roman" panose="02020603050405020304" pitchFamily="18" charset="0"/>
              </a:rPr>
              <a:t>technologickou a pracovní </a:t>
            </a:r>
            <a:r>
              <a:rPr lang="cs-CZ" sz="1800" dirty="0" smtClean="0">
                <a:latin typeface="Times New Roman" panose="02020603050405020304" pitchFamily="18" charset="0"/>
                <a:cs typeface="Times New Roman" panose="02020603050405020304" pitchFamily="18" charset="0"/>
              </a:rPr>
              <a:t>kázeň…(zkráceno). (</a:t>
            </a:r>
            <a:r>
              <a:rPr lang="cs-CZ" sz="1800" dirty="0">
                <a:latin typeface="Times New Roman" panose="02020603050405020304" pitchFamily="18" charset="0"/>
                <a:cs typeface="Times New Roman" panose="02020603050405020304" pitchFamily="18" charset="0"/>
              </a:rPr>
              <a:t>http://www.issabrno.cz/automechanik</a:t>
            </a:r>
            <a:r>
              <a:rPr lang="cs-CZ" sz="1800" dirty="0" smtClean="0">
                <a:latin typeface="Times New Roman" panose="02020603050405020304" pitchFamily="18" charset="0"/>
                <a:cs typeface="Times New Roman" panose="02020603050405020304" pitchFamily="18" charset="0"/>
              </a:rPr>
              <a:t>/)</a:t>
            </a: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23</a:t>
            </a:fld>
            <a:endParaRPr lang="cs-CZ"/>
          </a:p>
        </p:txBody>
      </p:sp>
    </p:spTree>
    <p:extLst>
      <p:ext uri="{BB962C8B-B14F-4D97-AF65-F5344CB8AC3E}">
        <p14:creationId xmlns:p14="http://schemas.microsoft.com/office/powerpoint/2010/main" val="6138211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332656"/>
            <a:ext cx="8291264" cy="6264696"/>
          </a:xfrm>
        </p:spPr>
        <p:txBody>
          <a:bodyPr>
            <a:normAutofit/>
          </a:bodyPr>
          <a:lstStyle/>
          <a:p>
            <a:pPr marL="0" lvl="0" indent="0" algn="just">
              <a:buNone/>
            </a:pPr>
            <a:r>
              <a:rPr lang="cs-CZ" sz="2000" b="1" i="1" dirty="0" smtClean="0">
                <a:solidFill>
                  <a:prstClr val="black"/>
                </a:solidFill>
                <a:latin typeface="Times New Roman" panose="02020603050405020304" pitchFamily="18" charset="0"/>
                <a:cs typeface="Times New Roman" panose="02020603050405020304" pitchFamily="18" charset="0"/>
              </a:rPr>
              <a:t>B) Výukový cíl odborného předmětu základy opravárenství a </a:t>
            </a:r>
            <a:r>
              <a:rPr lang="cs-CZ" sz="2000" b="1" i="1" dirty="0">
                <a:solidFill>
                  <a:prstClr val="black"/>
                </a:solidFill>
                <a:latin typeface="Times New Roman" panose="02020603050405020304" pitchFamily="18" charset="0"/>
                <a:cs typeface="Times New Roman" panose="02020603050405020304" pitchFamily="18" charset="0"/>
              </a:rPr>
              <a:t>podvozky </a:t>
            </a:r>
            <a:r>
              <a:rPr lang="cs-CZ" sz="2000" b="1" i="1" dirty="0" smtClean="0">
                <a:solidFill>
                  <a:prstClr val="black"/>
                </a:solidFill>
                <a:latin typeface="Times New Roman" panose="02020603050405020304" pitchFamily="18" charset="0"/>
                <a:cs typeface="Times New Roman" panose="02020603050405020304" pitchFamily="18" charset="0"/>
              </a:rPr>
              <a:t>(ISŠ </a:t>
            </a:r>
            <a:r>
              <a:rPr lang="cs-CZ" sz="2000" b="1" i="1" dirty="0">
                <a:solidFill>
                  <a:prstClr val="black"/>
                </a:solidFill>
                <a:latin typeface="Times New Roman" panose="02020603050405020304" pitchFamily="18" charset="0"/>
                <a:cs typeface="Times New Roman" panose="02020603050405020304" pitchFamily="18" charset="0"/>
              </a:rPr>
              <a:t>automobilní , Křižíkova, Brno)</a:t>
            </a:r>
            <a:endParaRPr lang="cs-CZ" sz="2000" b="1" i="1"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1800" dirty="0">
                <a:solidFill>
                  <a:prstClr val="black"/>
                </a:solidFill>
                <a:latin typeface="Times New Roman" panose="02020603050405020304" pitchFamily="18" charset="0"/>
                <a:cs typeface="Times New Roman" panose="02020603050405020304" pitchFamily="18" charset="0"/>
              </a:rPr>
              <a:t>Žák zná rozdělení, druhy a hlavní části motorových vozidel, umí pracovat se základními dílenskými stroji, nástroji a nářadím, </a:t>
            </a:r>
            <a:r>
              <a:rPr lang="cs-CZ" sz="1800" dirty="0" smtClean="0">
                <a:solidFill>
                  <a:prstClr val="black"/>
                </a:solidFill>
                <a:latin typeface="Times New Roman" panose="02020603050405020304" pitchFamily="18" charset="0"/>
                <a:cs typeface="Times New Roman" panose="02020603050405020304" pitchFamily="18" charset="0"/>
              </a:rPr>
              <a:t>správně volí </a:t>
            </a:r>
            <a:r>
              <a:rPr lang="cs-CZ" sz="1800" dirty="0">
                <a:solidFill>
                  <a:prstClr val="black"/>
                </a:solidFill>
                <a:latin typeface="Times New Roman" panose="02020603050405020304" pitchFamily="18" charset="0"/>
                <a:cs typeface="Times New Roman" panose="02020603050405020304" pitchFamily="18" charset="0"/>
              </a:rPr>
              <a:t>a </a:t>
            </a:r>
            <a:r>
              <a:rPr lang="cs-CZ" sz="1800" dirty="0" smtClean="0">
                <a:solidFill>
                  <a:prstClr val="black"/>
                </a:solidFill>
                <a:latin typeface="Times New Roman" panose="02020603050405020304" pitchFamily="18" charset="0"/>
                <a:cs typeface="Times New Roman" panose="02020603050405020304" pitchFamily="18" charset="0"/>
              </a:rPr>
              <a:t>používá postupy </a:t>
            </a:r>
            <a:r>
              <a:rPr lang="cs-CZ" sz="1800" dirty="0">
                <a:solidFill>
                  <a:prstClr val="black"/>
                </a:solidFill>
                <a:latin typeface="Times New Roman" panose="02020603050405020304" pitchFamily="18" charset="0"/>
                <a:cs typeface="Times New Roman" panose="02020603050405020304" pitchFamily="18" charset="0"/>
              </a:rPr>
              <a:t>demontáže a montáže </a:t>
            </a:r>
            <a:r>
              <a:rPr lang="cs-CZ" sz="1800" dirty="0" smtClean="0">
                <a:solidFill>
                  <a:prstClr val="black"/>
                </a:solidFill>
                <a:latin typeface="Times New Roman" panose="02020603050405020304" pitchFamily="18" charset="0"/>
                <a:cs typeface="Times New Roman" panose="02020603050405020304" pitchFamily="18" charset="0"/>
              </a:rPr>
              <a:t>jednotlivých částí </a:t>
            </a:r>
            <a:r>
              <a:rPr lang="cs-CZ" sz="1800" dirty="0">
                <a:solidFill>
                  <a:prstClr val="black"/>
                </a:solidFill>
                <a:latin typeface="Times New Roman" panose="02020603050405020304" pitchFamily="18" charset="0"/>
                <a:cs typeface="Times New Roman" panose="02020603050405020304" pitchFamily="18" charset="0"/>
              </a:rPr>
              <a:t>motorových </a:t>
            </a:r>
            <a:r>
              <a:rPr lang="cs-CZ" sz="1800" dirty="0" smtClean="0">
                <a:solidFill>
                  <a:prstClr val="black"/>
                </a:solidFill>
                <a:latin typeface="Times New Roman" panose="02020603050405020304" pitchFamily="18" charset="0"/>
                <a:cs typeface="Times New Roman" panose="02020603050405020304" pitchFamily="18" charset="0"/>
              </a:rPr>
              <a:t>vozidel</a:t>
            </a:r>
            <a:r>
              <a:rPr lang="cs-CZ" sz="1800" dirty="0">
                <a:solidFill>
                  <a:prstClr val="black"/>
                </a:solidFill>
                <a:latin typeface="Times New Roman" panose="02020603050405020304" pitchFamily="18" charset="0"/>
                <a:cs typeface="Times New Roman" panose="02020603050405020304" pitchFamily="18" charset="0"/>
              </a:rPr>
              <a:t> </a:t>
            </a:r>
            <a:r>
              <a:rPr lang="cs-CZ" sz="1800" dirty="0" smtClean="0">
                <a:solidFill>
                  <a:prstClr val="black"/>
                </a:solidFill>
                <a:latin typeface="Times New Roman" panose="02020603050405020304" pitchFamily="18" charset="0"/>
                <a:cs typeface="Times New Roman" panose="02020603050405020304" pitchFamily="18" charset="0"/>
              </a:rPr>
              <a:t>a seznamuje se </a:t>
            </a:r>
            <a:r>
              <a:rPr lang="cs-CZ" sz="1800" dirty="0">
                <a:solidFill>
                  <a:prstClr val="black"/>
                </a:solidFill>
                <a:latin typeface="Times New Roman" panose="02020603050405020304" pitchFamily="18" charset="0"/>
                <a:cs typeface="Times New Roman" panose="02020603050405020304" pitchFamily="18" charset="0"/>
              </a:rPr>
              <a:t>s principem činnosti </a:t>
            </a:r>
            <a:r>
              <a:rPr lang="cs-CZ" sz="1800" dirty="0" smtClean="0">
                <a:solidFill>
                  <a:prstClr val="black"/>
                </a:solidFill>
                <a:latin typeface="Times New Roman" panose="02020603050405020304" pitchFamily="18" charset="0"/>
                <a:cs typeface="Times New Roman" panose="02020603050405020304" pitchFamily="18" charset="0"/>
              </a:rPr>
              <a:t>těchto základních </a:t>
            </a:r>
            <a:r>
              <a:rPr lang="cs-CZ" sz="1800" dirty="0">
                <a:solidFill>
                  <a:prstClr val="black"/>
                </a:solidFill>
                <a:latin typeface="Times New Roman" panose="02020603050405020304" pitchFamily="18" charset="0"/>
                <a:cs typeface="Times New Roman" panose="02020603050405020304" pitchFamily="18" charset="0"/>
              </a:rPr>
              <a:t>částí. Žák </a:t>
            </a:r>
            <a:r>
              <a:rPr lang="cs-CZ" sz="1800" dirty="0" smtClean="0">
                <a:solidFill>
                  <a:prstClr val="black"/>
                </a:solidFill>
                <a:latin typeface="Times New Roman" panose="02020603050405020304" pitchFamily="18" charset="0"/>
                <a:cs typeface="Times New Roman" panose="02020603050405020304" pitchFamily="18" charset="0"/>
              </a:rPr>
              <a:t>zná správné pracovní </a:t>
            </a:r>
            <a:r>
              <a:rPr lang="cs-CZ" sz="1800" dirty="0">
                <a:solidFill>
                  <a:prstClr val="black"/>
                </a:solidFill>
                <a:latin typeface="Times New Roman" panose="02020603050405020304" pitchFamily="18" charset="0"/>
                <a:cs typeface="Times New Roman" panose="02020603050405020304" pitchFamily="18" charset="0"/>
              </a:rPr>
              <a:t>postupy při údržbě, opravách, diagnostice a seřízení podvozkových částí motorových </a:t>
            </a:r>
            <a:r>
              <a:rPr lang="cs-CZ" sz="1800" dirty="0" smtClean="0">
                <a:solidFill>
                  <a:prstClr val="black"/>
                </a:solidFill>
                <a:latin typeface="Times New Roman" panose="02020603050405020304" pitchFamily="18" charset="0"/>
                <a:cs typeface="Times New Roman" panose="02020603050405020304" pitchFamily="18" charset="0"/>
              </a:rPr>
              <a:t>vozidel </a:t>
            </a:r>
            <a:r>
              <a:rPr lang="cs-CZ" sz="1800" dirty="0">
                <a:solidFill>
                  <a:prstClr val="black"/>
                </a:solidFill>
                <a:latin typeface="Times New Roman" panose="02020603050405020304" pitchFamily="18" charset="0"/>
                <a:cs typeface="Times New Roman" panose="02020603050405020304" pitchFamily="18" charset="0"/>
              </a:rPr>
              <a:t>s ohledem na jejich konstrukci a princip </a:t>
            </a:r>
            <a:r>
              <a:rPr lang="cs-CZ" sz="1800" dirty="0" smtClean="0">
                <a:solidFill>
                  <a:prstClr val="black"/>
                </a:solidFill>
                <a:latin typeface="Times New Roman" panose="02020603050405020304" pitchFamily="18" charset="0"/>
                <a:cs typeface="Times New Roman" panose="02020603050405020304" pitchFamily="18" charset="0"/>
              </a:rPr>
              <a:t>činnosti (http</a:t>
            </a:r>
            <a:r>
              <a:rPr lang="cs-CZ" sz="1800" dirty="0">
                <a:solidFill>
                  <a:prstClr val="black"/>
                </a:solidFill>
                <a:latin typeface="Times New Roman" panose="02020603050405020304" pitchFamily="18" charset="0"/>
                <a:cs typeface="Times New Roman" panose="02020603050405020304" pitchFamily="18" charset="0"/>
              </a:rPr>
              <a:t>://www.issabrno.cz/automechanik</a:t>
            </a:r>
            <a:r>
              <a:rPr lang="cs-CZ" sz="1800" dirty="0" smtClean="0">
                <a:solidFill>
                  <a:prstClr val="black"/>
                </a:solidFill>
                <a:latin typeface="Times New Roman" panose="02020603050405020304" pitchFamily="18" charset="0"/>
                <a:cs typeface="Times New Roman" panose="02020603050405020304" pitchFamily="18" charset="0"/>
              </a:rPr>
              <a:t>/).</a:t>
            </a:r>
            <a:endParaRPr lang="cs-CZ" sz="1800" dirty="0">
              <a:solidFill>
                <a:prstClr val="black"/>
              </a:solidFill>
              <a:latin typeface="Times New Roman" panose="02020603050405020304" pitchFamily="18" charset="0"/>
              <a:cs typeface="Times New Roman" panose="02020603050405020304" pitchFamily="18" charset="0"/>
            </a:endParaRPr>
          </a:p>
          <a:p>
            <a:pPr marL="0" lvl="0" indent="0" algn="just">
              <a:buNone/>
            </a:pPr>
            <a:endParaRPr lang="cs-CZ" sz="1800" b="1"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1800" b="1" i="1" dirty="0" smtClean="0">
                <a:solidFill>
                  <a:prstClr val="black"/>
                </a:solidFill>
                <a:latin typeface="Times New Roman" panose="02020603050405020304" pitchFamily="18" charset="0"/>
                <a:cs typeface="Times New Roman" panose="02020603050405020304" pitchFamily="18" charset="0"/>
              </a:rPr>
              <a:t>C) Aplikační příklady konkrétních  cílů výukových jednotek v jednotlivých oblastech</a:t>
            </a:r>
          </a:p>
          <a:p>
            <a:pPr marL="0" lvl="0" indent="0" algn="just">
              <a:buNone/>
            </a:pPr>
            <a:r>
              <a:rPr lang="cs-CZ" sz="1800" u="sng" dirty="0" smtClean="0">
                <a:solidFill>
                  <a:prstClr val="black"/>
                </a:solidFill>
                <a:latin typeface="Times New Roman" panose="02020603050405020304" pitchFamily="18" charset="0"/>
                <a:cs typeface="Times New Roman" panose="02020603050405020304" pitchFamily="18" charset="0"/>
              </a:rPr>
              <a:t>Předmět:</a:t>
            </a:r>
            <a:r>
              <a:rPr lang="cs-CZ" sz="1800" dirty="0" smtClean="0">
                <a:solidFill>
                  <a:prstClr val="black"/>
                </a:solidFill>
                <a:latin typeface="Times New Roman" panose="02020603050405020304" pitchFamily="18" charset="0"/>
                <a:cs typeface="Times New Roman" panose="02020603050405020304" pitchFamily="18" charset="0"/>
              </a:rPr>
              <a:t> základy opravárenství a podvozky</a:t>
            </a:r>
          </a:p>
          <a:p>
            <a:pPr marL="0" lvl="0" indent="0" algn="just">
              <a:buNone/>
            </a:pPr>
            <a:r>
              <a:rPr lang="cs-CZ" sz="1800" u="sng" dirty="0" smtClean="0">
                <a:solidFill>
                  <a:prstClr val="black"/>
                </a:solidFill>
                <a:latin typeface="Times New Roman" panose="02020603050405020304" pitchFamily="18" charset="0"/>
                <a:cs typeface="Times New Roman" panose="02020603050405020304" pitchFamily="18" charset="0"/>
              </a:rPr>
              <a:t>Tematický celek: </a:t>
            </a:r>
            <a:r>
              <a:rPr lang="cs-CZ" sz="1800" dirty="0" smtClean="0">
                <a:solidFill>
                  <a:prstClr val="black"/>
                </a:solidFill>
                <a:latin typeface="Times New Roman" panose="02020603050405020304" pitchFamily="18" charset="0"/>
                <a:cs typeface="Times New Roman" panose="02020603050405020304" pitchFamily="18" charset="0"/>
              </a:rPr>
              <a:t>rámy a karoserie </a:t>
            </a:r>
            <a:r>
              <a:rPr lang="cs-CZ" sz="1800" u="sng" dirty="0" smtClean="0">
                <a:solidFill>
                  <a:prstClr val="black"/>
                </a:solidFill>
                <a:latin typeface="Times New Roman" panose="02020603050405020304" pitchFamily="18" charset="0"/>
                <a:cs typeface="Times New Roman" panose="02020603050405020304" pitchFamily="18" charset="0"/>
              </a:rPr>
              <a:t>Téma</a:t>
            </a:r>
            <a:r>
              <a:rPr lang="cs-CZ" sz="1800" u="sng" dirty="0">
                <a:solidFill>
                  <a:prstClr val="black"/>
                </a:solidFill>
                <a:latin typeface="Times New Roman" panose="02020603050405020304" pitchFamily="18" charset="0"/>
                <a:cs typeface="Times New Roman" panose="02020603050405020304" pitchFamily="18" charset="0"/>
              </a:rPr>
              <a:t>: </a:t>
            </a:r>
            <a:r>
              <a:rPr lang="cs-CZ" sz="1800" dirty="0">
                <a:solidFill>
                  <a:prstClr val="black"/>
                </a:solidFill>
                <a:latin typeface="Times New Roman" panose="02020603050405020304" pitchFamily="18" charset="0"/>
                <a:cs typeface="Times New Roman" panose="02020603050405020304" pitchFamily="18" charset="0"/>
              </a:rPr>
              <a:t>Rámy automobilů – </a:t>
            </a:r>
            <a:r>
              <a:rPr lang="cs-CZ" sz="1800" dirty="0" smtClean="0">
                <a:solidFill>
                  <a:prstClr val="black"/>
                </a:solidFill>
                <a:latin typeface="Times New Roman" panose="02020603050405020304" pitchFamily="18" charset="0"/>
                <a:cs typeface="Times New Roman" panose="02020603050405020304" pitchFamily="18" charset="0"/>
              </a:rPr>
              <a:t>opravy</a:t>
            </a:r>
          </a:p>
          <a:p>
            <a:pPr marL="0" lvl="0" indent="0" algn="just">
              <a:buNone/>
            </a:pPr>
            <a:r>
              <a:rPr lang="cs-CZ" sz="1800" u="sng" dirty="0" smtClean="0">
                <a:solidFill>
                  <a:prstClr val="black"/>
                </a:solidFill>
                <a:latin typeface="Times New Roman" panose="02020603050405020304" pitchFamily="18" charset="0"/>
                <a:cs typeface="Times New Roman" panose="02020603050405020304" pitchFamily="18" charset="0"/>
              </a:rPr>
              <a:t>Výukový cíl tématu:</a:t>
            </a:r>
          </a:p>
          <a:p>
            <a:pPr marL="0" lvl="0" indent="0" algn="just">
              <a:buNone/>
            </a:pPr>
            <a:r>
              <a:rPr lang="cs-CZ" sz="1800" dirty="0" smtClean="0">
                <a:solidFill>
                  <a:prstClr val="black"/>
                </a:solidFill>
                <a:latin typeface="Times New Roman" panose="02020603050405020304" pitchFamily="18" charset="0"/>
                <a:cs typeface="Times New Roman" panose="02020603050405020304" pitchFamily="18" charset="0"/>
              </a:rPr>
              <a:t>Kognitivní (ve výuce teoretického odborného předmětu): žák vyjmenuje a popíše typy rámů vozidel a stanoví vhodné způsoby opravy podvozků. </a:t>
            </a:r>
          </a:p>
          <a:p>
            <a:pPr marL="0" lvl="0" indent="0" algn="just">
              <a:buNone/>
            </a:pPr>
            <a:r>
              <a:rPr lang="cs-CZ" sz="1800" dirty="0" smtClean="0">
                <a:solidFill>
                  <a:prstClr val="black"/>
                </a:solidFill>
                <a:latin typeface="Times New Roman" panose="02020603050405020304" pitchFamily="18" charset="0"/>
                <a:cs typeface="Times New Roman" panose="02020603050405020304" pitchFamily="18" charset="0"/>
              </a:rPr>
              <a:t>Psychomotorické (ve výuce praktického vyučování): žák udržuje</a:t>
            </a:r>
            <a:r>
              <a:rPr lang="cs-CZ" sz="1800" dirty="0">
                <a:solidFill>
                  <a:prstClr val="black"/>
                </a:solidFill>
                <a:latin typeface="Times New Roman" panose="02020603050405020304" pitchFamily="18" charset="0"/>
                <a:cs typeface="Times New Roman" panose="02020603050405020304" pitchFamily="18" charset="0"/>
              </a:rPr>
              <a:t>, opravuje a seřizuje podvozkové části vozidel, jako je odpružení, tlumiče, stabilizátory, nápravy, řízení atd.</a:t>
            </a:r>
            <a:endParaRPr lang="cs-CZ" sz="1800"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1800" dirty="0" smtClean="0">
                <a:solidFill>
                  <a:prstClr val="black"/>
                </a:solidFill>
                <a:latin typeface="Times New Roman" panose="02020603050405020304" pitchFamily="18" charset="0"/>
                <a:cs typeface="Times New Roman" panose="02020603050405020304" pitchFamily="18" charset="0"/>
              </a:rPr>
              <a:t>Afektivní: žák je přesvědčen o nutnosti vždy odvést kvalitní práci a dodržovat správné technologické postupy. Žák je ukázněný, nevyrušuje ve výuce a dodržuje pravidla slušného chování. </a:t>
            </a:r>
            <a:endParaRPr lang="cs-CZ" sz="2000" b="1" dirty="0">
              <a:solidFill>
                <a:prstClr val="black"/>
              </a:solidFill>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24</a:t>
            </a:fld>
            <a:endParaRPr lang="cs-CZ"/>
          </a:p>
        </p:txBody>
      </p:sp>
    </p:spTree>
    <p:extLst>
      <p:ext uri="{BB962C8B-B14F-4D97-AF65-F5344CB8AC3E}">
        <p14:creationId xmlns:p14="http://schemas.microsoft.com/office/powerpoint/2010/main" val="32024019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332656"/>
            <a:ext cx="8435280" cy="6048672"/>
          </a:xfrm>
        </p:spPr>
        <p:txBody>
          <a:bodyPr/>
          <a:lstStyle/>
          <a:p>
            <a:pPr marL="0" indent="0">
              <a:buNone/>
            </a:pPr>
            <a:r>
              <a:rPr lang="cs-CZ" sz="2000" b="1" dirty="0" smtClean="0">
                <a:solidFill>
                  <a:schemeClr val="accent6">
                    <a:lumMod val="75000"/>
                  </a:schemeClr>
                </a:solidFill>
                <a:latin typeface="Times New Roman" panose="02020603050405020304" pitchFamily="18" charset="0"/>
                <a:cs typeface="Times New Roman" panose="02020603050405020304" pitchFamily="18" charset="0"/>
              </a:rPr>
              <a:t>Obsah výuky</a:t>
            </a:r>
          </a:p>
          <a:p>
            <a:pPr marL="0" indent="0" algn="just">
              <a:buNone/>
            </a:pPr>
            <a:r>
              <a:rPr lang="cs-CZ" sz="1800" i="1" dirty="0" smtClean="0">
                <a:latin typeface="Times New Roman" panose="02020603050405020304" pitchFamily="18" charset="0"/>
                <a:cs typeface="Times New Roman" panose="02020603050405020304" pitchFamily="18" charset="0"/>
              </a:rPr>
              <a:t>Vzdělávací obsahy volíme za základě stanovených výukových cílů. Učivo </a:t>
            </a:r>
            <a:r>
              <a:rPr lang="cs-CZ" sz="1800" dirty="0" smtClean="0">
                <a:latin typeface="Times New Roman" panose="02020603050405020304" pitchFamily="18" charset="0"/>
                <a:cs typeface="Times New Roman" panose="02020603050405020304" pitchFamily="18" charset="0"/>
              </a:rPr>
              <a:t>v sobě zahrnuje otázku, co se má vyučovat (učit)? V současné době čelíme informační explozi  a nárůstu objemu poznatků. Není možné během vymezeného časového rozpětí si osvojovat stále rostoucí objem poznatků. Vzniká problém </a:t>
            </a:r>
            <a:r>
              <a:rPr lang="cs-CZ" sz="1800" i="1" dirty="0" smtClean="0">
                <a:latin typeface="Times New Roman" panose="02020603050405020304" pitchFamily="18" charset="0"/>
                <a:cs typeface="Times New Roman" panose="02020603050405020304" pitchFamily="18" charset="0"/>
              </a:rPr>
              <a:t>učivo – čas. </a:t>
            </a:r>
          </a:p>
          <a:p>
            <a:pPr marL="0" indent="0" algn="just">
              <a:buNone/>
            </a:pPr>
            <a:r>
              <a:rPr lang="cs-CZ" sz="1800" dirty="0" smtClean="0">
                <a:latin typeface="Times New Roman" panose="02020603050405020304" pitchFamily="18" charset="0"/>
                <a:cs typeface="Times New Roman" panose="02020603050405020304" pitchFamily="18" charset="0"/>
              </a:rPr>
              <a:t>J. S. </a:t>
            </a:r>
            <a:r>
              <a:rPr lang="cs-CZ" sz="1800" dirty="0" err="1" smtClean="0">
                <a:latin typeface="Times New Roman" panose="02020603050405020304" pitchFamily="18" charset="0"/>
                <a:cs typeface="Times New Roman" panose="02020603050405020304" pitchFamily="18" charset="0"/>
              </a:rPr>
              <a:t>Bruner</a:t>
            </a:r>
            <a:r>
              <a:rPr lang="cs-CZ" sz="1800" dirty="0" smtClean="0">
                <a:latin typeface="Times New Roman" panose="02020603050405020304" pitchFamily="18" charset="0"/>
                <a:cs typeface="Times New Roman" panose="02020603050405020304" pitchFamily="18" charset="0"/>
              </a:rPr>
              <a:t> definoval tzv. </a:t>
            </a:r>
            <a:r>
              <a:rPr lang="cs-CZ" sz="1800" i="1" dirty="0" smtClean="0">
                <a:latin typeface="Times New Roman" panose="02020603050405020304" pitchFamily="18" charset="0"/>
                <a:cs typeface="Times New Roman" panose="02020603050405020304" pitchFamily="18" charset="0"/>
              </a:rPr>
              <a:t>strukturní teorii, </a:t>
            </a:r>
            <a:r>
              <a:rPr lang="cs-CZ" sz="1800" dirty="0" smtClean="0">
                <a:latin typeface="Times New Roman" panose="02020603050405020304" pitchFamily="18" charset="0"/>
                <a:cs typeface="Times New Roman" panose="02020603050405020304" pitchFamily="18" charset="0"/>
              </a:rPr>
              <a:t>která říká, že koncepce vědy jako celku přesně popsaných faktů je překonaná a soudobá věda je nejen souhrn faktů a jevů ale i vztahy mezi fakty a vystižení vnitřního řádu. Jde o odhalení struktur. Proto se dnes odborníci v oblasti vzdělávání zaměřují na problematiku </a:t>
            </a:r>
            <a:r>
              <a:rPr lang="cs-CZ" sz="1800" i="1" dirty="0" smtClean="0">
                <a:latin typeface="Times New Roman" panose="02020603050405020304" pitchFamily="18" charset="0"/>
                <a:cs typeface="Times New Roman" panose="02020603050405020304" pitchFamily="18" charset="0"/>
              </a:rPr>
              <a:t>struktur učiva. </a:t>
            </a:r>
          </a:p>
          <a:p>
            <a:pPr marL="0" indent="0" algn="just">
              <a:buNone/>
            </a:pPr>
            <a:r>
              <a:rPr lang="cs-CZ" sz="1800" i="1" dirty="0" smtClean="0">
                <a:latin typeface="Times New Roman" panose="02020603050405020304" pitchFamily="18" charset="0"/>
                <a:cs typeface="Times New Roman" panose="02020603050405020304" pitchFamily="18" charset="0"/>
              </a:rPr>
              <a:t>Pro výuku je stěžejní najít základní fakta, jevy, principy a zákonitosti učiva, které má být osvojeno a ty zprostředkovat žákům v rámci struktur příznačných pro dané učivo. </a:t>
            </a:r>
            <a:r>
              <a:rPr lang="cs-CZ" sz="1800" dirty="0" smtClean="0">
                <a:latin typeface="Times New Roman" panose="02020603050405020304" pitchFamily="18" charset="0"/>
                <a:cs typeface="Times New Roman" panose="02020603050405020304" pitchFamily="18" charset="0"/>
              </a:rPr>
              <a:t>Fakta zařazená do strukturních souvislostí se lépe připomenou  s pomocí celkového dojmu  uloženého v paměti. Fakta nezařazená do strukturních souvislostí se rychle zapomínají. </a:t>
            </a:r>
          </a:p>
          <a:p>
            <a:pPr marL="0" indent="0" algn="just">
              <a:buNone/>
            </a:pPr>
            <a:r>
              <a:rPr lang="cs-CZ" sz="1800" i="1" dirty="0" smtClean="0">
                <a:latin typeface="Times New Roman" panose="02020603050405020304" pitchFamily="18" charset="0"/>
                <a:cs typeface="Times New Roman" panose="02020603050405020304" pitchFamily="18" charset="0"/>
              </a:rPr>
              <a:t>Myšlenková návaznost při sestavování a prezentaci struktur poznatků (Schéma 3):</a:t>
            </a:r>
          </a:p>
          <a:p>
            <a:pPr marL="0" indent="0" algn="just">
              <a:buNone/>
            </a:pPr>
            <a:endParaRPr lang="cs-CZ" sz="1800" i="1" dirty="0" smtClean="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25</a:t>
            </a:fld>
            <a:endParaRPr lang="cs-CZ"/>
          </a:p>
        </p:txBody>
      </p:sp>
      <p:sp>
        <p:nvSpPr>
          <p:cNvPr id="5" name="Vývojový diagram: alternativní postup 4"/>
          <p:cNvSpPr/>
          <p:nvPr/>
        </p:nvSpPr>
        <p:spPr>
          <a:xfrm>
            <a:off x="467544" y="4581128"/>
            <a:ext cx="2664296" cy="1440160"/>
          </a:xfrm>
          <a:prstGeom prst="flowChartAlternateProcess">
            <a:avLst/>
          </a:prstGeom>
          <a:solidFill>
            <a:srgbClr val="00D05E"/>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latin typeface="Times New Roman" panose="02020603050405020304" pitchFamily="18" charset="0"/>
                <a:cs typeface="Times New Roman" panose="02020603050405020304" pitchFamily="18" charset="0"/>
              </a:rPr>
              <a:t>Úvod (vymezení a zdůvodnění aktuálnosti a potřebnosti řešeného tématu, cíle tématu</a:t>
            </a:r>
            <a:r>
              <a:rPr lang="cs-CZ" dirty="0" smtClean="0">
                <a:solidFill>
                  <a:schemeClr val="tx1"/>
                </a:solidFill>
                <a:latin typeface="Times New Roman" panose="02020603050405020304" pitchFamily="18" charset="0"/>
                <a:cs typeface="Times New Roman" panose="02020603050405020304" pitchFamily="18" charset="0"/>
              </a:rPr>
              <a:t>).</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6" name="Vývojový diagram: alternativní postup 5"/>
          <p:cNvSpPr/>
          <p:nvPr/>
        </p:nvSpPr>
        <p:spPr>
          <a:xfrm>
            <a:off x="3347864" y="4581128"/>
            <a:ext cx="2664296" cy="1440160"/>
          </a:xfrm>
          <a:prstGeom prst="flowChartAlternateProcess">
            <a:avLst/>
          </a:prstGeom>
          <a:solidFill>
            <a:srgbClr val="00D05E"/>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Hlavní část (popis fakt, pojmů, pouček, pravidel, zákonů, postupů a to v systémových souvislostech).</a:t>
            </a:r>
            <a:endParaRPr lang="cs-CZ" dirty="0">
              <a:solidFill>
                <a:schemeClr val="tx1"/>
              </a:solidFill>
              <a:latin typeface="Times New Roman" panose="02020603050405020304" pitchFamily="18" charset="0"/>
              <a:cs typeface="Times New Roman" panose="02020603050405020304" pitchFamily="18" charset="0"/>
            </a:endParaRPr>
          </a:p>
        </p:txBody>
      </p:sp>
      <p:sp>
        <p:nvSpPr>
          <p:cNvPr id="7" name="Vývojový diagram: alternativní postup 6"/>
          <p:cNvSpPr/>
          <p:nvPr/>
        </p:nvSpPr>
        <p:spPr>
          <a:xfrm>
            <a:off x="6228184" y="4581128"/>
            <a:ext cx="2664296" cy="1440160"/>
          </a:xfrm>
          <a:prstGeom prst="flowChartAlternateProcess">
            <a:avLst/>
          </a:prstGeom>
          <a:solidFill>
            <a:srgbClr val="00D05E"/>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latin typeface="Times New Roman" panose="02020603050405020304" pitchFamily="18" charset="0"/>
                <a:cs typeface="Times New Roman" panose="02020603050405020304" pitchFamily="18" charset="0"/>
              </a:rPr>
              <a:t>Závěr (shrnutí, zopakování důležitých informací, informace co bude následovat dál). </a:t>
            </a:r>
            <a:endParaRPr lang="cs-CZ" dirty="0">
              <a:solidFill>
                <a:schemeClr val="tx1"/>
              </a:solidFill>
              <a:latin typeface="Times New Roman" panose="02020603050405020304" pitchFamily="18" charset="0"/>
              <a:cs typeface="Times New Roman" panose="02020603050405020304" pitchFamily="18" charset="0"/>
            </a:endParaRPr>
          </a:p>
        </p:txBody>
      </p:sp>
      <p:cxnSp>
        <p:nvCxnSpPr>
          <p:cNvPr id="8" name="Přímá spojnice se šipkou 7"/>
          <p:cNvCxnSpPr>
            <a:stCxn id="5" idx="3"/>
            <a:endCxn id="6" idx="1"/>
          </p:cNvCxnSpPr>
          <p:nvPr/>
        </p:nvCxnSpPr>
        <p:spPr>
          <a:xfrm>
            <a:off x="3131840" y="5301208"/>
            <a:ext cx="21602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a:off x="6012160" y="5229200"/>
            <a:ext cx="21602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TextovéPole 1"/>
          <p:cNvSpPr txBox="1"/>
          <p:nvPr/>
        </p:nvSpPr>
        <p:spPr>
          <a:xfrm>
            <a:off x="611560" y="6165304"/>
            <a:ext cx="5832648" cy="369332"/>
          </a:xfrm>
          <a:prstGeom prst="rect">
            <a:avLst/>
          </a:prstGeom>
          <a:noFill/>
        </p:spPr>
        <p:txBody>
          <a:bodyPr wrap="square" rtlCol="0">
            <a:spAutoFit/>
          </a:bodyPr>
          <a:lstStyle/>
          <a:p>
            <a:r>
              <a:rPr lang="cs-CZ" b="1" dirty="0" smtClean="0">
                <a:latin typeface="Times New Roman" panose="02020603050405020304" pitchFamily="18" charset="0"/>
                <a:cs typeface="Times New Roman" panose="02020603050405020304" pitchFamily="18" charset="0"/>
              </a:rPr>
              <a:t>Schéma 3. </a:t>
            </a:r>
            <a:r>
              <a:rPr lang="cs-CZ" dirty="0" smtClean="0">
                <a:latin typeface="Times New Roman" panose="02020603050405020304" pitchFamily="18" charset="0"/>
                <a:cs typeface="Times New Roman" panose="02020603050405020304" pitchFamily="18" charset="0"/>
              </a:rPr>
              <a:t>Myšlenková návaznost struktur poznatků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66845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616624"/>
          </a:xfrm>
        </p:spPr>
        <p:txBody>
          <a:bodyPr>
            <a:normAutofit lnSpcReduction="10000"/>
          </a:bodyPr>
          <a:lstStyle/>
          <a:p>
            <a:pPr marL="0" lvl="0" indent="0">
              <a:buNone/>
            </a:pPr>
            <a:r>
              <a:rPr lang="cs-CZ" sz="2000" b="1" dirty="0">
                <a:solidFill>
                  <a:prstClr val="black"/>
                </a:solidFill>
                <a:latin typeface="Times New Roman" panose="02020603050405020304" pitchFamily="18" charset="0"/>
                <a:cs typeface="Times New Roman" panose="02020603050405020304" pitchFamily="18" charset="0"/>
              </a:rPr>
              <a:t>Doporučení pro pedagogickou praxi v oblasti obsahu výuky</a:t>
            </a:r>
          </a:p>
          <a:p>
            <a:pPr lvl="0"/>
            <a:r>
              <a:rPr lang="cs-CZ" sz="1800" dirty="0">
                <a:solidFill>
                  <a:prstClr val="black"/>
                </a:solidFill>
                <a:latin typeface="Times New Roman" panose="02020603050405020304" pitchFamily="18" charset="0"/>
                <a:cs typeface="Times New Roman" panose="02020603050405020304" pitchFamily="18" charset="0"/>
              </a:rPr>
              <a:t>Učivo volíme důsledně ve vazbě na výukový cíl, který chceme dosáhnout. </a:t>
            </a:r>
          </a:p>
          <a:p>
            <a:pPr lvl="0"/>
            <a:r>
              <a:rPr lang="cs-CZ" sz="1800" dirty="0">
                <a:solidFill>
                  <a:prstClr val="black"/>
                </a:solidFill>
                <a:latin typeface="Times New Roman" panose="02020603050405020304" pitchFamily="18" charset="0"/>
                <a:cs typeface="Times New Roman" panose="02020603050405020304" pitchFamily="18" charset="0"/>
              </a:rPr>
              <a:t>Na začátků je třeba uvést stručný přehled učiva.</a:t>
            </a:r>
          </a:p>
          <a:p>
            <a:pPr lvl="0"/>
            <a:r>
              <a:rPr lang="cs-CZ" sz="1800" dirty="0">
                <a:solidFill>
                  <a:prstClr val="black"/>
                </a:solidFill>
                <a:latin typeface="Times New Roman" panose="02020603050405020304" pitchFamily="18" charset="0"/>
                <a:cs typeface="Times New Roman" panose="02020603050405020304" pitchFamily="18" charset="0"/>
              </a:rPr>
              <a:t>Je třeba zdůrazňovat hlavní, důležité poznatky. </a:t>
            </a:r>
          </a:p>
          <a:p>
            <a:pPr lvl="0"/>
            <a:r>
              <a:rPr lang="cs-CZ" sz="1800" dirty="0">
                <a:solidFill>
                  <a:prstClr val="black"/>
                </a:solidFill>
                <a:latin typeface="Times New Roman" panose="02020603050405020304" pitchFamily="18" charset="0"/>
                <a:cs typeface="Times New Roman" panose="02020603050405020304" pitchFamily="18" charset="0"/>
              </a:rPr>
              <a:t>Je třeba vytvářet struktury poznatků. </a:t>
            </a:r>
          </a:p>
          <a:p>
            <a:pPr lvl="0"/>
            <a:r>
              <a:rPr lang="cs-CZ" sz="1800" dirty="0">
                <a:solidFill>
                  <a:prstClr val="black"/>
                </a:solidFill>
                <a:latin typeface="Times New Roman" panose="02020603050405020304" pitchFamily="18" charset="0"/>
                <a:cs typeface="Times New Roman" panose="02020603050405020304" pitchFamily="18" charset="0"/>
              </a:rPr>
              <a:t>Na závěr by měl být uveden přehled důležitých informací. </a:t>
            </a:r>
          </a:p>
          <a:p>
            <a:pPr marL="0" lvl="0" indent="0">
              <a:buNone/>
            </a:pPr>
            <a:endParaRPr lang="cs-CZ" dirty="0" smtClean="0">
              <a:solidFill>
                <a:prstClr val="black"/>
              </a:solidFill>
            </a:endParaRPr>
          </a:p>
          <a:p>
            <a:pPr marL="0" lvl="0" indent="0" algn="just">
              <a:buNone/>
            </a:pPr>
            <a:r>
              <a:rPr lang="cs-CZ" sz="2000" b="1" dirty="0">
                <a:solidFill>
                  <a:prstClr val="black"/>
                </a:solidFill>
                <a:latin typeface="Times New Roman" panose="02020603050405020304" pitchFamily="18" charset="0"/>
                <a:cs typeface="Times New Roman" panose="02020603050405020304" pitchFamily="18" charset="0"/>
              </a:rPr>
              <a:t>Konkrétní  aplikační  </a:t>
            </a:r>
            <a:r>
              <a:rPr lang="cs-CZ" sz="2000" b="1" dirty="0" smtClean="0">
                <a:solidFill>
                  <a:prstClr val="black"/>
                </a:solidFill>
                <a:latin typeface="Times New Roman" panose="02020603050405020304" pitchFamily="18" charset="0"/>
                <a:cs typeface="Times New Roman" panose="02020603050405020304" pitchFamily="18" charset="0"/>
              </a:rPr>
              <a:t>modelový příklad  koncipování obsahu výuky </a:t>
            </a:r>
            <a:r>
              <a:rPr lang="cs-CZ" sz="2000" b="1" dirty="0">
                <a:solidFill>
                  <a:prstClr val="black"/>
                </a:solidFill>
                <a:latin typeface="Times New Roman" panose="02020603050405020304" pitchFamily="18" charset="0"/>
                <a:cs typeface="Times New Roman" panose="02020603050405020304" pitchFamily="18" charset="0"/>
              </a:rPr>
              <a:t>v odborném vzdělávání </a:t>
            </a:r>
          </a:p>
          <a:p>
            <a:pPr marL="0" lvl="0" indent="0">
              <a:buNone/>
            </a:pPr>
            <a:r>
              <a:rPr lang="cs-CZ" sz="1800" i="1" dirty="0" smtClean="0">
                <a:solidFill>
                  <a:prstClr val="black"/>
                </a:solidFill>
                <a:latin typeface="Times New Roman" panose="02020603050405020304" pitchFamily="18" charset="0"/>
                <a:cs typeface="Times New Roman" panose="02020603050405020304" pitchFamily="18" charset="0"/>
              </a:rPr>
              <a:t>Obor vzdělání: </a:t>
            </a:r>
            <a:r>
              <a:rPr lang="cs-CZ" sz="1800" dirty="0">
                <a:solidFill>
                  <a:prstClr val="black"/>
                </a:solidFill>
                <a:latin typeface="Times New Roman" panose="02020603050405020304" pitchFamily="18" charset="0"/>
                <a:cs typeface="Times New Roman" panose="02020603050405020304" pitchFamily="18" charset="0"/>
              </a:rPr>
              <a:t>M</a:t>
            </a:r>
            <a:r>
              <a:rPr lang="cs-CZ" sz="1800" dirty="0" smtClean="0">
                <a:solidFill>
                  <a:prstClr val="black"/>
                </a:solidFill>
                <a:latin typeface="Times New Roman" panose="02020603050405020304" pitchFamily="18" charset="0"/>
                <a:cs typeface="Times New Roman" panose="02020603050405020304" pitchFamily="18" charset="0"/>
              </a:rPr>
              <a:t>echanik elektronik, 4. leté studium  </a:t>
            </a:r>
          </a:p>
          <a:p>
            <a:pPr marL="0" lvl="0" indent="0">
              <a:buNone/>
            </a:pPr>
            <a:r>
              <a:rPr lang="cs-CZ" sz="1800" i="1" dirty="0" smtClean="0">
                <a:solidFill>
                  <a:prstClr val="black"/>
                </a:solidFill>
                <a:latin typeface="Times New Roman" panose="02020603050405020304" pitchFamily="18" charset="0"/>
                <a:cs typeface="Times New Roman" panose="02020603050405020304" pitchFamily="18" charset="0"/>
              </a:rPr>
              <a:t>Předmět: </a:t>
            </a:r>
            <a:r>
              <a:rPr lang="cs-CZ" sz="1800" dirty="0" smtClean="0">
                <a:solidFill>
                  <a:prstClr val="black"/>
                </a:solidFill>
                <a:latin typeface="Times New Roman" panose="02020603050405020304" pitchFamily="18" charset="0"/>
                <a:cs typeface="Times New Roman" panose="02020603050405020304" pitchFamily="18" charset="0"/>
              </a:rPr>
              <a:t>elektronika </a:t>
            </a:r>
          </a:p>
          <a:p>
            <a:pPr marL="0" lvl="0" indent="0">
              <a:buNone/>
            </a:pPr>
            <a:r>
              <a:rPr lang="cs-CZ" sz="1800" i="1" dirty="0" smtClean="0">
                <a:solidFill>
                  <a:prstClr val="black"/>
                </a:solidFill>
                <a:latin typeface="Times New Roman" panose="02020603050405020304" pitchFamily="18" charset="0"/>
                <a:cs typeface="Times New Roman" panose="02020603050405020304" pitchFamily="18" charset="0"/>
              </a:rPr>
              <a:t>Ročník: </a:t>
            </a:r>
            <a:r>
              <a:rPr lang="cs-CZ" sz="1800" dirty="0" smtClean="0">
                <a:solidFill>
                  <a:prstClr val="black"/>
                </a:solidFill>
                <a:latin typeface="Times New Roman" panose="02020603050405020304" pitchFamily="18" charset="0"/>
                <a:cs typeface="Times New Roman" panose="02020603050405020304" pitchFamily="18" charset="0"/>
              </a:rPr>
              <a:t>2.</a:t>
            </a:r>
          </a:p>
          <a:p>
            <a:pPr marL="0" lvl="0" indent="0" algn="just">
              <a:buNone/>
            </a:pPr>
            <a:r>
              <a:rPr lang="cs-CZ" sz="1800" i="1" dirty="0" smtClean="0">
                <a:solidFill>
                  <a:prstClr val="black"/>
                </a:solidFill>
                <a:latin typeface="Times New Roman" panose="02020603050405020304" pitchFamily="18" charset="0"/>
                <a:cs typeface="Times New Roman" panose="02020603050405020304" pitchFamily="18" charset="0"/>
              </a:rPr>
              <a:t>Cíl předmětu (ve zkrácené podobě)</a:t>
            </a:r>
            <a:r>
              <a:rPr lang="cs-CZ" sz="1800" dirty="0" smtClean="0">
                <a:solidFill>
                  <a:prstClr val="black"/>
                </a:solidFill>
                <a:latin typeface="Times New Roman" panose="02020603050405020304" pitchFamily="18" charset="0"/>
                <a:cs typeface="Times New Roman" panose="02020603050405020304" pitchFamily="18" charset="0"/>
              </a:rPr>
              <a:t>: Cílem předmětu je osvojení vědomostí a dovedností v oblasti základů soudobé elektroniky. Žáci budou schopni vysvětlit podstatu elektroniky, uvést jednotlivé oblasti elektroniky a hraniční obory, definovat základní pojmy, veličiny, součástky a zákony, se kterými elektronika pracuje. Uvedou aplikace těchto součástek v obvodech a zařízeních soudobé elektroniky…. Předmět navazuje na poznatky získané studiem fyziky a elektrotechniky. </a:t>
            </a:r>
          </a:p>
          <a:p>
            <a:pPr marL="0" lvl="0" indent="0">
              <a:buNone/>
            </a:pPr>
            <a:endParaRPr lang="cs-CZ" sz="1800"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cs-CZ" dirty="0">
              <a:solidFill>
                <a:prstClr val="black"/>
              </a:solidFill>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26</a:t>
            </a:fld>
            <a:endParaRPr lang="cs-CZ"/>
          </a:p>
        </p:txBody>
      </p:sp>
    </p:spTree>
    <p:extLst>
      <p:ext uri="{BB962C8B-B14F-4D97-AF65-F5344CB8AC3E}">
        <p14:creationId xmlns:p14="http://schemas.microsoft.com/office/powerpoint/2010/main" val="3901556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lstStyle/>
          <a:p>
            <a:pPr marL="0" indent="0">
              <a:buNone/>
            </a:pPr>
            <a:r>
              <a:rPr lang="cs-CZ" sz="1800" i="1" dirty="0" smtClean="0">
                <a:latin typeface="Times New Roman" panose="02020603050405020304" pitchFamily="18" charset="0"/>
                <a:cs typeface="Times New Roman" panose="02020603050405020304" pitchFamily="18" charset="0"/>
              </a:rPr>
              <a:t>Témata (přehled látky pro jeden ročník, uvedeny hlavní </a:t>
            </a:r>
            <a:r>
              <a:rPr lang="cs-CZ" sz="1800" i="1" dirty="0" err="1" smtClean="0">
                <a:latin typeface="Times New Roman" panose="02020603050405020304" pitchFamily="18" charset="0"/>
                <a:cs typeface="Times New Roman" panose="02020603050405020304" pitchFamily="18" charset="0"/>
              </a:rPr>
              <a:t>tématické</a:t>
            </a:r>
            <a:r>
              <a:rPr lang="cs-CZ" sz="1800" i="1" dirty="0" smtClean="0">
                <a:latin typeface="Times New Roman" panose="02020603050405020304" pitchFamily="18" charset="0"/>
                <a:cs typeface="Times New Roman" panose="02020603050405020304" pitchFamily="18" charset="0"/>
              </a:rPr>
              <a:t> celky, zkráceno):</a:t>
            </a:r>
          </a:p>
          <a:p>
            <a:pPr>
              <a:buAutoNum type="arabicPeriod"/>
            </a:pPr>
            <a:r>
              <a:rPr lang="cs-CZ" sz="1800" dirty="0" smtClean="0">
                <a:latin typeface="Times New Roman" panose="02020603050405020304" pitchFamily="18" charset="0"/>
                <a:cs typeface="Times New Roman" panose="02020603050405020304" pitchFamily="18" charset="0"/>
              </a:rPr>
              <a:t>Základní pojmy, veličiny a součástky v elektronice</a:t>
            </a:r>
            <a:endParaRPr lang="cs-CZ" sz="1800" dirty="0">
              <a:latin typeface="Times New Roman" panose="02020603050405020304" pitchFamily="18" charset="0"/>
              <a:cs typeface="Times New Roman" panose="02020603050405020304" pitchFamily="18" charset="0"/>
            </a:endParaRPr>
          </a:p>
          <a:p>
            <a:pPr marL="0" indent="0">
              <a:buNone/>
            </a:pPr>
            <a:r>
              <a:rPr lang="cs-CZ" sz="1600" dirty="0" smtClean="0">
                <a:latin typeface="Times New Roman" panose="02020603050405020304" pitchFamily="18" charset="0"/>
                <a:cs typeface="Times New Roman" panose="02020603050405020304" pitchFamily="18" charset="0"/>
              </a:rPr>
              <a:t>1.1 Úvod do učiva elektroniky, vymezení předmětu,  základní pojmy, přehled učiva</a:t>
            </a:r>
          </a:p>
          <a:p>
            <a:pPr marL="0" indent="0">
              <a:buNone/>
            </a:pPr>
            <a:r>
              <a:rPr lang="cs-CZ" sz="1600" dirty="0" smtClean="0">
                <a:latin typeface="Times New Roman" panose="02020603050405020304" pitchFamily="18" charset="0"/>
                <a:cs typeface="Times New Roman" panose="02020603050405020304" pitchFamily="18" charset="0"/>
              </a:rPr>
              <a:t>1.2 Základní zákony v elektronice, obvodové veličiny a součástky</a:t>
            </a:r>
          </a:p>
          <a:p>
            <a:pPr marL="0" indent="0">
              <a:buNone/>
            </a:pPr>
            <a:r>
              <a:rPr lang="cs-CZ" sz="1800" dirty="0" smtClean="0">
                <a:latin typeface="Times New Roman" panose="02020603050405020304" pitchFamily="18" charset="0"/>
                <a:cs typeface="Times New Roman" panose="02020603050405020304" pitchFamily="18" charset="0"/>
              </a:rPr>
              <a:t>2. Usměrňovače a stabilizátory</a:t>
            </a:r>
          </a:p>
          <a:p>
            <a:pPr marL="0" indent="0">
              <a:buNone/>
            </a:pPr>
            <a:r>
              <a:rPr lang="cs-CZ" sz="1800" dirty="0" smtClean="0">
                <a:latin typeface="Times New Roman" panose="02020603050405020304" pitchFamily="18" charset="0"/>
                <a:cs typeface="Times New Roman" panose="02020603050405020304" pitchFamily="18" charset="0"/>
              </a:rPr>
              <a:t>2.1 Usměrňovače </a:t>
            </a:r>
          </a:p>
          <a:p>
            <a:pPr marL="0" indent="0">
              <a:buNone/>
            </a:pPr>
            <a:r>
              <a:rPr lang="cs-CZ" sz="1800" dirty="0" smtClean="0">
                <a:latin typeface="Times New Roman" panose="02020603050405020304" pitchFamily="18" charset="0"/>
                <a:cs typeface="Times New Roman" panose="02020603050405020304" pitchFamily="18" charset="0"/>
              </a:rPr>
              <a:t>2.2 Zdvojovače a násobiče napětí</a:t>
            </a:r>
          </a:p>
          <a:p>
            <a:pPr marL="0" indent="0">
              <a:buNone/>
            </a:pPr>
            <a:r>
              <a:rPr lang="cs-CZ" sz="1800" dirty="0" smtClean="0">
                <a:latin typeface="Times New Roman" panose="02020603050405020304" pitchFamily="18" charset="0"/>
                <a:cs typeface="Times New Roman" panose="02020603050405020304" pitchFamily="18" charset="0"/>
              </a:rPr>
              <a:t>2.3 Stabilizátory napětí</a:t>
            </a:r>
          </a:p>
          <a:p>
            <a:pPr marL="0" indent="0">
              <a:buNone/>
            </a:pPr>
            <a:r>
              <a:rPr lang="cs-CZ" sz="1800" dirty="0" smtClean="0">
                <a:latin typeface="Times New Roman" panose="02020603050405020304" pitchFamily="18" charset="0"/>
                <a:cs typeface="Times New Roman" panose="02020603050405020304" pitchFamily="18" charset="0"/>
              </a:rPr>
              <a:t>3. Zesilovače, operační zesilovače</a:t>
            </a:r>
          </a:p>
          <a:p>
            <a:pPr marL="0" indent="0">
              <a:buNone/>
            </a:pPr>
            <a:r>
              <a:rPr lang="cs-CZ" sz="1800" dirty="0" smtClean="0">
                <a:latin typeface="Times New Roman" panose="02020603050405020304" pitchFamily="18" charset="0"/>
                <a:cs typeface="Times New Roman" panose="02020603050405020304" pitchFamily="18" charset="0"/>
              </a:rPr>
              <a:t>4. Vícevrstvé spínací součástky</a:t>
            </a:r>
          </a:p>
          <a:p>
            <a:pPr marL="0" indent="0">
              <a:buNone/>
            </a:pPr>
            <a:r>
              <a:rPr lang="cs-CZ" sz="1600" dirty="0" smtClean="0">
                <a:latin typeface="Times New Roman" panose="02020603050405020304" pitchFamily="18" charset="0"/>
                <a:cs typeface="Times New Roman" panose="02020603050405020304" pitchFamily="18" charset="0"/>
              </a:rPr>
              <a:t>4.1 Tyristory</a:t>
            </a:r>
          </a:p>
          <a:p>
            <a:pPr marL="0" indent="0">
              <a:buNone/>
            </a:pPr>
            <a:r>
              <a:rPr lang="cs-CZ" sz="1600" dirty="0" smtClean="0">
                <a:latin typeface="Times New Roman" panose="02020603050405020304" pitchFamily="18" charset="0"/>
                <a:cs typeface="Times New Roman" panose="02020603050405020304" pitchFamily="18" charset="0"/>
              </a:rPr>
              <a:t>4.2 </a:t>
            </a:r>
            <a:r>
              <a:rPr lang="cs-CZ" sz="1600" dirty="0" err="1">
                <a:latin typeface="Times New Roman" panose="02020603050405020304" pitchFamily="18" charset="0"/>
                <a:cs typeface="Times New Roman" panose="02020603050405020304" pitchFamily="18" charset="0"/>
              </a:rPr>
              <a:t>T</a:t>
            </a:r>
            <a:r>
              <a:rPr lang="cs-CZ" sz="1600" dirty="0" err="1" smtClean="0">
                <a:latin typeface="Times New Roman" panose="02020603050405020304" pitchFamily="18" charset="0"/>
                <a:cs typeface="Times New Roman" panose="02020603050405020304" pitchFamily="18" charset="0"/>
              </a:rPr>
              <a:t>riaky</a:t>
            </a:r>
            <a:endParaRPr lang="cs-CZ" sz="1600" dirty="0" smtClean="0">
              <a:latin typeface="Times New Roman" panose="02020603050405020304" pitchFamily="18" charset="0"/>
              <a:cs typeface="Times New Roman" panose="02020603050405020304" pitchFamily="18" charset="0"/>
            </a:endParaRPr>
          </a:p>
          <a:p>
            <a:pPr marL="0" indent="0">
              <a:buNone/>
            </a:pPr>
            <a:r>
              <a:rPr lang="cs-CZ" sz="1600" dirty="0" smtClean="0">
                <a:latin typeface="Times New Roman" panose="02020603050405020304" pitchFamily="18" charset="0"/>
                <a:cs typeface="Times New Roman" panose="02020603050405020304" pitchFamily="18" charset="0"/>
              </a:rPr>
              <a:t>4.3 </a:t>
            </a:r>
            <a:r>
              <a:rPr lang="cs-CZ" sz="1600" dirty="0" err="1" smtClean="0">
                <a:latin typeface="Times New Roman" panose="02020603050405020304" pitchFamily="18" charset="0"/>
                <a:cs typeface="Times New Roman" panose="02020603050405020304" pitchFamily="18" charset="0"/>
              </a:rPr>
              <a:t>Diaky</a:t>
            </a:r>
            <a:endParaRPr lang="cs-CZ" sz="1600" dirty="0" smtClean="0">
              <a:latin typeface="Times New Roman" panose="02020603050405020304" pitchFamily="18" charset="0"/>
              <a:cs typeface="Times New Roman" panose="02020603050405020304" pitchFamily="18" charset="0"/>
            </a:endParaRPr>
          </a:p>
          <a:p>
            <a:pPr marL="0" indent="0">
              <a:buNone/>
            </a:pPr>
            <a:r>
              <a:rPr lang="cs-CZ" sz="1800" dirty="0" smtClean="0">
                <a:latin typeface="Times New Roman" panose="02020603050405020304" pitchFamily="18" charset="0"/>
                <a:cs typeface="Times New Roman" panose="02020603050405020304" pitchFamily="18" charset="0"/>
              </a:rPr>
              <a:t>5. Oscilátory</a:t>
            </a:r>
          </a:p>
          <a:p>
            <a:pPr>
              <a:buAutoNum type="arabicPeriod" startAt="6"/>
            </a:pPr>
            <a:r>
              <a:rPr lang="cs-CZ" sz="1800" dirty="0" smtClean="0">
                <a:latin typeface="Times New Roman" panose="02020603050405020304" pitchFamily="18" charset="0"/>
                <a:cs typeface="Times New Roman" panose="02020603050405020304" pitchFamily="18" charset="0"/>
              </a:rPr>
              <a:t>Modulace a modulátory</a:t>
            </a:r>
          </a:p>
          <a:p>
            <a:pPr>
              <a:buAutoNum type="arabicPeriod" startAt="6"/>
            </a:pPr>
            <a:r>
              <a:rPr lang="cs-CZ" sz="1800" dirty="0" smtClean="0">
                <a:latin typeface="Times New Roman" panose="02020603050405020304" pitchFamily="18" charset="0"/>
                <a:cs typeface="Times New Roman" panose="02020603050405020304" pitchFamily="18" charset="0"/>
              </a:rPr>
              <a:t>Integrované obvody</a:t>
            </a:r>
          </a:p>
          <a:p>
            <a:pPr marL="0" indent="0">
              <a:buNone/>
            </a:pPr>
            <a:r>
              <a:rPr lang="cs-CZ" sz="1800" dirty="0" smtClean="0">
                <a:latin typeface="Times New Roman" panose="02020603050405020304" pitchFamily="18" charset="0"/>
                <a:cs typeface="Times New Roman" panose="02020603050405020304" pitchFamily="18" charset="0"/>
              </a:rPr>
              <a:t>…….</a:t>
            </a:r>
          </a:p>
          <a:p>
            <a:pPr marL="0" indent="0">
              <a:buNone/>
            </a:pPr>
            <a:endParaRPr lang="cs-CZ" sz="1800" dirty="0" smtClean="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27</a:t>
            </a:fld>
            <a:endParaRPr lang="cs-CZ"/>
          </a:p>
        </p:txBody>
      </p:sp>
    </p:spTree>
    <p:extLst>
      <p:ext uri="{BB962C8B-B14F-4D97-AF65-F5344CB8AC3E}">
        <p14:creationId xmlns:p14="http://schemas.microsoft.com/office/powerpoint/2010/main" val="29448414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976664"/>
          </a:xfrm>
        </p:spPr>
        <p:txBody>
          <a:bodyPr>
            <a:normAutofit/>
          </a:bodyPr>
          <a:lstStyle/>
          <a:p>
            <a:pPr marL="0" indent="0" algn="just">
              <a:buNone/>
            </a:pPr>
            <a:r>
              <a:rPr lang="cs-CZ" sz="1800" i="1" dirty="0">
                <a:solidFill>
                  <a:prstClr val="black"/>
                </a:solidFill>
                <a:latin typeface="Times New Roman" panose="02020603050405020304" pitchFamily="18" charset="0"/>
                <a:cs typeface="Times New Roman" panose="02020603050405020304" pitchFamily="18" charset="0"/>
              </a:rPr>
              <a:t>1.1 Úvod do učiva elektroniky, vymezení předmětu,  základní </a:t>
            </a:r>
            <a:r>
              <a:rPr lang="cs-CZ" sz="1800" i="1" dirty="0" smtClean="0">
                <a:solidFill>
                  <a:prstClr val="black"/>
                </a:solidFill>
                <a:latin typeface="Times New Roman" panose="02020603050405020304" pitchFamily="18" charset="0"/>
                <a:cs typeface="Times New Roman" panose="02020603050405020304" pitchFamily="18" charset="0"/>
              </a:rPr>
              <a:t>pojmy (aplikační modelový  příklad koncipování vzdělávacího obsahu - zkráceno) </a:t>
            </a:r>
          </a:p>
          <a:p>
            <a:pPr marL="0" indent="0" algn="just">
              <a:buNone/>
            </a:pPr>
            <a:r>
              <a:rPr lang="cs-CZ" sz="1800" u="sng" dirty="0" smtClean="0">
                <a:solidFill>
                  <a:prstClr val="black"/>
                </a:solidFill>
                <a:latin typeface="Times New Roman" panose="02020603050405020304" pitchFamily="18" charset="0"/>
                <a:cs typeface="Times New Roman" panose="02020603050405020304" pitchFamily="18" charset="0"/>
              </a:rPr>
              <a:t>Výukový cíl tématu:</a:t>
            </a:r>
          </a:p>
          <a:p>
            <a:pPr marL="0" indent="0" algn="just">
              <a:buNone/>
            </a:pPr>
            <a:r>
              <a:rPr lang="cs-CZ" sz="1800" dirty="0" smtClean="0">
                <a:latin typeface="Times New Roman" panose="02020603050405020304" pitchFamily="18" charset="0"/>
                <a:cs typeface="Times New Roman" panose="02020603050405020304" pitchFamily="18" charset="0"/>
              </a:rPr>
              <a:t>Po prostudování  tématu budete schopni vysvětlit, co je předmětem elektroniky a uvést jednotlivé oblasti elektroniky a hraniční obory</a:t>
            </a:r>
          </a:p>
          <a:p>
            <a:pPr marL="0" indent="0" algn="just">
              <a:buNone/>
            </a:pPr>
            <a:endParaRPr lang="cs-CZ" sz="1800" dirty="0">
              <a:latin typeface="Times New Roman" panose="02020603050405020304" pitchFamily="18" charset="0"/>
              <a:cs typeface="Times New Roman" panose="02020603050405020304" pitchFamily="18" charset="0"/>
            </a:endParaRPr>
          </a:p>
          <a:p>
            <a:pPr marL="0" indent="0" algn="just">
              <a:buNone/>
            </a:pPr>
            <a:r>
              <a:rPr lang="cs-CZ" sz="1800" u="sng" dirty="0" smtClean="0">
                <a:latin typeface="Times New Roman" panose="02020603050405020304" pitchFamily="18" charset="0"/>
                <a:cs typeface="Times New Roman" panose="02020603050405020304" pitchFamily="18" charset="0"/>
              </a:rPr>
              <a:t>Úvod do učiva elektroniky (zkráceno)</a:t>
            </a:r>
          </a:p>
          <a:p>
            <a:pPr marL="0" indent="0" algn="just">
              <a:buNone/>
            </a:pPr>
            <a:r>
              <a:rPr lang="cs-CZ" sz="1800" dirty="0" smtClean="0">
                <a:latin typeface="Times New Roman" panose="02020603050405020304" pitchFamily="18" charset="0"/>
                <a:cs typeface="Times New Roman" panose="02020603050405020304" pitchFamily="18" charset="0"/>
              </a:rPr>
              <a:t>Pojmy k zapamatování: elektronika, oblasti elektroniky, hraniční obory.</a:t>
            </a:r>
          </a:p>
          <a:p>
            <a:pPr marL="0" indent="0" algn="just">
              <a:buNone/>
            </a:pPr>
            <a:r>
              <a:rPr lang="cs-CZ" sz="1800" i="1" dirty="0" smtClean="0">
                <a:latin typeface="Times New Roman" panose="02020603050405020304" pitchFamily="18" charset="0"/>
                <a:cs typeface="Times New Roman" panose="02020603050405020304" pitchFamily="18" charset="0"/>
              </a:rPr>
              <a:t>Elektronika</a:t>
            </a:r>
            <a:r>
              <a:rPr lang="cs-CZ" sz="1800" dirty="0" smtClean="0">
                <a:latin typeface="Times New Roman" panose="02020603050405020304" pitchFamily="18" charset="0"/>
                <a:cs typeface="Times New Roman" panose="02020603050405020304" pitchFamily="18" charset="0"/>
              </a:rPr>
              <a:t> je oblast vědy a techniky, která se zabývá využitím jevů elektrické vodivosti v polovodičích, plynech a ve vakuu. Elektronika se zpravidla dělí do tří oblastí: </a:t>
            </a:r>
          </a:p>
          <a:p>
            <a:pPr algn="just"/>
            <a:r>
              <a:rPr lang="cs-CZ" sz="1800" i="1" dirty="0" smtClean="0">
                <a:latin typeface="Times New Roman" panose="02020603050405020304" pitchFamily="18" charset="0"/>
                <a:cs typeface="Times New Roman" panose="02020603050405020304" pitchFamily="18" charset="0"/>
              </a:rPr>
              <a:t>Fyzikální elektronika</a:t>
            </a:r>
          </a:p>
          <a:p>
            <a:pPr algn="just"/>
            <a:r>
              <a:rPr lang="cs-CZ" sz="1800" i="1" dirty="0" smtClean="0">
                <a:latin typeface="Times New Roman" panose="02020603050405020304" pitchFamily="18" charset="0"/>
                <a:cs typeface="Times New Roman" panose="02020603050405020304" pitchFamily="18" charset="0"/>
              </a:rPr>
              <a:t>Technická elektronika</a:t>
            </a:r>
          </a:p>
          <a:p>
            <a:pPr algn="just"/>
            <a:r>
              <a:rPr lang="cs-CZ" sz="1800" i="1" dirty="0" smtClean="0">
                <a:latin typeface="Times New Roman" panose="02020603050405020304" pitchFamily="18" charset="0"/>
                <a:cs typeface="Times New Roman" panose="02020603050405020304" pitchFamily="18" charset="0"/>
              </a:rPr>
              <a:t>Aplikovaná elektronika</a:t>
            </a:r>
          </a:p>
          <a:p>
            <a:pPr marL="0" indent="0" algn="just">
              <a:buNone/>
            </a:pPr>
            <a:r>
              <a:rPr lang="cs-CZ" sz="1800" i="1" dirty="0" smtClean="0">
                <a:latin typeface="Times New Roman" panose="02020603050405020304" pitchFamily="18" charset="0"/>
                <a:cs typeface="Times New Roman" panose="02020603050405020304" pitchFamily="18" charset="0"/>
              </a:rPr>
              <a:t>Fyzikální elektronika </a:t>
            </a:r>
            <a:r>
              <a:rPr lang="cs-CZ" sz="1800" dirty="0" smtClean="0">
                <a:latin typeface="Times New Roman" panose="02020603050405020304" pitchFamily="18" charset="0"/>
                <a:cs typeface="Times New Roman" panose="02020603050405020304" pitchFamily="18" charset="0"/>
              </a:rPr>
              <a:t>zkoumá principy vodivosti v uvedených prostředích.</a:t>
            </a:r>
          </a:p>
          <a:p>
            <a:pPr marL="0" indent="0" algn="just">
              <a:buNone/>
            </a:pPr>
            <a:r>
              <a:rPr lang="cs-CZ" sz="1800" i="1" dirty="0" smtClean="0">
                <a:latin typeface="Times New Roman" panose="02020603050405020304" pitchFamily="18" charset="0"/>
                <a:cs typeface="Times New Roman" panose="02020603050405020304" pitchFamily="18" charset="0"/>
              </a:rPr>
              <a:t>Technická elektronika</a:t>
            </a:r>
            <a:r>
              <a:rPr lang="cs-CZ" sz="1800" dirty="0" smtClean="0">
                <a:latin typeface="Times New Roman" panose="02020603050405020304" pitchFamily="18" charset="0"/>
                <a:cs typeface="Times New Roman" panose="02020603050405020304" pitchFamily="18" charset="0"/>
              </a:rPr>
              <a:t> se zabývá součástkami, které vychází z těchto principů a využívají ke své funkci fyzikálních jevů….. </a:t>
            </a:r>
          </a:p>
          <a:p>
            <a:pPr marL="0" indent="0" algn="just">
              <a:buNone/>
            </a:pPr>
            <a:r>
              <a:rPr lang="cs-CZ" sz="1800" i="1" dirty="0" smtClean="0">
                <a:latin typeface="Times New Roman" panose="02020603050405020304" pitchFamily="18" charset="0"/>
                <a:cs typeface="Times New Roman" panose="02020603050405020304" pitchFamily="18" charset="0"/>
              </a:rPr>
              <a:t>Aplikovaná elektronika </a:t>
            </a:r>
            <a:r>
              <a:rPr lang="cs-CZ" sz="1800" dirty="0" smtClean="0">
                <a:latin typeface="Times New Roman" panose="02020603050405020304" pitchFamily="18" charset="0"/>
                <a:cs typeface="Times New Roman" panose="02020603050405020304" pitchFamily="18" charset="0"/>
              </a:rPr>
              <a:t>se zabývá elektronickými obvody, které obsahují el. </a:t>
            </a:r>
            <a:r>
              <a:rPr lang="cs-CZ" sz="1800" dirty="0">
                <a:latin typeface="Times New Roman" panose="02020603050405020304" pitchFamily="18" charset="0"/>
                <a:cs typeface="Times New Roman" panose="02020603050405020304" pitchFamily="18" charset="0"/>
              </a:rPr>
              <a:t>s</a:t>
            </a:r>
            <a:r>
              <a:rPr lang="cs-CZ" sz="1800" dirty="0" smtClean="0">
                <a:latin typeface="Times New Roman" panose="02020603050405020304" pitchFamily="18" charset="0"/>
                <a:cs typeface="Times New Roman" panose="02020603050405020304" pitchFamily="18" charset="0"/>
              </a:rPr>
              <a:t>oučástky… </a:t>
            </a: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28</a:t>
            </a:fld>
            <a:endParaRPr lang="cs-CZ"/>
          </a:p>
        </p:txBody>
      </p:sp>
    </p:spTree>
    <p:extLst>
      <p:ext uri="{BB962C8B-B14F-4D97-AF65-F5344CB8AC3E}">
        <p14:creationId xmlns:p14="http://schemas.microsoft.com/office/powerpoint/2010/main" val="42917818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760640"/>
          </a:xfrm>
        </p:spPr>
        <p:txBody>
          <a:bodyPr>
            <a:normAutofit/>
          </a:bodyPr>
          <a:lstStyle/>
          <a:p>
            <a:pPr marL="0" indent="0" algn="just">
              <a:spcBef>
                <a:spcPts val="0"/>
              </a:spcBef>
              <a:buNone/>
            </a:pPr>
            <a:r>
              <a:rPr lang="cs-CZ" sz="1800" dirty="0" smtClean="0">
                <a:latin typeface="Times New Roman" panose="02020603050405020304" pitchFamily="18" charset="0"/>
                <a:cs typeface="Times New Roman" panose="02020603050405020304" pitchFamily="18" charset="0"/>
              </a:rPr>
              <a:t>Velmi rychlý rozvoj elektroniky a rostoucí možnosti jejího využití v různých oblastech vyústil ve vznik </a:t>
            </a:r>
            <a:r>
              <a:rPr lang="cs-CZ" sz="1800" i="1" dirty="0" smtClean="0">
                <a:latin typeface="Times New Roman" panose="02020603050405020304" pitchFamily="18" charset="0"/>
                <a:cs typeface="Times New Roman" panose="02020603050405020304" pitchFamily="18" charset="0"/>
              </a:rPr>
              <a:t>hraničních oborů souvisejících s elektronikou. Jsou to následující obory: </a:t>
            </a:r>
            <a:r>
              <a:rPr lang="cs-CZ" sz="1800" dirty="0" smtClean="0">
                <a:latin typeface="Times New Roman" panose="02020603050405020304" pitchFamily="18" charset="0"/>
                <a:cs typeface="Times New Roman" panose="02020603050405020304" pitchFamily="18" charset="0"/>
              </a:rPr>
              <a:t>optoelektronika, </a:t>
            </a:r>
            <a:r>
              <a:rPr lang="cs-CZ" sz="1800" dirty="0" err="1" smtClean="0">
                <a:latin typeface="Times New Roman" panose="02020603050405020304" pitchFamily="18" charset="0"/>
                <a:cs typeface="Times New Roman" panose="02020603050405020304" pitchFamily="18" charset="0"/>
              </a:rPr>
              <a:t>chemotronika</a:t>
            </a:r>
            <a:r>
              <a:rPr lang="cs-CZ" sz="1800" dirty="0" smtClean="0">
                <a:latin typeface="Times New Roman" panose="02020603050405020304" pitchFamily="18" charset="0"/>
                <a:cs typeface="Times New Roman" panose="02020603050405020304" pitchFamily="18" charset="0"/>
              </a:rPr>
              <a:t>, kvantová elektronika. </a:t>
            </a:r>
          </a:p>
          <a:p>
            <a:pPr marL="0" indent="0" algn="just">
              <a:spcBef>
                <a:spcPts val="0"/>
              </a:spcBef>
              <a:buNone/>
            </a:pPr>
            <a:r>
              <a:rPr lang="cs-CZ" sz="1800" dirty="0" smtClean="0">
                <a:latin typeface="Times New Roman" panose="02020603050405020304" pitchFamily="18" charset="0"/>
                <a:cs typeface="Times New Roman" panose="02020603050405020304" pitchFamily="18" charset="0"/>
              </a:rPr>
              <a:t>V běžné technické terminologii se pod pojmem elektronika rozumí nejrůznější druhy elektronických obvodů, které dělíme </a:t>
            </a:r>
            <a:r>
              <a:rPr lang="cs-CZ" sz="1800" i="1" dirty="0" smtClean="0">
                <a:latin typeface="Times New Roman" panose="02020603050405020304" pitchFamily="18" charset="0"/>
                <a:cs typeface="Times New Roman" panose="02020603050405020304" pitchFamily="18" charset="0"/>
              </a:rPr>
              <a:t>podle následujícího</a:t>
            </a:r>
            <a:r>
              <a:rPr lang="cs-CZ" sz="1800" dirty="0" smtClean="0">
                <a:latin typeface="Times New Roman" panose="02020603050405020304" pitchFamily="18" charset="0"/>
                <a:cs typeface="Times New Roman" panose="02020603050405020304" pitchFamily="18" charset="0"/>
              </a:rPr>
              <a:t>:</a:t>
            </a:r>
          </a:p>
          <a:p>
            <a:pPr algn="just">
              <a:spcBef>
                <a:spcPts val="0"/>
              </a:spcBef>
            </a:pPr>
            <a:r>
              <a:rPr lang="cs-CZ" sz="1800" i="1" dirty="0" smtClean="0">
                <a:latin typeface="Times New Roman" panose="02020603050405020304" pitchFamily="18" charset="0"/>
                <a:cs typeface="Times New Roman" panose="02020603050405020304" pitchFamily="18" charset="0"/>
              </a:rPr>
              <a:t>Druh signálů </a:t>
            </a:r>
            <a:r>
              <a:rPr lang="cs-CZ" sz="1800" dirty="0" smtClean="0">
                <a:latin typeface="Times New Roman" panose="02020603050405020304" pitchFamily="18" charset="0"/>
                <a:cs typeface="Times New Roman" panose="02020603050405020304" pitchFamily="18" charset="0"/>
              </a:rPr>
              <a:t>(analogová, číslicová, impulsová elektronika).</a:t>
            </a:r>
          </a:p>
          <a:p>
            <a:pPr algn="just">
              <a:spcBef>
                <a:spcPts val="0"/>
              </a:spcBef>
            </a:pPr>
            <a:r>
              <a:rPr lang="cs-CZ" sz="1800" i="1" dirty="0" smtClean="0">
                <a:latin typeface="Times New Roman" panose="02020603050405020304" pitchFamily="18" charset="0"/>
                <a:cs typeface="Times New Roman" panose="02020603050405020304" pitchFamily="18" charset="0"/>
              </a:rPr>
              <a:t>Oblast využití </a:t>
            </a:r>
            <a:r>
              <a:rPr lang="cs-CZ" sz="1800" dirty="0" smtClean="0">
                <a:latin typeface="Times New Roman" panose="02020603050405020304" pitchFamily="18" charset="0"/>
                <a:cs typeface="Times New Roman" panose="02020603050405020304" pitchFamily="18" charset="0"/>
              </a:rPr>
              <a:t>(průmyslová, lékařská, vojenská, spotřební elektronika). </a:t>
            </a:r>
          </a:p>
          <a:p>
            <a:pPr algn="just">
              <a:spcBef>
                <a:spcPts val="0"/>
              </a:spcBef>
            </a:pPr>
            <a:r>
              <a:rPr lang="cs-CZ" sz="1800" i="1" dirty="0" smtClean="0">
                <a:latin typeface="Times New Roman" panose="02020603050405020304" pitchFamily="18" charset="0"/>
                <a:cs typeface="Times New Roman" panose="02020603050405020304" pitchFamily="18" charset="0"/>
              </a:rPr>
              <a:t>Funkční hledisko </a:t>
            </a:r>
            <a:r>
              <a:rPr lang="cs-CZ" sz="1800" dirty="0" smtClean="0">
                <a:latin typeface="Times New Roman" panose="02020603050405020304" pitchFamily="18" charset="0"/>
                <a:cs typeface="Times New Roman" panose="02020603050405020304" pitchFamily="18" charset="0"/>
              </a:rPr>
              <a:t>(měřící, řídící, sdělovací, výkonovou </a:t>
            </a:r>
            <a:r>
              <a:rPr lang="cs-CZ" sz="1800" smtClean="0">
                <a:latin typeface="Times New Roman" panose="02020603050405020304" pitchFamily="18" charset="0"/>
                <a:cs typeface="Times New Roman" panose="02020603050405020304" pitchFamily="18" charset="0"/>
              </a:rPr>
              <a:t>apod.).</a:t>
            </a:r>
            <a:endParaRPr lang="cs-CZ" sz="1800" dirty="0" smtClean="0">
              <a:latin typeface="Times New Roman" panose="02020603050405020304" pitchFamily="18" charset="0"/>
              <a:cs typeface="Times New Roman" panose="02020603050405020304" pitchFamily="18" charset="0"/>
            </a:endParaRPr>
          </a:p>
          <a:p>
            <a:pPr marL="0" indent="0" algn="just">
              <a:spcBef>
                <a:spcPts val="0"/>
              </a:spcBef>
              <a:buNone/>
            </a:pPr>
            <a:r>
              <a:rPr lang="cs-CZ" sz="1800" dirty="0" smtClean="0">
                <a:latin typeface="Times New Roman" panose="02020603050405020304" pitchFamily="18" charset="0"/>
                <a:cs typeface="Times New Roman" panose="02020603050405020304" pitchFamily="18" charset="0"/>
              </a:rPr>
              <a:t>(Bezděk, 2005)</a:t>
            </a: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29</a:t>
            </a:fld>
            <a:endParaRPr lang="cs-CZ"/>
          </a:p>
        </p:txBody>
      </p:sp>
    </p:spTree>
    <p:extLst>
      <p:ext uri="{BB962C8B-B14F-4D97-AF65-F5344CB8AC3E}">
        <p14:creationId xmlns:p14="http://schemas.microsoft.com/office/powerpoint/2010/main" val="20205479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6048672"/>
          </a:xfrm>
        </p:spPr>
        <p:txBody>
          <a:bodyPr>
            <a:normAutofit/>
          </a:bodyPr>
          <a:lstStyle/>
          <a:p>
            <a:pPr marL="0" indent="0">
              <a:buNone/>
            </a:pPr>
            <a:r>
              <a:rPr lang="cs-CZ" sz="2400" b="1" dirty="0" smtClean="0">
                <a:solidFill>
                  <a:schemeClr val="accent6">
                    <a:lumMod val="75000"/>
                  </a:schemeClr>
                </a:solidFill>
                <a:latin typeface="Times New Roman" panose="02020603050405020304" pitchFamily="18" charset="0"/>
                <a:cs typeface="Times New Roman" panose="02020603050405020304" pitchFamily="18" charset="0"/>
              </a:rPr>
              <a:t>Úvod</a:t>
            </a:r>
          </a:p>
          <a:p>
            <a:pPr marL="0" indent="0" algn="just">
              <a:buNone/>
            </a:pPr>
            <a:r>
              <a:rPr lang="cs-CZ" sz="1800" dirty="0" smtClean="0">
                <a:latin typeface="Times New Roman" panose="02020603050405020304" pitchFamily="18" charset="0"/>
                <a:cs typeface="Times New Roman" panose="02020603050405020304" pitchFamily="18" charset="0"/>
              </a:rPr>
              <a:t>Předložená výuková opora je zaměřena na problematiku inženýrské pedagogiky. </a:t>
            </a:r>
            <a:r>
              <a:rPr lang="cs-CZ" sz="1800" i="1" dirty="0" smtClean="0">
                <a:latin typeface="Times New Roman" panose="02020603050405020304" pitchFamily="18" charset="0"/>
                <a:cs typeface="Times New Roman" panose="02020603050405020304" pitchFamily="18" charset="0"/>
              </a:rPr>
              <a:t>Jejím</a:t>
            </a:r>
            <a:r>
              <a:rPr lang="cs-CZ" sz="1800" dirty="0" smtClean="0">
                <a:latin typeface="Times New Roman" panose="02020603050405020304" pitchFamily="18" charset="0"/>
                <a:cs typeface="Times New Roman" panose="02020603050405020304" pitchFamily="18" charset="0"/>
              </a:rPr>
              <a:t> </a:t>
            </a:r>
            <a:r>
              <a:rPr lang="cs-CZ" sz="1800" i="1" dirty="0" smtClean="0">
                <a:latin typeface="Times New Roman" panose="02020603050405020304" pitchFamily="18" charset="0"/>
                <a:cs typeface="Times New Roman" panose="02020603050405020304" pitchFamily="18" charset="0"/>
              </a:rPr>
              <a:t>cílem</a:t>
            </a:r>
            <a:r>
              <a:rPr lang="cs-CZ" sz="1800" dirty="0" smtClean="0">
                <a:latin typeface="Times New Roman" panose="02020603050405020304" pitchFamily="18" charset="0"/>
                <a:cs typeface="Times New Roman" panose="02020603050405020304" pitchFamily="18" charset="0"/>
              </a:rPr>
              <a:t> je osvojení vybraných poznatků ze soudobé inženýrské pedagogiky se zaměřením na možnosti využití ve středoškolském odborném vzdělávání. Zaměřili jsme se na následující </a:t>
            </a:r>
            <a:r>
              <a:rPr lang="cs-CZ" sz="1800" i="1" dirty="0" smtClean="0">
                <a:latin typeface="Times New Roman" panose="02020603050405020304" pitchFamily="18" charset="0"/>
                <a:cs typeface="Times New Roman" panose="02020603050405020304" pitchFamily="18" charset="0"/>
              </a:rPr>
              <a:t>vybraná témata:</a:t>
            </a:r>
          </a:p>
          <a:p>
            <a:pPr algn="just"/>
            <a:r>
              <a:rPr lang="cs-CZ" sz="1800" dirty="0">
                <a:latin typeface="Times New Roman" panose="02020603050405020304" pitchFamily="18" charset="0"/>
                <a:cs typeface="Times New Roman" panose="02020603050405020304" pitchFamily="18" charset="0"/>
              </a:rPr>
              <a:t>Inženýrská pedagogika, vymezení řešené problematiky, základní pojmy, informační zdroje </a:t>
            </a:r>
            <a:r>
              <a:rPr lang="cs-CZ" sz="1800" dirty="0" smtClean="0">
                <a:latin typeface="Times New Roman" panose="02020603050405020304" pitchFamily="18" charset="0"/>
                <a:cs typeface="Times New Roman" panose="02020603050405020304" pitchFamily="18" charset="0"/>
              </a:rPr>
              <a:t>inženýrské pedagogiky.</a:t>
            </a:r>
          </a:p>
          <a:p>
            <a:pPr algn="just"/>
            <a:r>
              <a:rPr lang="cs-CZ" sz="1800" dirty="0" smtClean="0">
                <a:latin typeface="Times New Roman" panose="02020603050405020304" pitchFamily="18" charset="0"/>
                <a:cs typeface="Times New Roman" panose="02020603050405020304" pitchFamily="18" charset="0"/>
              </a:rPr>
              <a:t>Informační </a:t>
            </a:r>
            <a:r>
              <a:rPr lang="cs-CZ" sz="1800" dirty="0">
                <a:latin typeface="Times New Roman" panose="02020603050405020304" pitchFamily="18" charset="0"/>
                <a:cs typeface="Times New Roman" panose="02020603050405020304" pitchFamily="18" charset="0"/>
              </a:rPr>
              <a:t>báze inženýrské pedagogiky.</a:t>
            </a:r>
          </a:p>
          <a:p>
            <a:pPr algn="just"/>
            <a:r>
              <a:rPr lang="cs-CZ" sz="1800" dirty="0">
                <a:latin typeface="Times New Roman" panose="02020603050405020304" pitchFamily="18" charset="0"/>
                <a:cs typeface="Times New Roman" panose="02020603050405020304" pitchFamily="18" charset="0"/>
              </a:rPr>
              <a:t>Vzdělávání a řízení. </a:t>
            </a:r>
          </a:p>
          <a:p>
            <a:pPr algn="just"/>
            <a:r>
              <a:rPr lang="cs-CZ" sz="1800" dirty="0">
                <a:latin typeface="Times New Roman" panose="02020603050405020304" pitchFamily="18" charset="0"/>
                <a:cs typeface="Times New Roman" panose="02020603050405020304" pitchFamily="18" charset="0"/>
              </a:rPr>
              <a:t>Cíle, obsah, metody a formy vzdělávání, materiální prostředky </a:t>
            </a:r>
            <a:r>
              <a:rPr lang="cs-CZ" sz="1800" dirty="0" smtClean="0">
                <a:latin typeface="Times New Roman" panose="02020603050405020304" pitchFamily="18" charset="0"/>
                <a:cs typeface="Times New Roman" panose="02020603050405020304" pitchFamily="18" charset="0"/>
              </a:rPr>
              <a:t>vzdělávání.</a:t>
            </a:r>
          </a:p>
          <a:p>
            <a:pPr algn="just"/>
            <a:r>
              <a:rPr lang="cs-CZ" sz="1800" dirty="0" smtClean="0">
                <a:latin typeface="Times New Roman" panose="02020603050405020304" pitchFamily="18" charset="0"/>
                <a:cs typeface="Times New Roman" panose="02020603050405020304" pitchFamily="18" charset="0"/>
              </a:rPr>
              <a:t>Celoživotní vzdělávání. </a:t>
            </a:r>
          </a:p>
          <a:p>
            <a:pPr algn="just"/>
            <a:r>
              <a:rPr lang="cs-CZ" sz="1800" dirty="0" smtClean="0">
                <a:latin typeface="Times New Roman" panose="02020603050405020304" pitchFamily="18" charset="0"/>
                <a:cs typeface="Times New Roman" panose="02020603050405020304" pitchFamily="18" charset="0"/>
              </a:rPr>
              <a:t>Možnosti využití inženýrské pedagogiky v odborném vzdělávání, referáty</a:t>
            </a:r>
            <a:r>
              <a:rPr lang="cs-CZ" sz="1800" dirty="0">
                <a:latin typeface="Times New Roman" panose="02020603050405020304" pitchFamily="18" charset="0"/>
                <a:cs typeface="Times New Roman" panose="02020603050405020304" pitchFamily="18" charset="0"/>
              </a:rPr>
              <a:t>, diskuse, konkrétní zkušenosti, náměty a ověřené aplikační modelové příklady pro pedagogickou praxi. </a:t>
            </a:r>
            <a:endParaRPr lang="cs-CZ" sz="1800" dirty="0" smtClean="0">
              <a:latin typeface="Times New Roman" panose="02020603050405020304" pitchFamily="18" charset="0"/>
              <a:cs typeface="Times New Roman" panose="02020603050405020304" pitchFamily="18" charset="0"/>
            </a:endParaRPr>
          </a:p>
          <a:p>
            <a:pPr marL="0" indent="0" algn="just">
              <a:buNone/>
            </a:pPr>
            <a:r>
              <a:rPr lang="cs-CZ" sz="1800" i="1" dirty="0" smtClean="0">
                <a:latin typeface="Times New Roman" panose="02020603050405020304" pitchFamily="18" charset="0"/>
                <a:cs typeface="Times New Roman" panose="02020603050405020304" pitchFamily="18" charset="0"/>
              </a:rPr>
              <a:t>Výuková opora je určena pro studenty učitelství praktického vyučování. Využít jí mohou všichni učitelé v odborném vzdělávání, učitelé odborných předmětů i učitelé jiných předmětů.</a:t>
            </a:r>
            <a:r>
              <a:rPr lang="cs-CZ" sz="1800" dirty="0" smtClean="0">
                <a:latin typeface="Times New Roman" panose="02020603050405020304" pitchFamily="18" charset="0"/>
                <a:cs typeface="Times New Roman" panose="02020603050405020304" pitchFamily="18" charset="0"/>
              </a:rPr>
              <a:t> Inspirací může být i pro oborové didaktiky se zaměřením na odborné technické předměty i přírodovědné předměty. Je určena pro práci ve výuce i samostudium. </a:t>
            </a:r>
            <a:endParaRPr lang="cs-CZ" sz="1800" dirty="0">
              <a:latin typeface="Times New Roman" panose="02020603050405020304" pitchFamily="18" charset="0"/>
              <a:cs typeface="Times New Roman" panose="02020603050405020304" pitchFamily="18" charset="0"/>
            </a:endParaRPr>
          </a:p>
          <a:p>
            <a:pPr marL="0" indent="0" algn="just">
              <a:buNone/>
            </a:pP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3</a:t>
            </a:fld>
            <a:endParaRPr lang="cs-CZ"/>
          </a:p>
        </p:txBody>
      </p:sp>
    </p:spTree>
    <p:extLst>
      <p:ext uri="{BB962C8B-B14F-4D97-AF65-F5344CB8AC3E}">
        <p14:creationId xmlns:p14="http://schemas.microsoft.com/office/powerpoint/2010/main" val="38916897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04664"/>
            <a:ext cx="8229600" cy="5904656"/>
          </a:xfrm>
        </p:spPr>
        <p:txBody>
          <a:bodyPr/>
          <a:lstStyle/>
          <a:p>
            <a:pPr marL="0" lvl="0" indent="0">
              <a:buNone/>
            </a:pPr>
            <a:r>
              <a:rPr lang="cs-CZ" sz="2200" b="1" dirty="0" smtClean="0">
                <a:solidFill>
                  <a:srgbClr val="F79646">
                    <a:lumMod val="75000"/>
                  </a:srgbClr>
                </a:solidFill>
                <a:latin typeface="Times New Roman" panose="02020603050405020304" pitchFamily="18" charset="0"/>
                <a:ea typeface="+mj-ea"/>
                <a:cs typeface="Times New Roman" panose="02020603050405020304" pitchFamily="18" charset="0"/>
              </a:rPr>
              <a:t>5.4 Technologie </a:t>
            </a:r>
            <a:r>
              <a:rPr lang="cs-CZ" sz="2200" b="1" dirty="0">
                <a:solidFill>
                  <a:srgbClr val="F79646">
                    <a:lumMod val="75000"/>
                  </a:srgbClr>
                </a:solidFill>
                <a:latin typeface="Times New Roman" panose="02020603050405020304" pitchFamily="18" charset="0"/>
                <a:ea typeface="+mj-ea"/>
                <a:cs typeface="Times New Roman" panose="02020603050405020304" pitchFamily="18" charset="0"/>
              </a:rPr>
              <a:t>vzdělávání</a:t>
            </a:r>
            <a:endParaRPr lang="cs-CZ" sz="2200" b="1" dirty="0" smtClean="0">
              <a:solidFill>
                <a:prstClr val="black"/>
              </a:solidFill>
              <a:latin typeface="Times New Roman" panose="02020603050405020304" pitchFamily="18" charset="0"/>
              <a:cs typeface="Times New Roman" panose="02020603050405020304" pitchFamily="18" charset="0"/>
            </a:endParaRPr>
          </a:p>
          <a:p>
            <a:pPr marL="0" lvl="0" indent="0">
              <a:buNone/>
            </a:pPr>
            <a:endParaRPr lang="cs-CZ" sz="1800"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1800" dirty="0" smtClean="0">
                <a:solidFill>
                  <a:prstClr val="black"/>
                </a:solidFill>
                <a:latin typeface="Times New Roman" panose="02020603050405020304" pitchFamily="18" charset="0"/>
                <a:cs typeface="Times New Roman" panose="02020603050405020304" pitchFamily="18" charset="0"/>
              </a:rPr>
              <a:t>V </a:t>
            </a:r>
            <a:r>
              <a:rPr lang="cs-CZ" sz="1800" dirty="0">
                <a:solidFill>
                  <a:prstClr val="black"/>
                </a:solidFill>
                <a:latin typeface="Times New Roman" panose="02020603050405020304" pitchFamily="18" charset="0"/>
                <a:cs typeface="Times New Roman" panose="02020603050405020304" pitchFamily="18" charset="0"/>
              </a:rPr>
              <a:t>technických oborech představuje technologie nauku o výrobních metodách a postupech zpracování materiálů. </a:t>
            </a:r>
            <a:r>
              <a:rPr lang="cs-CZ" sz="1800" i="1" dirty="0">
                <a:solidFill>
                  <a:prstClr val="black"/>
                </a:solidFill>
                <a:latin typeface="Times New Roman" panose="02020603050405020304" pitchFamily="18" charset="0"/>
                <a:cs typeface="Times New Roman" panose="02020603050405020304" pitchFamily="18" charset="0"/>
              </a:rPr>
              <a:t>Technologie vzdělávání </a:t>
            </a:r>
            <a:r>
              <a:rPr lang="cs-CZ" sz="1800" dirty="0">
                <a:solidFill>
                  <a:prstClr val="black"/>
                </a:solidFill>
                <a:latin typeface="Times New Roman" panose="02020603050405020304" pitchFamily="18" charset="0"/>
                <a:cs typeface="Times New Roman" panose="02020603050405020304" pitchFamily="18" charset="0"/>
              </a:rPr>
              <a:t>představuje </a:t>
            </a:r>
            <a:r>
              <a:rPr lang="cs-CZ" sz="1800" dirty="0" smtClean="0">
                <a:solidFill>
                  <a:prstClr val="black"/>
                </a:solidFill>
                <a:latin typeface="Times New Roman" panose="02020603050405020304" pitchFamily="18" charset="0"/>
                <a:cs typeface="Times New Roman" panose="02020603050405020304" pitchFamily="18" charset="0"/>
              </a:rPr>
              <a:t>vědecký pedagogický obor, který určuje racionální zásady didaktické práce, optimální podmínky výuky, účinné metody a prostředky dosažení cílů (Maňák, 2001). Technologie výuky – souhrnné označení pro  </a:t>
            </a:r>
            <a:r>
              <a:rPr lang="cs-CZ" sz="1800" dirty="0">
                <a:solidFill>
                  <a:prstClr val="black"/>
                </a:solidFill>
                <a:latin typeface="Times New Roman" panose="02020603050405020304" pitchFamily="18" charset="0"/>
                <a:cs typeface="Times New Roman" panose="02020603050405020304" pitchFamily="18" charset="0"/>
              </a:rPr>
              <a:t>v</a:t>
            </a:r>
            <a:r>
              <a:rPr lang="cs-CZ" sz="1800" dirty="0" smtClean="0">
                <a:solidFill>
                  <a:prstClr val="black"/>
                </a:solidFill>
                <a:latin typeface="Times New Roman" panose="02020603050405020304" pitchFamily="18" charset="0"/>
                <a:cs typeface="Times New Roman" panose="02020603050405020304" pitchFamily="18" charset="0"/>
              </a:rPr>
              <a:t>ýukové </a:t>
            </a:r>
            <a:r>
              <a:rPr lang="cs-CZ" sz="1800" dirty="0">
                <a:solidFill>
                  <a:prstClr val="black"/>
                </a:solidFill>
                <a:latin typeface="Times New Roman" panose="02020603050405020304" pitchFamily="18" charset="0"/>
                <a:cs typeface="Times New Roman" panose="02020603050405020304" pitchFamily="18" charset="0"/>
              </a:rPr>
              <a:t>metody, organizační formy </a:t>
            </a:r>
            <a:r>
              <a:rPr lang="cs-CZ" sz="1800" dirty="0" smtClean="0">
                <a:solidFill>
                  <a:prstClr val="black"/>
                </a:solidFill>
                <a:latin typeface="Times New Roman" panose="02020603050405020304" pitchFamily="18" charset="0"/>
                <a:cs typeface="Times New Roman" panose="02020603050405020304" pitchFamily="18" charset="0"/>
              </a:rPr>
              <a:t>výuky a  </a:t>
            </a:r>
            <a:r>
              <a:rPr lang="cs-CZ" sz="1800" dirty="0">
                <a:solidFill>
                  <a:prstClr val="black"/>
                </a:solidFill>
                <a:latin typeface="Times New Roman" panose="02020603050405020304" pitchFamily="18" charset="0"/>
                <a:cs typeface="Times New Roman" panose="02020603050405020304" pitchFamily="18" charset="0"/>
              </a:rPr>
              <a:t>materiální prostředky </a:t>
            </a:r>
            <a:r>
              <a:rPr lang="cs-CZ" sz="1800" dirty="0" smtClean="0">
                <a:solidFill>
                  <a:prstClr val="black"/>
                </a:solidFill>
                <a:latin typeface="Times New Roman" panose="02020603050405020304" pitchFamily="18" charset="0"/>
                <a:cs typeface="Times New Roman" panose="02020603050405020304" pitchFamily="18" charset="0"/>
              </a:rPr>
              <a:t>výuky. </a:t>
            </a:r>
            <a:endParaRPr lang="cs-CZ" sz="1800" dirty="0">
              <a:solidFill>
                <a:prstClr val="black"/>
              </a:solidFill>
              <a:latin typeface="Times New Roman" panose="02020603050405020304" pitchFamily="18" charset="0"/>
              <a:cs typeface="Times New Roman" panose="02020603050405020304" pitchFamily="18" charset="0"/>
            </a:endParaRPr>
          </a:p>
          <a:p>
            <a:pPr marL="0" indent="0">
              <a:buNone/>
            </a:pPr>
            <a:endParaRPr lang="cs-CZ" sz="1800" dirty="0"/>
          </a:p>
          <a:p>
            <a:pPr marL="0" indent="0">
              <a:buNone/>
            </a:pPr>
            <a:r>
              <a:rPr lang="cs-CZ" sz="2000" b="1" dirty="0" smtClean="0">
                <a:solidFill>
                  <a:schemeClr val="accent6">
                    <a:lumMod val="75000"/>
                  </a:schemeClr>
                </a:solidFill>
                <a:latin typeface="Times New Roman" panose="02020603050405020304" pitchFamily="18" charset="0"/>
                <a:cs typeface="Times New Roman" panose="02020603050405020304" pitchFamily="18" charset="0"/>
              </a:rPr>
              <a:t>Výukové metody </a:t>
            </a:r>
          </a:p>
          <a:p>
            <a:pPr marL="0" indent="0" algn="just">
              <a:buNone/>
            </a:pPr>
            <a:r>
              <a:rPr lang="cs-CZ" sz="1800" b="1" dirty="0" smtClean="0">
                <a:latin typeface="Times New Roman" panose="02020603050405020304" pitchFamily="18" charset="0"/>
                <a:cs typeface="Times New Roman" panose="02020603050405020304" pitchFamily="18" charset="0"/>
              </a:rPr>
              <a:t>Vymezení výukových metod</a:t>
            </a:r>
          </a:p>
          <a:p>
            <a:pPr marL="0" indent="0" algn="just">
              <a:buNone/>
            </a:pPr>
            <a:r>
              <a:rPr lang="cs-CZ" sz="1800" i="1" dirty="0" smtClean="0">
                <a:latin typeface="Times New Roman" panose="02020603050405020304" pitchFamily="18" charset="0"/>
                <a:cs typeface="Times New Roman" panose="02020603050405020304" pitchFamily="18" charset="0"/>
              </a:rPr>
              <a:t>Výukové metody </a:t>
            </a:r>
            <a:r>
              <a:rPr lang="cs-CZ" sz="1800" dirty="0" smtClean="0">
                <a:latin typeface="Times New Roman" panose="02020603050405020304" pitchFamily="18" charset="0"/>
                <a:cs typeface="Times New Roman" panose="02020603050405020304" pitchFamily="18" charset="0"/>
              </a:rPr>
              <a:t>představují koordinovaný a úzce propojený systém činností učitele a pracovních činností žáků, které vedou k naplnění stanovených výukových cílů (Maňák, Švec, 2003). </a:t>
            </a:r>
            <a:r>
              <a:rPr lang="cs-CZ" sz="1800" dirty="0">
                <a:latin typeface="Times New Roman" panose="02020603050405020304" pitchFamily="18" charset="0"/>
                <a:cs typeface="Times New Roman" panose="02020603050405020304" pitchFamily="18" charset="0"/>
              </a:rPr>
              <a:t>Výuková metoda představuje cílevědomý, promyšlený </a:t>
            </a:r>
            <a:r>
              <a:rPr lang="cs-CZ" sz="1800" dirty="0" smtClean="0">
                <a:latin typeface="Times New Roman" panose="02020603050405020304" pitchFamily="18" charset="0"/>
                <a:cs typeface="Times New Roman" panose="02020603050405020304" pitchFamily="18" charset="0"/>
              </a:rPr>
              <a:t>a plánovaný postup</a:t>
            </a:r>
            <a:r>
              <a:rPr lang="cs-CZ" sz="1800" dirty="0">
                <a:latin typeface="Times New Roman" panose="02020603050405020304" pitchFamily="18" charset="0"/>
                <a:cs typeface="Times New Roman" panose="02020603050405020304" pitchFamily="18" charset="0"/>
              </a:rPr>
              <a:t>, kterého učitel ve výuce používá za účelem dosažení stanoveného výukového cíle (Čadílek, Loveček, 2005). Učitel metody volí tak, aby respektoval zákonitosti výukového procesu a aby vyučovaní bylo vedeno tak, že žáci nepřijímají hotové poznatky, pracují samostatně a pokud je to možné, sami </a:t>
            </a:r>
            <a:r>
              <a:rPr lang="cs-CZ" sz="1800" dirty="0" smtClean="0">
                <a:latin typeface="Times New Roman" panose="02020603050405020304" pitchFamily="18" charset="0"/>
                <a:cs typeface="Times New Roman" panose="02020603050405020304" pitchFamily="18" charset="0"/>
              </a:rPr>
              <a:t>objevovali </a:t>
            </a:r>
            <a:r>
              <a:rPr lang="cs-CZ" sz="1800" dirty="0">
                <a:latin typeface="Times New Roman" panose="02020603050405020304" pitchFamily="18" charset="0"/>
                <a:cs typeface="Times New Roman" panose="02020603050405020304" pitchFamily="18" charset="0"/>
              </a:rPr>
              <a:t>nové souvislosti a možnosti využití vlastních získaných </a:t>
            </a:r>
            <a:r>
              <a:rPr lang="cs-CZ" sz="1800" dirty="0" smtClean="0">
                <a:latin typeface="Times New Roman" panose="02020603050405020304" pitchFamily="18" charset="0"/>
                <a:cs typeface="Times New Roman" panose="02020603050405020304" pitchFamily="18" charset="0"/>
              </a:rPr>
              <a:t>poznatků v praxi technických a dalších oborů. </a:t>
            </a:r>
            <a:endParaRPr lang="cs-CZ" sz="1800" dirty="0">
              <a:latin typeface="Times New Roman" panose="02020603050405020304" pitchFamily="18" charset="0"/>
              <a:cs typeface="Times New Roman" panose="02020603050405020304" pitchFamily="18" charset="0"/>
            </a:endParaRPr>
          </a:p>
          <a:p>
            <a:pPr marL="0" indent="0" algn="just">
              <a:buNone/>
            </a:pPr>
            <a:endParaRPr lang="cs-CZ" sz="1800" dirty="0" smtClean="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30</a:t>
            </a:fld>
            <a:endParaRPr lang="cs-CZ"/>
          </a:p>
        </p:txBody>
      </p:sp>
    </p:spTree>
    <p:extLst>
      <p:ext uri="{BB962C8B-B14F-4D97-AF65-F5344CB8AC3E}">
        <p14:creationId xmlns:p14="http://schemas.microsoft.com/office/powerpoint/2010/main" val="13924960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336704"/>
          </a:xfrm>
        </p:spPr>
        <p:txBody>
          <a:bodyPr>
            <a:normAutofit fontScale="40000" lnSpcReduction="20000"/>
          </a:bodyPr>
          <a:lstStyle/>
          <a:p>
            <a:pPr lvl="0" algn="just" fontAlgn="base">
              <a:lnSpc>
                <a:spcPct val="120000"/>
              </a:lnSpc>
              <a:spcBef>
                <a:spcPts val="0"/>
              </a:spcBef>
              <a:spcAft>
                <a:spcPct val="0"/>
              </a:spcAft>
              <a:buClr>
                <a:srgbClr val="FFCC00"/>
              </a:buClr>
              <a:buSzPct val="120000"/>
              <a:buNone/>
              <a:defRPr/>
            </a:pPr>
            <a:r>
              <a:rPr lang="cs-CZ" sz="4500" b="1" kern="0" dirty="0">
                <a:latin typeface="Times New Roman" pitchFamily="18" charset="0"/>
              </a:rPr>
              <a:t>Rozdělení metod</a:t>
            </a:r>
          </a:p>
          <a:p>
            <a:pPr marL="0" lvl="0" indent="0" algn="just" fontAlgn="base">
              <a:lnSpc>
                <a:spcPct val="120000"/>
              </a:lnSpc>
              <a:spcBef>
                <a:spcPts val="0"/>
              </a:spcBef>
              <a:spcAft>
                <a:spcPct val="0"/>
              </a:spcAft>
              <a:buClr>
                <a:srgbClr val="FFCC00"/>
              </a:buClr>
              <a:buSzPct val="120000"/>
              <a:buNone/>
              <a:defRPr/>
            </a:pPr>
            <a:r>
              <a:rPr lang="cs-CZ" sz="4500" i="1" kern="0" dirty="0">
                <a:solidFill>
                  <a:srgbClr val="000000"/>
                </a:solidFill>
                <a:latin typeface="Times New Roman" pitchFamily="18" charset="0"/>
              </a:rPr>
              <a:t>Existují různé přístupy </a:t>
            </a:r>
            <a:r>
              <a:rPr lang="cs-CZ" sz="4500" i="1" kern="0" dirty="0" smtClean="0">
                <a:solidFill>
                  <a:srgbClr val="000000"/>
                </a:solidFill>
                <a:latin typeface="Times New Roman" pitchFamily="18" charset="0"/>
              </a:rPr>
              <a:t>k </a:t>
            </a:r>
            <a:r>
              <a:rPr lang="cs-CZ" sz="4500" i="1" kern="0" dirty="0">
                <a:solidFill>
                  <a:srgbClr val="000000"/>
                </a:solidFill>
                <a:latin typeface="Times New Roman" pitchFamily="18" charset="0"/>
              </a:rPr>
              <a:t>členění výukových </a:t>
            </a:r>
            <a:r>
              <a:rPr lang="cs-CZ" sz="4500" i="1" kern="0" dirty="0" smtClean="0">
                <a:solidFill>
                  <a:srgbClr val="000000"/>
                </a:solidFill>
                <a:latin typeface="Times New Roman" pitchFamily="18" charset="0"/>
              </a:rPr>
              <a:t>metod </a:t>
            </a:r>
            <a:r>
              <a:rPr lang="cs-CZ" sz="4500" kern="0" dirty="0" smtClean="0">
                <a:solidFill>
                  <a:srgbClr val="000000"/>
                </a:solidFill>
                <a:latin typeface="Times New Roman" pitchFamily="18" charset="0"/>
              </a:rPr>
              <a:t>– podle fází výuky, metody z hlediska pramene poznání, metody z hlediska aktivity a samostatnosti (aspekt psychologický), metody z </a:t>
            </a:r>
            <a:r>
              <a:rPr lang="cs-CZ" sz="4500" kern="0" dirty="0">
                <a:solidFill>
                  <a:srgbClr val="000000"/>
                </a:solidFill>
                <a:latin typeface="Times New Roman" pitchFamily="18" charset="0"/>
              </a:rPr>
              <a:t>hlediska myšlenkových operací </a:t>
            </a:r>
            <a:r>
              <a:rPr lang="cs-CZ" sz="4500" kern="0" dirty="0" smtClean="0">
                <a:solidFill>
                  <a:srgbClr val="000000"/>
                </a:solidFill>
                <a:latin typeface="Times New Roman" pitchFamily="18" charset="0"/>
              </a:rPr>
              <a:t>(aspekt logický), kombinovaný pohled na výukové metody podle stupňující se náročnosti ve výuce. </a:t>
            </a:r>
            <a:r>
              <a:rPr lang="cs-CZ" sz="4500" i="1" kern="0" dirty="0" smtClean="0">
                <a:solidFill>
                  <a:srgbClr val="000000"/>
                </a:solidFill>
                <a:latin typeface="Times New Roman" pitchFamily="18" charset="0"/>
              </a:rPr>
              <a:t>Pro praxi odborného vzdělávání je vhodný </a:t>
            </a:r>
            <a:r>
              <a:rPr lang="cs-CZ" sz="4500" i="1" kern="0" dirty="0">
                <a:solidFill>
                  <a:srgbClr val="000000"/>
                </a:solidFill>
                <a:latin typeface="Times New Roman" pitchFamily="18" charset="0"/>
              </a:rPr>
              <a:t>kombinovaný a upravený model  členění výukových metod v kombinaci s organizačními formami </a:t>
            </a:r>
            <a:r>
              <a:rPr lang="cs-CZ" sz="4500" i="1" kern="0" dirty="0" smtClean="0">
                <a:solidFill>
                  <a:srgbClr val="000000"/>
                </a:solidFill>
                <a:latin typeface="Times New Roman" pitchFamily="18" charset="0"/>
              </a:rPr>
              <a:t>výuky (Pecina, 2015): </a:t>
            </a:r>
            <a:endParaRPr lang="cs-CZ" sz="4500" i="1" kern="0" dirty="0">
              <a:solidFill>
                <a:srgbClr val="000000"/>
              </a:solidFill>
              <a:latin typeface="Times New Roman" pitchFamily="18" charset="0"/>
            </a:endParaRPr>
          </a:p>
          <a:p>
            <a:pPr marL="0" lvl="0" indent="0" algn="just" fontAlgn="base">
              <a:lnSpc>
                <a:spcPct val="120000"/>
              </a:lnSpc>
              <a:spcBef>
                <a:spcPts val="0"/>
              </a:spcBef>
              <a:spcAft>
                <a:spcPct val="0"/>
              </a:spcAft>
              <a:buClr>
                <a:srgbClr val="FFCC00"/>
              </a:buClr>
              <a:buSzPct val="120000"/>
              <a:buNone/>
              <a:defRPr/>
            </a:pPr>
            <a:r>
              <a:rPr lang="cs-CZ" sz="4500" kern="0" dirty="0">
                <a:solidFill>
                  <a:srgbClr val="000000"/>
                </a:solidFill>
                <a:latin typeface="Times New Roman" pitchFamily="18" charset="0"/>
              </a:rPr>
              <a:t>1</a:t>
            </a:r>
            <a:r>
              <a:rPr lang="cs-CZ" sz="4500" i="1" kern="0" dirty="0">
                <a:solidFill>
                  <a:srgbClr val="000000"/>
                </a:solidFill>
                <a:latin typeface="Times New Roman" pitchFamily="18" charset="0"/>
              </a:rPr>
              <a:t>. Metody zprostředkování hotových vědomostí, dovedností a </a:t>
            </a:r>
            <a:r>
              <a:rPr lang="cs-CZ" sz="4500" i="1" kern="0" dirty="0" smtClean="0">
                <a:solidFill>
                  <a:srgbClr val="000000"/>
                </a:solidFill>
                <a:latin typeface="Times New Roman" pitchFamily="18" charset="0"/>
              </a:rPr>
              <a:t>návyků </a:t>
            </a:r>
            <a:r>
              <a:rPr lang="cs-CZ" sz="4500" kern="0" dirty="0" smtClean="0">
                <a:solidFill>
                  <a:srgbClr val="000000"/>
                </a:solidFill>
                <a:latin typeface="Times New Roman" pitchFamily="18" charset="0"/>
              </a:rPr>
              <a:t>(klasické, tradiční výukové metody</a:t>
            </a:r>
            <a:r>
              <a:rPr lang="cs-CZ" sz="4500" kern="0" dirty="0" smtClean="0">
                <a:solidFill>
                  <a:srgbClr val="000000"/>
                </a:solidFill>
                <a:latin typeface="Times New Roman" pitchFamily="18" charset="0"/>
              </a:rPr>
              <a:t>)</a:t>
            </a:r>
            <a:endParaRPr lang="cs-CZ" sz="4500" kern="0" dirty="0">
              <a:solidFill>
                <a:srgbClr val="000000"/>
              </a:solidFill>
              <a:latin typeface="Times New Roman" pitchFamily="18" charset="0"/>
            </a:endParaRPr>
          </a:p>
          <a:p>
            <a:pPr marL="180975" indent="-180975" algn="just" fontAlgn="base">
              <a:lnSpc>
                <a:spcPct val="120000"/>
              </a:lnSpc>
              <a:spcBef>
                <a:spcPts val="0"/>
              </a:spcBef>
              <a:spcAft>
                <a:spcPct val="0"/>
              </a:spcAft>
              <a:buClr>
                <a:schemeClr val="tx1"/>
              </a:buClr>
              <a:buSzPct val="120000"/>
              <a:defRPr/>
            </a:pPr>
            <a:r>
              <a:rPr lang="cs-CZ" sz="4500" kern="0" dirty="0" smtClean="0">
                <a:solidFill>
                  <a:srgbClr val="000000"/>
                </a:solidFill>
                <a:latin typeface="Times New Roman" pitchFamily="18" charset="0"/>
              </a:rPr>
              <a:t>Metody </a:t>
            </a:r>
            <a:r>
              <a:rPr lang="cs-CZ" sz="4500" kern="0" dirty="0">
                <a:solidFill>
                  <a:srgbClr val="000000"/>
                </a:solidFill>
                <a:latin typeface="Times New Roman" pitchFamily="18" charset="0"/>
              </a:rPr>
              <a:t>slovní (vysvětlování, popis, přednáška, práce s textem).</a:t>
            </a:r>
          </a:p>
          <a:p>
            <a:pPr marL="180975" indent="-180975" algn="just" fontAlgn="base">
              <a:lnSpc>
                <a:spcPct val="120000"/>
              </a:lnSpc>
              <a:spcBef>
                <a:spcPts val="0"/>
              </a:spcBef>
              <a:spcAft>
                <a:spcPct val="0"/>
              </a:spcAft>
              <a:buClr>
                <a:schemeClr val="tx1"/>
              </a:buClr>
              <a:buSzPct val="120000"/>
              <a:defRPr/>
            </a:pPr>
            <a:r>
              <a:rPr lang="cs-CZ" sz="4500" kern="0" dirty="0" smtClean="0">
                <a:solidFill>
                  <a:srgbClr val="000000"/>
                </a:solidFill>
                <a:latin typeface="Times New Roman" pitchFamily="18" charset="0"/>
              </a:rPr>
              <a:t>Metody </a:t>
            </a:r>
            <a:r>
              <a:rPr lang="cs-CZ" sz="4500" kern="0" dirty="0">
                <a:solidFill>
                  <a:srgbClr val="000000"/>
                </a:solidFill>
                <a:latin typeface="Times New Roman" pitchFamily="18" charset="0"/>
              </a:rPr>
              <a:t>názorně - demonstrační (předvádění a pozorování, práce s obrazem, instruktáž).</a:t>
            </a:r>
          </a:p>
          <a:p>
            <a:pPr marL="180975" indent="-180975" algn="just" fontAlgn="base">
              <a:lnSpc>
                <a:spcPct val="120000"/>
              </a:lnSpc>
              <a:spcBef>
                <a:spcPts val="0"/>
              </a:spcBef>
              <a:spcAft>
                <a:spcPct val="0"/>
              </a:spcAft>
              <a:buClr>
                <a:schemeClr val="tx1"/>
              </a:buClr>
              <a:buSzPct val="120000"/>
              <a:defRPr/>
            </a:pPr>
            <a:r>
              <a:rPr lang="cs-CZ" sz="4500" kern="0" dirty="0" smtClean="0">
                <a:solidFill>
                  <a:srgbClr val="000000"/>
                </a:solidFill>
                <a:latin typeface="Times New Roman" pitchFamily="18" charset="0"/>
              </a:rPr>
              <a:t>Metody </a:t>
            </a:r>
            <a:r>
              <a:rPr lang="cs-CZ" sz="4500" kern="0" dirty="0" err="1">
                <a:solidFill>
                  <a:srgbClr val="000000"/>
                </a:solidFill>
                <a:latin typeface="Times New Roman" pitchFamily="18" charset="0"/>
              </a:rPr>
              <a:t>dovednostně</a:t>
            </a:r>
            <a:r>
              <a:rPr lang="cs-CZ" sz="4500" kern="0" dirty="0">
                <a:solidFill>
                  <a:srgbClr val="000000"/>
                </a:solidFill>
                <a:latin typeface="Times New Roman" pitchFamily="18" charset="0"/>
              </a:rPr>
              <a:t> praktické (frontální laborování a experimentování, napodobování, práce v dílně, cvičné kuchyni, školním pozemku).</a:t>
            </a:r>
          </a:p>
          <a:p>
            <a:pPr algn="just" fontAlgn="base">
              <a:lnSpc>
                <a:spcPct val="120000"/>
              </a:lnSpc>
              <a:spcBef>
                <a:spcPts val="0"/>
              </a:spcBef>
              <a:spcAft>
                <a:spcPct val="0"/>
              </a:spcAft>
              <a:buClr>
                <a:schemeClr val="tx1"/>
              </a:buClr>
              <a:buSzPct val="120000"/>
              <a:defRPr/>
            </a:pPr>
            <a:endParaRPr lang="cs-CZ" sz="4500" kern="0" dirty="0">
              <a:solidFill>
                <a:srgbClr val="000000"/>
              </a:solidFill>
              <a:latin typeface="Times New Roman" pitchFamily="18" charset="0"/>
            </a:endParaRPr>
          </a:p>
          <a:p>
            <a:pPr marL="0" lvl="0" indent="0" algn="just" fontAlgn="base">
              <a:lnSpc>
                <a:spcPct val="120000"/>
              </a:lnSpc>
              <a:spcBef>
                <a:spcPts val="0"/>
              </a:spcBef>
              <a:spcAft>
                <a:spcPct val="0"/>
              </a:spcAft>
              <a:buClr>
                <a:srgbClr val="FFCC00"/>
              </a:buClr>
              <a:buSzPct val="120000"/>
              <a:buNone/>
              <a:defRPr/>
            </a:pPr>
            <a:r>
              <a:rPr lang="cs-CZ" sz="4500" kern="0" dirty="0">
                <a:solidFill>
                  <a:srgbClr val="000000"/>
                </a:solidFill>
                <a:latin typeface="Times New Roman" pitchFamily="18" charset="0"/>
              </a:rPr>
              <a:t>2. </a:t>
            </a:r>
            <a:r>
              <a:rPr lang="cs-CZ" sz="4500" i="1" kern="0" dirty="0">
                <a:solidFill>
                  <a:srgbClr val="000000"/>
                </a:solidFill>
                <a:latin typeface="Times New Roman" pitchFamily="18" charset="0"/>
              </a:rPr>
              <a:t>Metody aktivizující výuky </a:t>
            </a:r>
            <a:r>
              <a:rPr lang="cs-CZ" sz="4500" kern="0" dirty="0">
                <a:solidFill>
                  <a:srgbClr val="000000"/>
                </a:solidFill>
                <a:latin typeface="Times New Roman" pitchFamily="18" charset="0"/>
              </a:rPr>
              <a:t>(metody problémové v kombinaci s organizačními formami výuky)</a:t>
            </a:r>
          </a:p>
          <a:p>
            <a:pPr marL="180975" indent="-180975" algn="just" fontAlgn="base">
              <a:lnSpc>
                <a:spcPct val="120000"/>
              </a:lnSpc>
              <a:spcBef>
                <a:spcPts val="0"/>
              </a:spcBef>
              <a:spcAft>
                <a:spcPct val="0"/>
              </a:spcAft>
              <a:buClr>
                <a:schemeClr val="tx1"/>
              </a:buClr>
              <a:buSzPct val="120000"/>
              <a:defRPr/>
            </a:pPr>
            <a:r>
              <a:rPr lang="cs-CZ" sz="4500" kern="0" dirty="0" smtClean="0">
                <a:solidFill>
                  <a:srgbClr val="000000"/>
                </a:solidFill>
                <a:latin typeface="Times New Roman" pitchFamily="18" charset="0"/>
              </a:rPr>
              <a:t>Problémově </a:t>
            </a:r>
            <a:r>
              <a:rPr lang="cs-CZ" sz="4500" kern="0" dirty="0">
                <a:solidFill>
                  <a:srgbClr val="000000"/>
                </a:solidFill>
                <a:latin typeface="Times New Roman" pitchFamily="18" charset="0"/>
              </a:rPr>
              <a:t>orientované pozorování předmětů a jevů.</a:t>
            </a:r>
          </a:p>
          <a:p>
            <a:pPr marL="180975" indent="-180975" algn="just" fontAlgn="base">
              <a:lnSpc>
                <a:spcPct val="120000"/>
              </a:lnSpc>
              <a:spcBef>
                <a:spcPts val="0"/>
              </a:spcBef>
              <a:spcAft>
                <a:spcPct val="0"/>
              </a:spcAft>
              <a:buClr>
                <a:schemeClr val="tx1"/>
              </a:buClr>
              <a:buSzPct val="120000"/>
              <a:defRPr/>
            </a:pPr>
            <a:r>
              <a:rPr lang="cs-CZ" sz="4500" kern="0" dirty="0" smtClean="0">
                <a:solidFill>
                  <a:srgbClr val="000000"/>
                </a:solidFill>
                <a:latin typeface="Times New Roman" pitchFamily="18" charset="0"/>
              </a:rPr>
              <a:t>Instruktáž </a:t>
            </a:r>
            <a:r>
              <a:rPr lang="cs-CZ" sz="4500" kern="0" dirty="0">
                <a:solidFill>
                  <a:srgbClr val="000000"/>
                </a:solidFill>
                <a:latin typeface="Times New Roman" pitchFamily="18" charset="0"/>
              </a:rPr>
              <a:t>a problémově orientovaná instruktáž. </a:t>
            </a:r>
          </a:p>
          <a:p>
            <a:pPr marL="180975" indent="-180975" algn="just" fontAlgn="base">
              <a:lnSpc>
                <a:spcPct val="120000"/>
              </a:lnSpc>
              <a:spcBef>
                <a:spcPts val="0"/>
              </a:spcBef>
              <a:spcAft>
                <a:spcPct val="0"/>
              </a:spcAft>
              <a:buClr>
                <a:schemeClr val="tx1"/>
              </a:buClr>
              <a:buSzPct val="120000"/>
              <a:defRPr/>
            </a:pPr>
            <a:r>
              <a:rPr lang="cs-CZ" sz="4500" kern="0" dirty="0" smtClean="0">
                <a:solidFill>
                  <a:srgbClr val="000000"/>
                </a:solidFill>
                <a:latin typeface="Times New Roman" pitchFamily="18" charset="0"/>
              </a:rPr>
              <a:t>Samostatná </a:t>
            </a:r>
            <a:r>
              <a:rPr lang="cs-CZ" sz="4500" kern="0" dirty="0">
                <a:solidFill>
                  <a:srgbClr val="000000"/>
                </a:solidFill>
                <a:latin typeface="Times New Roman" pitchFamily="18" charset="0"/>
              </a:rPr>
              <a:t>práce.</a:t>
            </a:r>
          </a:p>
          <a:p>
            <a:pPr marL="180975" indent="-180975" algn="just" fontAlgn="base">
              <a:lnSpc>
                <a:spcPct val="120000"/>
              </a:lnSpc>
              <a:spcBef>
                <a:spcPts val="0"/>
              </a:spcBef>
              <a:spcAft>
                <a:spcPct val="0"/>
              </a:spcAft>
              <a:buClr>
                <a:schemeClr val="tx1"/>
              </a:buClr>
              <a:buSzPct val="120000"/>
              <a:defRPr/>
            </a:pPr>
            <a:r>
              <a:rPr lang="cs-CZ" sz="4500" kern="0" dirty="0" smtClean="0">
                <a:solidFill>
                  <a:srgbClr val="000000"/>
                </a:solidFill>
                <a:latin typeface="Times New Roman" pitchFamily="18" charset="0"/>
              </a:rPr>
              <a:t>Diskusní </a:t>
            </a:r>
            <a:r>
              <a:rPr lang="cs-CZ" sz="4500" kern="0" dirty="0">
                <a:solidFill>
                  <a:srgbClr val="000000"/>
                </a:solidFill>
                <a:latin typeface="Times New Roman" pitchFamily="18" charset="0"/>
              </a:rPr>
              <a:t>metody (rozhovor, dialog, diskuse).</a:t>
            </a:r>
          </a:p>
          <a:p>
            <a:pPr marL="180975" indent="-180975" algn="just" fontAlgn="base">
              <a:lnSpc>
                <a:spcPct val="120000"/>
              </a:lnSpc>
              <a:spcBef>
                <a:spcPts val="0"/>
              </a:spcBef>
              <a:spcAft>
                <a:spcPct val="0"/>
              </a:spcAft>
              <a:buClr>
                <a:schemeClr val="tx1"/>
              </a:buClr>
              <a:buSzPct val="120000"/>
              <a:defRPr/>
            </a:pPr>
            <a:r>
              <a:rPr lang="cs-CZ" sz="4500" kern="0" dirty="0" smtClean="0">
                <a:solidFill>
                  <a:srgbClr val="000000"/>
                </a:solidFill>
                <a:latin typeface="Times New Roman" pitchFamily="18" charset="0"/>
              </a:rPr>
              <a:t>Problémová </a:t>
            </a:r>
            <a:r>
              <a:rPr lang="cs-CZ" sz="4500" kern="0" dirty="0">
                <a:solidFill>
                  <a:srgbClr val="000000"/>
                </a:solidFill>
                <a:latin typeface="Times New Roman" pitchFamily="18" charset="0"/>
              </a:rPr>
              <a:t>metoda (metoda řešení problémových otázek a úkolů</a:t>
            </a:r>
            <a:r>
              <a:rPr lang="cs-CZ" sz="4500" kern="0" dirty="0" smtClean="0">
                <a:solidFill>
                  <a:srgbClr val="000000"/>
                </a:solidFill>
                <a:latin typeface="Times New Roman" pitchFamily="18" charset="0"/>
              </a:rPr>
              <a:t>).</a:t>
            </a:r>
            <a:endParaRPr lang="cs-CZ" sz="4500" kern="0" dirty="0">
              <a:solidFill>
                <a:srgbClr val="000000"/>
              </a:solidFill>
              <a:latin typeface="Times New Roman"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31</a:t>
            </a:fld>
            <a:endParaRPr lang="cs-CZ"/>
          </a:p>
        </p:txBody>
      </p:sp>
    </p:spTree>
    <p:extLst>
      <p:ext uri="{BB962C8B-B14F-4D97-AF65-F5344CB8AC3E}">
        <p14:creationId xmlns:p14="http://schemas.microsoft.com/office/powerpoint/2010/main" val="10424592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noAutofit/>
          </a:bodyPr>
          <a:lstStyle/>
          <a:p>
            <a:pPr marL="180975" lvl="0" indent="-180975" algn="just" fontAlgn="base">
              <a:spcBef>
                <a:spcPts val="0"/>
              </a:spcBef>
              <a:spcAft>
                <a:spcPct val="0"/>
              </a:spcAft>
              <a:buClr>
                <a:prstClr val="black"/>
              </a:buClr>
              <a:buSzPct val="120000"/>
              <a:defRPr/>
            </a:pPr>
            <a:r>
              <a:rPr lang="cs-CZ" sz="1800" kern="0" dirty="0">
                <a:solidFill>
                  <a:srgbClr val="000000"/>
                </a:solidFill>
                <a:latin typeface="Times New Roman" pitchFamily="18" charset="0"/>
              </a:rPr>
              <a:t>Metody situační a inscenační. </a:t>
            </a:r>
          </a:p>
          <a:p>
            <a:pPr marL="180975" lvl="0" indent="-180975" algn="just" fontAlgn="base">
              <a:spcBef>
                <a:spcPts val="0"/>
              </a:spcBef>
              <a:spcAft>
                <a:spcPct val="0"/>
              </a:spcAft>
              <a:buClr>
                <a:prstClr val="black"/>
              </a:buClr>
              <a:buSzPct val="120000"/>
              <a:defRPr/>
            </a:pPr>
            <a:r>
              <a:rPr lang="cs-CZ" sz="1800" kern="0" dirty="0">
                <a:solidFill>
                  <a:srgbClr val="000000"/>
                </a:solidFill>
                <a:latin typeface="Times New Roman" pitchFamily="18" charset="0"/>
              </a:rPr>
              <a:t>Didaktické hry</a:t>
            </a:r>
            <a:r>
              <a:rPr lang="cs-CZ" sz="1800" kern="0" dirty="0" smtClean="0">
                <a:solidFill>
                  <a:srgbClr val="000000"/>
                </a:solidFill>
                <a:latin typeface="Times New Roman" pitchFamily="18" charset="0"/>
              </a:rPr>
              <a:t>.</a:t>
            </a:r>
          </a:p>
          <a:p>
            <a:pPr marL="180975" lvl="0" indent="-180975" algn="just" fontAlgn="base">
              <a:spcBef>
                <a:spcPts val="0"/>
              </a:spcBef>
              <a:spcAft>
                <a:spcPct val="0"/>
              </a:spcAft>
              <a:buClr>
                <a:prstClr val="black"/>
              </a:buClr>
              <a:buSzPct val="120000"/>
              <a:defRPr/>
            </a:pPr>
            <a:r>
              <a:rPr lang="cs-CZ" sz="1800" kern="0" dirty="0" smtClean="0">
                <a:solidFill>
                  <a:srgbClr val="000000"/>
                </a:solidFill>
                <a:latin typeface="Times New Roman" pitchFamily="18" charset="0"/>
              </a:rPr>
              <a:t>Brainstorming </a:t>
            </a:r>
            <a:r>
              <a:rPr lang="cs-CZ" sz="1800" kern="0" dirty="0">
                <a:solidFill>
                  <a:srgbClr val="000000"/>
                </a:solidFill>
                <a:latin typeface="Times New Roman" pitchFamily="18" charset="0"/>
              </a:rPr>
              <a:t>a </a:t>
            </a:r>
            <a:r>
              <a:rPr lang="cs-CZ" sz="1800" kern="0" dirty="0" err="1">
                <a:solidFill>
                  <a:srgbClr val="000000"/>
                </a:solidFill>
                <a:latin typeface="Times New Roman" pitchFamily="18" charset="0"/>
              </a:rPr>
              <a:t>brainwriting</a:t>
            </a:r>
            <a:r>
              <a:rPr lang="cs-CZ" sz="1800" kern="0" dirty="0">
                <a:solidFill>
                  <a:srgbClr val="000000"/>
                </a:solidFill>
                <a:latin typeface="Times New Roman" pitchFamily="18" charset="0"/>
              </a:rPr>
              <a:t>.</a:t>
            </a:r>
          </a:p>
          <a:p>
            <a:pPr marL="180975" lvl="0" indent="-180975" algn="just" fontAlgn="base">
              <a:spcBef>
                <a:spcPts val="0"/>
              </a:spcBef>
              <a:spcAft>
                <a:spcPct val="0"/>
              </a:spcAft>
              <a:buClr>
                <a:prstClr val="black"/>
              </a:buClr>
              <a:buSzPct val="120000"/>
              <a:defRPr/>
            </a:pPr>
            <a:r>
              <a:rPr lang="cs-CZ" sz="1800" kern="0" dirty="0">
                <a:solidFill>
                  <a:srgbClr val="000000"/>
                </a:solidFill>
                <a:latin typeface="Times New Roman" pitchFamily="18" charset="0"/>
              </a:rPr>
              <a:t>Mentální mapování</a:t>
            </a:r>
            <a:r>
              <a:rPr lang="cs-CZ" sz="1800" kern="0" dirty="0" smtClean="0">
                <a:solidFill>
                  <a:srgbClr val="000000"/>
                </a:solidFill>
                <a:latin typeface="Times New Roman" pitchFamily="18" charset="0"/>
              </a:rPr>
              <a:t>.</a:t>
            </a:r>
          </a:p>
          <a:p>
            <a:pPr marL="180975" lvl="0" indent="-180975" algn="just" fontAlgn="base">
              <a:spcBef>
                <a:spcPts val="0"/>
              </a:spcBef>
              <a:spcAft>
                <a:spcPct val="0"/>
              </a:spcAft>
              <a:buClr>
                <a:prstClr val="black"/>
              </a:buClr>
              <a:buSzPct val="120000"/>
              <a:defRPr/>
            </a:pPr>
            <a:r>
              <a:rPr lang="cs-CZ" sz="1800" kern="0" dirty="0" smtClean="0">
                <a:solidFill>
                  <a:srgbClr val="000000"/>
                </a:solidFill>
                <a:latin typeface="Times New Roman" pitchFamily="18" charset="0"/>
              </a:rPr>
              <a:t>Projektová </a:t>
            </a:r>
            <a:r>
              <a:rPr lang="cs-CZ" sz="1800" kern="0" dirty="0">
                <a:solidFill>
                  <a:srgbClr val="000000"/>
                </a:solidFill>
                <a:latin typeface="Times New Roman" pitchFamily="18" charset="0"/>
              </a:rPr>
              <a:t>výuka (výukové projekty).</a:t>
            </a:r>
          </a:p>
          <a:p>
            <a:pPr marL="180975" lvl="0" indent="-180975" algn="just" fontAlgn="base">
              <a:spcBef>
                <a:spcPts val="0"/>
              </a:spcBef>
              <a:spcAft>
                <a:spcPct val="0"/>
              </a:spcAft>
              <a:buClr>
                <a:prstClr val="black"/>
              </a:buClr>
              <a:buSzPct val="120000"/>
              <a:defRPr/>
            </a:pPr>
            <a:r>
              <a:rPr lang="cs-CZ" sz="1800" kern="0" dirty="0">
                <a:solidFill>
                  <a:srgbClr val="000000"/>
                </a:solidFill>
                <a:latin typeface="Times New Roman" pitchFamily="18" charset="0"/>
              </a:rPr>
              <a:t>Televizní výuka (využití výukových videí</a:t>
            </a:r>
            <a:r>
              <a:rPr lang="cs-CZ" sz="1800" kern="0" dirty="0" smtClean="0">
                <a:solidFill>
                  <a:srgbClr val="000000"/>
                </a:solidFill>
                <a:latin typeface="Times New Roman" pitchFamily="18" charset="0"/>
              </a:rPr>
              <a:t>)</a:t>
            </a:r>
          </a:p>
          <a:p>
            <a:pPr marL="180975" lvl="0" indent="-180975" algn="just" fontAlgn="base">
              <a:spcBef>
                <a:spcPts val="0"/>
              </a:spcBef>
              <a:spcAft>
                <a:spcPct val="0"/>
              </a:spcAft>
              <a:buClr>
                <a:prstClr val="black"/>
              </a:buClr>
              <a:buSzPct val="120000"/>
              <a:defRPr/>
            </a:pPr>
            <a:r>
              <a:rPr lang="cs-CZ" sz="1800" kern="0" dirty="0" smtClean="0">
                <a:solidFill>
                  <a:srgbClr val="000000"/>
                </a:solidFill>
                <a:latin typeface="Times New Roman" pitchFamily="18" charset="0"/>
              </a:rPr>
              <a:t>Problémově </a:t>
            </a:r>
            <a:r>
              <a:rPr lang="cs-CZ" sz="1800" kern="0" dirty="0">
                <a:solidFill>
                  <a:srgbClr val="000000"/>
                </a:solidFill>
                <a:latin typeface="Times New Roman" pitchFamily="18" charset="0"/>
              </a:rPr>
              <a:t>orientovaná práce s počítačem.</a:t>
            </a:r>
          </a:p>
          <a:p>
            <a:pPr marL="180975" lvl="0" indent="-180975" algn="just" fontAlgn="base">
              <a:spcBef>
                <a:spcPts val="0"/>
              </a:spcBef>
              <a:spcAft>
                <a:spcPct val="0"/>
              </a:spcAft>
              <a:buClr>
                <a:prstClr val="black"/>
              </a:buClr>
              <a:buSzPct val="120000"/>
              <a:defRPr/>
            </a:pPr>
            <a:r>
              <a:rPr lang="cs-CZ" sz="1800" kern="0" dirty="0">
                <a:solidFill>
                  <a:srgbClr val="000000"/>
                </a:solidFill>
                <a:latin typeface="Times New Roman" pitchFamily="18" charset="0"/>
              </a:rPr>
              <a:t>Problémově orientované školní experimentování, laborování a práce v dílnách, problémově orientované cvičné, užitkové a produktivní práce.</a:t>
            </a:r>
          </a:p>
          <a:p>
            <a:pPr marL="180975" lvl="0" indent="-180975" algn="just" fontAlgn="base">
              <a:spcBef>
                <a:spcPts val="0"/>
              </a:spcBef>
              <a:spcAft>
                <a:spcPct val="0"/>
              </a:spcAft>
              <a:buClr>
                <a:prstClr val="black"/>
              </a:buClr>
              <a:buSzPct val="120000"/>
              <a:defRPr/>
            </a:pPr>
            <a:r>
              <a:rPr lang="cs-CZ" sz="1800" kern="0" dirty="0">
                <a:solidFill>
                  <a:srgbClr val="000000"/>
                </a:solidFill>
                <a:latin typeface="Times New Roman" pitchFamily="18" charset="0"/>
              </a:rPr>
              <a:t>Problémově orientované skupinové a kooperativní vyučování.</a:t>
            </a:r>
          </a:p>
          <a:p>
            <a:pPr marL="180975" lvl="0" indent="-180975" algn="just" fontAlgn="base">
              <a:spcBef>
                <a:spcPts val="0"/>
              </a:spcBef>
              <a:spcAft>
                <a:spcPct val="0"/>
              </a:spcAft>
              <a:buClr>
                <a:prstClr val="black"/>
              </a:buClr>
              <a:buSzPct val="120000"/>
              <a:defRPr/>
            </a:pPr>
            <a:r>
              <a:rPr lang="cs-CZ" sz="1800" kern="0" dirty="0">
                <a:solidFill>
                  <a:srgbClr val="000000"/>
                </a:solidFill>
                <a:latin typeface="Times New Roman" pitchFamily="18" charset="0"/>
              </a:rPr>
              <a:t>Problémově orientované exkurze, vycházky a jiné mimoškolní akce</a:t>
            </a:r>
            <a:r>
              <a:rPr lang="cs-CZ" sz="1800" kern="0" dirty="0" smtClean="0">
                <a:solidFill>
                  <a:srgbClr val="000000"/>
                </a:solidFill>
                <a:latin typeface="Times New Roman" pitchFamily="18" charset="0"/>
              </a:rPr>
              <a:t>.</a:t>
            </a:r>
          </a:p>
          <a:p>
            <a:pPr marL="180975" lvl="0" indent="-180975" algn="just" fontAlgn="base">
              <a:spcBef>
                <a:spcPts val="0"/>
              </a:spcBef>
              <a:spcAft>
                <a:spcPct val="0"/>
              </a:spcAft>
              <a:buClr>
                <a:prstClr val="black"/>
              </a:buClr>
              <a:buSzPct val="120000"/>
              <a:defRPr/>
            </a:pPr>
            <a:r>
              <a:rPr lang="cs-CZ" sz="1800" kern="0" dirty="0" smtClean="0">
                <a:solidFill>
                  <a:srgbClr val="000000"/>
                </a:solidFill>
                <a:latin typeface="Times New Roman" pitchFamily="18" charset="0"/>
              </a:rPr>
              <a:t>Další </a:t>
            </a:r>
            <a:r>
              <a:rPr lang="cs-CZ" sz="1800" kern="0" dirty="0">
                <a:solidFill>
                  <a:srgbClr val="000000"/>
                </a:solidFill>
                <a:latin typeface="Times New Roman" pitchFamily="18" charset="0"/>
              </a:rPr>
              <a:t>varianty metod (modifikace výše zmíněných metod): případové studie, metoda černé skříňky (</a:t>
            </a:r>
            <a:r>
              <a:rPr lang="cs-CZ" sz="1800" kern="0" dirty="0" err="1">
                <a:solidFill>
                  <a:srgbClr val="000000"/>
                </a:solidFill>
                <a:latin typeface="Times New Roman" pitchFamily="18" charset="0"/>
              </a:rPr>
              <a:t>black</a:t>
            </a:r>
            <a:r>
              <a:rPr lang="cs-CZ" sz="1800" kern="0" dirty="0">
                <a:solidFill>
                  <a:srgbClr val="000000"/>
                </a:solidFill>
                <a:latin typeface="Times New Roman" pitchFamily="18" charset="0"/>
              </a:rPr>
              <a:t> box), metoda konfrontace, paradoxy, úlohy samostatně sestavované, úlohy na předvídání, metoda 653, </a:t>
            </a:r>
            <a:r>
              <a:rPr lang="cs-CZ" sz="1800" kern="0" dirty="0" err="1">
                <a:solidFill>
                  <a:srgbClr val="000000"/>
                </a:solidFill>
                <a:latin typeface="Times New Roman" pitchFamily="18" charset="0"/>
              </a:rPr>
              <a:t>gordonova</a:t>
            </a:r>
            <a:r>
              <a:rPr lang="cs-CZ" sz="1800" kern="0" dirty="0">
                <a:solidFill>
                  <a:srgbClr val="000000"/>
                </a:solidFill>
                <a:latin typeface="Times New Roman" pitchFamily="18" charset="0"/>
              </a:rPr>
              <a:t> metoda, </a:t>
            </a:r>
            <a:r>
              <a:rPr lang="cs-CZ" sz="1800" kern="0" dirty="0" err="1">
                <a:solidFill>
                  <a:srgbClr val="000000"/>
                </a:solidFill>
                <a:latin typeface="Times New Roman" pitchFamily="18" charset="0"/>
              </a:rPr>
              <a:t>philips</a:t>
            </a:r>
            <a:r>
              <a:rPr lang="cs-CZ" sz="1800" kern="0" dirty="0">
                <a:solidFill>
                  <a:srgbClr val="000000"/>
                </a:solidFill>
                <a:latin typeface="Times New Roman" pitchFamily="18" charset="0"/>
              </a:rPr>
              <a:t> 66, </a:t>
            </a:r>
            <a:r>
              <a:rPr lang="cs-CZ" sz="1800" kern="0" dirty="0" err="1">
                <a:solidFill>
                  <a:srgbClr val="000000"/>
                </a:solidFill>
                <a:latin typeface="Times New Roman" pitchFamily="18" charset="0"/>
              </a:rPr>
              <a:t>hobo</a:t>
            </a:r>
            <a:r>
              <a:rPr lang="cs-CZ" sz="1800" kern="0" dirty="0">
                <a:solidFill>
                  <a:srgbClr val="000000"/>
                </a:solidFill>
                <a:latin typeface="Times New Roman" pitchFamily="18" charset="0"/>
              </a:rPr>
              <a:t> metoda, metoda konsenzu, balík došlé pošty, cvičení ve vnímavosti, </a:t>
            </a:r>
            <a:r>
              <a:rPr lang="cs-CZ" sz="1800" kern="0" dirty="0" err="1">
                <a:solidFill>
                  <a:srgbClr val="000000"/>
                </a:solidFill>
                <a:latin typeface="Times New Roman" pitchFamily="18" charset="0"/>
              </a:rPr>
              <a:t>icebreakers</a:t>
            </a:r>
            <a:r>
              <a:rPr lang="cs-CZ" sz="1800" kern="0" dirty="0">
                <a:solidFill>
                  <a:srgbClr val="000000"/>
                </a:solidFill>
                <a:latin typeface="Times New Roman" pitchFamily="18" charset="0"/>
              </a:rPr>
              <a:t>, metoda lodní porady, </a:t>
            </a:r>
            <a:r>
              <a:rPr lang="cs-CZ" sz="1800" kern="0" dirty="0" err="1">
                <a:solidFill>
                  <a:srgbClr val="000000"/>
                </a:solidFill>
                <a:latin typeface="Times New Roman" pitchFamily="18" charset="0"/>
              </a:rPr>
              <a:t>synektika</a:t>
            </a:r>
            <a:r>
              <a:rPr lang="cs-CZ" sz="1800" kern="0" dirty="0">
                <a:solidFill>
                  <a:srgbClr val="000000"/>
                </a:solidFill>
                <a:latin typeface="Times New Roman" pitchFamily="18" charset="0"/>
              </a:rPr>
              <a:t>, TRIZ, ARIZ, metoda řízeného objevování, </a:t>
            </a:r>
            <a:r>
              <a:rPr lang="cs-CZ" sz="1800" kern="0" dirty="0" err="1">
                <a:solidFill>
                  <a:srgbClr val="000000"/>
                </a:solidFill>
                <a:latin typeface="Times New Roman" pitchFamily="18" charset="0"/>
              </a:rPr>
              <a:t>pinpongový</a:t>
            </a:r>
            <a:r>
              <a:rPr lang="cs-CZ" sz="1800" kern="0" dirty="0">
                <a:solidFill>
                  <a:srgbClr val="000000"/>
                </a:solidFill>
                <a:latin typeface="Times New Roman" pitchFamily="18" charset="0"/>
              </a:rPr>
              <a:t> brainstorming, </a:t>
            </a:r>
            <a:r>
              <a:rPr lang="cs-CZ" sz="1800" kern="0" dirty="0" err="1">
                <a:solidFill>
                  <a:srgbClr val="000000"/>
                </a:solidFill>
                <a:latin typeface="Times New Roman" pitchFamily="18" charset="0"/>
              </a:rPr>
              <a:t>questionstorming</a:t>
            </a:r>
            <a:r>
              <a:rPr lang="cs-CZ" sz="1800" kern="0" dirty="0">
                <a:solidFill>
                  <a:srgbClr val="000000"/>
                </a:solidFill>
                <a:latin typeface="Times New Roman" pitchFamily="18" charset="0"/>
              </a:rPr>
              <a:t>, relaxačně- aktivizační metody, metody volby diferencovaných úloh, inspirativní metody- čtení životopisů vědců, umělců, varianty skupinových metod: </a:t>
            </a:r>
            <a:r>
              <a:rPr lang="cs-CZ" sz="1800" kern="0" dirty="0" err="1">
                <a:solidFill>
                  <a:srgbClr val="000000"/>
                </a:solidFill>
                <a:latin typeface="Times New Roman" pitchFamily="18" charset="0"/>
              </a:rPr>
              <a:t>rounds</a:t>
            </a:r>
            <a:r>
              <a:rPr lang="cs-CZ" sz="1800" kern="0" dirty="0">
                <a:solidFill>
                  <a:srgbClr val="000000"/>
                </a:solidFill>
                <a:latin typeface="Times New Roman" pitchFamily="18" charset="0"/>
              </a:rPr>
              <a:t> (kolečka), </a:t>
            </a:r>
            <a:r>
              <a:rPr lang="cs-CZ" sz="1800" kern="0" dirty="0" err="1">
                <a:solidFill>
                  <a:srgbClr val="000000"/>
                </a:solidFill>
                <a:latin typeface="Times New Roman" pitchFamily="18" charset="0"/>
              </a:rPr>
              <a:t>carousel</a:t>
            </a:r>
            <a:r>
              <a:rPr lang="cs-CZ" sz="1800" kern="0" dirty="0">
                <a:solidFill>
                  <a:srgbClr val="000000"/>
                </a:solidFill>
                <a:latin typeface="Times New Roman" pitchFamily="18" charset="0"/>
              </a:rPr>
              <a:t>(kolotoč), </a:t>
            </a:r>
            <a:r>
              <a:rPr lang="cs-CZ" sz="1800" kern="0" dirty="0" err="1">
                <a:solidFill>
                  <a:srgbClr val="000000"/>
                </a:solidFill>
                <a:latin typeface="Times New Roman" pitchFamily="18" charset="0"/>
              </a:rPr>
              <a:t>gold</a:t>
            </a:r>
            <a:r>
              <a:rPr lang="cs-CZ" sz="1800" kern="0" dirty="0">
                <a:solidFill>
                  <a:srgbClr val="000000"/>
                </a:solidFill>
                <a:latin typeface="Times New Roman" pitchFamily="18" charset="0"/>
              </a:rPr>
              <a:t> </a:t>
            </a:r>
            <a:r>
              <a:rPr lang="cs-CZ" sz="1800" kern="0" dirty="0" err="1">
                <a:solidFill>
                  <a:srgbClr val="000000"/>
                </a:solidFill>
                <a:latin typeface="Times New Roman" pitchFamily="18" charset="0"/>
              </a:rPr>
              <a:t>fish</a:t>
            </a:r>
            <a:r>
              <a:rPr lang="cs-CZ" sz="1800" kern="0" dirty="0">
                <a:solidFill>
                  <a:srgbClr val="000000"/>
                </a:solidFill>
                <a:latin typeface="Times New Roman" pitchFamily="18" charset="0"/>
              </a:rPr>
              <a:t> </a:t>
            </a:r>
            <a:r>
              <a:rPr lang="cs-CZ" sz="1800" kern="0" dirty="0" err="1">
                <a:solidFill>
                  <a:srgbClr val="000000"/>
                </a:solidFill>
                <a:latin typeface="Times New Roman" pitchFamily="18" charset="0"/>
              </a:rPr>
              <a:t>bowl</a:t>
            </a:r>
            <a:r>
              <a:rPr lang="cs-CZ" sz="1800" kern="0" dirty="0">
                <a:solidFill>
                  <a:srgbClr val="000000"/>
                </a:solidFill>
                <a:latin typeface="Times New Roman" pitchFamily="18" charset="0"/>
              </a:rPr>
              <a:t> (akvárium), </a:t>
            </a:r>
            <a:r>
              <a:rPr lang="cs-CZ" sz="1800" kern="0" dirty="0" err="1">
                <a:solidFill>
                  <a:srgbClr val="000000"/>
                </a:solidFill>
                <a:latin typeface="Times New Roman" pitchFamily="18" charset="0"/>
              </a:rPr>
              <a:t>buzz</a:t>
            </a:r>
            <a:r>
              <a:rPr lang="cs-CZ" sz="1800" kern="0" dirty="0">
                <a:solidFill>
                  <a:srgbClr val="000000"/>
                </a:solidFill>
                <a:latin typeface="Times New Roman" pitchFamily="18" charset="0"/>
              </a:rPr>
              <a:t> </a:t>
            </a:r>
            <a:r>
              <a:rPr lang="cs-CZ" sz="1800" kern="0" dirty="0" err="1">
                <a:solidFill>
                  <a:srgbClr val="000000"/>
                </a:solidFill>
                <a:latin typeface="Times New Roman" pitchFamily="18" charset="0"/>
              </a:rPr>
              <a:t>groups</a:t>
            </a:r>
            <a:r>
              <a:rPr lang="cs-CZ" sz="1800" kern="0" dirty="0">
                <a:solidFill>
                  <a:srgbClr val="000000"/>
                </a:solidFill>
                <a:latin typeface="Times New Roman" pitchFamily="18" charset="0"/>
              </a:rPr>
              <a:t> (muší skupiny), </a:t>
            </a:r>
            <a:r>
              <a:rPr lang="cs-CZ" sz="1800" kern="0" dirty="0" err="1">
                <a:solidFill>
                  <a:srgbClr val="000000"/>
                </a:solidFill>
                <a:latin typeface="Times New Roman" pitchFamily="18" charset="0"/>
              </a:rPr>
              <a:t>snowballing</a:t>
            </a:r>
            <a:r>
              <a:rPr lang="cs-CZ" sz="1800" kern="0" dirty="0">
                <a:solidFill>
                  <a:srgbClr val="000000"/>
                </a:solidFill>
                <a:latin typeface="Times New Roman" pitchFamily="18" charset="0"/>
              </a:rPr>
              <a:t> (sněhová koule).. atd.). </a:t>
            </a:r>
          </a:p>
          <a:p>
            <a:pPr marL="0" indent="0">
              <a:spcBef>
                <a:spcPts val="0"/>
              </a:spcBef>
              <a:buNone/>
            </a:pPr>
            <a:endParaRPr lang="cs-CZ" sz="1800" dirty="0"/>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32</a:t>
            </a:fld>
            <a:endParaRPr lang="cs-CZ"/>
          </a:p>
        </p:txBody>
      </p:sp>
    </p:spTree>
    <p:extLst>
      <p:ext uri="{BB962C8B-B14F-4D97-AF65-F5344CB8AC3E}">
        <p14:creationId xmlns:p14="http://schemas.microsoft.com/office/powerpoint/2010/main" val="28877726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a:bodyPr>
          <a:lstStyle/>
          <a:p>
            <a:pPr marL="0" indent="0">
              <a:buNone/>
            </a:pPr>
            <a:r>
              <a:rPr lang="cs-CZ" sz="2000" b="1" dirty="0" smtClean="0">
                <a:latin typeface="Times New Roman" panose="02020603050405020304" pitchFamily="18" charset="0"/>
                <a:cs typeface="Times New Roman" panose="02020603050405020304" pitchFamily="18" charset="0"/>
              </a:rPr>
              <a:t>Aspekty volby výukových metod v odborném vzdělávání</a:t>
            </a:r>
          </a:p>
          <a:p>
            <a:pPr marL="0" indent="0" algn="just">
              <a:buNone/>
            </a:pPr>
            <a:r>
              <a:rPr lang="cs-CZ" sz="1800" i="1" dirty="0" smtClean="0">
                <a:latin typeface="Times New Roman" panose="02020603050405020304" pitchFamily="18" charset="0"/>
                <a:cs typeface="Times New Roman" panose="02020603050405020304" pitchFamily="18" charset="0"/>
              </a:rPr>
              <a:t>Neexistuje</a:t>
            </a:r>
            <a:r>
              <a:rPr lang="cs-CZ" sz="1800" dirty="0" smtClean="0">
                <a:latin typeface="Times New Roman" panose="02020603050405020304" pitchFamily="18" charset="0"/>
                <a:cs typeface="Times New Roman" panose="02020603050405020304" pitchFamily="18" charset="0"/>
              </a:rPr>
              <a:t> žádná nejlepší  nebo nejuniverzálnější metoda výuky. Základem výuky jsou klasické (tradiční) výukové metody, které jsou nejpoužívanější (metody slovní, názorně demonstrační). Ty je třeba doplňovat a kombinovat s metodami aktivizující výuky. Metody se navzájem prolínají a doplňují. Každá má své poslání a přednosti. Metody volíme na základě </a:t>
            </a:r>
            <a:r>
              <a:rPr lang="cs-CZ" sz="1800" i="1" dirty="0" smtClean="0">
                <a:latin typeface="Times New Roman" panose="02020603050405020304" pitchFamily="18" charset="0"/>
                <a:cs typeface="Times New Roman" panose="02020603050405020304" pitchFamily="18" charset="0"/>
              </a:rPr>
              <a:t>následujících ukazatelů:</a:t>
            </a:r>
          </a:p>
          <a:p>
            <a:pPr algn="just"/>
            <a:r>
              <a:rPr lang="cs-CZ" sz="1800" dirty="0" smtClean="0">
                <a:latin typeface="Times New Roman" panose="02020603050405020304" pitchFamily="18" charset="0"/>
                <a:cs typeface="Times New Roman" panose="02020603050405020304" pitchFamily="18" charset="0"/>
              </a:rPr>
              <a:t>Výukový cíl tématu (vyučovací jednotky).</a:t>
            </a:r>
          </a:p>
          <a:p>
            <a:pPr algn="just"/>
            <a:r>
              <a:rPr lang="cs-CZ" sz="1800" dirty="0" smtClean="0">
                <a:latin typeface="Times New Roman" panose="02020603050405020304" pitchFamily="18" charset="0"/>
                <a:cs typeface="Times New Roman" panose="02020603050405020304" pitchFamily="18" charset="0"/>
              </a:rPr>
              <a:t>Obsah výuky (učivo). </a:t>
            </a:r>
          </a:p>
          <a:p>
            <a:pPr algn="just"/>
            <a:r>
              <a:rPr lang="cs-CZ" sz="1800" dirty="0">
                <a:latin typeface="Times New Roman" panose="02020603050405020304" pitchFamily="18" charset="0"/>
                <a:cs typeface="Times New Roman" panose="02020603050405020304" pitchFamily="18" charset="0"/>
              </a:rPr>
              <a:t>Odborné zaměření školy.</a:t>
            </a:r>
          </a:p>
          <a:p>
            <a:pPr algn="just"/>
            <a:r>
              <a:rPr lang="cs-CZ" sz="1800" dirty="0">
                <a:latin typeface="Times New Roman" panose="02020603050405020304" pitchFamily="18" charset="0"/>
                <a:cs typeface="Times New Roman" panose="02020603050405020304" pitchFamily="18" charset="0"/>
              </a:rPr>
              <a:t>Specifičnost studijního a učebního oboru.</a:t>
            </a:r>
          </a:p>
          <a:p>
            <a:pPr algn="just"/>
            <a:r>
              <a:rPr lang="cs-CZ" sz="1800" dirty="0" smtClean="0">
                <a:latin typeface="Times New Roman" panose="02020603050405020304" pitchFamily="18" charset="0"/>
                <a:cs typeface="Times New Roman" panose="02020603050405020304" pitchFamily="18" charset="0"/>
              </a:rPr>
              <a:t>Věkové </a:t>
            </a:r>
            <a:r>
              <a:rPr lang="cs-CZ" sz="1800" dirty="0">
                <a:latin typeface="Times New Roman" panose="02020603050405020304" pitchFamily="18" charset="0"/>
                <a:cs typeface="Times New Roman" panose="02020603050405020304" pitchFamily="18" charset="0"/>
              </a:rPr>
              <a:t>a individuální zvláštnosti žáků.</a:t>
            </a:r>
          </a:p>
          <a:p>
            <a:pPr algn="just"/>
            <a:r>
              <a:rPr lang="cs-CZ" sz="1800" dirty="0">
                <a:latin typeface="Times New Roman" panose="02020603050405020304" pitchFamily="18" charset="0"/>
                <a:cs typeface="Times New Roman" panose="02020603050405020304" pitchFamily="18" charset="0"/>
              </a:rPr>
              <a:t>Ekonomie času.</a:t>
            </a:r>
          </a:p>
          <a:p>
            <a:pPr algn="just"/>
            <a:r>
              <a:rPr lang="cs-CZ" sz="1800" dirty="0">
                <a:latin typeface="Times New Roman" panose="02020603050405020304" pitchFamily="18" charset="0"/>
                <a:cs typeface="Times New Roman" panose="02020603050405020304" pitchFamily="18" charset="0"/>
              </a:rPr>
              <a:t>Zařízení a vybavení školy. </a:t>
            </a:r>
          </a:p>
          <a:p>
            <a:pPr algn="just"/>
            <a:r>
              <a:rPr lang="cs-CZ" sz="1800" dirty="0">
                <a:latin typeface="Times New Roman" panose="02020603050405020304" pitchFamily="18" charset="0"/>
                <a:cs typeface="Times New Roman" panose="02020603050405020304" pitchFamily="18" charset="0"/>
              </a:rPr>
              <a:t>Osobnost učitele odborných předmětů (poznatky o výukových metodách, schopnost zvládnout jednotlivé metody a metodické celky, oblíbenost vybraných metod) .</a:t>
            </a:r>
          </a:p>
          <a:p>
            <a:pPr marL="0" indent="0" algn="just">
              <a:buNone/>
            </a:pP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33</a:t>
            </a:fld>
            <a:endParaRPr lang="cs-CZ"/>
          </a:p>
        </p:txBody>
      </p:sp>
    </p:spTree>
    <p:extLst>
      <p:ext uri="{BB962C8B-B14F-4D97-AF65-F5344CB8AC3E}">
        <p14:creationId xmlns:p14="http://schemas.microsoft.com/office/powerpoint/2010/main" val="13749201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6192688"/>
          </a:xfrm>
        </p:spPr>
        <p:txBody>
          <a:bodyPr>
            <a:normAutofit fontScale="92500" lnSpcReduction="20000"/>
          </a:bodyPr>
          <a:lstStyle/>
          <a:p>
            <a:pPr marL="0" indent="0">
              <a:buNone/>
            </a:pPr>
            <a:r>
              <a:rPr lang="cs-CZ" sz="2000" b="1" dirty="0" smtClean="0">
                <a:latin typeface="Times New Roman" panose="02020603050405020304" pitchFamily="18" charset="0"/>
                <a:cs typeface="Times New Roman" panose="02020603050405020304" pitchFamily="18" charset="0"/>
              </a:rPr>
              <a:t>Charakteristika vybraných metod výuky v odborném vzdělávání</a:t>
            </a:r>
          </a:p>
          <a:p>
            <a:pPr marL="0" indent="0">
              <a:buNone/>
            </a:pPr>
            <a:endParaRPr lang="cs-CZ" sz="2000" b="1" i="1" dirty="0" smtClean="0">
              <a:latin typeface="Times New Roman" panose="02020603050405020304" pitchFamily="18" charset="0"/>
              <a:cs typeface="Times New Roman" panose="02020603050405020304" pitchFamily="18" charset="0"/>
            </a:endParaRPr>
          </a:p>
          <a:p>
            <a:pPr marL="0" indent="0">
              <a:buNone/>
            </a:pPr>
            <a:r>
              <a:rPr lang="cs-CZ" sz="2200" i="1" dirty="0" smtClean="0">
                <a:latin typeface="Times New Roman" panose="02020603050405020304" pitchFamily="18" charset="0"/>
                <a:cs typeface="Times New Roman" panose="02020603050405020304" pitchFamily="18" charset="0"/>
              </a:rPr>
              <a:t>Vybrané klasické výukové metody</a:t>
            </a:r>
          </a:p>
          <a:p>
            <a:pPr marL="0" indent="0" algn="just">
              <a:buNone/>
            </a:pPr>
            <a:r>
              <a:rPr lang="cs-CZ" sz="1900" dirty="0" smtClean="0">
                <a:latin typeface="Times New Roman" panose="02020603050405020304" pitchFamily="18" charset="0"/>
                <a:cs typeface="Times New Roman" panose="02020603050405020304" pitchFamily="18" charset="0"/>
              </a:rPr>
              <a:t>Pomocí klasických metod zprostředkujeme žákům učivo v ucelené podobě, logicky, systematicky a relativně ekonomicky. Při jejich aplikaci jsou žáci spíše pasivní a přijímají hotové poznatky. </a:t>
            </a:r>
          </a:p>
          <a:p>
            <a:pPr marL="180975" lvl="0" indent="-180975" fontAlgn="base">
              <a:spcAft>
                <a:spcPct val="0"/>
              </a:spcAft>
              <a:buClr>
                <a:srgbClr val="FFCC00"/>
              </a:buClr>
              <a:buSzPct val="120000"/>
              <a:buNone/>
              <a:defRPr/>
            </a:pPr>
            <a:endParaRPr lang="cs-CZ" sz="1900" b="1" kern="0" dirty="0" smtClean="0">
              <a:solidFill>
                <a:srgbClr val="FF6600"/>
              </a:solidFill>
              <a:latin typeface="Times New Roman" pitchFamily="18" charset="0"/>
            </a:endParaRPr>
          </a:p>
          <a:p>
            <a:pPr marL="180975" lvl="0" indent="-180975" fontAlgn="base">
              <a:spcAft>
                <a:spcPct val="0"/>
              </a:spcAft>
              <a:buClr>
                <a:srgbClr val="FFCC00"/>
              </a:buClr>
              <a:buSzPct val="120000"/>
              <a:buNone/>
              <a:defRPr/>
            </a:pPr>
            <a:r>
              <a:rPr lang="cs-CZ" sz="1900" u="sng" kern="0" dirty="0" smtClean="0">
                <a:latin typeface="Times New Roman" pitchFamily="18" charset="0"/>
              </a:rPr>
              <a:t>Vysvětlování </a:t>
            </a:r>
            <a:endParaRPr lang="cs-CZ" sz="1900" u="sng" kern="0" dirty="0">
              <a:latin typeface="Times New Roman" pitchFamily="18" charset="0"/>
            </a:endParaRPr>
          </a:p>
          <a:p>
            <a:pPr marL="0" lvl="0" indent="0" algn="just" fontAlgn="base">
              <a:spcAft>
                <a:spcPct val="0"/>
              </a:spcAft>
              <a:buClr>
                <a:srgbClr val="FFCC00"/>
              </a:buClr>
              <a:buSzPct val="120000"/>
              <a:buNone/>
              <a:defRPr/>
            </a:pPr>
            <a:r>
              <a:rPr lang="cs-CZ" sz="1900" kern="0" dirty="0">
                <a:solidFill>
                  <a:srgbClr val="000000"/>
                </a:solidFill>
                <a:latin typeface="Times New Roman" pitchFamily="18" charset="0"/>
              </a:rPr>
              <a:t>Vysvětlování je takové zprostředkování a objasňování učiva, předmětů a jevů, které vede k pochopení příčin, souvislostí a podstaty zkoumaného jevu. </a:t>
            </a:r>
            <a:r>
              <a:rPr lang="cs-CZ" sz="1900" kern="0" dirty="0" smtClean="0">
                <a:solidFill>
                  <a:srgbClr val="000000"/>
                </a:solidFill>
                <a:latin typeface="Times New Roman" pitchFamily="18" charset="0"/>
              </a:rPr>
              <a:t>Působí na rozum, “ratio“. Vysvětlování </a:t>
            </a:r>
            <a:r>
              <a:rPr lang="cs-CZ" sz="1900" kern="0" dirty="0">
                <a:solidFill>
                  <a:srgbClr val="000000"/>
                </a:solidFill>
                <a:latin typeface="Times New Roman" pitchFamily="18" charset="0"/>
              </a:rPr>
              <a:t>proniká k vnitřní podstatě a k hlubším souvislostem a návaznostem učiva. Při něm se </a:t>
            </a:r>
            <a:r>
              <a:rPr lang="cs-CZ" sz="1900" kern="0" dirty="0" smtClean="0">
                <a:solidFill>
                  <a:srgbClr val="000000"/>
                </a:solidFill>
                <a:latin typeface="Times New Roman" pitchFamily="18" charset="0"/>
              </a:rPr>
              <a:t>učitel soustřeďuje </a:t>
            </a:r>
            <a:r>
              <a:rPr lang="cs-CZ" sz="1900" kern="0" dirty="0">
                <a:solidFill>
                  <a:srgbClr val="000000"/>
                </a:solidFill>
                <a:latin typeface="Times New Roman" pitchFamily="18" charset="0"/>
              </a:rPr>
              <a:t>na výklad pojmů, </a:t>
            </a:r>
            <a:r>
              <a:rPr lang="cs-CZ" sz="1900" kern="0" dirty="0" smtClean="0">
                <a:solidFill>
                  <a:srgbClr val="000000"/>
                </a:solidFill>
                <a:latin typeface="Times New Roman" pitchFamily="18" charset="0"/>
              </a:rPr>
              <a:t>pravidel, zákonů, technologických postupů a pod. </a:t>
            </a:r>
          </a:p>
          <a:p>
            <a:pPr marL="0" lvl="0" indent="0" algn="just" fontAlgn="base">
              <a:spcAft>
                <a:spcPct val="0"/>
              </a:spcAft>
              <a:buClr>
                <a:srgbClr val="FFCC00"/>
              </a:buClr>
              <a:buSzPct val="120000"/>
              <a:buNone/>
              <a:defRPr/>
            </a:pPr>
            <a:r>
              <a:rPr lang="cs-CZ" sz="1900" kern="0" dirty="0" smtClean="0">
                <a:solidFill>
                  <a:srgbClr val="000000"/>
                </a:solidFill>
                <a:latin typeface="Times New Roman" pitchFamily="18" charset="0"/>
              </a:rPr>
              <a:t>V </a:t>
            </a:r>
            <a:r>
              <a:rPr lang="cs-CZ" sz="1900" kern="0" dirty="0">
                <a:solidFill>
                  <a:srgbClr val="000000"/>
                </a:solidFill>
                <a:latin typeface="Times New Roman" pitchFamily="18" charset="0"/>
              </a:rPr>
              <a:t>odborném vzdělávání </a:t>
            </a:r>
            <a:r>
              <a:rPr lang="cs-CZ" sz="1900" kern="0" dirty="0" smtClean="0">
                <a:solidFill>
                  <a:srgbClr val="000000"/>
                </a:solidFill>
                <a:latin typeface="Times New Roman" pitchFamily="18" charset="0"/>
              </a:rPr>
              <a:t>se často používá popis</a:t>
            </a:r>
            <a:r>
              <a:rPr lang="cs-CZ" sz="1900" kern="0" dirty="0">
                <a:solidFill>
                  <a:srgbClr val="000000"/>
                </a:solidFill>
                <a:latin typeface="Times New Roman" pitchFamily="18" charset="0"/>
              </a:rPr>
              <a:t>. Příklad: popis hlavních částí </a:t>
            </a:r>
            <a:r>
              <a:rPr lang="cs-CZ" sz="1900" kern="0" dirty="0" smtClean="0">
                <a:solidFill>
                  <a:srgbClr val="000000"/>
                </a:solidFill>
                <a:latin typeface="Times New Roman" pitchFamily="18" charset="0"/>
              </a:rPr>
              <a:t>stroje, zařízení, pomůcky. Popis technologického postupu výroby nějakého výrobku, popis správného technologického postupu práce s nástrojem apod. </a:t>
            </a:r>
            <a:endParaRPr lang="cs-CZ" sz="1900" dirty="0">
              <a:latin typeface="Times New Roman" panose="02020603050405020304" pitchFamily="18" charset="0"/>
              <a:cs typeface="Times New Roman" panose="02020603050405020304" pitchFamily="18" charset="0"/>
            </a:endParaRPr>
          </a:p>
          <a:p>
            <a:pPr marL="180975" lvl="0" indent="-180975" fontAlgn="base">
              <a:spcAft>
                <a:spcPct val="0"/>
              </a:spcAft>
              <a:buClr>
                <a:srgbClr val="FFCC00"/>
              </a:buClr>
              <a:buSzPct val="120000"/>
              <a:buNone/>
              <a:defRPr/>
            </a:pPr>
            <a:endParaRPr lang="cs-CZ" sz="1900" u="sng" kern="0" dirty="0" smtClean="0">
              <a:latin typeface="Times New Roman" pitchFamily="18" charset="0"/>
            </a:endParaRPr>
          </a:p>
          <a:p>
            <a:pPr marL="180975" lvl="0" indent="-180975" fontAlgn="base">
              <a:spcAft>
                <a:spcPct val="0"/>
              </a:spcAft>
              <a:buClr>
                <a:srgbClr val="FFCC00"/>
              </a:buClr>
              <a:buSzPct val="120000"/>
              <a:buNone/>
              <a:defRPr/>
            </a:pPr>
            <a:r>
              <a:rPr lang="cs-CZ" sz="1900" u="sng" kern="0" dirty="0" smtClean="0">
                <a:latin typeface="Times New Roman" pitchFamily="18" charset="0"/>
              </a:rPr>
              <a:t>Vyprávění</a:t>
            </a:r>
            <a:endParaRPr lang="cs-CZ" sz="1900" u="sng" kern="0" dirty="0">
              <a:latin typeface="Times New Roman" pitchFamily="18" charset="0"/>
            </a:endParaRPr>
          </a:p>
          <a:p>
            <a:pPr marL="0" lvl="0" indent="0" algn="just" fontAlgn="base">
              <a:spcAft>
                <a:spcPct val="0"/>
              </a:spcAft>
              <a:buClr>
                <a:srgbClr val="FFCC00"/>
              </a:buClr>
              <a:buSzPct val="120000"/>
              <a:buNone/>
              <a:defRPr/>
            </a:pPr>
            <a:r>
              <a:rPr lang="cs-CZ" sz="1900" kern="0" dirty="0">
                <a:solidFill>
                  <a:srgbClr val="000000"/>
                </a:solidFill>
                <a:latin typeface="Times New Roman" pitchFamily="18" charset="0"/>
              </a:rPr>
              <a:t>Metoda, která zprostředkovává vědomosti žákům podáváním učiva na základě určitého </a:t>
            </a:r>
            <a:r>
              <a:rPr lang="cs-CZ" sz="1900" kern="0" dirty="0" smtClean="0">
                <a:solidFill>
                  <a:srgbClr val="000000"/>
                </a:solidFill>
                <a:latin typeface="Times New Roman" pitchFamily="18" charset="0"/>
              </a:rPr>
              <a:t>děje, příběhu nebo události. V </a:t>
            </a:r>
            <a:r>
              <a:rPr lang="cs-CZ" sz="1900" kern="0" dirty="0">
                <a:solidFill>
                  <a:srgbClr val="000000"/>
                </a:solidFill>
                <a:latin typeface="Times New Roman" pitchFamily="18" charset="0"/>
              </a:rPr>
              <a:t>odborných předmětech jde zejména o počáteční informaci k určitému </a:t>
            </a:r>
            <a:r>
              <a:rPr lang="cs-CZ" sz="1900" kern="0" dirty="0" smtClean="0">
                <a:solidFill>
                  <a:srgbClr val="000000"/>
                </a:solidFill>
                <a:latin typeface="Times New Roman" pitchFamily="18" charset="0"/>
              </a:rPr>
              <a:t>tematickému </a:t>
            </a:r>
            <a:r>
              <a:rPr lang="cs-CZ" sz="1900" kern="0" dirty="0">
                <a:solidFill>
                  <a:srgbClr val="000000"/>
                </a:solidFill>
                <a:latin typeface="Times New Roman" pitchFamily="18" charset="0"/>
              </a:rPr>
              <a:t>celku</a:t>
            </a:r>
            <a:r>
              <a:rPr lang="cs-CZ" sz="1900" kern="0" dirty="0" smtClean="0">
                <a:solidFill>
                  <a:srgbClr val="000000"/>
                </a:solidFill>
                <a:latin typeface="Times New Roman" pitchFamily="18" charset="0"/>
              </a:rPr>
              <a:t>. Působí na emocionální složku „</a:t>
            </a:r>
            <a:r>
              <a:rPr lang="cs-CZ" sz="1900" kern="0" dirty="0" err="1" smtClean="0">
                <a:solidFill>
                  <a:srgbClr val="000000"/>
                </a:solidFill>
                <a:latin typeface="Times New Roman" pitchFamily="18" charset="0"/>
              </a:rPr>
              <a:t>emotio</a:t>
            </a:r>
            <a:r>
              <a:rPr lang="cs-CZ" sz="1900" kern="0" dirty="0" smtClean="0">
                <a:solidFill>
                  <a:srgbClr val="000000"/>
                </a:solidFill>
                <a:latin typeface="Times New Roman" pitchFamily="18" charset="0"/>
              </a:rPr>
              <a:t>“. Je to volnější forma výkladu, spíše motivační. V odborném vzdělávání se může jednat o příběh známé osobnosti z daného oboru, vlastní profesní příběh nebo vyprávění o vynálezcích, technicích apod. </a:t>
            </a:r>
            <a:endParaRPr lang="cs-CZ" sz="1900" dirty="0" smtClean="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34</a:t>
            </a:fld>
            <a:endParaRPr lang="cs-CZ"/>
          </a:p>
        </p:txBody>
      </p:sp>
    </p:spTree>
    <p:extLst>
      <p:ext uri="{BB962C8B-B14F-4D97-AF65-F5344CB8AC3E}">
        <p14:creationId xmlns:p14="http://schemas.microsoft.com/office/powerpoint/2010/main" val="15516929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620688"/>
            <a:ext cx="8229600" cy="5832648"/>
          </a:xfrm>
        </p:spPr>
        <p:txBody>
          <a:bodyPr>
            <a:normAutofit/>
          </a:bodyPr>
          <a:lstStyle/>
          <a:p>
            <a:pPr marL="180975" lvl="0" indent="-180975" algn="just" fontAlgn="base">
              <a:spcAft>
                <a:spcPct val="0"/>
              </a:spcAft>
              <a:buClr>
                <a:srgbClr val="FFCC00"/>
              </a:buClr>
              <a:buSzPct val="120000"/>
              <a:buNone/>
              <a:defRPr/>
            </a:pPr>
            <a:r>
              <a:rPr lang="cs-CZ" sz="1800" u="sng" kern="0" dirty="0">
                <a:latin typeface="Times New Roman" pitchFamily="18" charset="0"/>
              </a:rPr>
              <a:t>Přednáška </a:t>
            </a:r>
          </a:p>
          <a:p>
            <a:pPr marL="0" lvl="0" indent="0" algn="just" fontAlgn="base">
              <a:spcAft>
                <a:spcPct val="0"/>
              </a:spcAft>
              <a:buClr>
                <a:srgbClr val="FFCC00"/>
              </a:buClr>
              <a:buSzPct val="120000"/>
              <a:buNone/>
              <a:defRPr/>
            </a:pPr>
            <a:r>
              <a:rPr lang="cs-CZ" sz="1800" i="1" kern="0" dirty="0" smtClean="0">
                <a:solidFill>
                  <a:srgbClr val="000000"/>
                </a:solidFill>
                <a:latin typeface="Times New Roman" pitchFamily="18" charset="0"/>
              </a:rPr>
              <a:t>Přednáška </a:t>
            </a:r>
            <a:r>
              <a:rPr lang="cs-CZ" sz="1800" kern="0" dirty="0">
                <a:solidFill>
                  <a:srgbClr val="000000"/>
                </a:solidFill>
                <a:latin typeface="Times New Roman" pitchFamily="18" charset="0"/>
              </a:rPr>
              <a:t>zprostředkovává vědomosti v delším souvislém projevu, logicky učleněném a spojeném s rozborem faktů. Na střední škole se uplatní zejména při důležitých obsáhlejších tématech, kdy je třeba vysvětlit vzájemné souvislosti v přednášeném učivu a poskytnout celkový pohled na řešenou problematiku. Náročná na přípravu. Téma musí být vymezeno, učivo rozčleněno na podstatné a méně podstatné. Pokud je to možné, základní učivo je třeba si osvojit v průběhu přednášky. Podle potřeby je třeba přednášku doplňovat co nejvíce názornými ilustracemi, příklady i symbolickými názornostmi (diagramy, schématy, náčrty).Je třeba, aby náročné pasáže střídaly chvilky oddechu, do nichž je možné vsunout méně podstatné učivo nebo vtipnou poznámku.</a:t>
            </a:r>
          </a:p>
          <a:p>
            <a:pPr marL="0" lvl="0" indent="0" algn="just" fontAlgn="base">
              <a:spcAft>
                <a:spcPct val="0"/>
              </a:spcAft>
              <a:buClr>
                <a:srgbClr val="FFCC00"/>
              </a:buClr>
              <a:buSzPct val="120000"/>
              <a:buNone/>
              <a:defRPr/>
            </a:pPr>
            <a:r>
              <a:rPr lang="cs-CZ" sz="1800" kern="0" dirty="0">
                <a:solidFill>
                  <a:srgbClr val="000000"/>
                </a:solidFill>
                <a:latin typeface="Times New Roman" pitchFamily="18" charset="0"/>
              </a:rPr>
              <a:t>Vhodné rozčlenění na tři části: úvodní (motivační) část, výkladovou a závěrečnou.</a:t>
            </a:r>
          </a:p>
          <a:p>
            <a:pPr marL="0" lvl="0" indent="0" algn="just">
              <a:buNone/>
            </a:pPr>
            <a:r>
              <a:rPr lang="cs-CZ" sz="1800" kern="0" dirty="0">
                <a:solidFill>
                  <a:srgbClr val="000000"/>
                </a:solidFill>
                <a:latin typeface="Times New Roman" pitchFamily="18" charset="0"/>
              </a:rPr>
              <a:t>Ve vyšších ročnících středních škol je možné </a:t>
            </a:r>
            <a:r>
              <a:rPr lang="cs-CZ" sz="1800" kern="0" dirty="0" smtClean="0">
                <a:solidFill>
                  <a:srgbClr val="000000"/>
                </a:solidFill>
                <a:latin typeface="Times New Roman" pitchFamily="18" charset="0"/>
              </a:rPr>
              <a:t>zařadit </a:t>
            </a:r>
            <a:r>
              <a:rPr lang="cs-CZ" sz="1800" i="1" kern="0" dirty="0" smtClean="0">
                <a:solidFill>
                  <a:srgbClr val="000000"/>
                </a:solidFill>
                <a:latin typeface="Times New Roman" pitchFamily="18" charset="0"/>
              </a:rPr>
              <a:t>referáty</a:t>
            </a:r>
            <a:r>
              <a:rPr lang="cs-CZ" sz="1800" i="1" kern="0" dirty="0">
                <a:solidFill>
                  <a:srgbClr val="000000"/>
                </a:solidFill>
                <a:latin typeface="Times New Roman" pitchFamily="18" charset="0"/>
              </a:rPr>
              <a:t>.</a:t>
            </a:r>
            <a:r>
              <a:rPr lang="cs-CZ" sz="1800" b="1" kern="0" dirty="0">
                <a:solidFill>
                  <a:srgbClr val="000000"/>
                </a:solidFill>
                <a:latin typeface="Times New Roman" pitchFamily="18" charset="0"/>
              </a:rPr>
              <a:t> </a:t>
            </a:r>
            <a:r>
              <a:rPr lang="cs-CZ" sz="1800" kern="0" dirty="0" smtClean="0">
                <a:solidFill>
                  <a:srgbClr val="000000"/>
                </a:solidFill>
                <a:latin typeface="Times New Roman" pitchFamily="18" charset="0"/>
              </a:rPr>
              <a:t>Doba </a:t>
            </a:r>
            <a:r>
              <a:rPr lang="cs-CZ" sz="1800" kern="0" dirty="0">
                <a:solidFill>
                  <a:srgbClr val="000000"/>
                </a:solidFill>
                <a:latin typeface="Times New Roman" pitchFamily="18" charset="0"/>
              </a:rPr>
              <a:t>přednášky jednoho žáka by neměla být </a:t>
            </a:r>
            <a:r>
              <a:rPr lang="cs-CZ" sz="1800" kern="0" dirty="0" smtClean="0">
                <a:solidFill>
                  <a:srgbClr val="000000"/>
                </a:solidFill>
                <a:latin typeface="Times New Roman" pitchFamily="18" charset="0"/>
              </a:rPr>
              <a:t>delší </a:t>
            </a:r>
            <a:r>
              <a:rPr lang="cs-CZ" sz="1800" kern="0" dirty="0">
                <a:solidFill>
                  <a:srgbClr val="000000"/>
                </a:solidFill>
                <a:latin typeface="Times New Roman" pitchFamily="18" charset="0"/>
              </a:rPr>
              <a:t>jak 5 - 10min. </a:t>
            </a:r>
            <a:r>
              <a:rPr lang="cs-CZ" sz="1800" kern="0" dirty="0" smtClean="0">
                <a:solidFill>
                  <a:srgbClr val="000000"/>
                </a:solidFill>
                <a:latin typeface="Times New Roman" pitchFamily="18" charset="0"/>
              </a:rPr>
              <a:t>Žák by měl mít </a:t>
            </a:r>
            <a:r>
              <a:rPr lang="cs-CZ" sz="1800" kern="0" dirty="0">
                <a:solidFill>
                  <a:srgbClr val="000000"/>
                </a:solidFill>
                <a:latin typeface="Times New Roman" pitchFamily="18" charset="0"/>
              </a:rPr>
              <a:t>vlastní přípravu jako pomocný </a:t>
            </a:r>
            <a:r>
              <a:rPr lang="cs-CZ" sz="1800" kern="0" dirty="0" smtClean="0">
                <a:solidFill>
                  <a:srgbClr val="000000"/>
                </a:solidFill>
                <a:latin typeface="Times New Roman" pitchFamily="18" charset="0"/>
              </a:rPr>
              <a:t>materiál. </a:t>
            </a:r>
            <a:r>
              <a:rPr lang="cs-CZ" sz="1800" kern="0" dirty="0">
                <a:solidFill>
                  <a:srgbClr val="000000"/>
                </a:solidFill>
                <a:latin typeface="Times New Roman" pitchFamily="18" charset="0"/>
              </a:rPr>
              <a:t>Je třeba, aby žák pokud možno nečetl a vyslovil vlastní názor. Důležité jsou </a:t>
            </a:r>
            <a:r>
              <a:rPr lang="cs-CZ" sz="1800" kern="0" dirty="0" smtClean="0">
                <a:solidFill>
                  <a:srgbClr val="000000"/>
                </a:solidFill>
                <a:latin typeface="Times New Roman" pitchFamily="18" charset="0"/>
              </a:rPr>
              <a:t>poté </a:t>
            </a:r>
            <a:r>
              <a:rPr lang="cs-CZ" sz="1800" kern="0" dirty="0">
                <a:solidFill>
                  <a:srgbClr val="000000"/>
                </a:solidFill>
                <a:latin typeface="Times New Roman" pitchFamily="18" charset="0"/>
              </a:rPr>
              <a:t>otázky žáků a </a:t>
            </a:r>
            <a:r>
              <a:rPr lang="cs-CZ" sz="1800" kern="0" dirty="0" smtClean="0">
                <a:solidFill>
                  <a:srgbClr val="000000"/>
                </a:solidFill>
                <a:latin typeface="Times New Roman" pitchFamily="18" charset="0"/>
              </a:rPr>
              <a:t>reakce </a:t>
            </a:r>
            <a:r>
              <a:rPr lang="cs-CZ" sz="1800" kern="0" dirty="0">
                <a:solidFill>
                  <a:srgbClr val="000000"/>
                </a:solidFill>
                <a:latin typeface="Times New Roman" pitchFamily="18" charset="0"/>
              </a:rPr>
              <a:t>učitele. Dobře připravený referát zvyšuje aktivitu </a:t>
            </a:r>
            <a:r>
              <a:rPr lang="cs-CZ" sz="1800" kern="0" dirty="0" smtClean="0">
                <a:solidFill>
                  <a:srgbClr val="000000"/>
                </a:solidFill>
                <a:latin typeface="Times New Roman" pitchFamily="18" charset="0"/>
              </a:rPr>
              <a:t>žáka, </a:t>
            </a:r>
            <a:r>
              <a:rPr lang="cs-CZ" sz="1800" kern="0" dirty="0">
                <a:solidFill>
                  <a:srgbClr val="000000"/>
                </a:solidFill>
                <a:latin typeface="Times New Roman" pitchFamily="18" charset="0"/>
              </a:rPr>
              <a:t>jeho sebevědomí a sebedůvěru. Referát klade zvýšené nároky na učitele. Je třeba usměrňovat dotazy žáků a sledovat, aby nesklouzly mimo rámec tématu. V případě, že žák nezná odpověď, musí ji učitel sám </a:t>
            </a:r>
            <a:r>
              <a:rPr lang="cs-CZ" sz="1800" kern="0" dirty="0" smtClean="0">
                <a:solidFill>
                  <a:srgbClr val="000000"/>
                </a:solidFill>
                <a:latin typeface="Times New Roman" pitchFamily="18" charset="0"/>
              </a:rPr>
              <a:t>zodpovědět. </a:t>
            </a:r>
            <a:endParaRPr lang="cs-CZ" sz="1800" i="1" dirty="0">
              <a:solidFill>
                <a:prstClr val="black"/>
              </a:solidFill>
              <a:latin typeface="Times New Roman" panose="02020603050405020304" pitchFamily="18" charset="0"/>
              <a:cs typeface="Times New Roman" panose="02020603050405020304" pitchFamily="18" charset="0"/>
            </a:endParaRPr>
          </a:p>
          <a:p>
            <a:pPr marL="0" lvl="0" indent="0" algn="just">
              <a:buNone/>
            </a:pPr>
            <a:endParaRPr lang="cs-CZ" sz="1700" i="1" dirty="0">
              <a:solidFill>
                <a:prstClr val="black"/>
              </a:solidFill>
              <a:latin typeface="Times New Roman" panose="02020603050405020304" pitchFamily="18" charset="0"/>
              <a:cs typeface="Times New Roman" panose="02020603050405020304"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35</a:t>
            </a:fld>
            <a:endParaRPr lang="cs-CZ"/>
          </a:p>
        </p:txBody>
      </p:sp>
    </p:spTree>
    <p:extLst>
      <p:ext uri="{BB962C8B-B14F-4D97-AF65-F5344CB8AC3E}">
        <p14:creationId xmlns:p14="http://schemas.microsoft.com/office/powerpoint/2010/main" val="8353421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a:bodyPr>
          <a:lstStyle/>
          <a:p>
            <a:pPr marL="0" lvl="0" indent="19050" algn="just" fontAlgn="base">
              <a:spcBef>
                <a:spcPts val="0"/>
              </a:spcBef>
              <a:spcAft>
                <a:spcPct val="0"/>
              </a:spcAft>
              <a:buClr>
                <a:srgbClr val="FFCC00"/>
              </a:buClr>
              <a:buSzPct val="120000"/>
              <a:buNone/>
              <a:defRPr/>
            </a:pPr>
            <a:r>
              <a:rPr lang="cs-CZ" sz="1800" u="sng" kern="0" dirty="0">
                <a:latin typeface="Times New Roman" pitchFamily="18" charset="0"/>
              </a:rPr>
              <a:t>Metody názorně demonstrační </a:t>
            </a:r>
          </a:p>
          <a:p>
            <a:pPr marL="0" lvl="0" indent="19050" algn="just" fontAlgn="base">
              <a:spcBef>
                <a:spcPts val="0"/>
              </a:spcBef>
              <a:spcAft>
                <a:spcPct val="0"/>
              </a:spcAft>
              <a:buClr>
                <a:srgbClr val="FFCC00"/>
              </a:buClr>
              <a:buSzPct val="120000"/>
              <a:buNone/>
              <a:defRPr/>
            </a:pPr>
            <a:r>
              <a:rPr lang="cs-CZ" sz="1800" kern="0" dirty="0">
                <a:solidFill>
                  <a:srgbClr val="000000"/>
                </a:solidFill>
                <a:latin typeface="Times New Roman" pitchFamily="18" charset="0"/>
              </a:rPr>
              <a:t>Umožňují na základě přímého pozorování předváděného předmětu nebo jevu, bezprostředně poznávat jeho vlastnosti, skutečnosti a</a:t>
            </a:r>
            <a:r>
              <a:rPr lang="cs-CZ" sz="1800" kern="0" dirty="0" smtClean="0">
                <a:solidFill>
                  <a:srgbClr val="000000"/>
                </a:solidFill>
                <a:latin typeface="Times New Roman" pitchFamily="18" charset="0"/>
              </a:rPr>
              <a:t> </a:t>
            </a:r>
            <a:r>
              <a:rPr lang="cs-CZ" sz="1800" kern="0" dirty="0">
                <a:solidFill>
                  <a:srgbClr val="000000"/>
                </a:solidFill>
                <a:latin typeface="Times New Roman" pitchFamily="18" charset="0"/>
              </a:rPr>
              <a:t>zákonitosti. Zabezpečují získávání pravdivých poznatků, které se opírají o přímé poznání skutečnosti. Ne </a:t>
            </a:r>
            <a:r>
              <a:rPr lang="cs-CZ" sz="1800" kern="0" dirty="0" smtClean="0">
                <a:solidFill>
                  <a:srgbClr val="000000"/>
                </a:solidFill>
                <a:latin typeface="Times New Roman" pitchFamily="18" charset="0"/>
              </a:rPr>
              <a:t>všechno však </a:t>
            </a:r>
            <a:r>
              <a:rPr lang="cs-CZ" sz="1800" kern="0" dirty="0">
                <a:solidFill>
                  <a:srgbClr val="000000"/>
                </a:solidFill>
                <a:latin typeface="Times New Roman" pitchFamily="18" charset="0"/>
              </a:rPr>
              <a:t>lze vše v odborných předmětech pozorovat. (např. chemické procesy, elektrické jevy</a:t>
            </a:r>
            <a:r>
              <a:rPr lang="cs-CZ" sz="1800" kern="0" dirty="0" smtClean="0">
                <a:solidFill>
                  <a:srgbClr val="000000"/>
                </a:solidFill>
                <a:latin typeface="Times New Roman" pitchFamily="18" charset="0"/>
              </a:rPr>
              <a:t>, technologické procesy, činnost jaderné elektrárny apod</a:t>
            </a:r>
            <a:r>
              <a:rPr lang="cs-CZ" sz="1800" kern="0" dirty="0">
                <a:solidFill>
                  <a:srgbClr val="000000"/>
                </a:solidFill>
                <a:latin typeface="Times New Roman" pitchFamily="18" charset="0"/>
              </a:rPr>
              <a:t>.). </a:t>
            </a:r>
            <a:r>
              <a:rPr lang="cs-CZ" sz="1800" kern="0" dirty="0" smtClean="0">
                <a:solidFill>
                  <a:srgbClr val="000000"/>
                </a:solidFill>
                <a:latin typeface="Times New Roman" pitchFamily="18" charset="0"/>
              </a:rPr>
              <a:t>Proto v nutných případech realitu nahrazujeme výukovým videem, </a:t>
            </a:r>
            <a:r>
              <a:rPr lang="cs-CZ" sz="1800" kern="0" dirty="0">
                <a:solidFill>
                  <a:srgbClr val="000000"/>
                </a:solidFill>
                <a:latin typeface="Times New Roman" pitchFamily="18" charset="0"/>
              </a:rPr>
              <a:t>obrazy, </a:t>
            </a:r>
            <a:r>
              <a:rPr lang="cs-CZ" sz="1800" kern="0" dirty="0" smtClean="0">
                <a:solidFill>
                  <a:srgbClr val="000000"/>
                </a:solidFill>
                <a:latin typeface="Times New Roman" pitchFamily="18" charset="0"/>
              </a:rPr>
              <a:t>modely, animacemi </a:t>
            </a:r>
            <a:r>
              <a:rPr lang="cs-CZ" sz="1800" kern="0" dirty="0">
                <a:solidFill>
                  <a:srgbClr val="000000"/>
                </a:solidFill>
                <a:latin typeface="Times New Roman" pitchFamily="18" charset="0"/>
              </a:rPr>
              <a:t>a pod. </a:t>
            </a:r>
            <a:endParaRPr lang="cs-CZ" sz="2000" i="1" dirty="0" smtClean="0">
              <a:solidFill>
                <a:prstClr val="black"/>
              </a:solidFill>
              <a:latin typeface="Times New Roman" panose="02020603050405020304" pitchFamily="18" charset="0"/>
              <a:cs typeface="Times New Roman" panose="02020603050405020304" pitchFamily="18" charset="0"/>
            </a:endParaRPr>
          </a:p>
          <a:p>
            <a:pPr marL="266700" lvl="0" indent="-266700" algn="just" fontAlgn="base">
              <a:spcBef>
                <a:spcPts val="0"/>
              </a:spcBef>
              <a:spcAft>
                <a:spcPct val="0"/>
              </a:spcAft>
              <a:buClr>
                <a:srgbClr val="FFCC00"/>
              </a:buClr>
              <a:buSzPct val="120000"/>
              <a:buNone/>
              <a:defRPr/>
            </a:pPr>
            <a:endParaRPr lang="cs-CZ" sz="1900" u="sng" kern="0" dirty="0" smtClean="0">
              <a:latin typeface="Times New Roman" pitchFamily="18" charset="0"/>
            </a:endParaRPr>
          </a:p>
          <a:p>
            <a:pPr marL="266700" lvl="0" indent="-266700" algn="just" fontAlgn="base">
              <a:spcBef>
                <a:spcPts val="0"/>
              </a:spcBef>
              <a:spcAft>
                <a:spcPct val="0"/>
              </a:spcAft>
              <a:buClr>
                <a:srgbClr val="FFCC00"/>
              </a:buClr>
              <a:buSzPct val="120000"/>
              <a:buNone/>
              <a:defRPr/>
            </a:pPr>
            <a:r>
              <a:rPr lang="cs-CZ" sz="1800" u="sng" kern="0" dirty="0" smtClean="0">
                <a:latin typeface="Times New Roman" pitchFamily="18" charset="0"/>
              </a:rPr>
              <a:t>Instruktáž</a:t>
            </a:r>
            <a:endParaRPr lang="cs-CZ" sz="1800" u="sng" kern="0" dirty="0">
              <a:latin typeface="Times New Roman" pitchFamily="18" charset="0"/>
            </a:endParaRPr>
          </a:p>
          <a:p>
            <a:pPr marL="0" lvl="0" indent="0" algn="just" fontAlgn="base">
              <a:spcBef>
                <a:spcPts val="0"/>
              </a:spcBef>
              <a:spcAft>
                <a:spcPct val="0"/>
              </a:spcAft>
              <a:buClr>
                <a:srgbClr val="FFCC00"/>
              </a:buClr>
              <a:buSzPct val="120000"/>
              <a:buNone/>
              <a:defRPr/>
            </a:pPr>
            <a:r>
              <a:rPr lang="cs-CZ" sz="1800" i="1" kern="0" dirty="0">
                <a:solidFill>
                  <a:srgbClr val="000000"/>
                </a:solidFill>
                <a:latin typeface="Times New Roman" pitchFamily="18" charset="0"/>
              </a:rPr>
              <a:t>Instruktáž </a:t>
            </a:r>
            <a:r>
              <a:rPr lang="cs-CZ" sz="1800" kern="0" dirty="0">
                <a:solidFill>
                  <a:srgbClr val="000000"/>
                </a:solidFill>
                <a:latin typeface="Times New Roman" pitchFamily="18" charset="0"/>
              </a:rPr>
              <a:t>spočívá v teoretickém vysvětlení praktické činnosti žákům, jejím názorném předvedení </a:t>
            </a:r>
            <a:r>
              <a:rPr lang="cs-CZ" sz="1800" kern="0" dirty="0" smtClean="0">
                <a:solidFill>
                  <a:srgbClr val="000000"/>
                </a:solidFill>
                <a:latin typeface="Times New Roman" pitchFamily="18" charset="0"/>
              </a:rPr>
              <a:t>učitelem praktického vyučování </a:t>
            </a:r>
            <a:r>
              <a:rPr lang="cs-CZ" sz="1800" kern="0" dirty="0">
                <a:solidFill>
                  <a:srgbClr val="000000"/>
                </a:solidFill>
                <a:latin typeface="Times New Roman" pitchFamily="18" charset="0"/>
              </a:rPr>
              <a:t>za účelem dosažení požadované </a:t>
            </a:r>
            <a:r>
              <a:rPr lang="cs-CZ" sz="1800" kern="0" dirty="0" smtClean="0">
                <a:solidFill>
                  <a:srgbClr val="000000"/>
                </a:solidFill>
                <a:latin typeface="Times New Roman" pitchFamily="18" charset="0"/>
              </a:rPr>
              <a:t>praktické dovednosti</a:t>
            </a:r>
            <a:r>
              <a:rPr lang="cs-CZ" sz="1800" kern="0" dirty="0">
                <a:solidFill>
                  <a:srgbClr val="000000"/>
                </a:solidFill>
                <a:latin typeface="Times New Roman" pitchFamily="18" charset="0"/>
              </a:rPr>
              <a:t>. </a:t>
            </a:r>
            <a:r>
              <a:rPr lang="cs-CZ" sz="1800" kern="0" dirty="0" smtClean="0">
                <a:solidFill>
                  <a:srgbClr val="000000"/>
                </a:solidFill>
                <a:latin typeface="Times New Roman" pitchFamily="18" charset="0"/>
              </a:rPr>
              <a:t>Uplatňuje se při </a:t>
            </a:r>
            <a:r>
              <a:rPr lang="cs-CZ" sz="1800" kern="0" dirty="0">
                <a:solidFill>
                  <a:srgbClr val="000000"/>
                </a:solidFill>
                <a:latin typeface="Times New Roman" pitchFamily="18" charset="0"/>
              </a:rPr>
              <a:t>praktickém vyučování na SOU, </a:t>
            </a:r>
            <a:r>
              <a:rPr lang="cs-CZ" sz="1800" kern="0" dirty="0" smtClean="0">
                <a:solidFill>
                  <a:srgbClr val="000000"/>
                </a:solidFill>
                <a:latin typeface="Times New Roman" pitchFamily="18" charset="0"/>
              </a:rPr>
              <a:t>SOŠ, někdy ve výuce odborných předmětů a laboratorní výuce. </a:t>
            </a:r>
            <a:r>
              <a:rPr lang="cs-CZ" sz="1800" kern="0" dirty="0">
                <a:solidFill>
                  <a:srgbClr val="000000"/>
                </a:solidFill>
                <a:latin typeface="Times New Roman" pitchFamily="18" charset="0"/>
              </a:rPr>
              <a:t>Důraz </a:t>
            </a:r>
            <a:r>
              <a:rPr lang="cs-CZ" sz="1800" kern="0" dirty="0" smtClean="0">
                <a:solidFill>
                  <a:srgbClr val="000000"/>
                </a:solidFill>
                <a:latin typeface="Times New Roman" pitchFamily="18" charset="0"/>
              </a:rPr>
              <a:t>je kladen na </a:t>
            </a:r>
            <a:r>
              <a:rPr lang="cs-CZ" sz="1800" kern="0" dirty="0">
                <a:solidFill>
                  <a:srgbClr val="000000"/>
                </a:solidFill>
                <a:latin typeface="Times New Roman" pitchFamily="18" charset="0"/>
              </a:rPr>
              <a:t>správný technologický postup, kvalitu práce a dobu provedení </a:t>
            </a:r>
            <a:r>
              <a:rPr lang="cs-CZ" sz="1800" kern="0" dirty="0" smtClean="0">
                <a:solidFill>
                  <a:srgbClr val="000000"/>
                </a:solidFill>
                <a:latin typeface="Times New Roman" pitchFamily="18" charset="0"/>
              </a:rPr>
              <a:t>daného </a:t>
            </a:r>
            <a:r>
              <a:rPr lang="cs-CZ" sz="1800" kern="0" dirty="0">
                <a:solidFill>
                  <a:srgbClr val="000000"/>
                </a:solidFill>
                <a:latin typeface="Times New Roman" pitchFamily="18" charset="0"/>
              </a:rPr>
              <a:t>praktického úkolu. Při instruktáži učitel navazuje na osvojené teoretické znalosti žáků, </a:t>
            </a:r>
            <a:r>
              <a:rPr lang="cs-CZ" sz="1800" kern="0" dirty="0" smtClean="0">
                <a:solidFill>
                  <a:srgbClr val="000000"/>
                </a:solidFill>
                <a:latin typeface="Times New Roman" pitchFamily="18" charset="0"/>
              </a:rPr>
              <a:t>seznámí </a:t>
            </a:r>
            <a:r>
              <a:rPr lang="cs-CZ" sz="1800" kern="0" dirty="0">
                <a:solidFill>
                  <a:srgbClr val="000000"/>
                </a:solidFill>
                <a:latin typeface="Times New Roman" pitchFamily="18" charset="0"/>
              </a:rPr>
              <a:t>je </a:t>
            </a:r>
            <a:r>
              <a:rPr lang="cs-CZ" sz="1800" kern="0" dirty="0" smtClean="0">
                <a:solidFill>
                  <a:srgbClr val="000000"/>
                </a:solidFill>
                <a:latin typeface="Times New Roman" pitchFamily="18" charset="0"/>
              </a:rPr>
              <a:t>se vzdělávacím cílem, pracovním </a:t>
            </a:r>
            <a:r>
              <a:rPr lang="cs-CZ" sz="1800" kern="0" dirty="0">
                <a:solidFill>
                  <a:srgbClr val="000000"/>
                </a:solidFill>
                <a:latin typeface="Times New Roman" pitchFamily="18" charset="0"/>
              </a:rPr>
              <a:t>postupem a názorně jim předvede veškeré činnosti, které budou provádět. </a:t>
            </a:r>
            <a:r>
              <a:rPr lang="cs-CZ" sz="1800" kern="0" dirty="0" smtClean="0">
                <a:solidFill>
                  <a:srgbClr val="000000"/>
                </a:solidFill>
                <a:latin typeface="Times New Roman" pitchFamily="18" charset="0"/>
              </a:rPr>
              <a:t>Následuje praktický nácvik dovednosti (cvičení). </a:t>
            </a:r>
            <a:endParaRPr lang="cs-CZ" sz="2000" i="1" dirty="0">
              <a:solidFill>
                <a:prstClr val="black"/>
              </a:solidFill>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36</a:t>
            </a:fld>
            <a:endParaRPr lang="cs-CZ"/>
          </a:p>
        </p:txBody>
      </p:sp>
    </p:spTree>
    <p:extLst>
      <p:ext uri="{BB962C8B-B14F-4D97-AF65-F5344CB8AC3E}">
        <p14:creationId xmlns:p14="http://schemas.microsoft.com/office/powerpoint/2010/main" val="15133298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976664"/>
          </a:xfrm>
        </p:spPr>
        <p:txBody>
          <a:bodyPr>
            <a:normAutofit fontScale="92500" lnSpcReduction="20000"/>
          </a:bodyPr>
          <a:lstStyle/>
          <a:p>
            <a:pPr marL="266700" lvl="0" indent="-266700" fontAlgn="base">
              <a:spcAft>
                <a:spcPct val="0"/>
              </a:spcAft>
              <a:buClr>
                <a:srgbClr val="FFCC00"/>
              </a:buClr>
              <a:buSzPct val="120000"/>
              <a:buNone/>
              <a:defRPr/>
            </a:pPr>
            <a:r>
              <a:rPr lang="cs-CZ" sz="1900" u="sng" kern="0" dirty="0">
                <a:latin typeface="Times New Roman" pitchFamily="18" charset="0"/>
              </a:rPr>
              <a:t>Dílenská činnost </a:t>
            </a:r>
          </a:p>
          <a:p>
            <a:pPr marL="0" lvl="0" indent="0" algn="just" fontAlgn="base">
              <a:spcAft>
                <a:spcPct val="0"/>
              </a:spcAft>
              <a:buClr>
                <a:srgbClr val="FFCC00"/>
              </a:buClr>
              <a:buSzPct val="120000"/>
              <a:buNone/>
              <a:defRPr/>
            </a:pPr>
            <a:r>
              <a:rPr lang="cs-CZ" sz="1900" kern="0" dirty="0">
                <a:solidFill>
                  <a:srgbClr val="000000"/>
                </a:solidFill>
                <a:latin typeface="Times New Roman" pitchFamily="18" charset="0"/>
              </a:rPr>
              <a:t>V </a:t>
            </a:r>
            <a:r>
              <a:rPr lang="cs-CZ" sz="1900" kern="0" dirty="0" smtClean="0">
                <a:solidFill>
                  <a:srgbClr val="000000"/>
                </a:solidFill>
                <a:latin typeface="Times New Roman" pitchFamily="18" charset="0"/>
              </a:rPr>
              <a:t>dílnách je realizována praktická </a:t>
            </a:r>
            <a:r>
              <a:rPr lang="cs-CZ" sz="1900" kern="0" dirty="0">
                <a:solidFill>
                  <a:srgbClr val="000000"/>
                </a:solidFill>
                <a:latin typeface="Times New Roman" pitchFamily="18" charset="0"/>
              </a:rPr>
              <a:t>činnost žáků středních odborných škol. Žáci získávají vědomosti a dovednosti v </a:t>
            </a:r>
            <a:r>
              <a:rPr lang="cs-CZ" sz="1900" kern="0" dirty="0" smtClean="0">
                <a:solidFill>
                  <a:srgbClr val="000000"/>
                </a:solidFill>
                <a:latin typeface="Times New Roman" pitchFamily="18" charset="0"/>
              </a:rPr>
              <a:t>oblasti praktické činnosti. Podstata </a:t>
            </a:r>
            <a:r>
              <a:rPr lang="cs-CZ" sz="1900" kern="0" dirty="0">
                <a:solidFill>
                  <a:srgbClr val="000000"/>
                </a:solidFill>
                <a:latin typeface="Times New Roman" pitchFamily="18" charset="0"/>
              </a:rPr>
              <a:t>spočívá v  seznámení </a:t>
            </a:r>
            <a:r>
              <a:rPr lang="cs-CZ" sz="1900" kern="0" dirty="0" smtClean="0">
                <a:solidFill>
                  <a:srgbClr val="000000"/>
                </a:solidFill>
                <a:latin typeface="Times New Roman" pitchFamily="18" charset="0"/>
              </a:rPr>
              <a:t>s práci žáků </a:t>
            </a:r>
            <a:r>
              <a:rPr lang="cs-CZ" sz="1900" kern="0" dirty="0">
                <a:solidFill>
                  <a:srgbClr val="000000"/>
                </a:solidFill>
                <a:latin typeface="Times New Roman" pitchFamily="18" charset="0"/>
              </a:rPr>
              <a:t>se stroji, přístroji, materiály, výkresy, schématy a náčrty, které budou při praktické činnosti používat. </a:t>
            </a:r>
          </a:p>
          <a:p>
            <a:pPr marL="0" lvl="0" indent="0" algn="just">
              <a:buNone/>
            </a:pPr>
            <a:endParaRPr lang="cs-CZ" sz="1900" i="1" dirty="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1900" i="1" dirty="0" smtClean="0">
                <a:solidFill>
                  <a:prstClr val="black"/>
                </a:solidFill>
                <a:latin typeface="Times New Roman" panose="02020603050405020304" pitchFamily="18" charset="0"/>
                <a:cs typeface="Times New Roman" panose="02020603050405020304" pitchFamily="18" charset="0"/>
              </a:rPr>
              <a:t>Vybrané metody </a:t>
            </a:r>
            <a:r>
              <a:rPr lang="cs-CZ" sz="1900" i="1" dirty="0">
                <a:solidFill>
                  <a:prstClr val="black"/>
                </a:solidFill>
                <a:latin typeface="Times New Roman" panose="02020603050405020304" pitchFamily="18" charset="0"/>
                <a:cs typeface="Times New Roman" panose="02020603050405020304" pitchFamily="18" charset="0"/>
              </a:rPr>
              <a:t>aktivizující výuky </a:t>
            </a:r>
          </a:p>
          <a:p>
            <a:pPr marL="0" lvl="0" indent="0" algn="just">
              <a:buNone/>
            </a:pPr>
            <a:r>
              <a:rPr lang="cs-CZ" sz="1900" dirty="0">
                <a:solidFill>
                  <a:prstClr val="black"/>
                </a:solidFill>
                <a:latin typeface="Times New Roman" panose="02020603050405020304" pitchFamily="18" charset="0"/>
                <a:cs typeface="Times New Roman" panose="02020603050405020304" pitchFamily="18" charset="0"/>
              </a:rPr>
              <a:t>Metody aktivizující výuky slouží k rozvoji aktivní, samostatné a tvůrčí činnosti žáků, k rozvoji komunikačních schopností a schopnosti řešit reálné technické problémy.  </a:t>
            </a:r>
          </a:p>
          <a:p>
            <a:pPr lvl="0" fontAlgn="base">
              <a:spcAft>
                <a:spcPct val="0"/>
              </a:spcAft>
              <a:buClr>
                <a:srgbClr val="FFCC00"/>
              </a:buClr>
              <a:buSzPct val="120000"/>
              <a:buNone/>
              <a:defRPr/>
            </a:pPr>
            <a:endParaRPr lang="cs-CZ" sz="1900" b="1" kern="0" dirty="0" smtClean="0">
              <a:solidFill>
                <a:srgbClr val="FF6600"/>
              </a:solidFill>
              <a:latin typeface="Times New Roman" pitchFamily="18" charset="0"/>
            </a:endParaRPr>
          </a:p>
          <a:p>
            <a:pPr lvl="0" fontAlgn="base">
              <a:spcAft>
                <a:spcPct val="0"/>
              </a:spcAft>
              <a:buClr>
                <a:srgbClr val="FFCC00"/>
              </a:buClr>
              <a:buSzPct val="120000"/>
              <a:buNone/>
              <a:defRPr/>
            </a:pPr>
            <a:r>
              <a:rPr lang="cs-CZ" sz="1900" u="sng" kern="0" dirty="0" smtClean="0">
                <a:latin typeface="Times New Roman" pitchFamily="18" charset="0"/>
              </a:rPr>
              <a:t>Diskusní </a:t>
            </a:r>
            <a:r>
              <a:rPr lang="cs-CZ" sz="1900" u="sng" kern="0" dirty="0">
                <a:latin typeface="Times New Roman" pitchFamily="18" charset="0"/>
              </a:rPr>
              <a:t>metody (diskuse)</a:t>
            </a:r>
          </a:p>
          <a:p>
            <a:pPr marL="0" lvl="0" indent="0" algn="just" fontAlgn="base">
              <a:spcAft>
                <a:spcPct val="0"/>
              </a:spcAft>
              <a:buClr>
                <a:srgbClr val="FFCC00"/>
              </a:buClr>
              <a:buSzPct val="120000"/>
              <a:buNone/>
              <a:defRPr/>
            </a:pPr>
            <a:r>
              <a:rPr lang="cs-CZ" sz="1900" i="1" kern="0" dirty="0">
                <a:solidFill>
                  <a:srgbClr val="000000"/>
                </a:solidFill>
                <a:latin typeface="Times New Roman" pitchFamily="18" charset="0"/>
              </a:rPr>
              <a:t>Podstatou diskuse je kolektivní řešení zadaného problému. Je to komunikace učitele a žáků, při které si účastníci navzájem vyměňují názory na určité téma a to na základě svých znalostí.</a:t>
            </a:r>
            <a:r>
              <a:rPr lang="cs-CZ" sz="1900" kern="0" dirty="0">
                <a:solidFill>
                  <a:srgbClr val="000000"/>
                </a:solidFill>
                <a:latin typeface="Times New Roman" pitchFamily="18" charset="0"/>
              </a:rPr>
              <a:t> Pro svá tvrzení uvádí argumenty a hledají řešení problému. Na konečném výsledku se podílí všichni žáci. Diskutuje se na témata, na která neexistuje jednoznačné </a:t>
            </a:r>
            <a:r>
              <a:rPr lang="cs-CZ" sz="1900" kern="0" dirty="0" smtClean="0">
                <a:solidFill>
                  <a:srgbClr val="000000"/>
                </a:solidFill>
                <a:latin typeface="Times New Roman" pitchFamily="18" charset="0"/>
              </a:rPr>
              <a:t>řešení </a:t>
            </a:r>
            <a:r>
              <a:rPr lang="cs-CZ" sz="1900" kern="0" dirty="0">
                <a:solidFill>
                  <a:srgbClr val="000000"/>
                </a:solidFill>
                <a:latin typeface="Times New Roman" pitchFamily="18" charset="0"/>
              </a:rPr>
              <a:t>(např. zavedení trestu smrti, registrované partnerství, výše daní apod.). V odborných předmětech vyžaduje myšlenkovou vyspělost a odbornost. </a:t>
            </a:r>
            <a:r>
              <a:rPr lang="cs-CZ" sz="1900" kern="0" dirty="0" smtClean="0">
                <a:solidFill>
                  <a:srgbClr val="000000"/>
                </a:solidFill>
                <a:latin typeface="Times New Roman" pitchFamily="18" charset="0"/>
              </a:rPr>
              <a:t>Je </a:t>
            </a:r>
            <a:r>
              <a:rPr lang="cs-CZ" sz="1900" kern="0" dirty="0">
                <a:solidFill>
                  <a:srgbClr val="000000"/>
                </a:solidFill>
                <a:latin typeface="Times New Roman" pitchFamily="18" charset="0"/>
              </a:rPr>
              <a:t>třeba vybírat takové úkoly, při nichž žáci uplatní své vědomosti nebo odborné zkušenosti. Úvodem je zpravidla krátká přednáška a vymezení problému. Poté o něm žáci diskutují a snaží se dopracovat ke správnému výsledku nebo závěru. Učitel diskusi řídí a usměrňuje, </a:t>
            </a:r>
            <a:r>
              <a:rPr lang="cs-CZ" sz="1900" kern="0" dirty="0" smtClean="0">
                <a:solidFill>
                  <a:srgbClr val="000000"/>
                </a:solidFill>
                <a:latin typeface="Times New Roman" pitchFamily="18" charset="0"/>
              </a:rPr>
              <a:t>brzdí přiliž </a:t>
            </a:r>
            <a:r>
              <a:rPr lang="cs-CZ" sz="1900" kern="0" dirty="0">
                <a:solidFill>
                  <a:srgbClr val="000000"/>
                </a:solidFill>
                <a:latin typeface="Times New Roman" pitchFamily="18" charset="0"/>
              </a:rPr>
              <a:t>aktivní žáky a naopak povzbuzuje pasivní žáky. Hlídá, aby se příspěvky nevzdálily od </a:t>
            </a:r>
            <a:r>
              <a:rPr lang="cs-CZ" sz="1900" kern="0" dirty="0" smtClean="0">
                <a:solidFill>
                  <a:srgbClr val="000000"/>
                </a:solidFill>
                <a:latin typeface="Times New Roman" pitchFamily="18" charset="0"/>
              </a:rPr>
              <a:t>řešené problematiky a </a:t>
            </a:r>
            <a:r>
              <a:rPr lang="cs-CZ" sz="1900" kern="0" dirty="0">
                <a:solidFill>
                  <a:srgbClr val="000000"/>
                </a:solidFill>
                <a:latin typeface="Times New Roman" pitchFamily="18" charset="0"/>
              </a:rPr>
              <a:t>dodržovala se pravidla diskuse (držet se tématu, uvádět věcné argumenty, porozumění druhému, nemít za každou cenu poslední slovo, nesnižovat důstojnost oponenta, </a:t>
            </a:r>
            <a:r>
              <a:rPr lang="cs-CZ" sz="1900" kern="0" dirty="0" smtClean="0">
                <a:solidFill>
                  <a:srgbClr val="000000"/>
                </a:solidFill>
                <a:latin typeface="Times New Roman" pitchFamily="18" charset="0"/>
              </a:rPr>
              <a:t>právo </a:t>
            </a:r>
            <a:r>
              <a:rPr lang="cs-CZ" sz="1900" kern="0" dirty="0">
                <a:solidFill>
                  <a:srgbClr val="000000"/>
                </a:solidFill>
                <a:latin typeface="Times New Roman" pitchFamily="18" charset="0"/>
              </a:rPr>
              <a:t>se vyjádřit pro všechny). </a:t>
            </a:r>
            <a:endParaRPr lang="cs-CZ" sz="3000" dirty="0" smtClean="0">
              <a:solidFill>
                <a:prstClr val="black"/>
              </a:solidFill>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37</a:t>
            </a:fld>
            <a:endParaRPr lang="cs-CZ" dirty="0"/>
          </a:p>
        </p:txBody>
      </p:sp>
    </p:spTree>
    <p:extLst>
      <p:ext uri="{BB962C8B-B14F-4D97-AF65-F5344CB8AC3E}">
        <p14:creationId xmlns:p14="http://schemas.microsoft.com/office/powerpoint/2010/main" val="419575098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688632"/>
          </a:xfrm>
        </p:spPr>
        <p:txBody>
          <a:bodyPr/>
          <a:lstStyle/>
          <a:p>
            <a:pPr marL="0" lvl="0" indent="0" algn="just" eaLnBrk="0" fontAlgn="base" hangingPunct="0">
              <a:spcAft>
                <a:spcPct val="0"/>
              </a:spcAft>
              <a:buClr>
                <a:srgbClr val="FFCC00"/>
              </a:buClr>
              <a:buSzPct val="120000"/>
              <a:buNone/>
              <a:defRPr/>
            </a:pPr>
            <a:r>
              <a:rPr lang="cs-CZ" sz="1800" kern="0" dirty="0">
                <a:solidFill>
                  <a:srgbClr val="000000"/>
                </a:solidFill>
                <a:latin typeface="Times New Roman" pitchFamily="18" charset="0"/>
                <a:cs typeface="Times New Roman" pitchFamily="18" charset="0"/>
              </a:rPr>
              <a:t>Příklad využití diskuse: Diskuse na téma výhody a nevýhody benzínových a dieselových motorů. V elektronice na téma výhody a nevýhody klasických integrovaných obvodů a programovatelných obvodů. V technologii pro truhláře lze diskutovat u témat zaměřených na volbu použitých materiálů (masiv, lamino…a pod.). V ekonomice lze diskutovat na téma rovná </a:t>
            </a:r>
            <a:r>
              <a:rPr lang="cs-CZ" sz="1800" kern="0" dirty="0" smtClean="0">
                <a:solidFill>
                  <a:srgbClr val="000000"/>
                </a:solidFill>
                <a:latin typeface="Times New Roman" pitchFamily="18" charset="0"/>
                <a:cs typeface="Times New Roman" pitchFamily="18" charset="0"/>
              </a:rPr>
              <a:t>daň, boj s korupcí, daňovými úniky </a:t>
            </a:r>
            <a:r>
              <a:rPr lang="cs-CZ" sz="1800" kern="0" dirty="0">
                <a:solidFill>
                  <a:srgbClr val="000000"/>
                </a:solidFill>
                <a:latin typeface="Times New Roman" pitchFamily="18" charset="0"/>
                <a:cs typeface="Times New Roman" pitchFamily="18" charset="0"/>
              </a:rPr>
              <a:t>apod. </a:t>
            </a:r>
            <a:endParaRPr lang="cs-CZ" kern="0" dirty="0">
              <a:solidFill>
                <a:srgbClr val="FFFFFF"/>
              </a:solidFill>
              <a:effectLst>
                <a:outerShdw blurRad="38100" dist="38100" dir="2700000" algn="tl">
                  <a:srgbClr val="000000"/>
                </a:outerShdw>
              </a:effectLst>
              <a:latin typeface="Tahoma"/>
            </a:endParaRPr>
          </a:p>
          <a:p>
            <a:pPr marL="0" indent="0">
              <a:buNone/>
            </a:pPr>
            <a:endParaRPr lang="cs-CZ" sz="1800" dirty="0" smtClean="0"/>
          </a:p>
          <a:p>
            <a:pPr marL="180975" lvl="0" indent="-180975" fontAlgn="base">
              <a:spcAft>
                <a:spcPct val="0"/>
              </a:spcAft>
              <a:buClr>
                <a:srgbClr val="FFCC00"/>
              </a:buClr>
              <a:buSzPct val="120000"/>
              <a:buNone/>
              <a:defRPr/>
            </a:pPr>
            <a:r>
              <a:rPr lang="cs-CZ" sz="1800" u="sng" kern="0" dirty="0">
                <a:latin typeface="Times New Roman" pitchFamily="18" charset="0"/>
              </a:rPr>
              <a:t>Didaktické hry</a:t>
            </a:r>
          </a:p>
          <a:p>
            <a:pPr marL="0" lvl="0" indent="0" algn="just" fontAlgn="base">
              <a:spcAft>
                <a:spcPct val="0"/>
              </a:spcAft>
              <a:buClr>
                <a:srgbClr val="FFCC00"/>
              </a:buClr>
              <a:buSzPct val="120000"/>
              <a:buNone/>
              <a:defRPr/>
            </a:pPr>
            <a:r>
              <a:rPr lang="cs-CZ" sz="1800" i="1" kern="0" dirty="0">
                <a:solidFill>
                  <a:srgbClr val="000000"/>
                </a:solidFill>
                <a:latin typeface="Times New Roman" pitchFamily="18" charset="0"/>
              </a:rPr>
              <a:t>Jsou to hry, ke kterým žáky záměrně podnítí pedagog a které směřují k dosažení </a:t>
            </a:r>
            <a:r>
              <a:rPr lang="cs-CZ" sz="1800" i="1" kern="0" dirty="0" smtClean="0">
                <a:solidFill>
                  <a:srgbClr val="000000"/>
                </a:solidFill>
                <a:latin typeface="Times New Roman" pitchFamily="18" charset="0"/>
              </a:rPr>
              <a:t>příslušných stanovených výukových cílů (např. rozvoj představivosti, tvořivosti, cvičení pamětí, řešení různých problémových situací). </a:t>
            </a:r>
            <a:r>
              <a:rPr lang="cs-CZ" sz="1800" i="1" kern="0" dirty="0">
                <a:solidFill>
                  <a:srgbClr val="000000"/>
                </a:solidFill>
                <a:latin typeface="Times New Roman" pitchFamily="18" charset="0"/>
              </a:rPr>
              <a:t>Je to dobrovolně volená činnost, jejímž </a:t>
            </a:r>
            <a:r>
              <a:rPr lang="cs-CZ" sz="1800" i="1" kern="0" dirty="0" smtClean="0">
                <a:solidFill>
                  <a:srgbClr val="000000"/>
                </a:solidFill>
                <a:latin typeface="Times New Roman" pitchFamily="18" charset="0"/>
              </a:rPr>
              <a:t> </a:t>
            </a:r>
            <a:r>
              <a:rPr lang="cs-CZ" sz="1800" i="1" kern="0" dirty="0">
                <a:solidFill>
                  <a:srgbClr val="000000"/>
                </a:solidFill>
                <a:latin typeface="Times New Roman" pitchFamily="18" charset="0"/>
              </a:rPr>
              <a:t>produktem je učení. </a:t>
            </a:r>
            <a:r>
              <a:rPr lang="cs-CZ" sz="1800" kern="0" dirty="0">
                <a:solidFill>
                  <a:srgbClr val="000000"/>
                </a:solidFill>
                <a:latin typeface="Times New Roman" pitchFamily="18" charset="0"/>
              </a:rPr>
              <a:t>Učení probíhá </a:t>
            </a:r>
            <a:r>
              <a:rPr lang="cs-CZ" sz="1800" kern="0" dirty="0" smtClean="0">
                <a:solidFill>
                  <a:srgbClr val="000000"/>
                </a:solidFill>
                <a:latin typeface="Times New Roman" pitchFamily="18" charset="0"/>
              </a:rPr>
              <a:t>dobrovolně, nenásilně </a:t>
            </a:r>
            <a:r>
              <a:rPr lang="cs-CZ" sz="1800" kern="0" dirty="0">
                <a:solidFill>
                  <a:srgbClr val="000000"/>
                </a:solidFill>
                <a:latin typeface="Times New Roman" pitchFamily="18" charset="0"/>
              </a:rPr>
              <a:t>a jakoby ve druhém plánu. Je to hra s </a:t>
            </a:r>
            <a:r>
              <a:rPr lang="cs-CZ" sz="1800" kern="0" dirty="0" smtClean="0">
                <a:solidFill>
                  <a:srgbClr val="000000"/>
                </a:solidFill>
                <a:latin typeface="Times New Roman" pitchFamily="18" charset="0"/>
              </a:rPr>
              <a:t>pravidly, prostředek </a:t>
            </a:r>
            <a:r>
              <a:rPr lang="cs-CZ" sz="1800" kern="0" dirty="0">
                <a:solidFill>
                  <a:srgbClr val="000000"/>
                </a:solidFill>
                <a:latin typeface="Times New Roman" pitchFamily="18" charset="0"/>
              </a:rPr>
              <a:t>všestranného rozvoje osobnosti žáka. Didaktické hry zahrnují velké množství různorodých aktivit (Maňák, Švec, 2003):</a:t>
            </a:r>
            <a:endParaRPr lang="cs-CZ" sz="1800" b="1" kern="0" dirty="0">
              <a:solidFill>
                <a:srgbClr val="000000"/>
              </a:solidFill>
              <a:latin typeface="Times New Roman" pitchFamily="18" charset="0"/>
            </a:endParaRPr>
          </a:p>
          <a:p>
            <a:pPr lvl="0" algn="just" fontAlgn="base">
              <a:spcAft>
                <a:spcPct val="0"/>
              </a:spcAft>
              <a:buClr>
                <a:srgbClr val="000000"/>
              </a:buClr>
              <a:buSzPct val="100000"/>
              <a:buFontTx/>
              <a:buChar char="•"/>
              <a:defRPr/>
            </a:pPr>
            <a:r>
              <a:rPr lang="cs-CZ" sz="1800" i="1" kern="0" dirty="0">
                <a:solidFill>
                  <a:srgbClr val="000000"/>
                </a:solidFill>
                <a:latin typeface="Times New Roman" pitchFamily="18" charset="0"/>
              </a:rPr>
              <a:t>Interakční hry </a:t>
            </a:r>
            <a:r>
              <a:rPr lang="cs-CZ" sz="1800" b="1" kern="0" dirty="0">
                <a:solidFill>
                  <a:srgbClr val="000000"/>
                </a:solidFill>
                <a:latin typeface="Times New Roman" pitchFamily="18" charset="0"/>
              </a:rPr>
              <a:t>- </a:t>
            </a:r>
            <a:r>
              <a:rPr lang="cs-CZ" sz="1800" kern="0" dirty="0">
                <a:solidFill>
                  <a:srgbClr val="000000"/>
                </a:solidFill>
                <a:latin typeface="Times New Roman" pitchFamily="18" charset="0"/>
              </a:rPr>
              <a:t>svobodné hry (s hračkami, stavebnicemi, simulace činností), sportovní a skupinové hry (účastnit se mohou všichni hráči), hry s pravidly, společenské hry, myšlenkové a strategické hry, učební hry.</a:t>
            </a:r>
          </a:p>
          <a:p>
            <a:pPr lvl="0" algn="just" fontAlgn="base">
              <a:spcAft>
                <a:spcPct val="0"/>
              </a:spcAft>
              <a:buClr>
                <a:srgbClr val="000000"/>
              </a:buClr>
              <a:buSzPct val="100000"/>
              <a:buFontTx/>
              <a:buChar char="•"/>
              <a:defRPr/>
            </a:pPr>
            <a:r>
              <a:rPr lang="cs-CZ" sz="1800" i="1" kern="0" dirty="0">
                <a:solidFill>
                  <a:srgbClr val="000000"/>
                </a:solidFill>
                <a:latin typeface="Times New Roman" pitchFamily="18" charset="0"/>
              </a:rPr>
              <a:t>Simulační hry - </a:t>
            </a:r>
            <a:r>
              <a:rPr lang="cs-CZ" sz="1800" kern="0" dirty="0">
                <a:solidFill>
                  <a:srgbClr val="000000"/>
                </a:solidFill>
                <a:latin typeface="Times New Roman" pitchFamily="18" charset="0"/>
              </a:rPr>
              <a:t>hraní rolí, řešení případů, konfliktní hry, loutky, maňásci.</a:t>
            </a:r>
          </a:p>
          <a:p>
            <a:pPr lvl="0" algn="just" fontAlgn="base">
              <a:spcAft>
                <a:spcPct val="0"/>
              </a:spcAft>
              <a:buClr>
                <a:srgbClr val="000000"/>
              </a:buClr>
              <a:buSzPct val="100000"/>
              <a:buFontTx/>
              <a:buChar char="•"/>
              <a:defRPr/>
            </a:pPr>
            <a:r>
              <a:rPr lang="cs-CZ" sz="1800" i="1" kern="0" dirty="0">
                <a:solidFill>
                  <a:srgbClr val="000000"/>
                </a:solidFill>
                <a:latin typeface="Times New Roman" pitchFamily="18" charset="0"/>
              </a:rPr>
              <a:t>Scénické hry - </a:t>
            </a:r>
            <a:r>
              <a:rPr lang="cs-CZ" sz="1800" kern="0" dirty="0">
                <a:solidFill>
                  <a:srgbClr val="000000"/>
                </a:solidFill>
                <a:latin typeface="Times New Roman" pitchFamily="18" charset="0"/>
              </a:rPr>
              <a:t>rozlišení mezi hráči a diváky, jeviště, rekvizity, speciální </a:t>
            </a:r>
            <a:r>
              <a:rPr lang="cs-CZ" sz="1800" kern="0" dirty="0" smtClean="0">
                <a:solidFill>
                  <a:srgbClr val="000000"/>
                </a:solidFill>
                <a:latin typeface="Times New Roman" pitchFamily="18" charset="0"/>
              </a:rPr>
              <a:t>oblečení (</a:t>
            </a:r>
            <a:r>
              <a:rPr lang="cs-CZ" sz="1800" kern="0" dirty="0">
                <a:solidFill>
                  <a:srgbClr val="000000"/>
                </a:solidFill>
                <a:latin typeface="Times New Roman" pitchFamily="18" charset="0"/>
              </a:rPr>
              <a:t>volná nebo úplná návaznost na divadelní hry).</a:t>
            </a:r>
          </a:p>
          <a:p>
            <a:pPr marL="0" lvl="0" indent="0" algn="just" fontAlgn="base">
              <a:spcAft>
                <a:spcPct val="0"/>
              </a:spcAft>
              <a:buClr>
                <a:srgbClr val="FFCC00"/>
              </a:buClr>
              <a:buSzPct val="120000"/>
              <a:buNone/>
              <a:defRPr/>
            </a:pPr>
            <a:endParaRPr lang="cs-CZ" sz="1800" b="1" kern="0" dirty="0">
              <a:solidFill>
                <a:srgbClr val="000000"/>
              </a:solidFill>
              <a:latin typeface="Times New Roman"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38</a:t>
            </a:fld>
            <a:endParaRPr lang="cs-CZ"/>
          </a:p>
        </p:txBody>
      </p:sp>
    </p:spTree>
    <p:extLst>
      <p:ext uri="{BB962C8B-B14F-4D97-AF65-F5344CB8AC3E}">
        <p14:creationId xmlns:p14="http://schemas.microsoft.com/office/powerpoint/2010/main" val="7810843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832648"/>
          </a:xfrm>
        </p:spPr>
        <p:txBody>
          <a:bodyPr>
            <a:normAutofit fontScale="92500" lnSpcReduction="20000"/>
          </a:bodyPr>
          <a:lstStyle/>
          <a:p>
            <a:pPr marL="0" lvl="0" indent="0" algn="just" fontAlgn="base">
              <a:spcAft>
                <a:spcPct val="0"/>
              </a:spcAft>
              <a:buClr>
                <a:srgbClr val="FFCC00"/>
              </a:buClr>
              <a:buSzPct val="120000"/>
              <a:buNone/>
              <a:defRPr/>
            </a:pPr>
            <a:r>
              <a:rPr lang="cs-CZ" sz="1800" kern="0" dirty="0" smtClean="0">
                <a:solidFill>
                  <a:srgbClr val="000000"/>
                </a:solidFill>
                <a:latin typeface="Times New Roman" pitchFamily="18" charset="0"/>
              </a:rPr>
              <a:t>Příklady </a:t>
            </a:r>
            <a:r>
              <a:rPr lang="cs-CZ" sz="1800" kern="0" dirty="0">
                <a:solidFill>
                  <a:srgbClr val="000000"/>
                </a:solidFill>
                <a:latin typeface="Times New Roman" pitchFamily="18" charset="0"/>
              </a:rPr>
              <a:t>didaktických her: doplňovačky, křížovky, hry typu kufr, bingo, </a:t>
            </a:r>
            <a:r>
              <a:rPr lang="cs-CZ" sz="1800" kern="0" dirty="0" smtClean="0">
                <a:solidFill>
                  <a:srgbClr val="000000"/>
                </a:solidFill>
                <a:latin typeface="Times New Roman" pitchFamily="18" charset="0"/>
              </a:rPr>
              <a:t>pexeso, soutěživé hry </a:t>
            </a:r>
            <a:r>
              <a:rPr lang="cs-CZ" sz="1800" kern="0" dirty="0">
                <a:solidFill>
                  <a:srgbClr val="000000"/>
                </a:solidFill>
                <a:latin typeface="Times New Roman" pitchFamily="18" charset="0"/>
              </a:rPr>
              <a:t>apod.</a:t>
            </a:r>
            <a:r>
              <a:rPr lang="cs-CZ" sz="1800" kern="0" dirty="0">
                <a:solidFill>
                  <a:srgbClr val="000000"/>
                </a:solidFill>
                <a:effectLst>
                  <a:outerShdw blurRad="38100" dist="38100" dir="2700000" algn="tl">
                    <a:srgbClr val="FFFFFF"/>
                  </a:outerShdw>
                </a:effectLst>
                <a:latin typeface="Times New Roman" pitchFamily="18" charset="0"/>
              </a:rPr>
              <a:t> </a:t>
            </a:r>
          </a:p>
          <a:p>
            <a:pPr marL="180975" lvl="0" indent="-180975" fontAlgn="base">
              <a:lnSpc>
                <a:spcPct val="80000"/>
              </a:lnSpc>
              <a:spcAft>
                <a:spcPct val="0"/>
              </a:spcAft>
              <a:buClr>
                <a:srgbClr val="FFCC00"/>
              </a:buClr>
              <a:buSzPct val="120000"/>
              <a:buNone/>
              <a:defRPr/>
            </a:pPr>
            <a:endParaRPr lang="cs-CZ" sz="1800" b="1" kern="0" dirty="0" smtClean="0">
              <a:solidFill>
                <a:srgbClr val="FF6600"/>
              </a:solidFill>
              <a:latin typeface="Times New Roman" pitchFamily="18" charset="0"/>
            </a:endParaRPr>
          </a:p>
          <a:p>
            <a:pPr marL="180975" lvl="0" indent="-180975" fontAlgn="base">
              <a:lnSpc>
                <a:spcPct val="80000"/>
              </a:lnSpc>
              <a:spcAft>
                <a:spcPct val="0"/>
              </a:spcAft>
              <a:buClr>
                <a:srgbClr val="FFCC00"/>
              </a:buClr>
              <a:buSzPct val="120000"/>
              <a:buNone/>
              <a:defRPr/>
            </a:pPr>
            <a:r>
              <a:rPr lang="cs-CZ" sz="1800" u="sng" kern="0" dirty="0" smtClean="0">
                <a:latin typeface="Times New Roman" pitchFamily="18" charset="0"/>
              </a:rPr>
              <a:t>Problémová </a:t>
            </a:r>
            <a:r>
              <a:rPr lang="cs-CZ" sz="1800" u="sng" kern="0" dirty="0">
                <a:latin typeface="Times New Roman" pitchFamily="18" charset="0"/>
              </a:rPr>
              <a:t>metoda (metoda řešení problémových úkolů)</a:t>
            </a:r>
          </a:p>
          <a:p>
            <a:pPr marL="0" lvl="0" indent="0" algn="just" fontAlgn="base">
              <a:spcAft>
                <a:spcPct val="0"/>
              </a:spcAft>
              <a:buClr>
                <a:srgbClr val="FFCC00"/>
              </a:buClr>
              <a:buSzPct val="120000"/>
              <a:buNone/>
              <a:defRPr/>
            </a:pPr>
            <a:r>
              <a:rPr lang="cs-CZ" sz="1800" i="1" kern="0" dirty="0">
                <a:solidFill>
                  <a:srgbClr val="000000"/>
                </a:solidFill>
                <a:latin typeface="Times New Roman" pitchFamily="18" charset="0"/>
              </a:rPr>
              <a:t>Problémová metoda </a:t>
            </a:r>
            <a:r>
              <a:rPr lang="cs-CZ" sz="1800" kern="0" dirty="0">
                <a:solidFill>
                  <a:srgbClr val="000000"/>
                </a:solidFill>
                <a:latin typeface="Times New Roman" pitchFamily="18" charset="0"/>
              </a:rPr>
              <a:t>spočívá v tom, že žákům nejsou sdělovány tzv. hotové poznatky, kladoucí nároky hlavně na paměť, ale jsou vedení k tomu, aby samostatně nebo s nepatrnou pomocí učitele odvodili nové poznatky vlastní intenzivní myšlenkovou činností. Je to cesta náročnější a pomalejší, avšak efektivní ve vztahu k rozvoji myšlenkových operací a tvořivosti.</a:t>
            </a:r>
          </a:p>
          <a:p>
            <a:pPr marL="0" indent="0">
              <a:buNone/>
            </a:pPr>
            <a:endParaRPr lang="cs-CZ" sz="1800" dirty="0" smtClean="0">
              <a:solidFill>
                <a:prstClr val="black"/>
              </a:solidFill>
              <a:latin typeface="Times New Roman" panose="02020603050405020304" pitchFamily="18" charset="0"/>
              <a:cs typeface="Times New Roman" panose="02020603050405020304" pitchFamily="18" charset="0"/>
            </a:endParaRPr>
          </a:p>
          <a:p>
            <a:pPr marL="0" indent="0">
              <a:buNone/>
            </a:pPr>
            <a:r>
              <a:rPr lang="cs-CZ" sz="2200" b="1" dirty="0">
                <a:solidFill>
                  <a:schemeClr val="accent6">
                    <a:lumMod val="75000"/>
                  </a:schemeClr>
                </a:solidFill>
                <a:latin typeface="Times New Roman" panose="02020603050405020304" pitchFamily="18" charset="0"/>
                <a:cs typeface="Times New Roman" panose="02020603050405020304" pitchFamily="18" charset="0"/>
              </a:rPr>
              <a:t>O</a:t>
            </a:r>
            <a:r>
              <a:rPr lang="cs-CZ" sz="2200" b="1" dirty="0" smtClean="0">
                <a:solidFill>
                  <a:schemeClr val="accent6">
                    <a:lumMod val="75000"/>
                  </a:schemeClr>
                </a:solidFill>
                <a:latin typeface="Times New Roman" panose="02020603050405020304" pitchFamily="18" charset="0"/>
                <a:cs typeface="Times New Roman" panose="02020603050405020304" pitchFamily="18" charset="0"/>
              </a:rPr>
              <a:t>rganizační </a:t>
            </a:r>
            <a:r>
              <a:rPr lang="cs-CZ" sz="2200" b="1" dirty="0">
                <a:solidFill>
                  <a:schemeClr val="accent6">
                    <a:lumMod val="75000"/>
                  </a:schemeClr>
                </a:solidFill>
                <a:latin typeface="Times New Roman" panose="02020603050405020304" pitchFamily="18" charset="0"/>
                <a:cs typeface="Times New Roman" panose="02020603050405020304" pitchFamily="18" charset="0"/>
              </a:rPr>
              <a:t>formy </a:t>
            </a:r>
            <a:r>
              <a:rPr lang="cs-CZ" sz="2200" b="1" dirty="0" smtClean="0">
                <a:solidFill>
                  <a:schemeClr val="accent6">
                    <a:lumMod val="75000"/>
                  </a:schemeClr>
                </a:solidFill>
                <a:latin typeface="Times New Roman" panose="02020603050405020304" pitchFamily="18" charset="0"/>
                <a:cs typeface="Times New Roman" panose="02020603050405020304" pitchFamily="18" charset="0"/>
              </a:rPr>
              <a:t>výuky</a:t>
            </a:r>
          </a:p>
          <a:p>
            <a:pPr marL="0" indent="0" algn="just">
              <a:buNone/>
            </a:pPr>
            <a:r>
              <a:rPr lang="cs-CZ" sz="1900" i="1" kern="0" dirty="0" smtClean="0">
                <a:solidFill>
                  <a:srgbClr val="000000"/>
                </a:solidFill>
                <a:latin typeface="Times New Roman" pitchFamily="18" charset="0"/>
              </a:rPr>
              <a:t>Organizačními formami výuky </a:t>
            </a:r>
            <a:r>
              <a:rPr lang="cs-CZ" sz="1900" kern="0" dirty="0" smtClean="0">
                <a:solidFill>
                  <a:srgbClr val="000000"/>
                </a:solidFill>
                <a:latin typeface="Times New Roman" pitchFamily="18" charset="0"/>
              </a:rPr>
              <a:t>rozumíme </a:t>
            </a:r>
            <a:r>
              <a:rPr lang="cs-CZ" sz="1900" kern="0" dirty="0">
                <a:solidFill>
                  <a:srgbClr val="000000"/>
                </a:solidFill>
                <a:latin typeface="Times New Roman" pitchFamily="18" charset="0"/>
              </a:rPr>
              <a:t>organizační uspořádání podmínek výuky tak, aby učitel mohl stanovené </a:t>
            </a:r>
            <a:r>
              <a:rPr lang="cs-CZ" sz="1900" kern="0" dirty="0" smtClean="0">
                <a:solidFill>
                  <a:srgbClr val="000000"/>
                </a:solidFill>
                <a:latin typeface="Times New Roman" pitchFamily="18" charset="0"/>
              </a:rPr>
              <a:t>výukové </a:t>
            </a:r>
            <a:r>
              <a:rPr lang="cs-CZ" sz="1900" kern="0" dirty="0">
                <a:solidFill>
                  <a:srgbClr val="000000"/>
                </a:solidFill>
                <a:latin typeface="Times New Roman" pitchFamily="18" charset="0"/>
              </a:rPr>
              <a:t>cíle optimálně realizovat při respektování </a:t>
            </a:r>
            <a:r>
              <a:rPr lang="cs-CZ" sz="1900" kern="0" dirty="0" smtClean="0">
                <a:solidFill>
                  <a:srgbClr val="000000"/>
                </a:solidFill>
                <a:latin typeface="Times New Roman" pitchFamily="18" charset="0"/>
              </a:rPr>
              <a:t>didaktických </a:t>
            </a:r>
            <a:r>
              <a:rPr lang="cs-CZ" sz="1900" kern="0" dirty="0">
                <a:solidFill>
                  <a:srgbClr val="000000"/>
                </a:solidFill>
                <a:latin typeface="Times New Roman" pitchFamily="18" charset="0"/>
              </a:rPr>
              <a:t>zásad, vyučovacích metod a didaktických prostředků (Bajtoš, 1999</a:t>
            </a:r>
            <a:r>
              <a:rPr lang="cs-CZ" sz="1900" kern="0" dirty="0" smtClean="0">
                <a:solidFill>
                  <a:srgbClr val="000000"/>
                </a:solidFill>
                <a:latin typeface="Times New Roman" pitchFamily="18" charset="0"/>
              </a:rPr>
              <a:t>).</a:t>
            </a:r>
          </a:p>
          <a:p>
            <a:pPr marL="0" lvl="0" indent="0" algn="just" fontAlgn="base">
              <a:spcAft>
                <a:spcPct val="0"/>
              </a:spcAft>
              <a:buClr>
                <a:srgbClr val="FFCC00"/>
              </a:buClr>
              <a:buSzPct val="120000"/>
              <a:buNone/>
              <a:defRPr/>
            </a:pPr>
            <a:endParaRPr lang="cs-CZ" sz="1900" b="1" kern="0" dirty="0" smtClean="0">
              <a:solidFill>
                <a:srgbClr val="FF6600"/>
              </a:solidFill>
              <a:latin typeface="Times New Roman" pitchFamily="18" charset="0"/>
            </a:endParaRPr>
          </a:p>
          <a:p>
            <a:pPr marL="0" lvl="0" indent="0" algn="just" fontAlgn="base">
              <a:spcAft>
                <a:spcPct val="0"/>
              </a:spcAft>
              <a:buClr>
                <a:srgbClr val="FFCC00"/>
              </a:buClr>
              <a:buSzPct val="120000"/>
              <a:buNone/>
              <a:defRPr/>
            </a:pPr>
            <a:r>
              <a:rPr lang="cs-CZ" sz="1900" u="sng" kern="0" dirty="0" smtClean="0">
                <a:latin typeface="Times New Roman" pitchFamily="18" charset="0"/>
              </a:rPr>
              <a:t>Přehled </a:t>
            </a:r>
            <a:r>
              <a:rPr lang="cs-CZ" sz="1900" u="sng" kern="0" dirty="0">
                <a:latin typeface="Times New Roman" pitchFamily="18" charset="0"/>
              </a:rPr>
              <a:t>základních organizačních forem výuky v odborných </a:t>
            </a:r>
            <a:r>
              <a:rPr lang="cs-CZ" sz="1900" u="sng" kern="0" dirty="0" smtClean="0">
                <a:latin typeface="Times New Roman" pitchFamily="18" charset="0"/>
              </a:rPr>
              <a:t>předmětech (</a:t>
            </a:r>
            <a:r>
              <a:rPr lang="cs-CZ" sz="1900" u="sng" kern="0" dirty="0">
                <a:latin typeface="Times New Roman" pitchFamily="18" charset="0"/>
              </a:rPr>
              <a:t>Čadílek, Loveček, 2005, Bajtoš, 1999)</a:t>
            </a:r>
          </a:p>
          <a:p>
            <a:pPr marL="266700" lvl="0" indent="-266700" fontAlgn="base">
              <a:spcAft>
                <a:spcPct val="0"/>
              </a:spcAft>
              <a:buClr>
                <a:srgbClr val="FFCC00"/>
              </a:buClr>
              <a:buSzPct val="120000"/>
              <a:buNone/>
              <a:defRPr/>
            </a:pPr>
            <a:r>
              <a:rPr lang="cs-CZ" sz="1800" i="1" kern="0" dirty="0">
                <a:solidFill>
                  <a:srgbClr val="000000"/>
                </a:solidFill>
                <a:latin typeface="Times New Roman" pitchFamily="18" charset="0"/>
              </a:rPr>
              <a:t>Podle způsobu organizace:</a:t>
            </a:r>
          </a:p>
          <a:p>
            <a:pPr marL="266700" lvl="0" indent="-266700" fontAlgn="base">
              <a:spcAft>
                <a:spcPct val="0"/>
              </a:spcAft>
              <a:buClr>
                <a:srgbClr val="000000"/>
              </a:buClr>
              <a:buSzPct val="120000"/>
              <a:buFontTx/>
              <a:buChar char="•"/>
              <a:defRPr/>
            </a:pPr>
            <a:r>
              <a:rPr lang="cs-CZ" sz="1800" kern="0" dirty="0">
                <a:solidFill>
                  <a:srgbClr val="000000"/>
                </a:solidFill>
                <a:latin typeface="Times New Roman" pitchFamily="18" charset="0"/>
              </a:rPr>
              <a:t>Vyučovací hodina.</a:t>
            </a:r>
          </a:p>
          <a:p>
            <a:pPr marL="266700" lvl="0" indent="-266700" fontAlgn="base">
              <a:spcAft>
                <a:spcPct val="0"/>
              </a:spcAft>
              <a:buClr>
                <a:srgbClr val="000000"/>
              </a:buClr>
              <a:buSzPct val="120000"/>
              <a:buFontTx/>
              <a:buChar char="•"/>
              <a:defRPr/>
            </a:pPr>
            <a:r>
              <a:rPr lang="cs-CZ" sz="1800" kern="0" dirty="0">
                <a:solidFill>
                  <a:srgbClr val="000000"/>
                </a:solidFill>
                <a:latin typeface="Times New Roman" pitchFamily="18" charset="0"/>
              </a:rPr>
              <a:t>Praktické vyučování.</a:t>
            </a:r>
          </a:p>
          <a:p>
            <a:pPr marL="266700" lvl="0" indent="-266700" fontAlgn="base">
              <a:spcAft>
                <a:spcPct val="0"/>
              </a:spcAft>
              <a:buClr>
                <a:srgbClr val="000000"/>
              </a:buClr>
              <a:buSzPct val="120000"/>
              <a:buFontTx/>
              <a:buChar char="•"/>
              <a:defRPr/>
            </a:pPr>
            <a:r>
              <a:rPr lang="cs-CZ" sz="1800" kern="0" dirty="0">
                <a:solidFill>
                  <a:srgbClr val="000000"/>
                </a:solidFill>
                <a:latin typeface="Times New Roman" pitchFamily="18" charset="0"/>
              </a:rPr>
              <a:t>Exkurze.</a:t>
            </a:r>
          </a:p>
          <a:p>
            <a:pPr marL="266700" lvl="0" indent="-266700" fontAlgn="base">
              <a:spcAft>
                <a:spcPct val="0"/>
              </a:spcAft>
              <a:buClr>
                <a:srgbClr val="000000"/>
              </a:buClr>
              <a:buSzPct val="120000"/>
              <a:buFontTx/>
              <a:buChar char="•"/>
              <a:defRPr/>
            </a:pPr>
            <a:r>
              <a:rPr lang="cs-CZ" sz="1800" kern="0" dirty="0">
                <a:solidFill>
                  <a:srgbClr val="000000"/>
                </a:solidFill>
                <a:latin typeface="Times New Roman" pitchFamily="18" charset="0"/>
              </a:rPr>
              <a:t>Samostatná práce žáků.</a:t>
            </a:r>
          </a:p>
          <a:p>
            <a:pPr marL="266700" lvl="0" indent="-266700" fontAlgn="base">
              <a:spcAft>
                <a:spcPct val="0"/>
              </a:spcAft>
              <a:buClr>
                <a:srgbClr val="000000"/>
              </a:buClr>
              <a:buSzPct val="120000"/>
              <a:buFontTx/>
              <a:buChar char="•"/>
              <a:defRPr/>
            </a:pPr>
            <a:r>
              <a:rPr lang="cs-CZ" sz="1800" kern="0" dirty="0">
                <a:solidFill>
                  <a:srgbClr val="000000"/>
                </a:solidFill>
                <a:latin typeface="Times New Roman" pitchFamily="18" charset="0"/>
              </a:rPr>
              <a:t>Konzultace kolokvium.</a:t>
            </a:r>
          </a:p>
          <a:p>
            <a:pPr marL="266700" lvl="0" indent="-266700" fontAlgn="base">
              <a:spcAft>
                <a:spcPct val="0"/>
              </a:spcAft>
              <a:buClr>
                <a:srgbClr val="000000"/>
              </a:buClr>
              <a:buSzPct val="120000"/>
              <a:buNone/>
              <a:defRPr/>
            </a:pPr>
            <a:endParaRPr lang="cs-CZ" sz="1800" kern="0" dirty="0">
              <a:solidFill>
                <a:srgbClr val="000000"/>
              </a:solidFill>
              <a:latin typeface="Times New Roman"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39</a:t>
            </a:fld>
            <a:endParaRPr lang="cs-CZ"/>
          </a:p>
        </p:txBody>
      </p:sp>
    </p:spTree>
    <p:extLst>
      <p:ext uri="{BB962C8B-B14F-4D97-AF65-F5344CB8AC3E}">
        <p14:creationId xmlns:p14="http://schemas.microsoft.com/office/powerpoint/2010/main" val="1170693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a:bodyPr>
          <a:lstStyle/>
          <a:p>
            <a:pPr algn="l"/>
            <a:r>
              <a:rPr lang="cs-CZ" sz="2400" b="1" dirty="0" smtClean="0">
                <a:solidFill>
                  <a:schemeClr val="accent6">
                    <a:lumMod val="75000"/>
                  </a:schemeClr>
                </a:solidFill>
                <a:latin typeface="Times New Roman" panose="02020603050405020304" pitchFamily="18" charset="0"/>
                <a:cs typeface="Times New Roman" panose="02020603050405020304" pitchFamily="18" charset="0"/>
              </a:rPr>
              <a:t>1. Zdůvodnění řešené problematiky a  cíl předmětu</a:t>
            </a:r>
            <a:endParaRPr lang="cs-CZ" sz="2400" b="1"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457200" y="836712"/>
            <a:ext cx="8229600" cy="5688632"/>
          </a:xfrm>
        </p:spPr>
        <p:txBody>
          <a:bodyPr>
            <a:noAutofit/>
          </a:bodyPr>
          <a:lstStyle/>
          <a:p>
            <a:pPr algn="just">
              <a:spcBef>
                <a:spcPts val="0"/>
              </a:spcBef>
            </a:pPr>
            <a:r>
              <a:rPr lang="cs-CZ" sz="1800" dirty="0" smtClean="0">
                <a:latin typeface="Times New Roman" panose="02020603050405020304" pitchFamily="18" charset="0"/>
                <a:cs typeface="Times New Roman" panose="02020603050405020304" pitchFamily="18" charset="0"/>
              </a:rPr>
              <a:t>Inženýrská pedagogika se snaží o celostní chápání pedagogické problematiky ve smyslu vědy a umění. Do této oblasti patří věda o vyučování a pedagogické umění učitele (</a:t>
            </a:r>
            <a:r>
              <a:rPr lang="cs-CZ" sz="1800" dirty="0" err="1" smtClean="0">
                <a:latin typeface="Times New Roman" panose="02020603050405020304" pitchFamily="18" charset="0"/>
                <a:cs typeface="Times New Roman" panose="02020603050405020304" pitchFamily="18" charset="0"/>
              </a:rPr>
              <a:t>Linkeschová</a:t>
            </a:r>
            <a:r>
              <a:rPr lang="cs-CZ" sz="1800" dirty="0" smtClean="0">
                <a:latin typeface="Times New Roman" panose="02020603050405020304" pitchFamily="18" charset="0"/>
                <a:cs typeface="Times New Roman" panose="02020603050405020304" pitchFamily="18" charset="0"/>
              </a:rPr>
              <a:t>, 2013). </a:t>
            </a:r>
          </a:p>
          <a:p>
            <a:pPr algn="just">
              <a:spcBef>
                <a:spcPts val="0"/>
              </a:spcBef>
            </a:pPr>
            <a:r>
              <a:rPr lang="cs-CZ" sz="1800" dirty="0" smtClean="0">
                <a:latin typeface="Times New Roman" panose="02020603050405020304" pitchFamily="18" charset="0"/>
                <a:cs typeface="Times New Roman" panose="02020603050405020304" pitchFamily="18" charset="0"/>
              </a:rPr>
              <a:t>Poznatky této disciplíny lze využít v odborném vzdělávání technických oborů, oborů obchodu a služeb i dalších oborů. </a:t>
            </a:r>
          </a:p>
          <a:p>
            <a:pPr algn="just">
              <a:spcBef>
                <a:spcPts val="0"/>
              </a:spcBef>
            </a:pPr>
            <a:r>
              <a:rPr lang="cs-CZ" sz="1800" dirty="0" smtClean="0">
                <a:latin typeface="Times New Roman" panose="02020603050405020304" pitchFamily="18" charset="0"/>
                <a:cs typeface="Times New Roman" panose="02020603050405020304" pitchFamily="18" charset="0"/>
              </a:rPr>
              <a:t>Cílem předmětu a studia inženýrské pedagogiky je osvojení vybraných poznatků ze soudobé inženýrské pedagogiky v oblasti vyučování a učení (jak probíhá učení, kdo učí, jak učí, proč se učí, co se učí, s čím se vyučuje) a poskytnutí tak určitého pohledu na tuto oblast. </a:t>
            </a:r>
          </a:p>
          <a:p>
            <a:pPr marL="0" indent="0" algn="just">
              <a:spcBef>
                <a:spcPts val="0"/>
              </a:spcBef>
              <a:buNone/>
            </a:pPr>
            <a:endParaRPr lang="cs-CZ" sz="2400" b="1" dirty="0" smtClean="0">
              <a:solidFill>
                <a:schemeClr val="accent6">
                  <a:lumMod val="75000"/>
                </a:schemeClr>
              </a:solidFill>
              <a:latin typeface="Times New Roman" panose="02020603050405020304" pitchFamily="18" charset="0"/>
              <a:cs typeface="Times New Roman" panose="02020603050405020304" pitchFamily="18" charset="0"/>
            </a:endParaRPr>
          </a:p>
          <a:p>
            <a:pPr marL="0" indent="0" algn="just">
              <a:spcBef>
                <a:spcPts val="0"/>
              </a:spcBef>
              <a:buNone/>
            </a:pPr>
            <a:r>
              <a:rPr lang="cs-CZ" sz="2400" b="1" dirty="0" smtClean="0">
                <a:solidFill>
                  <a:schemeClr val="accent6">
                    <a:lumMod val="75000"/>
                  </a:schemeClr>
                </a:solidFill>
                <a:latin typeface="Times New Roman" panose="02020603050405020304" pitchFamily="18" charset="0"/>
                <a:cs typeface="Times New Roman" panose="02020603050405020304" pitchFamily="18" charset="0"/>
              </a:rPr>
              <a:t>2. Řešená témata</a:t>
            </a:r>
          </a:p>
          <a:p>
            <a:pPr marL="0" indent="0" algn="just">
              <a:spcBef>
                <a:spcPts val="0"/>
              </a:spcBef>
              <a:buNone/>
            </a:pPr>
            <a:endParaRPr lang="cs-CZ" sz="1800" b="1" dirty="0" smtClean="0">
              <a:solidFill>
                <a:schemeClr val="accent6">
                  <a:lumMod val="75000"/>
                </a:schemeClr>
              </a:solidFill>
              <a:latin typeface="Times New Roman" panose="02020603050405020304" pitchFamily="18" charset="0"/>
              <a:cs typeface="Times New Roman" panose="02020603050405020304" pitchFamily="18" charset="0"/>
            </a:endParaRPr>
          </a:p>
          <a:p>
            <a:pPr algn="just">
              <a:spcBef>
                <a:spcPts val="0"/>
              </a:spcBef>
              <a:buFont typeface="+mj-lt"/>
              <a:buAutoNum type="arabicPeriod"/>
            </a:pPr>
            <a:r>
              <a:rPr lang="cs-CZ" sz="1800" dirty="0" smtClean="0">
                <a:latin typeface="Times New Roman" panose="02020603050405020304" pitchFamily="18" charset="0"/>
                <a:cs typeface="Times New Roman" panose="02020603050405020304" pitchFamily="18" charset="0"/>
              </a:rPr>
              <a:t>Inženýrská pedagogika, vymezení řešené problematiky, základní pojmy. </a:t>
            </a:r>
          </a:p>
          <a:p>
            <a:pPr algn="just">
              <a:spcBef>
                <a:spcPts val="0"/>
              </a:spcBef>
              <a:buFont typeface="+mj-lt"/>
              <a:buAutoNum type="arabicPeriod"/>
            </a:pPr>
            <a:r>
              <a:rPr lang="cs-CZ" sz="1800" dirty="0" smtClean="0">
                <a:latin typeface="Times New Roman" panose="02020603050405020304" pitchFamily="18" charset="0"/>
                <a:cs typeface="Times New Roman" panose="02020603050405020304" pitchFamily="18" charset="0"/>
              </a:rPr>
              <a:t>Informační báze inženýrské pedagogiky.</a:t>
            </a:r>
          </a:p>
          <a:p>
            <a:pPr algn="just">
              <a:spcBef>
                <a:spcPts val="0"/>
              </a:spcBef>
              <a:buFont typeface="+mj-lt"/>
              <a:buAutoNum type="arabicPeriod"/>
            </a:pPr>
            <a:r>
              <a:rPr lang="cs-CZ" sz="1800" dirty="0" smtClean="0">
                <a:latin typeface="Times New Roman" panose="02020603050405020304" pitchFamily="18" charset="0"/>
                <a:cs typeface="Times New Roman" panose="02020603050405020304" pitchFamily="18" charset="0"/>
              </a:rPr>
              <a:t>Vzdělávání a řízení. </a:t>
            </a:r>
          </a:p>
          <a:p>
            <a:pPr algn="just">
              <a:spcBef>
                <a:spcPts val="0"/>
              </a:spcBef>
              <a:buFont typeface="+mj-lt"/>
              <a:buAutoNum type="arabicPeriod"/>
            </a:pPr>
            <a:r>
              <a:rPr lang="cs-CZ" sz="1800" dirty="0">
                <a:latin typeface="Times New Roman" panose="02020603050405020304" pitchFamily="18" charset="0"/>
                <a:cs typeface="Times New Roman" panose="02020603050405020304" pitchFamily="18" charset="0"/>
              </a:rPr>
              <a:t>Cíle, obsah, metody a formy vzdělávání, materiální prostředky </a:t>
            </a:r>
            <a:r>
              <a:rPr lang="cs-CZ" sz="1800" dirty="0" smtClean="0">
                <a:latin typeface="Times New Roman" panose="02020603050405020304" pitchFamily="18" charset="0"/>
                <a:cs typeface="Times New Roman" panose="02020603050405020304" pitchFamily="18" charset="0"/>
              </a:rPr>
              <a:t>vzdělávání.</a:t>
            </a:r>
          </a:p>
          <a:p>
            <a:pPr algn="just">
              <a:spcBef>
                <a:spcPts val="0"/>
              </a:spcBef>
              <a:buFont typeface="+mj-lt"/>
              <a:buAutoNum type="arabicPeriod"/>
            </a:pPr>
            <a:r>
              <a:rPr lang="cs-CZ" sz="1800" dirty="0" smtClean="0">
                <a:latin typeface="Times New Roman" panose="02020603050405020304" pitchFamily="18" charset="0"/>
                <a:cs typeface="Times New Roman" panose="02020603050405020304" pitchFamily="18" charset="0"/>
              </a:rPr>
              <a:t>Celoživotní vzdělávání. </a:t>
            </a:r>
          </a:p>
          <a:p>
            <a:pPr algn="just">
              <a:spcBef>
                <a:spcPts val="0"/>
              </a:spcBef>
              <a:buFont typeface="+mj-lt"/>
              <a:buAutoNum type="arabicPeriod"/>
            </a:pPr>
            <a:r>
              <a:rPr lang="cs-CZ" sz="1800" dirty="0" smtClean="0">
                <a:latin typeface="Times New Roman" panose="02020603050405020304" pitchFamily="18" charset="0"/>
                <a:cs typeface="Times New Roman" panose="02020603050405020304" pitchFamily="18" charset="0"/>
              </a:rPr>
              <a:t>Referáty, diskuse, konkrétní zkušenosti, náměty a ověřené aplikační modelové příklady pro pedagogickou praxi odborného vzdělávání. </a:t>
            </a:r>
            <a:endParaRPr lang="cs-CZ" sz="1800" dirty="0">
              <a:latin typeface="Times New Roman" panose="02020603050405020304" pitchFamily="18" charset="0"/>
              <a:cs typeface="Times New Roman" panose="02020603050405020304" pitchFamily="18" charset="0"/>
            </a:endParaRPr>
          </a:p>
        </p:txBody>
      </p:sp>
      <p:sp>
        <p:nvSpPr>
          <p:cNvPr id="5" name="Zástupný symbol pro číslo snímku 4"/>
          <p:cNvSpPr>
            <a:spLocks noGrp="1"/>
          </p:cNvSpPr>
          <p:nvPr>
            <p:ph type="sldNum" sz="quarter" idx="12"/>
          </p:nvPr>
        </p:nvSpPr>
        <p:spPr/>
        <p:txBody>
          <a:bodyPr/>
          <a:lstStyle/>
          <a:p>
            <a:fld id="{590121D5-17FD-4EB7-8373-7326E14A70CE}" type="slidenum">
              <a:rPr lang="cs-CZ" smtClean="0"/>
              <a:t>4</a:t>
            </a:fld>
            <a:endParaRPr lang="cs-CZ"/>
          </a:p>
        </p:txBody>
      </p:sp>
    </p:spTree>
    <p:extLst>
      <p:ext uri="{BB962C8B-B14F-4D97-AF65-F5344CB8AC3E}">
        <p14:creationId xmlns:p14="http://schemas.microsoft.com/office/powerpoint/2010/main" val="41034694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904656"/>
          </a:xfrm>
        </p:spPr>
        <p:txBody>
          <a:bodyPr>
            <a:normAutofit/>
          </a:bodyPr>
          <a:lstStyle/>
          <a:p>
            <a:pPr marL="266700" lvl="0" indent="-266700" algn="just" fontAlgn="base">
              <a:spcBef>
                <a:spcPts val="0"/>
              </a:spcBef>
              <a:buClr>
                <a:srgbClr val="000000"/>
              </a:buClr>
              <a:buSzPct val="120000"/>
              <a:buNone/>
              <a:defRPr/>
            </a:pPr>
            <a:r>
              <a:rPr lang="cs-CZ" sz="1800" i="1" kern="0" dirty="0">
                <a:solidFill>
                  <a:srgbClr val="000000"/>
                </a:solidFill>
                <a:latin typeface="Times New Roman" panose="02020603050405020304" pitchFamily="18" charset="0"/>
                <a:cs typeface="Times New Roman" panose="02020603050405020304" pitchFamily="18" charset="0"/>
              </a:rPr>
              <a:t>Podle zřetele k jednotlivci a kolektivu:</a:t>
            </a:r>
          </a:p>
          <a:p>
            <a:pPr marL="266700" lvl="0" indent="-266700" algn="just" fontAlgn="base">
              <a:spcBef>
                <a:spcPts val="0"/>
              </a:spcBef>
              <a:buClr>
                <a:srgbClr val="000000"/>
              </a:buClr>
              <a:buFontTx/>
              <a:buChar char="•"/>
              <a:defRPr/>
            </a:pPr>
            <a:r>
              <a:rPr lang="cs-CZ" sz="1800" kern="0" dirty="0">
                <a:solidFill>
                  <a:srgbClr val="000000"/>
                </a:solidFill>
                <a:latin typeface="Times New Roman" pitchFamily="18" charset="0"/>
                <a:cs typeface="Times New Roman" panose="02020603050405020304" pitchFamily="18" charset="0"/>
              </a:rPr>
              <a:t>Vyučování individuální nebo individualizované (žák pracuje podle svého programu, za řízení celé třídy učitelem).</a:t>
            </a:r>
          </a:p>
          <a:p>
            <a:pPr marL="266700" lvl="0" indent="-266700" algn="just" fontAlgn="base">
              <a:spcBef>
                <a:spcPts val="0"/>
              </a:spcBef>
              <a:buClr>
                <a:srgbClr val="000000"/>
              </a:buClr>
              <a:buFontTx/>
              <a:buChar char="•"/>
              <a:defRPr/>
            </a:pPr>
            <a:r>
              <a:rPr lang="cs-CZ" sz="1800" kern="0" dirty="0">
                <a:solidFill>
                  <a:srgbClr val="000000"/>
                </a:solidFill>
                <a:latin typeface="Times New Roman" pitchFamily="18" charset="0"/>
                <a:cs typeface="Times New Roman" panose="02020603050405020304" pitchFamily="18" charset="0"/>
              </a:rPr>
              <a:t>Vyučování skupinové.</a:t>
            </a:r>
          </a:p>
          <a:p>
            <a:pPr marL="266700" lvl="0" indent="-266700" algn="just" fontAlgn="base">
              <a:spcBef>
                <a:spcPts val="0"/>
              </a:spcBef>
              <a:buClr>
                <a:srgbClr val="000000"/>
              </a:buClr>
              <a:buFontTx/>
              <a:buChar char="•"/>
              <a:defRPr/>
            </a:pPr>
            <a:r>
              <a:rPr lang="cs-CZ" sz="1800" kern="0" dirty="0">
                <a:solidFill>
                  <a:srgbClr val="000000"/>
                </a:solidFill>
                <a:latin typeface="Times New Roman" pitchFamily="18" charset="0"/>
                <a:cs typeface="Times New Roman" panose="02020603050405020304" pitchFamily="18" charset="0"/>
              </a:rPr>
              <a:t>Vyučování hromadné (frontální).</a:t>
            </a:r>
          </a:p>
          <a:p>
            <a:pPr marL="266700" lvl="0" indent="-266700" algn="just" fontAlgn="base">
              <a:spcBef>
                <a:spcPts val="0"/>
              </a:spcBef>
              <a:buClr>
                <a:srgbClr val="FFCC00"/>
              </a:buClr>
              <a:buSzPct val="120000"/>
              <a:buNone/>
              <a:defRPr/>
            </a:pPr>
            <a:endParaRPr lang="cs-CZ" sz="1800" b="1" kern="0" dirty="0">
              <a:solidFill>
                <a:srgbClr val="000000"/>
              </a:solidFill>
              <a:latin typeface="Times New Roman" pitchFamily="18" charset="0"/>
              <a:cs typeface="Times New Roman" panose="02020603050405020304" pitchFamily="18" charset="0"/>
            </a:endParaRPr>
          </a:p>
          <a:p>
            <a:pPr marL="266700" lvl="0" indent="-266700" algn="just" fontAlgn="base">
              <a:spcBef>
                <a:spcPts val="0"/>
              </a:spcBef>
              <a:buClr>
                <a:srgbClr val="FFCC00"/>
              </a:buClr>
              <a:buSzPct val="120000"/>
              <a:buNone/>
              <a:defRPr/>
            </a:pPr>
            <a:r>
              <a:rPr lang="cs-CZ" sz="1800" i="1" kern="0" dirty="0">
                <a:solidFill>
                  <a:srgbClr val="000000"/>
                </a:solidFill>
                <a:latin typeface="Times New Roman" pitchFamily="18" charset="0"/>
                <a:cs typeface="Times New Roman" panose="02020603050405020304" pitchFamily="18" charset="0"/>
              </a:rPr>
              <a:t>Podle místa realizace výuky:</a:t>
            </a:r>
          </a:p>
          <a:p>
            <a:pPr lvl="0" algn="just" fontAlgn="base">
              <a:spcBef>
                <a:spcPts val="0"/>
              </a:spcBef>
              <a:buClr>
                <a:srgbClr val="000000"/>
              </a:buClr>
              <a:buSzPct val="100000"/>
              <a:buFontTx/>
              <a:buChar char="•"/>
              <a:defRPr/>
            </a:pPr>
            <a:r>
              <a:rPr lang="cs-CZ" sz="1800" kern="0" dirty="0">
                <a:solidFill>
                  <a:srgbClr val="000000"/>
                </a:solidFill>
                <a:latin typeface="Times New Roman" pitchFamily="18" charset="0"/>
                <a:cs typeface="Times New Roman" panose="02020603050405020304" pitchFamily="18" charset="0"/>
              </a:rPr>
              <a:t>Výuka ve škole (třída, specializovaná učebna, laboratoř, dílna, školní pozemek).</a:t>
            </a:r>
          </a:p>
          <a:p>
            <a:pPr lvl="0" algn="just" fontAlgn="base">
              <a:spcBef>
                <a:spcPts val="0"/>
              </a:spcBef>
              <a:buClr>
                <a:srgbClr val="000000"/>
              </a:buClr>
              <a:buSzPct val="100000"/>
              <a:buFontTx/>
              <a:buChar char="•"/>
              <a:defRPr/>
            </a:pPr>
            <a:r>
              <a:rPr lang="cs-CZ" sz="1800" kern="0" dirty="0">
                <a:solidFill>
                  <a:srgbClr val="000000"/>
                </a:solidFill>
                <a:latin typeface="Times New Roman" pitchFamily="18" charset="0"/>
                <a:cs typeface="Times New Roman" panose="02020603050405020304" pitchFamily="18" charset="0"/>
              </a:rPr>
              <a:t>Výuka v mimoškolním prostředí (domácí práce, exkurze, práce ve firmách, továrnách, opravnách, práce v zájmových kroužcích, práce v terénu apod.).</a:t>
            </a:r>
          </a:p>
          <a:p>
            <a:pPr marL="0" lvl="0" indent="0" algn="just">
              <a:spcBef>
                <a:spcPts val="0"/>
              </a:spcBef>
              <a:buNone/>
            </a:pPr>
            <a:endParaRPr lang="cs-CZ" sz="1800" dirty="0">
              <a:solidFill>
                <a:srgbClr val="F79646">
                  <a:lumMod val="75000"/>
                </a:srgbClr>
              </a:solidFill>
              <a:latin typeface="Times New Roman" panose="02020603050405020304" pitchFamily="18" charset="0"/>
              <a:cs typeface="Times New Roman" panose="02020603050405020304" pitchFamily="18" charset="0"/>
            </a:endParaRPr>
          </a:p>
          <a:p>
            <a:pPr marL="0" indent="0">
              <a:spcBef>
                <a:spcPts val="0"/>
              </a:spcBef>
              <a:buNone/>
            </a:pP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40</a:t>
            </a:fld>
            <a:endParaRPr lang="cs-CZ"/>
          </a:p>
        </p:txBody>
      </p:sp>
    </p:spTree>
    <p:extLst>
      <p:ext uri="{BB962C8B-B14F-4D97-AF65-F5344CB8AC3E}">
        <p14:creationId xmlns:p14="http://schemas.microsoft.com/office/powerpoint/2010/main" val="27429535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2"/>
            <a:ext cx="8229600" cy="5688632"/>
          </a:xfrm>
        </p:spPr>
        <p:txBody>
          <a:bodyPr/>
          <a:lstStyle/>
          <a:p>
            <a:pPr marL="0" lvl="0" indent="0">
              <a:spcBef>
                <a:spcPts val="0"/>
              </a:spcBef>
              <a:buNone/>
            </a:pPr>
            <a:r>
              <a:rPr lang="cs-CZ" sz="2000" b="1" dirty="0">
                <a:solidFill>
                  <a:srgbClr val="F79646">
                    <a:lumMod val="75000"/>
                  </a:srgbClr>
                </a:solidFill>
                <a:latin typeface="Times New Roman" panose="02020603050405020304" pitchFamily="18" charset="0"/>
                <a:cs typeface="Times New Roman" panose="02020603050405020304" pitchFamily="18" charset="0"/>
              </a:rPr>
              <a:t>Materiální prostředky výuky</a:t>
            </a:r>
            <a:r>
              <a:rPr lang="cs-CZ" sz="1800" dirty="0">
                <a:solidFill>
                  <a:prstClr val="black"/>
                </a:solidFill>
                <a:latin typeface="Times New Roman" panose="02020603050405020304" pitchFamily="18" charset="0"/>
                <a:cs typeface="Times New Roman" panose="02020603050405020304" pitchFamily="18" charset="0"/>
              </a:rPr>
              <a:t> </a:t>
            </a:r>
          </a:p>
          <a:p>
            <a:pPr marL="0" lvl="0" indent="0">
              <a:spcBef>
                <a:spcPts val="0"/>
              </a:spcBef>
              <a:buNone/>
            </a:pPr>
            <a:r>
              <a:rPr lang="cs-CZ" sz="1800" dirty="0">
                <a:solidFill>
                  <a:prstClr val="black"/>
                </a:solidFill>
                <a:latin typeface="Times New Roman" panose="02020603050405020304" pitchFamily="18" charset="0"/>
                <a:cs typeface="Times New Roman" panose="02020603050405020304" pitchFamily="18" charset="0"/>
              </a:rPr>
              <a:t>Soudobé </a:t>
            </a:r>
            <a:r>
              <a:rPr lang="cs-CZ" sz="1800" i="1" dirty="0">
                <a:solidFill>
                  <a:prstClr val="black"/>
                </a:solidFill>
                <a:latin typeface="Times New Roman" panose="02020603050405020304" pitchFamily="18" charset="0"/>
                <a:cs typeface="Times New Roman" panose="02020603050405020304" pitchFamily="18" charset="0"/>
              </a:rPr>
              <a:t>materiální prostředky </a:t>
            </a:r>
            <a:r>
              <a:rPr lang="cs-CZ" sz="1800" dirty="0">
                <a:solidFill>
                  <a:prstClr val="black"/>
                </a:solidFill>
                <a:latin typeface="Times New Roman" panose="02020603050405020304" pitchFamily="18" charset="0"/>
                <a:cs typeface="Times New Roman" panose="02020603050405020304" pitchFamily="18" charset="0"/>
              </a:rPr>
              <a:t>výuky můžeme v odborném vzdělávání rozdělit do </a:t>
            </a:r>
            <a:r>
              <a:rPr lang="cs-CZ" sz="1800" i="1" dirty="0">
                <a:solidFill>
                  <a:prstClr val="black"/>
                </a:solidFill>
                <a:latin typeface="Times New Roman" panose="02020603050405020304" pitchFamily="18" charset="0"/>
                <a:cs typeface="Times New Roman" panose="02020603050405020304" pitchFamily="18" charset="0"/>
              </a:rPr>
              <a:t>následujících </a:t>
            </a:r>
            <a:r>
              <a:rPr lang="cs-CZ" sz="1800" i="1" dirty="0" smtClean="0">
                <a:solidFill>
                  <a:prstClr val="black"/>
                </a:solidFill>
                <a:latin typeface="Times New Roman" panose="02020603050405020304" pitchFamily="18" charset="0"/>
                <a:cs typeface="Times New Roman" panose="02020603050405020304" pitchFamily="18" charset="0"/>
              </a:rPr>
              <a:t>skupin (Pecina, 2013b):</a:t>
            </a:r>
            <a:endParaRPr lang="cs-CZ" sz="1800" i="1" dirty="0">
              <a:solidFill>
                <a:prstClr val="black"/>
              </a:solidFill>
              <a:latin typeface="Times New Roman" panose="02020603050405020304" pitchFamily="18" charset="0"/>
              <a:cs typeface="Times New Roman" panose="02020603050405020304" pitchFamily="18" charset="0"/>
            </a:endParaRPr>
          </a:p>
          <a:p>
            <a:pPr lvl="0">
              <a:spcBef>
                <a:spcPts val="0"/>
              </a:spcBef>
            </a:pPr>
            <a:r>
              <a:rPr lang="cs-CZ" sz="1800" i="1" dirty="0">
                <a:solidFill>
                  <a:prstClr val="black"/>
                </a:solidFill>
                <a:latin typeface="Times New Roman" panose="02020603050405020304" pitchFamily="18" charset="0"/>
                <a:cs typeface="Times New Roman" panose="02020603050405020304" pitchFamily="18" charset="0"/>
              </a:rPr>
              <a:t>Učební pomůcky.</a:t>
            </a:r>
          </a:p>
          <a:p>
            <a:pPr lvl="0">
              <a:spcBef>
                <a:spcPts val="0"/>
              </a:spcBef>
            </a:pPr>
            <a:r>
              <a:rPr lang="cs-CZ" sz="1800" i="1" dirty="0">
                <a:solidFill>
                  <a:prstClr val="black"/>
                </a:solidFill>
                <a:latin typeface="Times New Roman" panose="02020603050405020304" pitchFamily="18" charset="0"/>
                <a:cs typeface="Times New Roman" panose="02020603050405020304" pitchFamily="18" charset="0"/>
              </a:rPr>
              <a:t>Didaktická technika.</a:t>
            </a:r>
          </a:p>
          <a:p>
            <a:pPr lvl="0">
              <a:spcBef>
                <a:spcPts val="0"/>
              </a:spcBef>
            </a:pPr>
            <a:r>
              <a:rPr lang="cs-CZ" sz="1800" i="1" dirty="0">
                <a:solidFill>
                  <a:prstClr val="black"/>
                </a:solidFill>
                <a:latin typeface="Times New Roman" panose="02020603050405020304" pitchFamily="18" charset="0"/>
                <a:cs typeface="Times New Roman" panose="02020603050405020304" pitchFamily="18" charset="0"/>
              </a:rPr>
              <a:t>Vybavení škol, učeben a všech výukových pracovišť v odborném vzdělávání.</a:t>
            </a:r>
          </a:p>
          <a:p>
            <a:pPr marL="0" lvl="0" indent="0">
              <a:spcBef>
                <a:spcPts val="0"/>
              </a:spcBef>
              <a:buNone/>
            </a:pPr>
            <a:endParaRPr lang="cs-CZ" sz="1800" dirty="0">
              <a:solidFill>
                <a:prstClr val="black"/>
              </a:solidFill>
              <a:latin typeface="Times New Roman" panose="02020603050405020304" pitchFamily="18" charset="0"/>
              <a:cs typeface="Times New Roman" panose="02020603050405020304" pitchFamily="18" charset="0"/>
            </a:endParaRPr>
          </a:p>
          <a:p>
            <a:pPr marL="0" lvl="0" indent="0" algn="just">
              <a:spcBef>
                <a:spcPts val="0"/>
              </a:spcBef>
              <a:buNone/>
            </a:pPr>
            <a:r>
              <a:rPr lang="cs-CZ" sz="1800" dirty="0">
                <a:solidFill>
                  <a:prstClr val="black"/>
                </a:solidFill>
                <a:latin typeface="Times New Roman" panose="02020603050405020304" pitchFamily="18" charset="0"/>
                <a:cs typeface="Times New Roman" panose="02020603050405020304" pitchFamily="18" charset="0"/>
              </a:rPr>
              <a:t>Jejich funkce je odvozena od skutečnosti, že člověk získává 80% informací zrakem, 12% sluchem a 3% ostatními smysly. </a:t>
            </a:r>
            <a:r>
              <a:rPr lang="cs-CZ" sz="1800" i="1" dirty="0" smtClean="0">
                <a:latin typeface="Times New Roman" panose="02020603050405020304" pitchFamily="18" charset="0"/>
                <a:cs typeface="Times New Roman" panose="02020603050405020304" pitchFamily="18" charset="0"/>
              </a:rPr>
              <a:t>Učební pomůcky představují nosič didaktické informace </a:t>
            </a:r>
            <a:r>
              <a:rPr lang="cs-CZ" sz="1800" dirty="0" smtClean="0">
                <a:latin typeface="Times New Roman" panose="02020603050405020304" pitchFamily="18" charset="0"/>
                <a:cs typeface="Times New Roman" panose="02020603050405020304" pitchFamily="18" charset="0"/>
              </a:rPr>
              <a:t>(nákres nebo schéma na tabuli, model, výrobek, výukové video, výuková prezentace, animace…atd.).</a:t>
            </a:r>
          </a:p>
          <a:p>
            <a:pPr marL="0" lvl="0" indent="0" algn="just">
              <a:buNone/>
            </a:pPr>
            <a:r>
              <a:rPr lang="cs-CZ" sz="1800" i="1" dirty="0" smtClean="0">
                <a:latin typeface="Times New Roman" panose="02020603050405020304" pitchFamily="18" charset="0"/>
                <a:cs typeface="Times New Roman" panose="02020603050405020304" pitchFamily="18" charset="0"/>
              </a:rPr>
              <a:t>Didaktická technika představuje veškeré přístroje a zařízení</a:t>
            </a:r>
            <a:r>
              <a:rPr lang="cs-CZ" sz="1800" dirty="0" smtClean="0">
                <a:latin typeface="Times New Roman" panose="02020603050405020304" pitchFamily="18" charset="0"/>
                <a:cs typeface="Times New Roman" panose="02020603050405020304" pitchFamily="18" charset="0"/>
              </a:rPr>
              <a:t>, která umožňují zprostředkování učebních pomůcek a prezentaci výukových programů (tabule, počítače, projekční technika, audio technika, multimédia, diktafony, čtečky knih, chytré telefony…atd.).</a:t>
            </a:r>
          </a:p>
          <a:p>
            <a:pPr marL="0" lvl="0" indent="0" algn="just">
              <a:buNone/>
            </a:pPr>
            <a:r>
              <a:rPr lang="cs-CZ" sz="1800" i="1" dirty="0" smtClean="0">
                <a:latin typeface="Times New Roman" panose="02020603050405020304" pitchFamily="18" charset="0"/>
                <a:cs typeface="Times New Roman" panose="02020603050405020304" pitchFamily="18" charset="0"/>
              </a:rPr>
              <a:t>Vybavení učeben  a všech výukových pracovišť</a:t>
            </a:r>
            <a:r>
              <a:rPr lang="cs-CZ" sz="1800" dirty="0" smtClean="0">
                <a:latin typeface="Times New Roman" panose="02020603050405020304" pitchFamily="18" charset="0"/>
                <a:cs typeface="Times New Roman" panose="02020603050405020304" pitchFamily="18" charset="0"/>
              </a:rPr>
              <a:t> představuje uspořádání a vybavení všech prostor, kde výuka probíhá a to ve škole i mimo školu (provozní pracoviště, firmy, podniky, terén…atd.). </a:t>
            </a:r>
          </a:p>
          <a:p>
            <a:pPr marL="0" lvl="0" indent="0" algn="just">
              <a:buNone/>
            </a:pPr>
            <a:r>
              <a:rPr lang="cs-CZ" sz="1800" dirty="0" smtClean="0">
                <a:latin typeface="Times New Roman" panose="02020603050405020304" pitchFamily="18" charset="0"/>
                <a:cs typeface="Times New Roman" panose="02020603050405020304" pitchFamily="18" charset="0"/>
              </a:rPr>
              <a:t> </a:t>
            </a:r>
            <a:r>
              <a:rPr lang="cs-CZ" sz="1800" dirty="0">
                <a:solidFill>
                  <a:prstClr val="black"/>
                </a:solidFill>
                <a:latin typeface="Times New Roman" panose="02020603050405020304" pitchFamily="18" charset="0"/>
                <a:cs typeface="Times New Roman" panose="02020603050405020304" pitchFamily="18" charset="0"/>
              </a:rPr>
              <a:t>Schematicky máme členění materiálních výukových prostředků na dalším snímku. </a:t>
            </a:r>
          </a:p>
          <a:p>
            <a:pPr marL="0" indent="0" algn="just">
              <a:buNone/>
            </a:pP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41</a:t>
            </a:fld>
            <a:endParaRPr lang="cs-CZ"/>
          </a:p>
        </p:txBody>
      </p:sp>
    </p:spTree>
    <p:extLst>
      <p:ext uri="{BB962C8B-B14F-4D97-AF65-F5344CB8AC3E}">
        <p14:creationId xmlns:p14="http://schemas.microsoft.com/office/powerpoint/2010/main" val="13812525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a:xfrm>
            <a:off x="8244408" y="6356350"/>
            <a:ext cx="442392" cy="365125"/>
          </a:xfrm>
        </p:spPr>
        <p:txBody>
          <a:bodyPr/>
          <a:lstStyle/>
          <a:p>
            <a:fld id="{590121D5-17FD-4EB7-8373-7326E14A70CE}" type="slidenum">
              <a:rPr lang="cs-CZ" smtClean="0"/>
              <a:t>42</a:t>
            </a:fld>
            <a:endParaRPr lang="cs-CZ" dirty="0"/>
          </a:p>
        </p:txBody>
      </p:sp>
      <p:sp>
        <p:nvSpPr>
          <p:cNvPr id="5"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8" name="Organization Chart 1"/>
          <p:cNvGrpSpPr>
            <a:grpSpLocks/>
          </p:cNvGrpSpPr>
          <p:nvPr/>
        </p:nvGrpSpPr>
        <p:grpSpPr bwMode="auto">
          <a:xfrm>
            <a:off x="611560" y="332656"/>
            <a:ext cx="7849188" cy="5544616"/>
            <a:chOff x="714" y="6562"/>
            <a:chExt cx="9329" cy="2506"/>
          </a:xfrm>
        </p:grpSpPr>
        <p:sp>
          <p:nvSpPr>
            <p:cNvPr id="9" name="_s2053"/>
            <p:cNvSpPr>
              <a:spLocks noChangeArrowheads="1"/>
            </p:cNvSpPr>
            <p:nvPr/>
          </p:nvSpPr>
          <p:spPr bwMode="auto">
            <a:xfrm>
              <a:off x="3539" y="6562"/>
              <a:ext cx="3509" cy="586"/>
            </a:xfrm>
            <a:prstGeom prst="roundRect">
              <a:avLst>
                <a:gd name="adj" fmla="val 16667"/>
              </a:avLst>
            </a:prstGeom>
            <a:solidFill>
              <a:srgbClr val="00D05E"/>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Materiální výukové prostředky</a:t>
              </a:r>
              <a:endParaRPr kumimoji="0" lang="cs-CZ" altLang="cs-CZ"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10" name="_s2052"/>
            <p:cNvSpPr>
              <a:spLocks noChangeArrowheads="1"/>
            </p:cNvSpPr>
            <p:nvPr/>
          </p:nvSpPr>
          <p:spPr bwMode="auto">
            <a:xfrm>
              <a:off x="714" y="7343"/>
              <a:ext cx="2931" cy="1725"/>
            </a:xfrm>
            <a:prstGeom prst="roundRect">
              <a:avLst>
                <a:gd name="adj" fmla="val 16667"/>
              </a:avLst>
            </a:prstGeom>
            <a:solidFill>
              <a:srgbClr val="00D05E"/>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Učební pomůcky: </a:t>
              </a:r>
              <a:r>
                <a:rPr kumimoji="0" lang="cs-CZ" altLang="cs-CZ"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textové pomůcky (učebnice, učební texty, cvičebnice, katalogy,</a:t>
              </a:r>
              <a:r>
                <a:rPr kumimoji="0" lang="cs-CZ" altLang="cs-CZ" i="0" u="none" strike="noStrike" cap="none" normalizeH="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odborná literatura, časopisy, tabulky, metodické listy…atd.)</a:t>
              </a:r>
              <a:r>
                <a:rPr kumimoji="0" lang="cs-CZ" altLang="cs-CZ"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výrobky, modely, nářadí, nástroje, stroje, spotřební materiál, výuková videa,</a:t>
              </a:r>
              <a:r>
                <a:rPr kumimoji="0" lang="cs-CZ" altLang="cs-CZ" b="0" i="0" u="none" strike="noStrike" cap="none" normalizeH="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prezentace, </a:t>
              </a:r>
              <a:r>
                <a:rPr kumimoji="0" lang="cs-CZ" altLang="cs-CZ"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animace, …atd.</a:t>
              </a:r>
              <a:endParaRPr kumimoji="0" lang="cs-CZ" altLang="cs-CZ"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11" name="_s2051"/>
            <p:cNvSpPr>
              <a:spLocks noChangeArrowheads="1"/>
            </p:cNvSpPr>
            <p:nvPr/>
          </p:nvSpPr>
          <p:spPr bwMode="auto">
            <a:xfrm>
              <a:off x="3796" y="7376"/>
              <a:ext cx="2995" cy="1659"/>
            </a:xfrm>
            <a:prstGeom prst="roundRect">
              <a:avLst>
                <a:gd name="adj" fmla="val 16667"/>
              </a:avLst>
            </a:prstGeom>
            <a:solidFill>
              <a:srgbClr val="00D05E"/>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Didaktická technika: </a:t>
              </a:r>
              <a:r>
                <a:rPr kumimoji="0" lang="cs-CZ" altLang="cs-CZ"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zobrazovací a promítací plochy, projekční technika, zvuková technika, televizní technika a videotechnika, počítače a multimediální prostředky, čtečky knih, diktafony,</a:t>
              </a:r>
              <a:r>
                <a:rPr kumimoji="0" lang="cs-CZ" altLang="cs-CZ" b="0" i="0" u="none" strike="noStrike" cap="none" normalizeH="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chytré telefony</a:t>
              </a:r>
              <a:r>
                <a:rPr kumimoji="0" lang="cs-CZ" altLang="cs-CZ"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cs-CZ" altLang="cs-CZ"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12" name="_s2050"/>
            <p:cNvSpPr>
              <a:spLocks noChangeArrowheads="1"/>
            </p:cNvSpPr>
            <p:nvPr/>
          </p:nvSpPr>
          <p:spPr bwMode="auto">
            <a:xfrm>
              <a:off x="6962" y="7376"/>
              <a:ext cx="3081" cy="1692"/>
            </a:xfrm>
            <a:prstGeom prst="roundRect">
              <a:avLst>
                <a:gd name="adj" fmla="val 16667"/>
              </a:avLst>
            </a:prstGeom>
            <a:solidFill>
              <a:srgbClr val="00D05E"/>
            </a:solidFill>
            <a:ln w="9525">
              <a:solidFill>
                <a:srgbClr val="000000"/>
              </a:solidFill>
              <a:round/>
              <a:headEnd/>
              <a:tailEnd/>
            </a:ln>
          </p:spPr>
          <p:txBody>
            <a:bodyPr vert="horz" wrap="square" lIns="0" tIns="0" rIns="0" bIns="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Vybavení učeben, škol a výukových pracovišť: </a:t>
              </a:r>
              <a:r>
                <a:rPr kumimoji="0" lang="cs-CZ" altLang="cs-CZ"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specializované</a:t>
              </a:r>
              <a:r>
                <a:rPr kumimoji="0" lang="cs-CZ" altLang="cs-CZ" i="0" u="none" strike="noStrike" cap="none" normalizeH="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oborné učebny, dílny, kuchyně, kadeřnické salony, cvičná a provozní pracoviště, reálná prostředí firem, podniků a institucí, kde probíhá výuka…atd. </a:t>
              </a:r>
              <a:endParaRPr kumimoji="0" lang="cs-CZ" altLang="cs-CZ"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grpSp>
      <p:cxnSp>
        <p:nvCxnSpPr>
          <p:cNvPr id="14" name="Přímá spojnice se šipkou 13"/>
          <p:cNvCxnSpPr/>
          <p:nvPr/>
        </p:nvCxnSpPr>
        <p:spPr>
          <a:xfrm flipH="1">
            <a:off x="1692030" y="1628800"/>
            <a:ext cx="2736304" cy="43204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Přímá spojnice se šipkou 19"/>
          <p:cNvCxnSpPr/>
          <p:nvPr/>
        </p:nvCxnSpPr>
        <p:spPr>
          <a:xfrm>
            <a:off x="4428334" y="1628800"/>
            <a:ext cx="35828" cy="50405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p:nvPr/>
        </p:nvCxnSpPr>
        <p:spPr>
          <a:xfrm>
            <a:off x="4428334" y="1628800"/>
            <a:ext cx="3024336" cy="50405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84" name="TextovéPole 2083"/>
          <p:cNvSpPr txBox="1"/>
          <p:nvPr/>
        </p:nvSpPr>
        <p:spPr>
          <a:xfrm>
            <a:off x="611560" y="6093296"/>
            <a:ext cx="7776864" cy="369332"/>
          </a:xfrm>
          <a:prstGeom prst="rect">
            <a:avLst/>
          </a:prstGeom>
          <a:noFill/>
        </p:spPr>
        <p:txBody>
          <a:bodyPr wrap="square" rtlCol="0">
            <a:spAutoFit/>
          </a:bodyPr>
          <a:lstStyle/>
          <a:p>
            <a:r>
              <a:rPr lang="cs-CZ" b="1" dirty="0" smtClean="0">
                <a:latin typeface="Times New Roman" panose="02020603050405020304" pitchFamily="18" charset="0"/>
                <a:cs typeface="Times New Roman" panose="02020603050405020304" pitchFamily="18" charset="0"/>
              </a:rPr>
              <a:t>Schéma 4. </a:t>
            </a:r>
            <a:r>
              <a:rPr lang="cs-CZ" dirty="0" smtClean="0">
                <a:latin typeface="Times New Roman" panose="02020603050405020304" pitchFamily="18" charset="0"/>
                <a:cs typeface="Times New Roman" panose="02020603050405020304" pitchFamily="18" charset="0"/>
              </a:rPr>
              <a:t>Členění materiálních výukových prostředků v odborném vzdělávání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69827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04664"/>
            <a:ext cx="8424936" cy="5721499"/>
          </a:xfrm>
        </p:spPr>
        <p:txBody>
          <a:bodyPr>
            <a:normAutofit/>
          </a:bodyPr>
          <a:lstStyle/>
          <a:p>
            <a:pPr marL="0" indent="0">
              <a:buNone/>
            </a:pPr>
            <a:r>
              <a:rPr lang="cs-CZ" sz="1800" b="1" dirty="0" smtClean="0">
                <a:latin typeface="Times New Roman" panose="02020603050405020304" pitchFamily="18" charset="0"/>
                <a:cs typeface="Times New Roman" panose="02020603050405020304" pitchFamily="18" charset="0"/>
              </a:rPr>
              <a:t>Aplikační modelový příklad konkrétních materiálních pomůcek ve výuce odborného předmětu</a:t>
            </a:r>
          </a:p>
          <a:p>
            <a:pPr marL="0" indent="0">
              <a:buNone/>
            </a:pPr>
            <a:r>
              <a:rPr lang="cs-CZ" sz="1800" i="1" dirty="0" smtClean="0">
                <a:latin typeface="Times New Roman" panose="02020603050405020304" pitchFamily="18" charset="0"/>
                <a:cs typeface="Times New Roman" panose="02020603050405020304" pitchFamily="18" charset="0"/>
              </a:rPr>
              <a:t>Obor:</a:t>
            </a:r>
            <a:r>
              <a:rPr lang="cs-CZ" sz="1800" dirty="0" smtClean="0">
                <a:latin typeface="Times New Roman" panose="02020603050405020304" pitchFamily="18" charset="0"/>
                <a:cs typeface="Times New Roman" panose="02020603050405020304" pitchFamily="18" charset="0"/>
              </a:rPr>
              <a:t> </a:t>
            </a:r>
            <a:r>
              <a:rPr lang="cs-CZ" sz="1800" dirty="0" smtClean="0">
                <a:latin typeface="Times New Roman" panose="02020603050405020304" pitchFamily="18" charset="0"/>
                <a:cs typeface="Times New Roman" panose="02020603050405020304" pitchFamily="18" charset="0"/>
              </a:rPr>
              <a:t>Truhlář</a:t>
            </a:r>
            <a:endParaRPr lang="cs-CZ" sz="1800" dirty="0" smtClean="0">
              <a:latin typeface="Times New Roman" panose="02020603050405020304" pitchFamily="18" charset="0"/>
              <a:cs typeface="Times New Roman" panose="02020603050405020304" pitchFamily="18" charset="0"/>
            </a:endParaRPr>
          </a:p>
          <a:p>
            <a:pPr marL="0" indent="0">
              <a:buNone/>
            </a:pPr>
            <a:r>
              <a:rPr lang="cs-CZ" sz="1800" i="1" dirty="0" smtClean="0">
                <a:latin typeface="Times New Roman" panose="02020603050405020304" pitchFamily="18" charset="0"/>
                <a:cs typeface="Times New Roman" panose="02020603050405020304" pitchFamily="18" charset="0"/>
              </a:rPr>
              <a:t>Předmět: </a:t>
            </a:r>
            <a:r>
              <a:rPr lang="cs-CZ" sz="1800" dirty="0">
                <a:latin typeface="Times New Roman" panose="02020603050405020304" pitchFamily="18" charset="0"/>
                <a:cs typeface="Times New Roman" panose="02020603050405020304" pitchFamily="18" charset="0"/>
              </a:rPr>
              <a:t>M</a:t>
            </a:r>
            <a:r>
              <a:rPr lang="cs-CZ" sz="1800" dirty="0" smtClean="0">
                <a:latin typeface="Times New Roman" panose="02020603050405020304" pitchFamily="18" charset="0"/>
                <a:cs typeface="Times New Roman" panose="02020603050405020304" pitchFamily="18" charset="0"/>
              </a:rPr>
              <a:t>ateriály </a:t>
            </a:r>
            <a:r>
              <a:rPr lang="cs-CZ" sz="1800" dirty="0" smtClean="0">
                <a:latin typeface="Times New Roman" panose="02020603050405020304" pitchFamily="18" charset="0"/>
                <a:cs typeface="Times New Roman" panose="02020603050405020304" pitchFamily="18" charset="0"/>
              </a:rPr>
              <a:t>a technologie – dřevo</a:t>
            </a:r>
          </a:p>
          <a:p>
            <a:pPr marL="0" indent="0" algn="just">
              <a:buNone/>
            </a:pPr>
            <a:r>
              <a:rPr lang="cs-CZ" sz="1800" dirty="0" smtClean="0">
                <a:latin typeface="Times New Roman" panose="02020603050405020304" pitchFamily="18" charset="0"/>
                <a:cs typeface="Times New Roman" panose="02020603050405020304" pitchFamily="18" charset="0"/>
              </a:rPr>
              <a:t>Výuka probíhá ve specializované učebně, kde jsou didakticky a logicky umístěné panely s nářadím a nástroji pro práci se dřevem (viz. schéma</a:t>
            </a:r>
            <a:r>
              <a:rPr lang="cs-CZ" sz="1800" dirty="0" smtClean="0">
                <a:latin typeface="Times New Roman" panose="02020603050405020304" pitchFamily="18" charset="0"/>
                <a:cs typeface="Times New Roman" panose="02020603050405020304" pitchFamily="18" charset="0"/>
              </a:rPr>
              <a:t>).</a:t>
            </a:r>
            <a:endParaRPr lang="cs-CZ" sz="1800" dirty="0" smtClean="0">
              <a:latin typeface="Times New Roman" panose="02020603050405020304" pitchFamily="18" charset="0"/>
              <a:cs typeface="Times New Roman" panose="02020603050405020304" pitchFamily="18" charset="0"/>
            </a:endParaRPr>
          </a:p>
          <a:p>
            <a:pPr marL="0" indent="0" algn="just">
              <a:buNone/>
            </a:pPr>
            <a:endParaRPr lang="cs-CZ" sz="1800" dirty="0" smtClean="0">
              <a:latin typeface="Times New Roman" panose="02020603050405020304" pitchFamily="18" charset="0"/>
              <a:cs typeface="Times New Roman" panose="02020603050405020304" pitchFamily="18" charset="0"/>
            </a:endParaRPr>
          </a:p>
          <a:p>
            <a:pPr marL="0" indent="0">
              <a:buNone/>
            </a:pPr>
            <a:endParaRPr lang="cs-CZ" sz="2000" b="1" dirty="0" smtClean="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43</a:t>
            </a:fld>
            <a:endParaRPr lang="cs-CZ"/>
          </a:p>
        </p:txBody>
      </p:sp>
      <p:sp>
        <p:nvSpPr>
          <p:cNvPr id="5" name="Rectangle 4"/>
          <p:cNvSpPr>
            <a:spLocks noChangeArrowheads="1"/>
          </p:cNvSpPr>
          <p:nvPr/>
        </p:nvSpPr>
        <p:spPr bwMode="auto">
          <a:xfrm>
            <a:off x="467792" y="2636912"/>
            <a:ext cx="1511300" cy="1366838"/>
          </a:xfrm>
          <a:prstGeom prst="flowChartAlternateProcess">
            <a:avLst/>
          </a:prstGeom>
          <a:solidFill>
            <a:srgbClr val="00D05E"/>
          </a:solidFill>
          <a:ln w="19050">
            <a:solidFill>
              <a:srgbClr val="FFFFFF"/>
            </a:solidFill>
            <a:miter lim="800000"/>
            <a:headEnd/>
            <a:tailEnd/>
          </a:ln>
          <a:effec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Panel:</a:t>
            </a:r>
          </a:p>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pomůcky</a:t>
            </a:r>
          </a:p>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 k </a:t>
            </a: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orýsování.</a:t>
            </a:r>
            <a:endParaRPr kumimoji="0" lang="cs-CZ" altLang="cs-CZ" sz="1800" b="0" i="0" u="none" strike="noStrike" kern="0" cap="none" spc="0" normalizeH="0" baseline="0" noProof="0" dirty="0" smtClean="0">
              <a:ln>
                <a:noFill/>
              </a:ln>
              <a:solidFill>
                <a:srgbClr val="000000"/>
              </a:solidFill>
              <a:effectLst/>
              <a:uLnTx/>
              <a:uFillTx/>
              <a:latin typeface="Times New Roman" pitchFamily="18" charset="0"/>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cs-CZ" altLang="cs-CZ" sz="1800" b="0" i="0" u="none" strike="noStrike" kern="0" cap="none" spc="0" normalizeH="0" baseline="0" noProof="0" dirty="0" smtClean="0">
              <a:ln>
                <a:noFill/>
              </a:ln>
              <a:solidFill>
                <a:srgbClr val="000000"/>
              </a:solidFill>
              <a:effectLst/>
              <a:uLnTx/>
              <a:uFillTx/>
              <a:latin typeface="Times New Roman" pitchFamily="18" charset="0"/>
            </a:endParaRPr>
          </a:p>
        </p:txBody>
      </p:sp>
      <p:sp>
        <p:nvSpPr>
          <p:cNvPr id="6" name="Rectangle 5"/>
          <p:cNvSpPr>
            <a:spLocks noChangeArrowheads="1"/>
          </p:cNvSpPr>
          <p:nvPr/>
        </p:nvSpPr>
        <p:spPr bwMode="auto">
          <a:xfrm>
            <a:off x="467296" y="4076378"/>
            <a:ext cx="1512887" cy="2016918"/>
          </a:xfrm>
          <a:prstGeom prst="flowChartAlternateProcess">
            <a:avLst/>
          </a:prstGeom>
          <a:solidFill>
            <a:srgbClr val="00D05E"/>
          </a:solidFill>
          <a:ln w="19050">
            <a:solidFill>
              <a:srgbClr val="FFFFFF"/>
            </a:solidFill>
            <a:miter lim="800000"/>
            <a:headEnd/>
            <a:tailEnd/>
          </a:ln>
          <a:effec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Skříň: pomůcky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k </a:t>
            </a: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orýsování.</a:t>
            </a:r>
            <a:endParaRPr kumimoji="0" lang="cs-CZ" altLang="cs-CZ" sz="1800" b="0" i="0" u="none" strike="noStrike" kern="0" cap="none" spc="0" normalizeH="0" baseline="0" noProof="0" dirty="0" smtClean="0">
              <a:ln>
                <a:noFill/>
              </a:ln>
              <a:solidFill>
                <a:srgbClr val="000000"/>
              </a:solidFill>
              <a:effectLst/>
              <a:uLnTx/>
              <a:uFillTx/>
              <a:latin typeface="Times New Roman" pitchFamily="18" charset="0"/>
            </a:endParaRPr>
          </a:p>
        </p:txBody>
      </p:sp>
      <p:sp>
        <p:nvSpPr>
          <p:cNvPr id="7" name="Rectangle 8"/>
          <p:cNvSpPr>
            <a:spLocks noChangeArrowheads="1"/>
          </p:cNvSpPr>
          <p:nvPr/>
        </p:nvSpPr>
        <p:spPr bwMode="auto">
          <a:xfrm>
            <a:off x="2051869" y="2637656"/>
            <a:ext cx="1584325" cy="1366838"/>
          </a:xfrm>
          <a:prstGeom prst="flowChartAlternateProcess">
            <a:avLst/>
          </a:prstGeom>
          <a:solidFill>
            <a:srgbClr val="00D05E"/>
          </a:solidFill>
          <a:ln w="19050">
            <a:solidFill>
              <a:srgbClr val="FFFFFF"/>
            </a:solidFill>
            <a:miter lim="800000"/>
            <a:headEnd/>
            <a:tailEnd/>
          </a:ln>
          <a:effec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Panel:</a:t>
            </a:r>
          </a:p>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pomůcky </a:t>
            </a:r>
          </a:p>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k dělení </a:t>
            </a:r>
          </a:p>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materiálu(pily</a:t>
            </a: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a:t>
            </a:r>
            <a:endParaRPr kumimoji="0" lang="cs-CZ" altLang="cs-CZ" sz="1800" b="0" i="0" u="none" strike="noStrike" kern="0" cap="none" spc="0" normalizeH="0" baseline="0" noProof="0" dirty="0" smtClean="0">
              <a:ln>
                <a:noFill/>
              </a:ln>
              <a:solidFill>
                <a:srgbClr val="000000"/>
              </a:solidFill>
              <a:effectLst/>
              <a:uLnTx/>
              <a:uFillTx/>
              <a:latin typeface="Times New Roman" pitchFamily="18" charset="0"/>
            </a:endParaRPr>
          </a:p>
        </p:txBody>
      </p:sp>
      <p:sp>
        <p:nvSpPr>
          <p:cNvPr id="8" name="Rectangle 9"/>
          <p:cNvSpPr>
            <a:spLocks noChangeArrowheads="1"/>
          </p:cNvSpPr>
          <p:nvPr/>
        </p:nvSpPr>
        <p:spPr bwMode="auto">
          <a:xfrm>
            <a:off x="2051720" y="4077072"/>
            <a:ext cx="1584325" cy="2016224"/>
          </a:xfrm>
          <a:prstGeom prst="flowChartAlternateProcess">
            <a:avLst/>
          </a:prstGeom>
          <a:solidFill>
            <a:srgbClr val="00D05E"/>
          </a:solidFill>
          <a:ln w="19050">
            <a:solidFill>
              <a:srgbClr val="FFFFFF"/>
            </a:solidFill>
            <a:miter lim="800000"/>
            <a:headEnd/>
            <a:tailEnd/>
          </a:ln>
          <a:effectLst/>
        </p:spPr>
        <p:txBody>
          <a:bodyPr wrap="none" anchor="ctr"/>
          <a:lstStyle/>
          <a:p>
            <a:pPr marL="0" marR="0" lvl="0" indent="0" algn="just"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Skříň: ruční pily,</a:t>
            </a:r>
          </a:p>
          <a:p>
            <a:pPr marL="0" marR="0" lvl="0" indent="0" defTabSz="914400" eaLnBrk="1" fontAlgn="base" latinLnBrk="0" hangingPunct="1">
              <a:lnSpc>
                <a:spcPct val="100000"/>
              </a:lnSpc>
              <a:spcBef>
                <a:spcPct val="0"/>
              </a:spcBef>
              <a:spcAft>
                <a:spcPct val="0"/>
              </a:spcAft>
              <a:buClrTx/>
              <a:buSzTx/>
              <a:buFontTx/>
              <a:buNone/>
              <a:tabLst/>
              <a:defRPr/>
            </a:pPr>
            <a:r>
              <a:rPr lang="cs-CZ" altLang="cs-CZ" kern="0" dirty="0">
                <a:solidFill>
                  <a:srgbClr val="000000"/>
                </a:solidFill>
                <a:latin typeface="Times New Roman" pitchFamily="18" charset="0"/>
              </a:rPr>
              <a:t>e</a:t>
            </a:r>
            <a:r>
              <a:rPr kumimoji="0" lang="cs-CZ" altLang="cs-CZ" sz="1800" b="0" i="0" u="none" strike="noStrike" kern="0" cap="none" spc="0" normalizeH="0" baseline="0" noProof="0" dirty="0" err="1" smtClean="0">
                <a:ln>
                  <a:noFill/>
                </a:ln>
                <a:solidFill>
                  <a:srgbClr val="000000"/>
                </a:solidFill>
                <a:effectLst/>
                <a:uLnTx/>
                <a:uFillTx/>
                <a:latin typeface="Times New Roman" pitchFamily="18" charset="0"/>
              </a:rPr>
              <a:t>lektrické</a:t>
            </a: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 pily.</a:t>
            </a:r>
            <a:endParaRPr kumimoji="0" lang="cs-CZ" altLang="cs-CZ" sz="1800" b="0" i="0" u="none" strike="noStrike" kern="0" cap="none" spc="0" normalizeH="0" baseline="0" noProof="0" dirty="0" smtClean="0">
              <a:ln>
                <a:noFill/>
              </a:ln>
              <a:solidFill>
                <a:srgbClr val="000000"/>
              </a:solidFill>
              <a:effectLst/>
              <a:uLnTx/>
              <a:uFillTx/>
              <a:latin typeface="Times New Roman" pitchFamily="18" charset="0"/>
            </a:endParaRPr>
          </a:p>
        </p:txBody>
      </p:sp>
      <p:sp>
        <p:nvSpPr>
          <p:cNvPr id="9" name="Rectangle 10"/>
          <p:cNvSpPr>
            <a:spLocks noChangeArrowheads="1"/>
          </p:cNvSpPr>
          <p:nvPr/>
        </p:nvSpPr>
        <p:spPr bwMode="auto">
          <a:xfrm>
            <a:off x="3707631" y="2637656"/>
            <a:ext cx="1728788" cy="1366838"/>
          </a:xfrm>
          <a:prstGeom prst="flowChartAlternateProcess">
            <a:avLst/>
          </a:prstGeom>
          <a:solidFill>
            <a:srgbClr val="00D05E"/>
          </a:solidFill>
          <a:ln w="19050">
            <a:solidFill>
              <a:srgbClr val="FFFFFF"/>
            </a:solidFill>
            <a:miter lim="800000"/>
            <a:headEnd/>
            <a:tailEnd/>
          </a:ln>
          <a:effec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Pomůcky k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dalšímu obrábění</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(dláta, rašple,</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 pilníky, hoblíky,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brusné papíry</a:t>
            </a: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a:t>
            </a:r>
            <a:endParaRPr kumimoji="0" lang="cs-CZ" altLang="cs-CZ" sz="1800" b="0" i="0" u="none" strike="noStrike" kern="0" cap="none" spc="0" normalizeH="0" baseline="0" noProof="0" dirty="0" smtClean="0">
              <a:ln>
                <a:noFill/>
              </a:ln>
              <a:solidFill>
                <a:srgbClr val="000000"/>
              </a:solidFill>
              <a:effectLst/>
              <a:uLnTx/>
              <a:uFillTx/>
              <a:latin typeface="Times New Roman" pitchFamily="18" charset="0"/>
            </a:endParaRPr>
          </a:p>
        </p:txBody>
      </p:sp>
      <p:sp>
        <p:nvSpPr>
          <p:cNvPr id="10" name="Rectangle 11"/>
          <p:cNvSpPr>
            <a:spLocks noChangeArrowheads="1"/>
          </p:cNvSpPr>
          <p:nvPr/>
        </p:nvSpPr>
        <p:spPr bwMode="auto">
          <a:xfrm>
            <a:off x="3707904" y="4077072"/>
            <a:ext cx="1727200" cy="2016224"/>
          </a:xfrm>
          <a:prstGeom prst="flowChartAlternateProcess">
            <a:avLst/>
          </a:prstGeom>
          <a:solidFill>
            <a:srgbClr val="00D05E"/>
          </a:solidFill>
          <a:ln w="19050">
            <a:solidFill>
              <a:srgbClr val="FFFFFF"/>
            </a:solidFill>
            <a:miter lim="800000"/>
            <a:headEnd/>
            <a:tailEnd/>
          </a:ln>
          <a:effec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Skříň: ruční </a:t>
            </a:r>
          </a:p>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nástroje (dláta, </a:t>
            </a:r>
          </a:p>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rašple, pilníky,</a:t>
            </a:r>
          </a:p>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hoblíky, brusné </a:t>
            </a:r>
          </a:p>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papíry),elektrické </a:t>
            </a:r>
          </a:p>
          <a:p>
            <a:pPr marL="0" marR="0" lvl="0" indent="0" defTabSz="914400" eaLnBrk="1" fontAlgn="base" latinLnBrk="0" hangingPunct="1">
              <a:lnSpc>
                <a:spcPct val="100000"/>
              </a:lnSpc>
              <a:spcBef>
                <a:spcPct val="0"/>
              </a:spcBef>
              <a:spcAft>
                <a:spcPct val="0"/>
              </a:spcAft>
              <a:buClrTx/>
              <a:buSzTx/>
              <a:buFontTx/>
              <a:buNone/>
              <a:tabLst/>
              <a:defRPr/>
            </a:pPr>
            <a:r>
              <a:rPr lang="cs-CZ" altLang="cs-CZ" kern="0" dirty="0" smtClean="0">
                <a:solidFill>
                  <a:srgbClr val="000000"/>
                </a:solidFill>
                <a:latin typeface="Times New Roman" pitchFamily="18" charset="0"/>
              </a:rPr>
              <a:t>h</a:t>
            </a: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oblíky, </a:t>
            </a: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brusky.</a:t>
            </a:r>
            <a:endParaRPr kumimoji="0" lang="cs-CZ" altLang="cs-CZ" sz="1800" b="0" i="0" u="none" strike="noStrike" kern="0" cap="none" spc="0" normalizeH="0" baseline="0" noProof="0" dirty="0" smtClean="0">
              <a:ln>
                <a:noFill/>
              </a:ln>
              <a:solidFill>
                <a:srgbClr val="000000"/>
              </a:solidFill>
              <a:effectLst/>
              <a:uLnTx/>
              <a:uFillTx/>
              <a:latin typeface="Times New Roman" pitchFamily="18" charset="0"/>
            </a:endParaRPr>
          </a:p>
        </p:txBody>
      </p:sp>
      <p:sp>
        <p:nvSpPr>
          <p:cNvPr id="11" name="Rectangle 12"/>
          <p:cNvSpPr>
            <a:spLocks noChangeArrowheads="1"/>
          </p:cNvSpPr>
          <p:nvPr/>
        </p:nvSpPr>
        <p:spPr bwMode="auto">
          <a:xfrm>
            <a:off x="5507856" y="2637656"/>
            <a:ext cx="1657350" cy="1366838"/>
          </a:xfrm>
          <a:prstGeom prst="flowChartAlternateProcess">
            <a:avLst/>
          </a:prstGeom>
          <a:solidFill>
            <a:srgbClr val="00D05E"/>
          </a:solidFill>
          <a:ln w="19050">
            <a:solidFill>
              <a:srgbClr val="FFFFFF"/>
            </a:solidFill>
            <a:miter lim="800000"/>
            <a:headEnd/>
            <a:tailEnd/>
          </a:ln>
          <a:effec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Další nástroje</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(paličky, kladiva,</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šroubováky),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Lepidla.</a:t>
            </a:r>
            <a:endParaRPr kumimoji="0" lang="cs-CZ" altLang="cs-CZ" sz="1800" b="0" i="0" u="none" strike="noStrike" kern="0" cap="none" spc="0" normalizeH="0" baseline="0" noProof="0" dirty="0" smtClean="0">
              <a:ln>
                <a:noFill/>
              </a:ln>
              <a:solidFill>
                <a:srgbClr val="000000"/>
              </a:solidFill>
              <a:effectLst/>
              <a:uLnTx/>
              <a:uFillTx/>
              <a:latin typeface="Times New Roman" pitchFamily="18" charset="0"/>
            </a:endParaRPr>
          </a:p>
        </p:txBody>
      </p:sp>
      <p:sp>
        <p:nvSpPr>
          <p:cNvPr id="12" name="Rectangle 13"/>
          <p:cNvSpPr>
            <a:spLocks noChangeArrowheads="1"/>
          </p:cNvSpPr>
          <p:nvPr/>
        </p:nvSpPr>
        <p:spPr bwMode="auto">
          <a:xfrm>
            <a:off x="5507608" y="4076378"/>
            <a:ext cx="1657350" cy="2016918"/>
          </a:xfrm>
          <a:prstGeom prst="flowChartAlternateProcess">
            <a:avLst/>
          </a:prstGeom>
          <a:solidFill>
            <a:srgbClr val="00D05E"/>
          </a:solidFill>
          <a:ln w="19050">
            <a:solidFill>
              <a:srgbClr val="FFFFFF"/>
            </a:solidFill>
            <a:miter lim="800000"/>
            <a:headEnd/>
            <a:tailEnd/>
          </a:ln>
          <a:effec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Skříň: paličky, </a:t>
            </a:r>
          </a:p>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kladiva, </a:t>
            </a:r>
          </a:p>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šroubováky, </a:t>
            </a:r>
          </a:p>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šrouby, vruty, </a:t>
            </a:r>
          </a:p>
          <a:p>
            <a:pPr marL="0" marR="0" lvl="0" indent="0"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hřebíky, lepidla,</a:t>
            </a:r>
          </a:p>
          <a:p>
            <a:pPr marL="0" marR="0" lvl="0" indent="0" defTabSz="914400" eaLnBrk="1" fontAlgn="base" latinLnBrk="0" hangingPunct="1">
              <a:lnSpc>
                <a:spcPct val="100000"/>
              </a:lnSpc>
              <a:spcBef>
                <a:spcPct val="0"/>
              </a:spcBef>
              <a:spcAft>
                <a:spcPct val="0"/>
              </a:spcAft>
              <a:buClrTx/>
              <a:buSzTx/>
              <a:buFontTx/>
              <a:buNone/>
              <a:tabLst/>
              <a:defRPr/>
            </a:pPr>
            <a:r>
              <a:rPr lang="cs-CZ" altLang="cs-CZ" kern="0" dirty="0">
                <a:solidFill>
                  <a:srgbClr val="000000"/>
                </a:solidFill>
                <a:latin typeface="Times New Roman" pitchFamily="18" charset="0"/>
              </a:rPr>
              <a:t>t</a:t>
            </a:r>
            <a:r>
              <a:rPr lang="cs-CZ" altLang="cs-CZ" kern="0" dirty="0" smtClean="0">
                <a:solidFill>
                  <a:srgbClr val="000000"/>
                </a:solidFill>
                <a:latin typeface="Times New Roman" pitchFamily="18" charset="0"/>
              </a:rPr>
              <a:t>epelně lepicí p.</a:t>
            </a:r>
            <a:endParaRPr kumimoji="0" lang="cs-CZ" altLang="cs-CZ" sz="1800" b="0" i="0" u="none" strike="noStrike" kern="0" cap="none" spc="0" normalizeH="0" baseline="0" noProof="0" dirty="0" smtClean="0">
              <a:ln>
                <a:noFill/>
              </a:ln>
              <a:solidFill>
                <a:srgbClr val="000000"/>
              </a:solidFill>
              <a:effectLst/>
              <a:uLnTx/>
              <a:uFillTx/>
              <a:latin typeface="Times New Roman" pitchFamily="18" charset="0"/>
            </a:endParaRPr>
          </a:p>
        </p:txBody>
      </p:sp>
      <p:sp>
        <p:nvSpPr>
          <p:cNvPr id="13" name="Rectangle 14"/>
          <p:cNvSpPr>
            <a:spLocks noChangeArrowheads="1"/>
          </p:cNvSpPr>
          <p:nvPr/>
        </p:nvSpPr>
        <p:spPr bwMode="auto">
          <a:xfrm>
            <a:off x="7236644" y="2637656"/>
            <a:ext cx="1655762" cy="1366838"/>
          </a:xfrm>
          <a:prstGeom prst="flowChartAlternateProcess">
            <a:avLst/>
          </a:prstGeom>
          <a:solidFill>
            <a:srgbClr val="00D05E"/>
          </a:solidFill>
          <a:ln w="19050">
            <a:solidFill>
              <a:srgbClr val="FFFFFF"/>
            </a:solidFill>
            <a:miter lim="800000"/>
            <a:headEnd/>
            <a:tailEnd/>
          </a:ln>
          <a:effec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Pomůcky k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povrchové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úpravě (štětce,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válečky</a:t>
            </a: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a:t>
            </a:r>
            <a:endParaRPr kumimoji="0" lang="cs-CZ" altLang="cs-CZ" sz="1800" b="0" i="0" u="none" strike="noStrike" kern="0" cap="none" spc="0" normalizeH="0" baseline="0" noProof="0" dirty="0" smtClean="0">
              <a:ln>
                <a:noFill/>
              </a:ln>
              <a:solidFill>
                <a:srgbClr val="000000"/>
              </a:solidFill>
              <a:effectLst/>
              <a:uLnTx/>
              <a:uFillTx/>
              <a:latin typeface="Times New Roman" pitchFamily="18" charset="0"/>
            </a:endParaRPr>
          </a:p>
        </p:txBody>
      </p:sp>
      <p:sp>
        <p:nvSpPr>
          <p:cNvPr id="14" name="Rectangle 15"/>
          <p:cNvSpPr>
            <a:spLocks noChangeArrowheads="1"/>
          </p:cNvSpPr>
          <p:nvPr/>
        </p:nvSpPr>
        <p:spPr bwMode="auto">
          <a:xfrm>
            <a:off x="7236396" y="4076378"/>
            <a:ext cx="1655762" cy="2016918"/>
          </a:xfrm>
          <a:prstGeom prst="flowChartAlternateProcess">
            <a:avLst/>
          </a:prstGeom>
          <a:solidFill>
            <a:srgbClr val="00D05E"/>
          </a:solidFill>
          <a:ln w="19050">
            <a:solidFill>
              <a:srgbClr val="FFFFFF"/>
            </a:solidFill>
            <a:miter lim="800000"/>
            <a:headEnd/>
            <a:tailEnd/>
          </a:ln>
          <a:effectLst/>
        </p:spPr>
        <p:txBody>
          <a:bodyPr wrap="non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Skříň: štětce,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válečky, nátěrové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hmoty, případně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cs-CZ" altLang="cs-CZ" sz="1800" b="0" i="0" u="none" strike="noStrike" kern="0" cap="none" spc="0" normalizeH="0" baseline="0" noProof="0" dirty="0" smtClean="0">
                <a:ln>
                  <a:noFill/>
                </a:ln>
                <a:solidFill>
                  <a:srgbClr val="000000"/>
                </a:solidFill>
                <a:effectLst/>
                <a:uLnTx/>
                <a:uFillTx/>
                <a:latin typeface="Times New Roman" pitchFamily="18" charset="0"/>
              </a:rPr>
              <a:t>stříkací pistole.</a:t>
            </a:r>
          </a:p>
        </p:txBody>
      </p:sp>
      <p:sp>
        <p:nvSpPr>
          <p:cNvPr id="16" name="TextovéPole 15"/>
          <p:cNvSpPr txBox="1"/>
          <p:nvPr/>
        </p:nvSpPr>
        <p:spPr>
          <a:xfrm>
            <a:off x="539552" y="6165304"/>
            <a:ext cx="7632848" cy="369332"/>
          </a:xfrm>
          <a:prstGeom prst="rect">
            <a:avLst/>
          </a:prstGeom>
          <a:noFill/>
        </p:spPr>
        <p:txBody>
          <a:bodyPr wrap="square" rtlCol="0">
            <a:spAutoFit/>
          </a:bodyPr>
          <a:lstStyle/>
          <a:p>
            <a:r>
              <a:rPr lang="cs-CZ" b="1" dirty="0" smtClean="0">
                <a:latin typeface="Times New Roman" panose="02020603050405020304" pitchFamily="18" charset="0"/>
                <a:cs typeface="Times New Roman" panose="02020603050405020304" pitchFamily="18" charset="0"/>
              </a:rPr>
              <a:t>Schéma 5. </a:t>
            </a:r>
            <a:r>
              <a:rPr lang="cs-CZ" dirty="0" smtClean="0">
                <a:latin typeface="Times New Roman" panose="02020603050405020304" pitchFamily="18" charset="0"/>
                <a:cs typeface="Times New Roman" panose="02020603050405020304" pitchFamily="18" charset="0"/>
              </a:rPr>
              <a:t>Uspořádání nástrojů pro výuku materiálů a technologií dřeva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396678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a:bodyPr>
          <a:lstStyle/>
          <a:p>
            <a:pPr marL="0" indent="0" algn="just">
              <a:buNone/>
            </a:pPr>
            <a:r>
              <a:rPr lang="cs-CZ" sz="1800" i="1" dirty="0" smtClean="0">
                <a:latin typeface="Times New Roman" panose="02020603050405020304" pitchFamily="18" charset="0"/>
                <a:cs typeface="Times New Roman" panose="02020603050405020304" pitchFamily="18" charset="0"/>
              </a:rPr>
              <a:t>Další pomůcky: </a:t>
            </a:r>
            <a:r>
              <a:rPr lang="cs-CZ" sz="1800" dirty="0" smtClean="0">
                <a:latin typeface="Times New Roman" panose="02020603050405020304" pitchFamily="18" charset="0"/>
                <a:cs typeface="Times New Roman" panose="02020603050405020304" pitchFamily="18" charset="0"/>
              </a:rPr>
              <a:t>vzorník dřevin, vzorník mořidel, ukázky konstrukčních spojů, motivační ukázky výrobků, textové pomůcky (učebnice, učební texty, příručka pro truhláře, odborné knihy, katalogy nářadí a nástrojů, metodické listy, výukové prezentace a výukové opory…atd. ). </a:t>
            </a:r>
            <a:endParaRPr lang="cs-CZ" sz="1800" dirty="0">
              <a:latin typeface="Times New Roman" panose="02020603050405020304" pitchFamily="18" charset="0"/>
              <a:cs typeface="Times New Roman" panose="02020603050405020304" pitchFamily="18" charset="0"/>
            </a:endParaRPr>
          </a:p>
          <a:p>
            <a:pPr marL="0" indent="0" algn="just">
              <a:buNone/>
            </a:pPr>
            <a:r>
              <a:rPr lang="cs-CZ" sz="1800" i="1" dirty="0" smtClean="0">
                <a:latin typeface="Times New Roman" panose="02020603050405020304" pitchFamily="18" charset="0"/>
                <a:cs typeface="Times New Roman" panose="02020603050405020304" pitchFamily="18" charset="0"/>
              </a:rPr>
              <a:t>Využívaná didaktická technika: </a:t>
            </a:r>
            <a:r>
              <a:rPr lang="cs-CZ" sz="1800" dirty="0" smtClean="0">
                <a:latin typeface="Times New Roman" panose="02020603050405020304" pitchFamily="18" charset="0"/>
                <a:cs typeface="Times New Roman" panose="02020603050405020304" pitchFamily="18" charset="0"/>
              </a:rPr>
              <a:t>počítač, dataprojektor, tabule. </a:t>
            </a:r>
          </a:p>
          <a:p>
            <a:pPr marL="0" indent="0" algn="just">
              <a:buNone/>
            </a:pPr>
            <a:endParaRPr lang="cs-CZ" sz="1800" dirty="0">
              <a:latin typeface="Times New Roman" panose="02020603050405020304" pitchFamily="18" charset="0"/>
              <a:cs typeface="Times New Roman" panose="02020603050405020304" pitchFamily="18" charset="0"/>
            </a:endParaRPr>
          </a:p>
          <a:p>
            <a:pPr marL="0" indent="0" algn="just">
              <a:buNone/>
            </a:pPr>
            <a:r>
              <a:rPr lang="cs-CZ" sz="1800" dirty="0" smtClean="0">
                <a:latin typeface="Times New Roman" panose="02020603050405020304" pitchFamily="18" charset="0"/>
                <a:cs typeface="Times New Roman" panose="02020603050405020304" pitchFamily="18" charset="0"/>
              </a:rPr>
              <a:t>V současné době je možné ve výuce využít technické animace, simulace i 3D technologii. </a:t>
            </a:r>
            <a:r>
              <a:rPr lang="cs-CZ" sz="1800" i="1" kern="0" dirty="0">
                <a:solidFill>
                  <a:srgbClr val="000000"/>
                </a:solidFill>
                <a:latin typeface="Times New Roman" pitchFamily="18" charset="0"/>
                <a:cs typeface="Times New Roman" pitchFamily="18" charset="0"/>
              </a:rPr>
              <a:t>Technické animace </a:t>
            </a:r>
            <a:r>
              <a:rPr lang="cs-CZ" sz="1800" kern="0" dirty="0">
                <a:solidFill>
                  <a:srgbClr val="000000"/>
                </a:solidFill>
                <a:latin typeface="Times New Roman" pitchFamily="18" charset="0"/>
                <a:cs typeface="Times New Roman" pitchFamily="18" charset="0"/>
              </a:rPr>
              <a:t>animují (předvádí zpomaleně nebo i zrychleně) různé činnosti, procesy, procedury. Její použití je vhodné v případech, kdy slovní podání v kombinaci se statickým obrazem není dostačující</a:t>
            </a:r>
            <a:r>
              <a:rPr lang="cs-CZ" sz="1800" kern="0" dirty="0" smtClean="0">
                <a:solidFill>
                  <a:srgbClr val="000000"/>
                </a:solidFill>
                <a:latin typeface="Times New Roman" pitchFamily="18" charset="0"/>
                <a:cs typeface="Times New Roman" pitchFamily="18" charset="0"/>
              </a:rPr>
              <a:t>.</a:t>
            </a:r>
          </a:p>
          <a:p>
            <a:pPr marL="0" indent="0" algn="just">
              <a:buNone/>
            </a:pPr>
            <a:r>
              <a:rPr lang="cs-CZ" sz="1800" kern="0" dirty="0" smtClean="0">
                <a:solidFill>
                  <a:srgbClr val="000000"/>
                </a:solidFill>
                <a:latin typeface="Times New Roman" pitchFamily="18" charset="0"/>
                <a:cs typeface="Times New Roman" pitchFamily="18" charset="0"/>
              </a:rPr>
              <a:t> </a:t>
            </a:r>
            <a:r>
              <a:rPr lang="cs-CZ" sz="1800" i="1" kern="0" dirty="0">
                <a:solidFill>
                  <a:srgbClr val="000000"/>
                </a:solidFill>
                <a:latin typeface="Times New Roman" pitchFamily="18" charset="0"/>
                <a:cs typeface="Times New Roman" pitchFamily="18" charset="0"/>
              </a:rPr>
              <a:t>3D projekce </a:t>
            </a:r>
            <a:r>
              <a:rPr lang="cs-CZ" sz="1800" kern="0" dirty="0">
                <a:solidFill>
                  <a:srgbClr val="000000"/>
                </a:solidFill>
                <a:latin typeface="Times New Roman" pitchFamily="18" charset="0"/>
                <a:cs typeface="Times New Roman" pitchFamily="18" charset="0"/>
              </a:rPr>
              <a:t>představuje novou dimenzi názornosti ve výuce. Umožňuje zobrazit </a:t>
            </a:r>
            <a:r>
              <a:rPr lang="cs-CZ" sz="1800" kern="0" dirty="0" smtClean="0">
                <a:solidFill>
                  <a:srgbClr val="000000"/>
                </a:solidFill>
                <a:latin typeface="Times New Roman" pitchFamily="18" charset="0"/>
                <a:cs typeface="Times New Roman" pitchFamily="18" charset="0"/>
              </a:rPr>
              <a:t>prostorový </a:t>
            </a:r>
            <a:r>
              <a:rPr lang="cs-CZ" sz="1800" kern="0" dirty="0">
                <a:solidFill>
                  <a:srgbClr val="000000"/>
                </a:solidFill>
                <a:latin typeface="Times New Roman" pitchFamily="18" charset="0"/>
                <a:cs typeface="Times New Roman" pitchFamily="18" charset="0"/>
              </a:rPr>
              <a:t>obraz, který se snažíme co nejlépe přiblížit </a:t>
            </a:r>
            <a:r>
              <a:rPr lang="cs-CZ" sz="1800" kern="0" dirty="0" smtClean="0">
                <a:solidFill>
                  <a:srgbClr val="000000"/>
                </a:solidFill>
                <a:latin typeface="Times New Roman" pitchFamily="18" charset="0"/>
                <a:cs typeface="Times New Roman" pitchFamily="18" charset="0"/>
              </a:rPr>
              <a:t>realitě (viz. obrázek). </a:t>
            </a:r>
          </a:p>
          <a:p>
            <a:pPr marL="0" indent="0" algn="just">
              <a:buNone/>
            </a:pP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44</a:t>
            </a:fld>
            <a:endParaRPr lang="cs-CZ"/>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4077072"/>
            <a:ext cx="3456384" cy="22709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51920" y="4077072"/>
            <a:ext cx="3348371" cy="2232248"/>
          </a:xfrm>
          <a:prstGeom prst="rect">
            <a:avLst/>
          </a:prstGeom>
        </p:spPr>
      </p:pic>
      <p:sp>
        <p:nvSpPr>
          <p:cNvPr id="6" name="TextovéPole 5"/>
          <p:cNvSpPr txBox="1"/>
          <p:nvPr/>
        </p:nvSpPr>
        <p:spPr>
          <a:xfrm>
            <a:off x="7308304" y="4653136"/>
            <a:ext cx="1728192" cy="923330"/>
          </a:xfrm>
          <a:prstGeom prst="rect">
            <a:avLst/>
          </a:prstGeom>
          <a:noFill/>
        </p:spPr>
        <p:txBody>
          <a:bodyPr wrap="square" rtlCol="0">
            <a:spAutoFit/>
          </a:bodyPr>
          <a:lstStyle/>
          <a:p>
            <a:r>
              <a:rPr lang="cs-CZ" b="1" dirty="0" smtClean="0">
                <a:latin typeface="Times New Roman" panose="02020603050405020304" pitchFamily="18" charset="0"/>
                <a:cs typeface="Times New Roman" panose="02020603050405020304" pitchFamily="18" charset="0"/>
              </a:rPr>
              <a:t>Obrázek 1. </a:t>
            </a:r>
            <a:r>
              <a:rPr lang="cs-CZ" dirty="0" smtClean="0">
                <a:latin typeface="Times New Roman" panose="02020603050405020304" pitchFamily="18" charset="0"/>
                <a:cs typeface="Times New Roman" panose="02020603050405020304" pitchFamily="18" charset="0"/>
              </a:rPr>
              <a:t>Ukázka 3D technologie</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54264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pPr marL="0" lvl="0" indent="0" algn="just" eaLnBrk="0" fontAlgn="base" hangingPunct="0">
              <a:spcAft>
                <a:spcPct val="0"/>
              </a:spcAft>
              <a:buClr>
                <a:srgbClr val="FFCC00"/>
              </a:buClr>
              <a:buSzPct val="120000"/>
              <a:buNone/>
              <a:defRPr/>
            </a:pPr>
            <a:r>
              <a:rPr lang="cs-CZ" sz="1800" i="1" kern="0" dirty="0">
                <a:solidFill>
                  <a:srgbClr val="000000"/>
                </a:solidFill>
                <a:latin typeface="Times New Roman" pitchFamily="18" charset="0"/>
                <a:cs typeface="Times New Roman" pitchFamily="18" charset="0"/>
              </a:rPr>
              <a:t>Příklady využití 3D technologie ve výuce technických předmětů</a:t>
            </a:r>
            <a:endParaRPr lang="cs-CZ" sz="1800" i="1" kern="0" dirty="0">
              <a:solidFill>
                <a:srgbClr val="FFFFFF"/>
              </a:solidFill>
              <a:latin typeface="Times New Roman" pitchFamily="18" charset="0"/>
              <a:cs typeface="Times New Roman" pitchFamily="18" charset="0"/>
            </a:endParaRPr>
          </a:p>
          <a:p>
            <a:pPr marL="0" lvl="0" indent="0" algn="just" eaLnBrk="0" fontAlgn="base" hangingPunct="0">
              <a:spcAft>
                <a:spcPct val="0"/>
              </a:spcAft>
              <a:buClr>
                <a:srgbClr val="FFCC00"/>
              </a:buClr>
              <a:buSzPct val="120000"/>
              <a:buNone/>
              <a:defRPr/>
            </a:pPr>
            <a:r>
              <a:rPr lang="cs-CZ" sz="1800" kern="0" dirty="0" smtClean="0">
                <a:solidFill>
                  <a:srgbClr val="000000"/>
                </a:solidFill>
                <a:latin typeface="Times New Roman" pitchFamily="18" charset="0"/>
                <a:cs typeface="Times New Roman" pitchFamily="18" charset="0"/>
              </a:rPr>
              <a:t>Technologií 3D lze </a:t>
            </a:r>
            <a:r>
              <a:rPr lang="cs-CZ" sz="1800" kern="0" dirty="0">
                <a:solidFill>
                  <a:srgbClr val="000000"/>
                </a:solidFill>
                <a:latin typeface="Times New Roman" pitchFamily="18" charset="0"/>
                <a:cs typeface="Times New Roman" pitchFamily="18" charset="0"/>
              </a:rPr>
              <a:t>zobrazit jakýkoliv nástroj, </a:t>
            </a:r>
            <a:r>
              <a:rPr lang="cs-CZ" sz="1800" kern="0" dirty="0" smtClean="0">
                <a:solidFill>
                  <a:srgbClr val="000000"/>
                </a:solidFill>
                <a:latin typeface="Times New Roman" pitchFamily="18" charset="0"/>
                <a:cs typeface="Times New Roman" pitchFamily="18" charset="0"/>
              </a:rPr>
              <a:t>existující </a:t>
            </a:r>
            <a:r>
              <a:rPr lang="cs-CZ" sz="1800" kern="0" dirty="0">
                <a:solidFill>
                  <a:srgbClr val="000000"/>
                </a:solidFill>
                <a:latin typeface="Times New Roman" pitchFamily="18" charset="0"/>
                <a:cs typeface="Times New Roman" pitchFamily="18" charset="0"/>
              </a:rPr>
              <a:t>nebo budoucí výrobek, systém a různě s ním manipulovat. Můžeme </a:t>
            </a:r>
            <a:r>
              <a:rPr lang="cs-CZ" sz="1800" kern="0" dirty="0" smtClean="0">
                <a:solidFill>
                  <a:srgbClr val="000000"/>
                </a:solidFill>
                <a:latin typeface="Times New Roman" pitchFamily="18" charset="0"/>
                <a:cs typeface="Times New Roman" pitchFamily="18" charset="0"/>
              </a:rPr>
              <a:t>zobrazovat součásti nástrojů, strojů, </a:t>
            </a:r>
            <a:r>
              <a:rPr lang="cs-CZ" sz="1800" kern="0" dirty="0">
                <a:solidFill>
                  <a:srgbClr val="000000"/>
                </a:solidFill>
                <a:latin typeface="Times New Roman" pitchFamily="18" charset="0"/>
                <a:cs typeface="Times New Roman" pitchFamily="18" charset="0"/>
              </a:rPr>
              <a:t>modely např. stroje, automobilu nebo jakéhokoliv jiného prototypu budoucího výrobku. U objektů můžeme měnit barvu, tvar, velikost, části apod. (Vaněček, 2008). Tyto prostředky lze využití i při běžné konstrukční činnosti v technickém vzdělávání na všech stupních škol. </a:t>
            </a:r>
            <a:endParaRPr lang="cs-CZ" sz="1800" kern="0" dirty="0">
              <a:solidFill>
                <a:srgbClr val="FFFFFF"/>
              </a:solidFill>
              <a:latin typeface="Times New Roman" pitchFamily="18" charset="0"/>
              <a:cs typeface="Times New Roman"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45</a:t>
            </a:fld>
            <a:endParaRPr lang="cs-CZ"/>
          </a:p>
        </p:txBody>
      </p:sp>
    </p:spTree>
    <p:extLst>
      <p:ext uri="{BB962C8B-B14F-4D97-AF65-F5344CB8AC3E}">
        <p14:creationId xmlns:p14="http://schemas.microsoft.com/office/powerpoint/2010/main" val="96219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normAutofit/>
          </a:bodyPr>
          <a:lstStyle/>
          <a:p>
            <a:pPr algn="l"/>
            <a:r>
              <a:rPr lang="cs-CZ" sz="2200" b="1" dirty="0" smtClean="0">
                <a:solidFill>
                  <a:schemeClr val="accent6">
                    <a:lumMod val="75000"/>
                  </a:schemeClr>
                </a:solidFill>
                <a:latin typeface="Times New Roman" panose="02020603050405020304" pitchFamily="18" charset="0"/>
                <a:cs typeface="Times New Roman" panose="02020603050405020304" pitchFamily="18" charset="0"/>
              </a:rPr>
              <a:t>5.5  </a:t>
            </a:r>
            <a:r>
              <a:rPr lang="cs-CZ" sz="2200" b="1" dirty="0">
                <a:solidFill>
                  <a:schemeClr val="accent6">
                    <a:lumMod val="75000"/>
                  </a:schemeClr>
                </a:solidFill>
                <a:latin typeface="Times New Roman" panose="02020603050405020304" pitchFamily="18" charset="0"/>
                <a:cs typeface="Times New Roman" panose="02020603050405020304" pitchFamily="18" charset="0"/>
              </a:rPr>
              <a:t>Celoživotní vzdělávání v I.P. </a:t>
            </a:r>
            <a:endParaRPr lang="cs-CZ" sz="2200" b="1" dirty="0">
              <a:solidFill>
                <a:schemeClr val="accent6">
                  <a:lumMod val="75000"/>
                </a:schemeClr>
              </a:solidFill>
            </a:endParaRPr>
          </a:p>
        </p:txBody>
      </p:sp>
      <p:sp>
        <p:nvSpPr>
          <p:cNvPr id="3" name="Zástupný symbol pro obsah 2"/>
          <p:cNvSpPr>
            <a:spLocks noGrp="1"/>
          </p:cNvSpPr>
          <p:nvPr>
            <p:ph idx="1"/>
          </p:nvPr>
        </p:nvSpPr>
        <p:spPr>
          <a:xfrm>
            <a:off x="457200" y="1124744"/>
            <a:ext cx="8229600" cy="5328592"/>
          </a:xfrm>
        </p:spPr>
        <p:txBody>
          <a:bodyPr>
            <a:normAutofit fontScale="92500" lnSpcReduction="10000"/>
          </a:bodyPr>
          <a:lstStyle/>
          <a:p>
            <a:pPr marL="0" indent="0" algn="just">
              <a:buNone/>
            </a:pPr>
            <a:r>
              <a:rPr lang="cs-CZ" sz="1900" dirty="0" smtClean="0">
                <a:latin typeface="Times New Roman" panose="02020603050405020304" pitchFamily="18" charset="0"/>
                <a:cs typeface="Times New Roman" panose="02020603050405020304" pitchFamily="18" charset="0"/>
              </a:rPr>
              <a:t>V současné době existuje </a:t>
            </a:r>
            <a:r>
              <a:rPr lang="cs-CZ" sz="1900" i="1" dirty="0" smtClean="0">
                <a:latin typeface="Times New Roman" panose="02020603050405020304" pitchFamily="18" charset="0"/>
                <a:cs typeface="Times New Roman" panose="02020603050405020304" pitchFamily="18" charset="0"/>
              </a:rPr>
              <a:t>široká potřeba dalšího vzdělávání </a:t>
            </a:r>
            <a:r>
              <a:rPr lang="cs-CZ" sz="1900" dirty="0" smtClean="0">
                <a:latin typeface="Times New Roman" panose="02020603050405020304" pitchFamily="18" charset="0"/>
                <a:cs typeface="Times New Roman" panose="02020603050405020304" pitchFamily="18" charset="0"/>
              </a:rPr>
              <a:t>pracovníků v technických a dalších oborech a to jak </a:t>
            </a:r>
            <a:r>
              <a:rPr lang="cs-CZ" sz="1900" dirty="0" smtClean="0">
                <a:latin typeface="Times New Roman" panose="02020603050405020304" pitchFamily="18" charset="0"/>
                <a:cs typeface="Times New Roman" panose="02020603050405020304" pitchFamily="18" charset="0"/>
              </a:rPr>
              <a:t>učitelů, </a:t>
            </a:r>
            <a:r>
              <a:rPr lang="cs-CZ" sz="1900" dirty="0" smtClean="0">
                <a:latin typeface="Times New Roman" panose="02020603050405020304" pitchFamily="18" charset="0"/>
                <a:cs typeface="Times New Roman" panose="02020603050405020304" pitchFamily="18" charset="0"/>
              </a:rPr>
              <a:t>tak všech pracovníků v daných profesích. Důvodem jsou potřeby trhu práce, vývoj nových technologií i potřeby samotných pracovníků.  Proto se rozvíjí a realizují kurzy dalšího vzdělávání, rekvalifikace, profesní kvalifikace  apod. Každá úplná kvalifikace se skládá z několika profesních (dříve dílčích) kvalifikací. </a:t>
            </a:r>
          </a:p>
          <a:p>
            <a:pPr marL="0" indent="0" algn="just">
              <a:buNone/>
            </a:pPr>
            <a:r>
              <a:rPr lang="cs-CZ" sz="1900" dirty="0">
                <a:latin typeface="Times New Roman" panose="02020603050405020304" pitchFamily="18" charset="0"/>
                <a:cs typeface="Times New Roman" panose="02020603050405020304" pitchFamily="18" charset="0"/>
              </a:rPr>
              <a:t>Co je </a:t>
            </a:r>
            <a:r>
              <a:rPr lang="cs-CZ" sz="1900" dirty="0" smtClean="0">
                <a:latin typeface="Times New Roman" panose="02020603050405020304" pitchFamily="18" charset="0"/>
                <a:cs typeface="Times New Roman" panose="02020603050405020304" pitchFamily="18" charset="0"/>
              </a:rPr>
              <a:t>potřeba zvládnout pro </a:t>
            </a:r>
            <a:r>
              <a:rPr lang="cs-CZ" sz="1900" dirty="0">
                <a:latin typeface="Times New Roman" panose="02020603050405020304" pitchFamily="18" charset="0"/>
                <a:cs typeface="Times New Roman" panose="02020603050405020304" pitchFamily="18" charset="0"/>
              </a:rPr>
              <a:t>výkon povolání </a:t>
            </a:r>
            <a:r>
              <a:rPr lang="cs-CZ" sz="1900" dirty="0" smtClean="0">
                <a:latin typeface="Times New Roman" panose="02020603050405020304" pitchFamily="18" charset="0"/>
                <a:cs typeface="Times New Roman" panose="02020603050405020304" pitchFamily="18" charset="0"/>
              </a:rPr>
              <a:t>nebo část povolání popisuje </a:t>
            </a:r>
            <a:r>
              <a:rPr lang="cs-CZ" sz="1900" i="1" dirty="0" smtClean="0">
                <a:latin typeface="Times New Roman" panose="02020603050405020304" pitchFamily="18" charset="0"/>
                <a:cs typeface="Times New Roman" panose="02020603050405020304" pitchFamily="18" charset="0"/>
              </a:rPr>
              <a:t>národní soustava kvalifikací (NSK). </a:t>
            </a:r>
            <a:r>
              <a:rPr lang="cs-CZ" sz="1900" dirty="0">
                <a:latin typeface="Times New Roman" panose="02020603050405020304" pitchFamily="18" charset="0"/>
                <a:cs typeface="Times New Roman" panose="02020603050405020304" pitchFamily="18" charset="0"/>
              </a:rPr>
              <a:t>NSK je definována zákonem č. 179/2006 Sb., o uznávání výsledků dalšího vzdělávání (dále zákon).</a:t>
            </a:r>
            <a:endParaRPr lang="cs-CZ" sz="1900" dirty="0" smtClean="0">
              <a:latin typeface="Times New Roman" panose="02020603050405020304" pitchFamily="18" charset="0"/>
              <a:cs typeface="Times New Roman" panose="02020603050405020304" pitchFamily="18" charset="0"/>
            </a:endParaRPr>
          </a:p>
          <a:p>
            <a:pPr marL="0" indent="0" algn="just">
              <a:buNone/>
            </a:pPr>
            <a:endParaRPr lang="cs-CZ" sz="1800" i="1" dirty="0" smtClean="0">
              <a:latin typeface="Times New Roman" panose="02020603050405020304" pitchFamily="18" charset="0"/>
              <a:cs typeface="Times New Roman" panose="02020603050405020304" pitchFamily="18" charset="0"/>
            </a:endParaRPr>
          </a:p>
          <a:p>
            <a:pPr marL="0" indent="0" algn="just">
              <a:buNone/>
            </a:pPr>
            <a:r>
              <a:rPr lang="cs-CZ" sz="1900" b="1" dirty="0" smtClean="0">
                <a:latin typeface="Times New Roman" panose="02020603050405020304" pitchFamily="18" charset="0"/>
                <a:cs typeface="Times New Roman" panose="02020603050405020304" pitchFamily="18" charset="0"/>
              </a:rPr>
              <a:t>NSK</a:t>
            </a:r>
            <a:r>
              <a:rPr lang="cs-CZ" sz="1900" i="1" dirty="0" smtClean="0">
                <a:latin typeface="Times New Roman" panose="02020603050405020304" pitchFamily="18" charset="0"/>
                <a:cs typeface="Times New Roman" panose="02020603050405020304" pitchFamily="18" charset="0"/>
              </a:rPr>
              <a:t> </a:t>
            </a:r>
            <a:endParaRPr lang="cs-CZ" sz="1900" i="1" dirty="0">
              <a:latin typeface="Times New Roman" panose="02020603050405020304" pitchFamily="18" charset="0"/>
              <a:cs typeface="Times New Roman" panose="02020603050405020304" pitchFamily="18" charset="0"/>
            </a:endParaRPr>
          </a:p>
          <a:p>
            <a:pPr marL="0" indent="0" algn="just">
              <a:buNone/>
            </a:pPr>
            <a:r>
              <a:rPr lang="cs-CZ" sz="1900" i="1" dirty="0" smtClean="0">
                <a:latin typeface="Times New Roman" panose="02020603050405020304" pitchFamily="18" charset="0"/>
                <a:cs typeface="Times New Roman" panose="02020603050405020304" pitchFamily="18" charset="0"/>
              </a:rPr>
              <a:t>Je to státem </a:t>
            </a:r>
            <a:r>
              <a:rPr lang="cs-CZ" sz="1900" i="1" dirty="0">
                <a:latin typeface="Times New Roman" panose="02020603050405020304" pitchFamily="18" charset="0"/>
                <a:cs typeface="Times New Roman" panose="02020603050405020304" pitchFamily="18" charset="0"/>
              </a:rPr>
              <a:t>garantovaný celorepublikový systém budovaný na </a:t>
            </a:r>
            <a:r>
              <a:rPr lang="cs-CZ" sz="1900" i="1" dirty="0" smtClean="0">
                <a:latin typeface="Times New Roman" panose="02020603050405020304" pitchFamily="18" charset="0"/>
                <a:cs typeface="Times New Roman" panose="02020603050405020304" pitchFamily="18" charset="0"/>
              </a:rPr>
              <a:t>reálných potřebách pro </a:t>
            </a:r>
            <a:r>
              <a:rPr lang="cs-CZ" sz="1900" i="1" dirty="0">
                <a:latin typeface="Times New Roman" panose="02020603050405020304" pitchFamily="18" charset="0"/>
                <a:cs typeface="Times New Roman" panose="02020603050405020304" pitchFamily="18" charset="0"/>
              </a:rPr>
              <a:t>výkon činností v rámci jednotlivých povolání a pracovních pozic</a:t>
            </a:r>
            <a:r>
              <a:rPr lang="cs-CZ" sz="1900" dirty="0">
                <a:latin typeface="Times New Roman" panose="02020603050405020304" pitchFamily="18" charset="0"/>
                <a:cs typeface="Times New Roman" panose="02020603050405020304" pitchFamily="18" charset="0"/>
              </a:rPr>
              <a:t>. NSK definuje požadavky na odborné způsobilosti jednotlivých kvalifikací bez ohledu na způsob jejich získání. Tvoří spojující systémový rámec pro počáteční a další vzdělávání a zároveň umožňuje srovnání našich národních kvalifikací s </a:t>
            </a:r>
            <a:r>
              <a:rPr lang="cs-CZ" sz="1900" dirty="0" smtClean="0">
                <a:latin typeface="Times New Roman" panose="02020603050405020304" pitchFamily="18" charset="0"/>
                <a:cs typeface="Times New Roman" panose="02020603050405020304" pitchFamily="18" charset="0"/>
              </a:rPr>
              <a:t>kvalifikacemi, které jsou stanoveny a popsány </a:t>
            </a:r>
            <a:r>
              <a:rPr lang="cs-CZ" sz="1900" dirty="0">
                <a:latin typeface="Times New Roman" panose="02020603050405020304" pitchFamily="18" charset="0"/>
                <a:cs typeface="Times New Roman" panose="02020603050405020304" pitchFamily="18" charset="0"/>
              </a:rPr>
              <a:t>v jiných evropských státech – </a:t>
            </a:r>
            <a:r>
              <a:rPr lang="cs-CZ" sz="1900" dirty="0" smtClean="0">
                <a:latin typeface="Times New Roman" panose="02020603050405020304" pitchFamily="18" charset="0"/>
                <a:cs typeface="Times New Roman" panose="02020603050405020304" pitchFamily="18" charset="0"/>
              </a:rPr>
              <a:t> EQF (evropský </a:t>
            </a:r>
            <a:r>
              <a:rPr lang="cs-CZ" sz="1900" dirty="0">
                <a:latin typeface="Times New Roman" panose="02020603050405020304" pitchFamily="18" charset="0"/>
                <a:cs typeface="Times New Roman" panose="02020603050405020304" pitchFamily="18" charset="0"/>
              </a:rPr>
              <a:t>rámec </a:t>
            </a:r>
            <a:r>
              <a:rPr lang="cs-CZ" sz="1900" dirty="0" smtClean="0">
                <a:latin typeface="Times New Roman" panose="02020603050405020304" pitchFamily="18" charset="0"/>
                <a:cs typeface="Times New Roman" panose="02020603050405020304" pitchFamily="18" charset="0"/>
              </a:rPr>
              <a:t>kvalifikací) (</a:t>
            </a:r>
            <a:r>
              <a:rPr lang="cs-CZ" sz="1900" dirty="0" smtClean="0">
                <a:latin typeface="Times New Roman" panose="02020603050405020304" pitchFamily="18" charset="0"/>
                <a:cs typeface="Times New Roman" panose="02020603050405020304" pitchFamily="18" charset="0"/>
                <a:hlinkClick r:id="rId2"/>
              </a:rPr>
              <a:t>www.nuv.cz</a:t>
            </a:r>
            <a:r>
              <a:rPr lang="cs-CZ" sz="1900" dirty="0" smtClean="0">
                <a:latin typeface="Times New Roman" panose="02020603050405020304" pitchFamily="18" charset="0"/>
                <a:cs typeface="Times New Roman" panose="02020603050405020304" pitchFamily="18" charset="0"/>
              </a:rPr>
              <a:t>). </a:t>
            </a:r>
          </a:p>
          <a:p>
            <a:pPr marL="0" indent="0" algn="just">
              <a:buNone/>
            </a:pPr>
            <a:r>
              <a:rPr lang="cs-CZ" sz="1900" dirty="0" smtClean="0">
                <a:latin typeface="Times New Roman" panose="02020603050405020304" pitchFamily="18" charset="0"/>
                <a:cs typeface="Times New Roman" panose="02020603050405020304" pitchFamily="18" charset="0"/>
              </a:rPr>
              <a:t>Kompletní seznam kvalifikací i s popisem nalezneme na stránkách národního ústavu </a:t>
            </a:r>
            <a:r>
              <a:rPr lang="cs-CZ" sz="1900" dirty="0">
                <a:latin typeface="Times New Roman" panose="02020603050405020304" pitchFamily="18" charset="0"/>
                <a:cs typeface="Times New Roman" panose="02020603050405020304" pitchFamily="18" charset="0"/>
              </a:rPr>
              <a:t>pro </a:t>
            </a:r>
            <a:r>
              <a:rPr lang="cs-CZ" sz="1900" dirty="0" smtClean="0">
                <a:latin typeface="Times New Roman" panose="02020603050405020304" pitchFamily="18" charset="0"/>
                <a:cs typeface="Times New Roman" panose="02020603050405020304" pitchFamily="18" charset="0"/>
              </a:rPr>
              <a:t>vzdělávání (</a:t>
            </a:r>
            <a:r>
              <a:rPr lang="cs-CZ" sz="1900" dirty="0" smtClean="0">
                <a:latin typeface="Times New Roman" panose="02020603050405020304" pitchFamily="18" charset="0"/>
                <a:cs typeface="Times New Roman" panose="02020603050405020304" pitchFamily="18" charset="0"/>
                <a:hlinkClick r:id="rId3"/>
              </a:rPr>
              <a:t>http</a:t>
            </a:r>
            <a:r>
              <a:rPr lang="cs-CZ" sz="1900" dirty="0">
                <a:latin typeface="Times New Roman" panose="02020603050405020304" pitchFamily="18" charset="0"/>
                <a:cs typeface="Times New Roman" panose="02020603050405020304" pitchFamily="18" charset="0"/>
                <a:hlinkClick r:id="rId3"/>
              </a:rPr>
              <a:t>://www.narodnikvalifikace.cz</a:t>
            </a:r>
            <a:r>
              <a:rPr lang="cs-CZ" sz="1900" dirty="0" smtClean="0">
                <a:latin typeface="Times New Roman" panose="02020603050405020304" pitchFamily="18" charset="0"/>
                <a:cs typeface="Times New Roman" panose="02020603050405020304" pitchFamily="18" charset="0"/>
                <a:hlinkClick r:id="rId3"/>
              </a:rPr>
              <a:t>/</a:t>
            </a:r>
            <a:r>
              <a:rPr lang="cs-CZ" sz="1900" dirty="0" smtClean="0">
                <a:latin typeface="Times New Roman" panose="02020603050405020304" pitchFamily="18" charset="0"/>
                <a:cs typeface="Times New Roman" panose="02020603050405020304" pitchFamily="18" charset="0"/>
              </a:rPr>
              <a:t>).</a:t>
            </a:r>
            <a:endParaRPr lang="cs-CZ" sz="1800" dirty="0" smtClean="0">
              <a:latin typeface="Times New Roman" panose="02020603050405020304" pitchFamily="18" charset="0"/>
              <a:cs typeface="Times New Roman" panose="02020603050405020304" pitchFamily="18" charset="0"/>
            </a:endParaRPr>
          </a:p>
          <a:p>
            <a:pPr marL="0" indent="0" algn="just">
              <a:buNone/>
            </a:pPr>
            <a:endParaRPr lang="cs-CZ" sz="1800" dirty="0">
              <a:latin typeface="Times New Roman" panose="02020603050405020304" pitchFamily="18" charset="0"/>
              <a:cs typeface="Times New Roman" panose="02020603050405020304" pitchFamily="18" charset="0"/>
            </a:endParaRPr>
          </a:p>
          <a:p>
            <a:pPr marL="0" indent="0" algn="just">
              <a:buNone/>
            </a:pP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46</a:t>
            </a:fld>
            <a:endParaRPr lang="cs-CZ"/>
          </a:p>
        </p:txBody>
      </p:sp>
    </p:spTree>
    <p:extLst>
      <p:ext uri="{BB962C8B-B14F-4D97-AF65-F5344CB8AC3E}">
        <p14:creationId xmlns:p14="http://schemas.microsoft.com/office/powerpoint/2010/main" val="283463289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048672"/>
          </a:xfrm>
        </p:spPr>
        <p:txBody>
          <a:bodyPr>
            <a:normAutofit fontScale="92500" lnSpcReduction="20000"/>
          </a:bodyPr>
          <a:lstStyle/>
          <a:p>
            <a:pPr marL="0" lvl="0" indent="0" algn="just">
              <a:buNone/>
            </a:pPr>
            <a:r>
              <a:rPr lang="cs-CZ" sz="1900" dirty="0" smtClean="0">
                <a:latin typeface="Times New Roman" panose="02020603050405020304" pitchFamily="18" charset="0"/>
                <a:cs typeface="Times New Roman" panose="02020603050405020304" pitchFamily="18" charset="0"/>
              </a:rPr>
              <a:t>Zákon </a:t>
            </a:r>
            <a:r>
              <a:rPr lang="cs-CZ" sz="1900" dirty="0">
                <a:latin typeface="Times New Roman" panose="02020603050405020304" pitchFamily="18" charset="0"/>
                <a:cs typeface="Times New Roman" panose="02020603050405020304" pitchFamily="18" charset="0"/>
              </a:rPr>
              <a:t>rozlišuje </a:t>
            </a:r>
            <a:r>
              <a:rPr lang="cs-CZ" sz="1900" i="1" dirty="0">
                <a:latin typeface="Times New Roman" panose="02020603050405020304" pitchFamily="18" charset="0"/>
                <a:cs typeface="Times New Roman" panose="02020603050405020304" pitchFamily="18" charset="0"/>
              </a:rPr>
              <a:t>dva druhy </a:t>
            </a:r>
            <a:r>
              <a:rPr lang="cs-CZ" sz="1900" i="1" dirty="0" smtClean="0">
                <a:latin typeface="Times New Roman" panose="02020603050405020304" pitchFamily="18" charset="0"/>
                <a:cs typeface="Times New Roman" panose="02020603050405020304" pitchFamily="18" charset="0"/>
              </a:rPr>
              <a:t>kvalifikací (</a:t>
            </a:r>
            <a:r>
              <a:rPr lang="cs-CZ" sz="1800" dirty="0">
                <a:solidFill>
                  <a:prstClr val="black"/>
                </a:solidFill>
                <a:latin typeface="Times New Roman" panose="02020603050405020304" pitchFamily="18" charset="0"/>
                <a:cs typeface="Times New Roman" panose="02020603050405020304" pitchFamily="18" charset="0"/>
                <a:hlinkClick r:id="rId2"/>
              </a:rPr>
              <a:t>http://www.narodnikvalifikace.cz</a:t>
            </a:r>
            <a:r>
              <a:rPr lang="cs-CZ" sz="1800" dirty="0" smtClean="0">
                <a:solidFill>
                  <a:prstClr val="black"/>
                </a:solidFill>
                <a:latin typeface="Times New Roman" panose="02020603050405020304" pitchFamily="18" charset="0"/>
                <a:cs typeface="Times New Roman" panose="02020603050405020304" pitchFamily="18" charset="0"/>
                <a:hlinkClick r:id="rId2"/>
              </a:rPr>
              <a:t>/</a:t>
            </a:r>
            <a:r>
              <a:rPr lang="cs-CZ" sz="1800" dirty="0" smtClean="0">
                <a:solidFill>
                  <a:prstClr val="black"/>
                </a:solidFill>
                <a:latin typeface="Times New Roman" panose="02020603050405020304" pitchFamily="18" charset="0"/>
                <a:cs typeface="Times New Roman" panose="02020603050405020304" pitchFamily="18" charset="0"/>
              </a:rPr>
              <a:t>)</a:t>
            </a:r>
            <a:r>
              <a:rPr lang="cs-CZ" sz="1900" i="1" dirty="0" smtClean="0">
                <a:latin typeface="Times New Roman" panose="02020603050405020304" pitchFamily="18" charset="0"/>
                <a:cs typeface="Times New Roman" panose="02020603050405020304" pitchFamily="18" charset="0"/>
              </a:rPr>
              <a:t>: </a:t>
            </a:r>
            <a:endParaRPr lang="cs-CZ" sz="1900" i="1" dirty="0">
              <a:latin typeface="Times New Roman" panose="02020603050405020304" pitchFamily="18" charset="0"/>
              <a:cs typeface="Times New Roman" panose="02020603050405020304" pitchFamily="18" charset="0"/>
            </a:endParaRPr>
          </a:p>
          <a:p>
            <a:pPr algn="just"/>
            <a:r>
              <a:rPr lang="cs-CZ" sz="1900" i="1" dirty="0" smtClean="0">
                <a:latin typeface="Times New Roman" panose="02020603050405020304" pitchFamily="18" charset="0"/>
                <a:cs typeface="Times New Roman" panose="02020603050405020304" pitchFamily="18" charset="0"/>
              </a:rPr>
              <a:t>Úplnou </a:t>
            </a:r>
            <a:r>
              <a:rPr lang="cs-CZ" sz="1900" i="1" dirty="0">
                <a:latin typeface="Times New Roman" panose="02020603050405020304" pitchFamily="18" charset="0"/>
                <a:cs typeface="Times New Roman" panose="02020603050405020304" pitchFamily="18" charset="0"/>
              </a:rPr>
              <a:t>profesní kvalifikaci (ÚPK) </a:t>
            </a:r>
            <a:r>
              <a:rPr lang="cs-CZ" sz="1900" dirty="0" smtClean="0">
                <a:latin typeface="Times New Roman" panose="02020603050405020304" pitchFamily="18" charset="0"/>
                <a:cs typeface="Times New Roman" panose="02020603050405020304" pitchFamily="18" charset="0"/>
              </a:rPr>
              <a:t>definuje </a:t>
            </a:r>
            <a:r>
              <a:rPr lang="cs-CZ" sz="1900" dirty="0">
                <a:latin typeface="Times New Roman" panose="02020603050405020304" pitchFamily="18" charset="0"/>
                <a:cs typeface="Times New Roman" panose="02020603050405020304" pitchFamily="18" charset="0"/>
              </a:rPr>
              <a:t>jako „odbornou způsobilost fyzické osoby vykonávat řádně všechny pracovní činnosti v určitém povolání“ (např. </a:t>
            </a:r>
            <a:r>
              <a:rPr lang="cs-CZ" sz="1900" dirty="0" smtClean="0">
                <a:latin typeface="Times New Roman" panose="02020603050405020304" pitchFamily="18" charset="0"/>
                <a:cs typeface="Times New Roman" panose="02020603050405020304" pitchFamily="18" charset="0"/>
              </a:rPr>
              <a:t>mechanik, elektronik, truhlář, kuchař číšník, kadeřník</a:t>
            </a:r>
            <a:r>
              <a:rPr lang="cs-CZ" sz="1900" dirty="0">
                <a:latin typeface="Times New Roman" panose="02020603050405020304" pitchFamily="18" charset="0"/>
                <a:cs typeface="Times New Roman" panose="02020603050405020304" pitchFamily="18" charset="0"/>
              </a:rPr>
              <a:t>, instalatér, ekonom, strojírenský </a:t>
            </a:r>
            <a:r>
              <a:rPr lang="cs-CZ" sz="1900" dirty="0" smtClean="0">
                <a:latin typeface="Times New Roman" panose="02020603050405020304" pitchFamily="18" charset="0"/>
                <a:cs typeface="Times New Roman" panose="02020603050405020304" pitchFamily="18" charset="0"/>
              </a:rPr>
              <a:t>technik…atd.). </a:t>
            </a:r>
            <a:endParaRPr lang="cs-CZ" sz="1900" dirty="0">
              <a:latin typeface="Times New Roman" panose="02020603050405020304" pitchFamily="18" charset="0"/>
              <a:cs typeface="Times New Roman" panose="02020603050405020304" pitchFamily="18" charset="0"/>
            </a:endParaRPr>
          </a:p>
          <a:p>
            <a:pPr algn="just"/>
            <a:r>
              <a:rPr lang="cs-CZ" sz="1900" i="1" dirty="0" smtClean="0">
                <a:latin typeface="Times New Roman" panose="02020603050405020304" pitchFamily="18" charset="0"/>
                <a:cs typeface="Times New Roman" panose="02020603050405020304" pitchFamily="18" charset="0"/>
              </a:rPr>
              <a:t>Profesní </a:t>
            </a:r>
            <a:r>
              <a:rPr lang="cs-CZ" sz="1900" i="1" dirty="0">
                <a:latin typeface="Times New Roman" panose="02020603050405020304" pitchFamily="18" charset="0"/>
                <a:cs typeface="Times New Roman" panose="02020603050405020304" pitchFamily="18" charset="0"/>
              </a:rPr>
              <a:t>kvalifikaci (PK) </a:t>
            </a:r>
            <a:r>
              <a:rPr lang="cs-CZ" sz="1900" dirty="0">
                <a:latin typeface="Times New Roman" panose="02020603050405020304" pitchFamily="18" charset="0"/>
                <a:cs typeface="Times New Roman" panose="02020603050405020304" pitchFamily="18" charset="0"/>
              </a:rPr>
              <a:t>definuje jako „způsobilost fyzické osoby vykonávat řádně určitou pracovní činnost nebo soubor pracovních činností v určitém povolání“. Znamená to, že tyto soubory činností jsou většinou užší než povolání a podstatné pro ně je, že ve svém celku umožňují určité profesní uplatnění (např. montáž nábytku, montáž výtahů, výroba čalouněných sedadel, sportovní masáž, vazba a aranžování květin, příprava studené kuchyně</a:t>
            </a:r>
            <a:r>
              <a:rPr lang="cs-CZ" sz="1900" dirty="0" smtClean="0">
                <a:latin typeface="Times New Roman" panose="02020603050405020304" pitchFamily="18" charset="0"/>
                <a:cs typeface="Times New Roman" panose="02020603050405020304" pitchFamily="18" charset="0"/>
              </a:rPr>
              <a:t>, revize komínových spalin…atd</a:t>
            </a:r>
            <a:r>
              <a:rPr lang="cs-CZ" sz="1900" dirty="0" smtClean="0">
                <a:latin typeface="Times New Roman" panose="02020603050405020304" pitchFamily="18" charset="0"/>
                <a:cs typeface="Times New Roman" panose="02020603050405020304" pitchFamily="18" charset="0"/>
              </a:rPr>
              <a:t>.). </a:t>
            </a:r>
            <a:endParaRPr lang="cs-CZ" sz="1900" dirty="0">
              <a:latin typeface="Times New Roman" panose="02020603050405020304" pitchFamily="18" charset="0"/>
              <a:cs typeface="Times New Roman" panose="02020603050405020304" pitchFamily="18" charset="0"/>
            </a:endParaRPr>
          </a:p>
          <a:p>
            <a:pPr marL="0" indent="0" algn="just">
              <a:buNone/>
            </a:pPr>
            <a:endParaRPr lang="cs-CZ" sz="1800" b="1" dirty="0" smtClean="0">
              <a:latin typeface="Times New Roman" panose="02020603050405020304" pitchFamily="18" charset="0"/>
              <a:cs typeface="Times New Roman" panose="02020603050405020304" pitchFamily="18" charset="0"/>
            </a:endParaRPr>
          </a:p>
          <a:p>
            <a:pPr marL="0" indent="0" algn="just">
              <a:buNone/>
            </a:pPr>
            <a:r>
              <a:rPr lang="cs-CZ" sz="1900" b="1" dirty="0" smtClean="0">
                <a:latin typeface="Times New Roman" panose="02020603050405020304" pitchFamily="18" charset="0"/>
                <a:cs typeface="Times New Roman" panose="02020603050405020304" pitchFamily="18" charset="0"/>
              </a:rPr>
              <a:t>Příklad úplných kvalifikací v oboru a profesních kvalifikací, které lze získat dalším vzděláváním:</a:t>
            </a:r>
          </a:p>
          <a:p>
            <a:pPr marL="0" indent="0">
              <a:buNone/>
            </a:pPr>
            <a:r>
              <a:rPr lang="cs-CZ" sz="1900" i="1" dirty="0" smtClean="0">
                <a:latin typeface="Times New Roman" panose="02020603050405020304" pitchFamily="18" charset="0"/>
                <a:cs typeface="Times New Roman" panose="02020603050405020304" pitchFamily="18" charset="0"/>
              </a:rPr>
              <a:t>Střední škola:</a:t>
            </a:r>
            <a:r>
              <a:rPr lang="cs-CZ" sz="1900" dirty="0" smtClean="0">
                <a:latin typeface="Times New Roman" panose="02020603050405020304" pitchFamily="18" charset="0"/>
                <a:cs typeface="Times New Roman" panose="02020603050405020304" pitchFamily="18" charset="0"/>
              </a:rPr>
              <a:t> </a:t>
            </a:r>
            <a:r>
              <a:rPr lang="cs-CZ" sz="1900" dirty="0" smtClean="0">
                <a:latin typeface="Times New Roman" panose="02020603050405020304" pitchFamily="18" charset="0"/>
                <a:cs typeface="Times New Roman" panose="02020603050405020304" pitchFamily="18" charset="0"/>
              </a:rPr>
              <a:t>Střední </a:t>
            </a:r>
            <a:r>
              <a:rPr lang="cs-CZ" sz="1900" dirty="0" smtClean="0">
                <a:latin typeface="Times New Roman" panose="02020603050405020304" pitchFamily="18" charset="0"/>
                <a:cs typeface="Times New Roman" panose="02020603050405020304" pitchFamily="18" charset="0"/>
              </a:rPr>
              <a:t>škola stavebních řemesel, Brno – Bosonohy</a:t>
            </a:r>
          </a:p>
          <a:p>
            <a:pPr marL="0" indent="0">
              <a:buNone/>
            </a:pPr>
            <a:r>
              <a:rPr lang="cs-CZ" sz="1900" i="1" dirty="0" smtClean="0">
                <a:latin typeface="Times New Roman" panose="02020603050405020304" pitchFamily="18" charset="0"/>
                <a:cs typeface="Times New Roman" panose="02020603050405020304" pitchFamily="18" charset="0"/>
              </a:rPr>
              <a:t>Název </a:t>
            </a:r>
            <a:r>
              <a:rPr lang="cs-CZ" sz="1900" i="1" dirty="0">
                <a:latin typeface="Times New Roman" panose="02020603050405020304" pitchFamily="18" charset="0"/>
                <a:cs typeface="Times New Roman" panose="02020603050405020304" pitchFamily="18" charset="0"/>
              </a:rPr>
              <a:t>a kód oboru vzdělávání: </a:t>
            </a:r>
            <a:r>
              <a:rPr lang="cs-CZ" sz="1900" dirty="0">
                <a:latin typeface="Times New Roman" panose="02020603050405020304" pitchFamily="18" charset="0"/>
                <a:cs typeface="Times New Roman" panose="02020603050405020304" pitchFamily="18" charset="0"/>
              </a:rPr>
              <a:t>Kominík (kód: 36-56- H/01</a:t>
            </a:r>
            <a:r>
              <a:rPr lang="cs-CZ" sz="1900" dirty="0" smtClean="0">
                <a:latin typeface="Times New Roman" panose="02020603050405020304" pitchFamily="18" charset="0"/>
                <a:cs typeface="Times New Roman" panose="02020603050405020304" pitchFamily="18" charset="0"/>
              </a:rPr>
              <a:t>)</a:t>
            </a:r>
            <a:endParaRPr lang="cs-CZ" sz="1900" dirty="0">
              <a:latin typeface="Times New Roman" panose="02020603050405020304" pitchFamily="18" charset="0"/>
              <a:cs typeface="Times New Roman" panose="02020603050405020304" pitchFamily="18" charset="0"/>
            </a:endParaRPr>
          </a:p>
          <a:p>
            <a:pPr marL="0" indent="0">
              <a:buNone/>
            </a:pPr>
            <a:r>
              <a:rPr lang="cs-CZ" sz="1900" i="1" dirty="0">
                <a:latin typeface="Times New Roman" panose="02020603050405020304" pitchFamily="18" charset="0"/>
                <a:cs typeface="Times New Roman" panose="02020603050405020304" pitchFamily="18" charset="0"/>
              </a:rPr>
              <a:t>Skupina oborů: </a:t>
            </a:r>
            <a:r>
              <a:rPr lang="cs-CZ" sz="1900" dirty="0">
                <a:latin typeface="Times New Roman" panose="02020603050405020304" pitchFamily="18" charset="0"/>
                <a:cs typeface="Times New Roman" panose="02020603050405020304" pitchFamily="18" charset="0"/>
              </a:rPr>
              <a:t>Stavebnictví, geodézie a kartografie (kód: 36</a:t>
            </a:r>
            <a:r>
              <a:rPr lang="cs-CZ" sz="1900" dirty="0" smtClean="0">
                <a:latin typeface="Times New Roman" panose="02020603050405020304" pitchFamily="18" charset="0"/>
                <a:cs typeface="Times New Roman" panose="02020603050405020304" pitchFamily="18" charset="0"/>
              </a:rPr>
              <a:t>)</a:t>
            </a:r>
            <a:endParaRPr lang="cs-CZ" sz="1900" dirty="0">
              <a:latin typeface="Times New Roman" panose="02020603050405020304" pitchFamily="18" charset="0"/>
              <a:cs typeface="Times New Roman" panose="02020603050405020304" pitchFamily="18" charset="0"/>
            </a:endParaRPr>
          </a:p>
          <a:p>
            <a:pPr marL="0" indent="0">
              <a:buNone/>
            </a:pPr>
            <a:r>
              <a:rPr lang="cs-CZ" sz="1900" i="1" dirty="0">
                <a:latin typeface="Times New Roman" panose="02020603050405020304" pitchFamily="18" charset="0"/>
                <a:cs typeface="Times New Roman" panose="02020603050405020304" pitchFamily="18" charset="0"/>
              </a:rPr>
              <a:t>Povolání: </a:t>
            </a:r>
            <a:r>
              <a:rPr lang="cs-CZ" sz="1900" dirty="0" smtClean="0">
                <a:latin typeface="Times New Roman" panose="02020603050405020304" pitchFamily="18" charset="0"/>
                <a:cs typeface="Times New Roman" panose="02020603050405020304" pitchFamily="18" charset="0"/>
              </a:rPr>
              <a:t>Kominík</a:t>
            </a:r>
            <a:endParaRPr lang="cs-CZ" sz="1900" dirty="0">
              <a:latin typeface="Times New Roman" panose="02020603050405020304" pitchFamily="18" charset="0"/>
              <a:cs typeface="Times New Roman" panose="02020603050405020304" pitchFamily="18" charset="0"/>
            </a:endParaRPr>
          </a:p>
          <a:p>
            <a:pPr marL="0" indent="0">
              <a:buNone/>
            </a:pPr>
            <a:r>
              <a:rPr lang="cs-CZ" sz="1900" i="1" dirty="0">
                <a:latin typeface="Times New Roman" panose="02020603050405020304" pitchFamily="18" charset="0"/>
                <a:cs typeface="Times New Roman" panose="02020603050405020304" pitchFamily="18" charset="0"/>
              </a:rPr>
              <a:t>Doklady potvrzující  </a:t>
            </a:r>
            <a:r>
              <a:rPr lang="cs-CZ" sz="1900" i="1" dirty="0" smtClean="0">
                <a:latin typeface="Times New Roman" panose="02020603050405020304" pitchFamily="18" charset="0"/>
                <a:cs typeface="Times New Roman" panose="02020603050405020304" pitchFamily="18" charset="0"/>
              </a:rPr>
              <a:t>úplnou kvalifikaci: </a:t>
            </a:r>
            <a:r>
              <a:rPr lang="cs-CZ" sz="1900" dirty="0">
                <a:latin typeface="Times New Roman" panose="02020603050405020304" pitchFamily="18" charset="0"/>
                <a:cs typeface="Times New Roman" panose="02020603050405020304" pitchFamily="18" charset="0"/>
              </a:rPr>
              <a:t>Výuční list + vysvědčení o závěrečné zkoušce</a:t>
            </a:r>
            <a:r>
              <a:rPr lang="cs-CZ" sz="1900" i="1" dirty="0">
                <a:latin typeface="Times New Roman" panose="02020603050405020304" pitchFamily="18" charset="0"/>
                <a:cs typeface="Times New Roman" panose="02020603050405020304" pitchFamily="18" charset="0"/>
              </a:rPr>
              <a:t>.</a:t>
            </a:r>
          </a:p>
          <a:p>
            <a:pPr marL="0" indent="0">
              <a:buNone/>
            </a:pPr>
            <a:r>
              <a:rPr lang="cs-CZ" sz="1900" i="1" dirty="0" smtClean="0">
                <a:latin typeface="Times New Roman" panose="02020603050405020304" pitchFamily="18" charset="0"/>
                <a:cs typeface="Times New Roman" panose="02020603050405020304" pitchFamily="18" charset="0"/>
              </a:rPr>
              <a:t>Profesní kvalifikace (dříve dílčí kvalifikace)této úplné kvalifikace:</a:t>
            </a:r>
          </a:p>
          <a:p>
            <a:r>
              <a:rPr lang="cs-CZ" sz="1900" dirty="0">
                <a:latin typeface="Times New Roman" panose="02020603050405020304" pitchFamily="18" charset="0"/>
                <a:cs typeface="Times New Roman" panose="02020603050405020304" pitchFamily="18" charset="0"/>
              </a:rPr>
              <a:t>Kominík - Montáž komínů a komínových vložek (kód: 36-017-H</a:t>
            </a:r>
            <a:r>
              <a:rPr lang="cs-CZ" sz="1900" dirty="0" smtClean="0">
                <a:latin typeface="Times New Roman" panose="02020603050405020304" pitchFamily="18" charset="0"/>
                <a:cs typeface="Times New Roman" panose="02020603050405020304" pitchFamily="18" charset="0"/>
              </a:rPr>
              <a:t>).</a:t>
            </a:r>
            <a:endParaRPr lang="cs-CZ" sz="1900" dirty="0">
              <a:latin typeface="Times New Roman" panose="02020603050405020304" pitchFamily="18" charset="0"/>
              <a:cs typeface="Times New Roman" panose="02020603050405020304" pitchFamily="18" charset="0"/>
            </a:endParaRPr>
          </a:p>
          <a:p>
            <a:r>
              <a:rPr lang="cs-CZ" sz="1900" dirty="0">
                <a:latin typeface="Times New Roman" panose="02020603050405020304" pitchFamily="18" charset="0"/>
                <a:cs typeface="Times New Roman" panose="02020603050405020304" pitchFamily="18" charset="0"/>
              </a:rPr>
              <a:t>Kominík - Měření spalin (kód: 36-023-H</a:t>
            </a:r>
            <a:r>
              <a:rPr lang="cs-CZ" sz="1900" dirty="0" smtClean="0">
                <a:latin typeface="Times New Roman" panose="02020603050405020304" pitchFamily="18" charset="0"/>
                <a:cs typeface="Times New Roman" panose="02020603050405020304" pitchFamily="18" charset="0"/>
              </a:rPr>
              <a:t>).</a:t>
            </a:r>
            <a:endParaRPr lang="cs-CZ" sz="1900" dirty="0">
              <a:latin typeface="Times New Roman" panose="02020603050405020304" pitchFamily="18" charset="0"/>
              <a:cs typeface="Times New Roman" panose="02020603050405020304" pitchFamily="18" charset="0"/>
            </a:endParaRPr>
          </a:p>
          <a:p>
            <a:r>
              <a:rPr lang="cs-CZ" sz="1900" dirty="0">
                <a:latin typeface="Times New Roman" panose="02020603050405020304" pitchFamily="18" charset="0"/>
                <a:cs typeface="Times New Roman" panose="02020603050405020304" pitchFamily="18" charset="0"/>
              </a:rPr>
              <a:t>Kominík - Kontrola a čištění spalinových cest (kód: 36-025-H</a:t>
            </a:r>
            <a:r>
              <a:rPr lang="cs-CZ" sz="1900" dirty="0" smtClean="0">
                <a:latin typeface="Times New Roman" panose="02020603050405020304" pitchFamily="18" charset="0"/>
                <a:cs typeface="Times New Roman" panose="02020603050405020304" pitchFamily="18" charset="0"/>
              </a:rPr>
              <a:t>).</a:t>
            </a:r>
            <a:endParaRPr lang="cs-CZ" sz="1900" i="1"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47</a:t>
            </a:fld>
            <a:endParaRPr lang="cs-CZ"/>
          </a:p>
        </p:txBody>
      </p:sp>
    </p:spTree>
    <p:extLst>
      <p:ext uri="{BB962C8B-B14F-4D97-AF65-F5344CB8AC3E}">
        <p14:creationId xmlns:p14="http://schemas.microsoft.com/office/powerpoint/2010/main" val="173691165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pPr marL="0" lvl="0" indent="0">
              <a:buNone/>
            </a:pPr>
            <a:r>
              <a:rPr lang="cs-CZ" sz="2000" b="1" dirty="0">
                <a:solidFill>
                  <a:prstClr val="black"/>
                </a:solidFill>
                <a:latin typeface="Times New Roman" panose="02020603050405020304" pitchFamily="18" charset="0"/>
                <a:cs typeface="Times New Roman" panose="02020603050405020304" pitchFamily="18" charset="0"/>
              </a:rPr>
              <a:t>Učící se organizace</a:t>
            </a:r>
          </a:p>
          <a:p>
            <a:pPr marL="0" lvl="0" indent="0" algn="just">
              <a:buNone/>
            </a:pPr>
            <a:r>
              <a:rPr lang="cs-CZ" sz="1800" i="1" dirty="0">
                <a:solidFill>
                  <a:prstClr val="black"/>
                </a:solidFill>
                <a:latin typeface="Times New Roman" panose="02020603050405020304" pitchFamily="18" charset="0"/>
                <a:cs typeface="Times New Roman" panose="02020603050405020304" pitchFamily="18" charset="0"/>
              </a:rPr>
              <a:t>V současné době je další vzdělávání zaměstnanců ve firmách a podnicích (školách) nutností. </a:t>
            </a:r>
            <a:r>
              <a:rPr lang="cs-CZ" sz="1800" dirty="0">
                <a:solidFill>
                  <a:prstClr val="black"/>
                </a:solidFill>
                <a:latin typeface="Times New Roman" panose="02020603050405020304" pitchFamily="18" charset="0"/>
                <a:cs typeface="Times New Roman" panose="02020603050405020304" pitchFamily="18" charset="0"/>
              </a:rPr>
              <a:t>Rychlý vývoj v technických vědách vyústil v systém dalšího vzdělávání, učící se organizace. </a:t>
            </a:r>
            <a:r>
              <a:rPr lang="cs-CZ" sz="1800" i="1" dirty="0">
                <a:solidFill>
                  <a:prstClr val="black"/>
                </a:solidFill>
                <a:latin typeface="Times New Roman" panose="02020603050405020304" pitchFamily="18" charset="0"/>
                <a:cs typeface="Times New Roman" panose="02020603050405020304" pitchFamily="18" charset="0"/>
              </a:rPr>
              <a:t>Podniková pedagogika -  </a:t>
            </a:r>
            <a:r>
              <a:rPr lang="cs-CZ" sz="1800" dirty="0">
                <a:solidFill>
                  <a:prstClr val="black"/>
                </a:solidFill>
                <a:latin typeface="Times New Roman" panose="02020603050405020304" pitchFamily="18" charset="0"/>
                <a:cs typeface="Times New Roman" panose="02020603050405020304" pitchFamily="18" charset="0"/>
              </a:rPr>
              <a:t>teorie podnikového vzdělávání</a:t>
            </a:r>
            <a:r>
              <a:rPr lang="cs-CZ" sz="1800" dirty="0" smtClean="0">
                <a:solidFill>
                  <a:prstClr val="black"/>
                </a:solidFill>
                <a:latin typeface="Times New Roman" panose="02020603050405020304" pitchFamily="18" charset="0"/>
                <a:cs typeface="Times New Roman" panose="02020603050405020304" pitchFamily="18" charset="0"/>
              </a:rPr>
              <a:t>.</a:t>
            </a:r>
            <a:endParaRPr lang="cs-CZ" sz="1800" i="1" dirty="0">
              <a:solidFill>
                <a:prstClr val="black"/>
              </a:solidFill>
              <a:latin typeface="Times New Roman" panose="02020603050405020304" pitchFamily="18" charset="0"/>
              <a:cs typeface="Times New Roman" panose="02020603050405020304" pitchFamily="18" charset="0"/>
            </a:endParaRPr>
          </a:p>
          <a:p>
            <a:pPr marL="0" lvl="0" indent="0">
              <a:buNone/>
            </a:pPr>
            <a:endParaRPr lang="cs-CZ" sz="1800" i="1"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cs-CZ" sz="1800" i="1" dirty="0" smtClean="0">
                <a:solidFill>
                  <a:prstClr val="black"/>
                </a:solidFill>
                <a:latin typeface="Times New Roman" panose="02020603050405020304" pitchFamily="18" charset="0"/>
                <a:cs typeface="Times New Roman" panose="02020603050405020304" pitchFamily="18" charset="0"/>
              </a:rPr>
              <a:t>Cíle </a:t>
            </a:r>
            <a:r>
              <a:rPr lang="cs-CZ" sz="1800" i="1" dirty="0">
                <a:solidFill>
                  <a:prstClr val="black"/>
                </a:solidFill>
                <a:latin typeface="Times New Roman" panose="02020603050405020304" pitchFamily="18" charset="0"/>
                <a:cs typeface="Times New Roman" panose="02020603050405020304" pitchFamily="18" charset="0"/>
              </a:rPr>
              <a:t>podnikového vzdělávání:</a:t>
            </a:r>
          </a:p>
          <a:p>
            <a:pPr lvl="0"/>
            <a:r>
              <a:rPr lang="cs-CZ" sz="1800" dirty="0">
                <a:solidFill>
                  <a:prstClr val="black"/>
                </a:solidFill>
                <a:latin typeface="Times New Roman" panose="02020603050405020304" pitchFamily="18" charset="0"/>
                <a:cs typeface="Times New Roman" panose="02020603050405020304" pitchFamily="18" charset="0"/>
              </a:rPr>
              <a:t>Získávání nových poznatků pracovníků, které se vztahují  zpravidla k jejich povolání.</a:t>
            </a:r>
          </a:p>
          <a:p>
            <a:pPr lvl="0"/>
            <a:r>
              <a:rPr lang="cs-CZ" sz="1800" dirty="0">
                <a:solidFill>
                  <a:prstClr val="black"/>
                </a:solidFill>
                <a:latin typeface="Times New Roman" panose="02020603050405020304" pitchFamily="18" charset="0"/>
                <a:cs typeface="Times New Roman" panose="02020603050405020304" pitchFamily="18" charset="0"/>
              </a:rPr>
              <a:t>Vytváření podmínek pro seberealizaci jako nejúčinnějšího motivačního nástroje</a:t>
            </a:r>
            <a:r>
              <a:rPr lang="cs-CZ" sz="1800" dirty="0" smtClean="0">
                <a:solidFill>
                  <a:prstClr val="black"/>
                </a:solidFill>
                <a:latin typeface="Times New Roman" panose="02020603050405020304" pitchFamily="18" charset="0"/>
                <a:cs typeface="Times New Roman" panose="02020603050405020304" pitchFamily="18" charset="0"/>
              </a:rPr>
              <a:t>.</a:t>
            </a:r>
          </a:p>
          <a:p>
            <a:pPr lvl="0"/>
            <a:r>
              <a:rPr lang="cs-CZ" sz="1800" dirty="0" smtClean="0">
                <a:solidFill>
                  <a:prstClr val="black"/>
                </a:solidFill>
                <a:latin typeface="Times New Roman" panose="02020603050405020304" pitchFamily="18" charset="0"/>
                <a:cs typeface="Times New Roman" panose="02020603050405020304" pitchFamily="18" charset="0"/>
              </a:rPr>
              <a:t>Efektivní fungování organizace.  </a:t>
            </a:r>
            <a:endParaRPr lang="cs-CZ" sz="1800" dirty="0">
              <a:solidFill>
                <a:prstClr val="black"/>
              </a:solidFill>
              <a:latin typeface="Times New Roman" panose="02020603050405020304" pitchFamily="18" charset="0"/>
              <a:cs typeface="Times New Roman" panose="02020603050405020304" pitchFamily="18" charset="0"/>
            </a:endParaRPr>
          </a:p>
          <a:p>
            <a:pPr lvl="0" eaLnBrk="0" fontAlgn="base" hangingPunct="0">
              <a:lnSpc>
                <a:spcPct val="80000"/>
              </a:lnSpc>
              <a:spcAft>
                <a:spcPct val="0"/>
              </a:spcAft>
              <a:buNone/>
            </a:pPr>
            <a:endParaRPr lang="cs-CZ" altLang="cs-CZ" sz="2000" i="1" kern="0" dirty="0">
              <a:latin typeface="Times New Roman"/>
            </a:endParaRPr>
          </a:p>
          <a:p>
            <a:pPr lvl="0" eaLnBrk="0" fontAlgn="base" hangingPunct="0">
              <a:lnSpc>
                <a:spcPct val="80000"/>
              </a:lnSpc>
              <a:spcAft>
                <a:spcPct val="0"/>
              </a:spcAft>
              <a:buNone/>
            </a:pPr>
            <a:r>
              <a:rPr lang="cs-CZ" altLang="cs-CZ" sz="1800" i="1" kern="0" dirty="0" smtClean="0">
                <a:latin typeface="Times New Roman"/>
              </a:rPr>
              <a:t>Obsah </a:t>
            </a:r>
            <a:r>
              <a:rPr lang="cs-CZ" altLang="cs-CZ" sz="1800" i="1" kern="0" dirty="0">
                <a:latin typeface="Times New Roman"/>
              </a:rPr>
              <a:t>podnikového vzdělávání:</a:t>
            </a:r>
          </a:p>
          <a:p>
            <a:pPr eaLnBrk="0" fontAlgn="base" hangingPunct="0">
              <a:lnSpc>
                <a:spcPct val="80000"/>
              </a:lnSpc>
              <a:spcAft>
                <a:spcPct val="0"/>
              </a:spcAft>
            </a:pPr>
            <a:r>
              <a:rPr lang="cs-CZ" altLang="cs-CZ" sz="1800" kern="0" dirty="0" smtClean="0">
                <a:solidFill>
                  <a:srgbClr val="000000"/>
                </a:solidFill>
                <a:latin typeface="Times New Roman"/>
              </a:rPr>
              <a:t>Kurzy, školení a vzdělávací akce organizované podnikem.</a:t>
            </a:r>
            <a:endParaRPr lang="cs-CZ" altLang="cs-CZ" sz="1800" kern="0" dirty="0">
              <a:solidFill>
                <a:srgbClr val="000000"/>
              </a:solidFill>
              <a:latin typeface="Times New Roman"/>
            </a:endParaRPr>
          </a:p>
          <a:p>
            <a:pPr eaLnBrk="0" fontAlgn="base" hangingPunct="0">
              <a:lnSpc>
                <a:spcPct val="80000"/>
              </a:lnSpc>
              <a:spcAft>
                <a:spcPct val="0"/>
              </a:spcAft>
            </a:pPr>
            <a:r>
              <a:rPr lang="cs-CZ" altLang="cs-CZ" sz="1800" kern="0" dirty="0">
                <a:solidFill>
                  <a:srgbClr val="000000"/>
                </a:solidFill>
                <a:latin typeface="Times New Roman"/>
              </a:rPr>
              <a:t>P</a:t>
            </a:r>
            <a:r>
              <a:rPr lang="cs-CZ" altLang="cs-CZ" sz="1800" kern="0" dirty="0" smtClean="0">
                <a:solidFill>
                  <a:srgbClr val="000000"/>
                </a:solidFill>
                <a:latin typeface="Times New Roman"/>
              </a:rPr>
              <a:t>odnikové </a:t>
            </a:r>
            <a:r>
              <a:rPr lang="cs-CZ" altLang="cs-CZ" sz="1800" kern="0" dirty="0">
                <a:solidFill>
                  <a:srgbClr val="000000"/>
                </a:solidFill>
                <a:latin typeface="Times New Roman"/>
              </a:rPr>
              <a:t>vzdělávání s využitím školících středisek </a:t>
            </a:r>
            <a:r>
              <a:rPr lang="cs-CZ" altLang="cs-CZ" sz="1800" kern="0" dirty="0" smtClean="0">
                <a:solidFill>
                  <a:srgbClr val="000000"/>
                </a:solidFill>
                <a:latin typeface="Times New Roman"/>
              </a:rPr>
              <a:t> </a:t>
            </a:r>
            <a:r>
              <a:rPr lang="cs-CZ" altLang="cs-CZ" sz="1800" kern="0" dirty="0">
                <a:solidFill>
                  <a:srgbClr val="000000"/>
                </a:solidFill>
                <a:latin typeface="Times New Roman"/>
              </a:rPr>
              <a:t>a center</a:t>
            </a:r>
            <a:r>
              <a:rPr lang="cs-CZ" altLang="cs-CZ" sz="1800" kern="0" dirty="0" smtClean="0">
                <a:solidFill>
                  <a:srgbClr val="000000"/>
                </a:solidFill>
                <a:latin typeface="Times New Roman"/>
              </a:rPr>
              <a:t>.</a:t>
            </a:r>
          </a:p>
          <a:p>
            <a:pPr eaLnBrk="0" fontAlgn="base" hangingPunct="0">
              <a:lnSpc>
                <a:spcPct val="80000"/>
              </a:lnSpc>
              <a:spcAft>
                <a:spcPct val="0"/>
              </a:spcAft>
            </a:pPr>
            <a:r>
              <a:rPr lang="cs-CZ" altLang="cs-CZ" sz="1800" kern="0" dirty="0" smtClean="0">
                <a:solidFill>
                  <a:srgbClr val="000000"/>
                </a:solidFill>
                <a:latin typeface="Times New Roman"/>
              </a:rPr>
              <a:t>Vzdělávání mimo organizaci (doma, ve společnosti, ve volném čase). </a:t>
            </a:r>
            <a:endParaRPr lang="cs-CZ" altLang="cs-CZ" sz="1800" kern="0" dirty="0">
              <a:solidFill>
                <a:srgbClr val="000000"/>
              </a:solidFill>
              <a:latin typeface="Times New Roman"/>
            </a:endParaRPr>
          </a:p>
          <a:p>
            <a:pPr marL="0" indent="0">
              <a:buNone/>
            </a:pPr>
            <a:endParaRPr lang="cs-CZ" sz="1800" dirty="0" smtClean="0"/>
          </a:p>
          <a:p>
            <a:pPr marL="0" indent="0">
              <a:buNone/>
            </a:pPr>
            <a:endParaRPr lang="cs-CZ" dirty="0"/>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48</a:t>
            </a:fld>
            <a:endParaRPr lang="cs-CZ"/>
          </a:p>
        </p:txBody>
      </p:sp>
    </p:spTree>
    <p:extLst>
      <p:ext uri="{BB962C8B-B14F-4D97-AF65-F5344CB8AC3E}">
        <p14:creationId xmlns:p14="http://schemas.microsoft.com/office/powerpoint/2010/main" val="10318437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1224136"/>
          </a:xfrm>
        </p:spPr>
        <p:txBody>
          <a:bodyPr>
            <a:normAutofit/>
          </a:bodyPr>
          <a:lstStyle/>
          <a:p>
            <a:pPr lvl="0" algn="just">
              <a:spcBef>
                <a:spcPct val="20000"/>
              </a:spcBef>
            </a:pPr>
            <a:r>
              <a:rPr lang="cs-CZ" sz="2200" b="1" dirty="0" smtClean="0">
                <a:solidFill>
                  <a:schemeClr val="accent6">
                    <a:lumMod val="75000"/>
                  </a:schemeClr>
                </a:solidFill>
                <a:latin typeface="Times New Roman" panose="02020603050405020304" pitchFamily="18" charset="0"/>
                <a:ea typeface="+mn-ea"/>
                <a:cs typeface="Times New Roman" panose="02020603050405020304" pitchFamily="18" charset="0"/>
              </a:rPr>
              <a:t>5.6 Příklady dobré (ověřené) praxe, </a:t>
            </a:r>
            <a:r>
              <a:rPr lang="cs-CZ" sz="2200" b="1" dirty="0">
                <a:solidFill>
                  <a:schemeClr val="accent6">
                    <a:lumMod val="75000"/>
                  </a:schemeClr>
                </a:solidFill>
                <a:latin typeface="Times New Roman" panose="02020603050405020304" pitchFamily="18" charset="0"/>
                <a:ea typeface="+mn-ea"/>
                <a:cs typeface="Times New Roman" panose="02020603050405020304" pitchFamily="18" charset="0"/>
              </a:rPr>
              <a:t>diskuse, konkrétní zkušenosti, náměty a ověřené aplikační modelové příklady pro pedagogickou </a:t>
            </a:r>
            <a:r>
              <a:rPr lang="cs-CZ" sz="2200" b="1" dirty="0" smtClean="0">
                <a:solidFill>
                  <a:schemeClr val="accent6">
                    <a:lumMod val="75000"/>
                  </a:schemeClr>
                </a:solidFill>
                <a:latin typeface="Times New Roman" panose="02020603050405020304" pitchFamily="18" charset="0"/>
                <a:ea typeface="+mn-ea"/>
                <a:cs typeface="Times New Roman" panose="02020603050405020304" pitchFamily="18" charset="0"/>
              </a:rPr>
              <a:t>praxi odborného vzdělávání</a:t>
            </a:r>
            <a:endParaRPr lang="cs-CZ" sz="2200" b="1" dirty="0">
              <a:solidFill>
                <a:schemeClr val="accent6">
                  <a:lumMod val="75000"/>
                </a:schemeClr>
              </a:solidFill>
            </a:endParaRPr>
          </a:p>
        </p:txBody>
      </p:sp>
      <p:sp>
        <p:nvSpPr>
          <p:cNvPr id="3" name="Zástupný symbol pro obsah 2"/>
          <p:cNvSpPr>
            <a:spLocks noGrp="1"/>
          </p:cNvSpPr>
          <p:nvPr>
            <p:ph idx="1"/>
          </p:nvPr>
        </p:nvSpPr>
        <p:spPr>
          <a:xfrm>
            <a:off x="457200" y="1600200"/>
            <a:ext cx="8229600" cy="4925144"/>
          </a:xfrm>
        </p:spPr>
        <p:txBody>
          <a:bodyPr>
            <a:normAutofit lnSpcReduction="10000"/>
          </a:bodyPr>
          <a:lstStyle/>
          <a:p>
            <a:pPr marL="0" indent="0" algn="just">
              <a:buNone/>
            </a:pPr>
            <a:r>
              <a:rPr lang="cs-CZ" sz="1800" dirty="0" smtClean="0">
                <a:latin typeface="Times New Roman" panose="02020603050405020304" pitchFamily="18" charset="0"/>
                <a:cs typeface="Times New Roman" panose="02020603050405020304" pitchFamily="18" charset="0"/>
              </a:rPr>
              <a:t>V této poslední části se zaměříme na </a:t>
            </a:r>
            <a:r>
              <a:rPr lang="cs-CZ" sz="1800" i="1" dirty="0" smtClean="0">
                <a:latin typeface="Times New Roman" panose="02020603050405020304" pitchFamily="18" charset="0"/>
                <a:cs typeface="Times New Roman" panose="02020603050405020304" pitchFamily="18" charset="0"/>
              </a:rPr>
              <a:t>prezentaci vybraných konkrétních ukázek</a:t>
            </a:r>
            <a:r>
              <a:rPr lang="cs-CZ" sz="1800" dirty="0" smtClean="0">
                <a:latin typeface="Times New Roman" panose="02020603050405020304" pitchFamily="18" charset="0"/>
                <a:cs typeface="Times New Roman" panose="02020603050405020304" pitchFamily="18" charset="0"/>
              </a:rPr>
              <a:t>, aplikačních modelových příkladů dobré (ověřené) výukové praxe v odborném vzdělávání. Tyto příklady jsou dílem učitelů z praxe, kteří je subjektivně ověřili a využili (nebo využívají) je v  pedagogické praxi.  Využili jsme i zahraničních zkušeností. </a:t>
            </a:r>
          </a:p>
          <a:p>
            <a:pPr marL="0" indent="0" algn="just">
              <a:buNone/>
            </a:pPr>
            <a:r>
              <a:rPr lang="cs-CZ" sz="1800" dirty="0" smtClean="0">
                <a:latin typeface="Times New Roman" panose="02020603050405020304" pitchFamily="18" charset="0"/>
                <a:cs typeface="Times New Roman" panose="02020603050405020304" pitchFamily="18" charset="0"/>
              </a:rPr>
              <a:t>Ukázky a aplikační příklady uvedeme z </a:t>
            </a:r>
            <a:r>
              <a:rPr lang="cs-CZ" sz="1800" i="1" dirty="0" smtClean="0">
                <a:latin typeface="Times New Roman" panose="02020603050405020304" pitchFamily="18" charset="0"/>
                <a:cs typeface="Times New Roman" panose="02020603050405020304" pitchFamily="18" charset="0"/>
              </a:rPr>
              <a:t>těchto oblastí:</a:t>
            </a:r>
          </a:p>
          <a:p>
            <a:pPr algn="just"/>
            <a:r>
              <a:rPr lang="cs-CZ" sz="1800" dirty="0" smtClean="0">
                <a:latin typeface="Times New Roman" panose="02020603050405020304" pitchFamily="18" charset="0"/>
                <a:cs typeface="Times New Roman" panose="02020603050405020304" pitchFamily="18" charset="0"/>
              </a:rPr>
              <a:t>Pedagogická komunikace.</a:t>
            </a:r>
          </a:p>
          <a:p>
            <a:pPr algn="just"/>
            <a:r>
              <a:rPr lang="cs-CZ" sz="1800" dirty="0" smtClean="0">
                <a:latin typeface="Times New Roman" panose="02020603050405020304" pitchFamily="18" charset="0"/>
                <a:cs typeface="Times New Roman" panose="02020603050405020304" pitchFamily="18" charset="0"/>
              </a:rPr>
              <a:t>Aplikace výukových metod v odborném vzdělávání.</a:t>
            </a:r>
          </a:p>
          <a:p>
            <a:pPr algn="just"/>
            <a:r>
              <a:rPr lang="cs-CZ" sz="1800" dirty="0" smtClean="0">
                <a:latin typeface="Times New Roman" panose="02020603050405020304" pitchFamily="18" charset="0"/>
                <a:cs typeface="Times New Roman" panose="02020603050405020304" pitchFamily="18" charset="0"/>
              </a:rPr>
              <a:t>Ukázky písemných příprav, výukových prezentací a výukových opor v odborném technickém vzdělávání.</a:t>
            </a:r>
          </a:p>
          <a:p>
            <a:pPr marL="0" indent="0" algn="just">
              <a:buNone/>
            </a:pPr>
            <a:endParaRPr lang="cs-CZ" sz="1800" dirty="0" smtClean="0">
              <a:latin typeface="Times New Roman" panose="02020603050405020304" pitchFamily="18" charset="0"/>
              <a:cs typeface="Times New Roman" panose="02020603050405020304" pitchFamily="18" charset="0"/>
            </a:endParaRPr>
          </a:p>
          <a:p>
            <a:pPr marL="0" indent="0" algn="just">
              <a:buNone/>
            </a:pPr>
            <a:r>
              <a:rPr lang="cs-CZ" sz="2000" b="1" dirty="0" smtClean="0">
                <a:latin typeface="Times New Roman" panose="02020603050405020304" pitchFamily="18" charset="0"/>
                <a:cs typeface="Times New Roman" panose="02020603050405020304" pitchFamily="18" charset="0"/>
              </a:rPr>
              <a:t>Pedagogická komunikace</a:t>
            </a:r>
          </a:p>
          <a:p>
            <a:pPr marL="0" indent="0" algn="just">
              <a:buNone/>
            </a:pPr>
            <a:r>
              <a:rPr lang="cs-CZ" sz="1800" dirty="0" smtClean="0">
                <a:latin typeface="Times New Roman" panose="02020603050405020304" pitchFamily="18" charset="0"/>
                <a:cs typeface="Times New Roman" panose="02020603050405020304" pitchFamily="18" charset="0"/>
              </a:rPr>
              <a:t>Pedagogická komunikace je </a:t>
            </a:r>
            <a:r>
              <a:rPr lang="cs-CZ" sz="1800" i="1" dirty="0" smtClean="0">
                <a:latin typeface="Times New Roman" panose="02020603050405020304" pitchFamily="18" charset="0"/>
                <a:cs typeface="Times New Roman" panose="02020603050405020304" pitchFamily="18" charset="0"/>
              </a:rPr>
              <a:t>základem činnosti učitele ve vyučování. </a:t>
            </a:r>
            <a:r>
              <a:rPr lang="cs-CZ" sz="1800" dirty="0" smtClean="0">
                <a:latin typeface="Times New Roman" panose="02020603050405020304" pitchFamily="18" charset="0"/>
                <a:cs typeface="Times New Roman" panose="02020603050405020304" pitchFamily="18" charset="0"/>
              </a:rPr>
              <a:t>Dnes se učitelé běžně setkávají s mnoha problémy, mezi které patří: běžná nekázeň (žáci se baví, nerespektují pokyny učitele, neplní zadané úlohy), velmi sprosté a drzé jednání (odmlouvání, neadekvátní reakce, sprostá mluva, nevhodné a sprosté narážky na osobnost učitele… apod.). Jak tyto situace řešit? Viz. příklady dále. </a:t>
            </a:r>
          </a:p>
          <a:p>
            <a:pPr marL="0" indent="0" algn="just">
              <a:buNone/>
            </a:pPr>
            <a:endParaRPr lang="cs-CZ" sz="1800" i="1"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49</a:t>
            </a:fld>
            <a:endParaRPr lang="cs-CZ"/>
          </a:p>
        </p:txBody>
      </p:sp>
    </p:spTree>
    <p:extLst>
      <p:ext uri="{BB962C8B-B14F-4D97-AF65-F5344CB8AC3E}">
        <p14:creationId xmlns:p14="http://schemas.microsoft.com/office/powerpoint/2010/main" val="1538114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7139136" cy="994122"/>
          </a:xfrm>
        </p:spPr>
        <p:txBody>
          <a:bodyPr>
            <a:normAutofit/>
          </a:bodyPr>
          <a:lstStyle/>
          <a:p>
            <a:pPr algn="l"/>
            <a:r>
              <a:rPr lang="cs-CZ" sz="2400" b="1" dirty="0" smtClean="0">
                <a:solidFill>
                  <a:schemeClr val="accent6">
                    <a:lumMod val="75000"/>
                  </a:schemeClr>
                </a:solidFill>
                <a:latin typeface="Times New Roman" panose="02020603050405020304" pitchFamily="18" charset="0"/>
                <a:cs typeface="Times New Roman" panose="02020603050405020304" pitchFamily="18" charset="0"/>
              </a:rPr>
              <a:t>3. Požadavky na úspěšné ukončení předmětu</a:t>
            </a:r>
            <a:endParaRPr lang="cs-CZ" sz="2400" b="1"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457200" y="980728"/>
            <a:ext cx="8229600" cy="5400600"/>
          </a:xfrm>
        </p:spPr>
        <p:txBody>
          <a:bodyPr>
            <a:normAutofit lnSpcReduction="10000"/>
          </a:bodyPr>
          <a:lstStyle/>
          <a:p>
            <a:pPr marL="0" indent="0" algn="just">
              <a:buNone/>
            </a:pPr>
            <a:r>
              <a:rPr lang="cs-CZ" sz="1800" dirty="0" smtClean="0">
                <a:latin typeface="Times New Roman" panose="02020603050405020304" pitchFamily="18" charset="0"/>
                <a:cs typeface="Times New Roman" panose="02020603050405020304" pitchFamily="18" charset="0"/>
              </a:rPr>
              <a:t>Rozsah přímé výuky je 10h výuky (konzultací). Předmět je ukončen </a:t>
            </a:r>
            <a:r>
              <a:rPr lang="cs-CZ" sz="1800" b="1" dirty="0" smtClean="0">
                <a:latin typeface="Times New Roman" panose="02020603050405020304" pitchFamily="18" charset="0"/>
                <a:cs typeface="Times New Roman" panose="02020603050405020304" pitchFamily="18" charset="0"/>
              </a:rPr>
              <a:t>zkouškou. K úspěšnému absolvování zkoušky je třeba následující:</a:t>
            </a:r>
          </a:p>
          <a:p>
            <a:pPr marL="0" indent="0" algn="just">
              <a:buAutoNum type="arabicPeriod"/>
            </a:pPr>
            <a:r>
              <a:rPr lang="cs-CZ" sz="1800" i="1" dirty="0" smtClean="0">
                <a:latin typeface="Times New Roman" panose="02020603050405020304" pitchFamily="18" charset="0"/>
                <a:cs typeface="Times New Roman" panose="02020603050405020304" pitchFamily="18" charset="0"/>
              </a:rPr>
              <a:t>Zpracování závěrečné práce v rozsahu 2 - 4 stran na téma</a:t>
            </a:r>
            <a:r>
              <a:rPr lang="cs-CZ" sz="1800" dirty="0" smtClean="0">
                <a:latin typeface="Times New Roman" panose="02020603050405020304" pitchFamily="18" charset="0"/>
                <a:cs typeface="Times New Roman" panose="02020603050405020304" pitchFamily="18" charset="0"/>
              </a:rPr>
              <a:t>: Možnosti využití inženýrské pedagogiky ve výuce mého oboru (předmětu) se zaměřením na určitou oblast (rozsah je orientační). </a:t>
            </a:r>
          </a:p>
          <a:p>
            <a:pPr marL="0" indent="0" algn="just">
              <a:buNone/>
            </a:pPr>
            <a:r>
              <a:rPr lang="cs-CZ" sz="1800" u="sng" dirty="0" smtClean="0">
                <a:latin typeface="Times New Roman" panose="02020603050405020304" pitchFamily="18" charset="0"/>
                <a:cs typeface="Times New Roman" panose="02020603050405020304" pitchFamily="18" charset="0"/>
              </a:rPr>
              <a:t>Struktura práce:</a:t>
            </a:r>
          </a:p>
          <a:p>
            <a:pPr algn="just"/>
            <a:r>
              <a:rPr lang="cs-CZ" sz="1800" dirty="0" smtClean="0">
                <a:latin typeface="Times New Roman" panose="02020603050405020304" pitchFamily="18" charset="0"/>
                <a:cs typeface="Times New Roman" panose="02020603050405020304" pitchFamily="18" charset="0"/>
              </a:rPr>
              <a:t>Úvodní list. Zde je třeba uvést následující: téma práce, předmět do kterého je práce určena, jméno a příjmení autora, obor a ročník studia. </a:t>
            </a:r>
          </a:p>
          <a:p>
            <a:pPr algn="just"/>
            <a:r>
              <a:rPr lang="cs-CZ" sz="1800" dirty="0" smtClean="0">
                <a:latin typeface="Times New Roman" panose="02020603050405020304" pitchFamily="18" charset="0"/>
                <a:cs typeface="Times New Roman" panose="02020603050405020304" pitchFamily="18" charset="0"/>
              </a:rPr>
              <a:t>Úvod: zde je třeba uvést zdůvodnění volby tématu, cíl závěrečné práce, obsah závěrečné práce (cca +-  jeden odstavec textu).</a:t>
            </a:r>
          </a:p>
          <a:p>
            <a:pPr algn="just"/>
            <a:r>
              <a:rPr lang="cs-CZ" sz="1800" dirty="0" smtClean="0">
                <a:latin typeface="Times New Roman" panose="02020603050405020304" pitchFamily="18" charset="0"/>
                <a:cs typeface="Times New Roman" panose="02020603050405020304" pitchFamily="18" charset="0"/>
              </a:rPr>
              <a:t>Vlastní obsah práce (2-3 strany)</a:t>
            </a:r>
          </a:p>
          <a:p>
            <a:pPr algn="just"/>
            <a:r>
              <a:rPr lang="cs-CZ" sz="1800" dirty="0" smtClean="0">
                <a:latin typeface="Times New Roman" panose="02020603050405020304" pitchFamily="18" charset="0"/>
                <a:cs typeface="Times New Roman" panose="02020603050405020304" pitchFamily="18" charset="0"/>
              </a:rPr>
              <a:t>Závěr: shrnutí, zhodnocení dosažení cíle</a:t>
            </a:r>
          </a:p>
          <a:p>
            <a:pPr algn="just"/>
            <a:r>
              <a:rPr lang="cs-CZ" sz="1800" dirty="0" smtClean="0">
                <a:latin typeface="Times New Roman" panose="02020603050405020304" pitchFamily="18" charset="0"/>
                <a:cs typeface="Times New Roman" panose="02020603050405020304" pitchFamily="18" charset="0"/>
              </a:rPr>
              <a:t>Použité informační prameny.</a:t>
            </a:r>
          </a:p>
          <a:p>
            <a:pPr marL="0" indent="0" algn="just">
              <a:buNone/>
            </a:pPr>
            <a:r>
              <a:rPr lang="cs-CZ" sz="1800" dirty="0" smtClean="0">
                <a:latin typeface="Times New Roman" panose="02020603050405020304" pitchFamily="18" charset="0"/>
                <a:cs typeface="Times New Roman" panose="02020603050405020304" pitchFamily="18" charset="0"/>
              </a:rPr>
              <a:t>Konkrétní ukázka závěrečné  práce – viz. příloha. </a:t>
            </a:r>
          </a:p>
          <a:p>
            <a:pPr marL="0" indent="0" algn="just">
              <a:buNone/>
            </a:pPr>
            <a:endParaRPr lang="cs-CZ" sz="1800" dirty="0">
              <a:latin typeface="Times New Roman" panose="02020603050405020304" pitchFamily="18" charset="0"/>
              <a:cs typeface="Times New Roman" panose="02020603050405020304" pitchFamily="18" charset="0"/>
            </a:endParaRPr>
          </a:p>
          <a:p>
            <a:pPr marL="0" indent="0" algn="just">
              <a:buNone/>
            </a:pPr>
            <a:r>
              <a:rPr lang="cs-CZ" sz="1800" dirty="0" smtClean="0">
                <a:latin typeface="Times New Roman" panose="02020603050405020304" pitchFamily="18" charset="0"/>
                <a:cs typeface="Times New Roman" panose="02020603050405020304" pitchFamily="18" charset="0"/>
              </a:rPr>
              <a:t>2</a:t>
            </a:r>
            <a:r>
              <a:rPr lang="cs-CZ" sz="1800" i="1" dirty="0" smtClean="0">
                <a:latin typeface="Times New Roman" panose="02020603050405020304" pitchFamily="18" charset="0"/>
                <a:cs typeface="Times New Roman" panose="02020603050405020304" pitchFamily="18" charset="0"/>
              </a:rPr>
              <a:t>. Absolvování písemného testu k řešené problematice v rozsahu témat 5.1 – 5.5</a:t>
            </a:r>
            <a:r>
              <a:rPr lang="cs-CZ" sz="1800" dirty="0" smtClean="0">
                <a:latin typeface="Times New Roman" panose="02020603050405020304" pitchFamily="18" charset="0"/>
                <a:cs typeface="Times New Roman" panose="02020603050405020304" pitchFamily="18" charset="0"/>
              </a:rPr>
              <a:t>. (termíny psaní testu budou zveřejněny v </a:t>
            </a:r>
            <a:r>
              <a:rPr lang="cs-CZ" sz="1800" dirty="0" err="1" smtClean="0">
                <a:latin typeface="Times New Roman" panose="02020603050405020304" pitchFamily="18" charset="0"/>
                <a:cs typeface="Times New Roman" panose="02020603050405020304" pitchFamily="18" charset="0"/>
              </a:rPr>
              <a:t>Is</a:t>
            </a:r>
            <a:r>
              <a:rPr lang="cs-CZ" sz="1800" dirty="0" smtClean="0">
                <a:latin typeface="Times New Roman" panose="02020603050405020304" pitchFamily="18" charset="0"/>
                <a:cs typeface="Times New Roman" panose="02020603050405020304" pitchFamily="18" charset="0"/>
              </a:rPr>
              <a:t> v průběhu 5. semestru studia). Minimální úspěšnost pro absolvování testu je 70%. </a:t>
            </a:r>
          </a:p>
          <a:p>
            <a:pPr marL="0" indent="0" algn="just">
              <a:buNone/>
            </a:pPr>
            <a:endParaRPr lang="cs-CZ" sz="1800" b="1"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5</a:t>
            </a:fld>
            <a:endParaRPr lang="cs-CZ"/>
          </a:p>
        </p:txBody>
      </p:sp>
    </p:spTree>
    <p:extLst>
      <p:ext uri="{BB962C8B-B14F-4D97-AF65-F5344CB8AC3E}">
        <p14:creationId xmlns:p14="http://schemas.microsoft.com/office/powerpoint/2010/main" val="10868559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normAutofit/>
          </a:bodyPr>
          <a:lstStyle/>
          <a:p>
            <a:pPr marL="0" indent="0">
              <a:buNone/>
            </a:pPr>
            <a:r>
              <a:rPr lang="cs-CZ" sz="1800" b="1" dirty="0" smtClean="0">
                <a:latin typeface="Times New Roman" panose="02020603050405020304" pitchFamily="18" charset="0"/>
                <a:cs typeface="Times New Roman" panose="02020603050405020304" pitchFamily="18" charset="0"/>
              </a:rPr>
              <a:t>Modelové příklady z pedagogické praxe(ověřené)</a:t>
            </a:r>
          </a:p>
          <a:p>
            <a:pPr marL="0" indent="0" algn="just">
              <a:buNone/>
            </a:pPr>
            <a:r>
              <a:rPr lang="cs-CZ" sz="1800" i="1" dirty="0" smtClean="0">
                <a:latin typeface="Times New Roman" panose="02020603050405020304" pitchFamily="18" charset="0"/>
                <a:cs typeface="Times New Roman" panose="02020603050405020304" pitchFamily="18" charset="0"/>
              </a:rPr>
              <a:t>Příklad 1 (studie případu): </a:t>
            </a:r>
            <a:r>
              <a:rPr lang="cs-CZ" sz="1800" dirty="0" smtClean="0">
                <a:latin typeface="Times New Roman" panose="02020603050405020304" pitchFamily="18" charset="0"/>
                <a:cs typeface="Times New Roman" panose="02020603050405020304" pitchFamily="18" charset="0"/>
              </a:rPr>
              <a:t>Jeden zkušený učitel vyučoval odborný předmět na střední škole. Vyučoval v odborné učebně (elektrotechnická laboratoř). Ze začátku školního roku byla práce s žáky vyhovující, žáci relativně spolupracovali. Asi po měsíci se někteří žáci začali ve výuce bavit. Vždy když se učitel otočil k tabuli nebo </a:t>
            </a:r>
            <a:r>
              <a:rPr lang="cs-CZ" sz="1800" dirty="0" smtClean="0">
                <a:latin typeface="Times New Roman" panose="02020603050405020304" pitchFamily="18" charset="0"/>
                <a:cs typeface="Times New Roman" panose="02020603050405020304" pitchFamily="18" charset="0"/>
              </a:rPr>
              <a:t>zády </a:t>
            </a:r>
            <a:r>
              <a:rPr lang="cs-CZ" sz="1800" dirty="0" smtClean="0">
                <a:latin typeface="Times New Roman" panose="02020603050405020304" pitchFamily="18" charset="0"/>
                <a:cs typeface="Times New Roman" panose="02020603050405020304" pitchFamily="18" charset="0"/>
              </a:rPr>
              <a:t>k nim, nastal ve třídě hluk, který rušil, občas i jízlivý smích.  Někdy slyšel i nevhodnou poznámku, sprosté slovo. Když žáky pokáral, nastal na chvíli klid ale opět to začaĺo. Nebylo jasné, kteří žáci se baví a nevěděl, kdo mluví neslušně. Učitel přemýšlel a udělal v učebně takovou organizační úpravu… Když začala hodina, opět se po chvíli když něco kreslil a nebo otočil ozýval hluk, nevhodná mluva….A v tom to přišlo. I </a:t>
            </a:r>
            <a:r>
              <a:rPr lang="cs-CZ" sz="1800" dirty="0" smtClean="0">
                <a:latin typeface="Times New Roman" panose="02020603050405020304" pitchFamily="18" charset="0"/>
                <a:cs typeface="Times New Roman" panose="02020603050405020304" pitchFamily="18" charset="0"/>
              </a:rPr>
              <a:t>přesto, </a:t>
            </a:r>
            <a:r>
              <a:rPr lang="cs-CZ" sz="1800" dirty="0" smtClean="0">
                <a:latin typeface="Times New Roman" panose="02020603050405020304" pitchFamily="18" charset="0"/>
                <a:cs typeface="Times New Roman" panose="02020603050405020304" pitchFamily="18" charset="0"/>
              </a:rPr>
              <a:t>že byl otočený a na žáky neviděl, začal žáky usměrňovat a napomínat….“ </a:t>
            </a:r>
            <a:r>
              <a:rPr lang="cs-CZ" sz="1800" i="1" dirty="0" smtClean="0">
                <a:latin typeface="Times New Roman" panose="02020603050405020304" pitchFamily="18" charset="0"/>
                <a:cs typeface="Times New Roman" panose="02020603050405020304" pitchFamily="18" charset="0"/>
              </a:rPr>
              <a:t>Petře, nebav se……Jirko, že se nestydíš taková slova říkat……Kamile, přestaň dělat ty posunky a ukazovat na mě ty neslušné znaky…..  </a:t>
            </a:r>
          </a:p>
          <a:p>
            <a:pPr marL="0" indent="0" algn="just">
              <a:buNone/>
            </a:pPr>
            <a:r>
              <a:rPr lang="cs-CZ" sz="1800" dirty="0" smtClean="0">
                <a:latin typeface="Times New Roman" panose="02020603050405020304" pitchFamily="18" charset="0"/>
                <a:cs typeface="Times New Roman" panose="02020603050405020304" pitchFamily="18" charset="0"/>
              </a:rPr>
              <a:t>Žáci zkoprněli. Jak je to možné? </a:t>
            </a:r>
            <a:r>
              <a:rPr lang="cs-CZ" sz="1800" dirty="0" err="1" smtClean="0">
                <a:latin typeface="Times New Roman" panose="02020603050405020304" pitchFamily="18" charset="0"/>
                <a:cs typeface="Times New Roman" panose="02020603050405020304" pitchFamily="18" charset="0"/>
              </a:rPr>
              <a:t>Jakto</a:t>
            </a:r>
            <a:r>
              <a:rPr lang="cs-CZ" sz="1800" dirty="0" smtClean="0">
                <a:latin typeface="Times New Roman" panose="02020603050405020304" pitchFamily="18" charset="0"/>
                <a:cs typeface="Times New Roman" panose="02020603050405020304" pitchFamily="18" charset="0"/>
              </a:rPr>
              <a:t>, </a:t>
            </a:r>
            <a:r>
              <a:rPr lang="cs-CZ" sz="1800" dirty="0" smtClean="0">
                <a:latin typeface="Times New Roman" panose="02020603050405020304" pitchFamily="18" charset="0"/>
                <a:cs typeface="Times New Roman" panose="02020603050405020304" pitchFamily="18" charset="0"/>
              </a:rPr>
              <a:t>že nás vidí….?</a:t>
            </a:r>
          </a:p>
          <a:p>
            <a:pPr marL="0" indent="0" algn="just">
              <a:buNone/>
            </a:pPr>
            <a:endParaRPr lang="cs-CZ" sz="1800" dirty="0" smtClean="0">
              <a:latin typeface="Times New Roman" panose="02020603050405020304" pitchFamily="18" charset="0"/>
              <a:cs typeface="Times New Roman" panose="02020603050405020304" pitchFamily="18" charset="0"/>
            </a:endParaRPr>
          </a:p>
          <a:p>
            <a:pPr marL="0" indent="0" algn="just">
              <a:buNone/>
            </a:pPr>
            <a:r>
              <a:rPr lang="cs-CZ" sz="1800" dirty="0" smtClean="0">
                <a:latin typeface="Times New Roman" panose="02020603050405020304" pitchFamily="18" charset="0"/>
                <a:cs typeface="Times New Roman" panose="02020603050405020304" pitchFamily="18" charset="0"/>
              </a:rPr>
              <a:t>Řešení: Učitel v učebně vhodně nainstaloval zrcadla tak, že na žáky stále viděl i když byl otočený zády k nim. V době dnešních technologií lze toto </a:t>
            </a:r>
            <a:r>
              <a:rPr lang="cs-CZ" sz="1800" dirty="0" smtClean="0">
                <a:latin typeface="Times New Roman" panose="02020603050405020304" pitchFamily="18" charset="0"/>
                <a:cs typeface="Times New Roman" panose="02020603050405020304" pitchFamily="18" charset="0"/>
              </a:rPr>
              <a:t>opatření, </a:t>
            </a:r>
            <a:r>
              <a:rPr lang="cs-CZ" sz="1800" dirty="0" smtClean="0">
                <a:latin typeface="Times New Roman" panose="02020603050405020304" pitchFamily="18" charset="0"/>
                <a:cs typeface="Times New Roman" panose="02020603050405020304" pitchFamily="18" charset="0"/>
              </a:rPr>
              <a:t>snadno realizovat (případ se stav v Anglii). Od té doby se žáci chovali lépe.   </a:t>
            </a: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50</a:t>
            </a:fld>
            <a:endParaRPr lang="cs-CZ"/>
          </a:p>
        </p:txBody>
      </p:sp>
    </p:spTree>
    <p:extLst>
      <p:ext uri="{BB962C8B-B14F-4D97-AF65-F5344CB8AC3E}">
        <p14:creationId xmlns:p14="http://schemas.microsoft.com/office/powerpoint/2010/main" val="253320050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760640"/>
          </a:xfrm>
        </p:spPr>
        <p:txBody>
          <a:bodyPr>
            <a:normAutofit lnSpcReduction="10000"/>
          </a:bodyPr>
          <a:lstStyle/>
          <a:p>
            <a:pPr marL="0" indent="0" algn="just">
              <a:buNone/>
            </a:pPr>
            <a:r>
              <a:rPr lang="cs-CZ" sz="1800" i="1" dirty="0">
                <a:solidFill>
                  <a:prstClr val="black"/>
                </a:solidFill>
                <a:latin typeface="Times New Roman" panose="02020603050405020304" pitchFamily="18" charset="0"/>
                <a:cs typeface="Times New Roman" panose="02020603050405020304" pitchFamily="18" charset="0"/>
              </a:rPr>
              <a:t>Příklad </a:t>
            </a:r>
            <a:r>
              <a:rPr lang="cs-CZ" sz="1800" i="1" dirty="0" smtClean="0">
                <a:solidFill>
                  <a:prstClr val="black"/>
                </a:solidFill>
                <a:latin typeface="Times New Roman" panose="02020603050405020304" pitchFamily="18" charset="0"/>
                <a:cs typeface="Times New Roman" panose="02020603050405020304" pitchFamily="18" charset="0"/>
              </a:rPr>
              <a:t>2 </a:t>
            </a:r>
            <a:r>
              <a:rPr lang="cs-CZ" sz="1800" i="1" dirty="0">
                <a:solidFill>
                  <a:prstClr val="black"/>
                </a:solidFill>
                <a:latin typeface="Times New Roman" panose="02020603050405020304" pitchFamily="18" charset="0"/>
                <a:cs typeface="Times New Roman" panose="02020603050405020304" pitchFamily="18" charset="0"/>
              </a:rPr>
              <a:t>(studie případu</a:t>
            </a:r>
            <a:r>
              <a:rPr lang="cs-CZ" sz="1800" i="1" dirty="0" smtClean="0">
                <a:solidFill>
                  <a:prstClr val="black"/>
                </a:solidFill>
                <a:latin typeface="Times New Roman" panose="02020603050405020304" pitchFamily="18" charset="0"/>
                <a:cs typeface="Times New Roman" panose="02020603050405020304" pitchFamily="18" charset="0"/>
              </a:rPr>
              <a:t>): </a:t>
            </a:r>
            <a:r>
              <a:rPr lang="cs-CZ" sz="1800" dirty="0" smtClean="0">
                <a:solidFill>
                  <a:prstClr val="black"/>
                </a:solidFill>
                <a:latin typeface="Times New Roman" panose="02020603050405020304" pitchFamily="18" charset="0"/>
                <a:cs typeface="Times New Roman" panose="02020603050405020304" pitchFamily="18" charset="0"/>
              </a:rPr>
              <a:t>Jiný učitel vyučoval na střední škole technickou mechaniku. Po nějaké době se setkal s velmi nepříjemným </a:t>
            </a:r>
            <a:r>
              <a:rPr lang="cs-CZ" sz="1800" dirty="0" smtClean="0">
                <a:solidFill>
                  <a:prstClr val="black"/>
                </a:solidFill>
                <a:latin typeface="Times New Roman" panose="02020603050405020304" pitchFamily="18" charset="0"/>
                <a:cs typeface="Times New Roman" panose="02020603050405020304" pitchFamily="18" charset="0"/>
              </a:rPr>
              <a:t>problémem. </a:t>
            </a:r>
            <a:r>
              <a:rPr lang="cs-CZ" sz="1800" dirty="0">
                <a:solidFill>
                  <a:prstClr val="black"/>
                </a:solidFill>
                <a:latin typeface="Times New Roman" panose="02020603050405020304" pitchFamily="18" charset="0"/>
                <a:cs typeface="Times New Roman" panose="02020603050405020304" pitchFamily="18" charset="0"/>
              </a:rPr>
              <a:t>J</a:t>
            </a:r>
            <a:r>
              <a:rPr lang="cs-CZ" sz="1800" dirty="0" smtClean="0">
                <a:solidFill>
                  <a:prstClr val="black"/>
                </a:solidFill>
                <a:latin typeface="Times New Roman" panose="02020603050405020304" pitchFamily="18" charset="0"/>
                <a:cs typeface="Times New Roman" panose="02020603050405020304" pitchFamily="18" charset="0"/>
              </a:rPr>
              <a:t>eden </a:t>
            </a:r>
            <a:r>
              <a:rPr lang="cs-CZ" sz="1800" dirty="0" smtClean="0">
                <a:solidFill>
                  <a:prstClr val="black"/>
                </a:solidFill>
                <a:latin typeface="Times New Roman" panose="02020603050405020304" pitchFamily="18" charset="0"/>
                <a:cs typeface="Times New Roman" panose="02020603050405020304" pitchFamily="18" charset="0"/>
              </a:rPr>
              <a:t>žák s oblibou používal a na hlas často vyslovoval neslušné slovo….dámské přirození…..Byla to exhibice, bavil ostatní žáky, dělal ze sebe hrdinu. Napomínání nepomáhalo. Učitel  celou věc konzultoval s jedním pedagogem a společné navrhli následující řešení: Když opět žák toto slovo vysloví, vyzvat </a:t>
            </a:r>
            <a:r>
              <a:rPr lang="cs-CZ" sz="1800" dirty="0" smtClean="0">
                <a:solidFill>
                  <a:prstClr val="black"/>
                </a:solidFill>
                <a:latin typeface="Times New Roman" panose="02020603050405020304" pitchFamily="18" charset="0"/>
                <a:cs typeface="Times New Roman" panose="02020603050405020304" pitchFamily="18" charset="0"/>
              </a:rPr>
              <a:t>ho, </a:t>
            </a:r>
            <a:r>
              <a:rPr lang="cs-CZ" sz="1800" dirty="0" smtClean="0">
                <a:solidFill>
                  <a:prstClr val="black"/>
                </a:solidFill>
                <a:latin typeface="Times New Roman" panose="02020603050405020304" pitchFamily="18" charset="0"/>
                <a:cs typeface="Times New Roman" panose="02020603050405020304" pitchFamily="18" charset="0"/>
              </a:rPr>
              <a:t>aby šel dopředu k tabuli a udělal na toto téma přednášku….Bylo riziko, že se opět začne předvádět a celá situace skončí trapně. Pokus učitel realizoval a podařilo se.  Žák byl vyzván aby šel dopředu a udělal přednášku ta téma dámské přirození…. Učitel žáka nechal chvíli u tabule a nic neříkal, žák neřekl ani slovo, zčervenal. Chvíle mlčení byla nekonečná a nepříjemná….učitel se mu díval do očí  s neutrálním výrazem v očích. Po chvíli celou situaci učitel s přiměřenou dávkou sebevědomí okomentoval těmito slovy: „</a:t>
            </a:r>
            <a:r>
              <a:rPr lang="cs-CZ" sz="1800" i="1" dirty="0" smtClean="0">
                <a:solidFill>
                  <a:prstClr val="black"/>
                </a:solidFill>
                <a:latin typeface="Times New Roman" panose="02020603050405020304" pitchFamily="18" charset="0"/>
                <a:cs typeface="Times New Roman" panose="02020603050405020304" pitchFamily="18" charset="0"/>
              </a:rPr>
              <a:t>Tak ty toto slovo rád </a:t>
            </a:r>
            <a:r>
              <a:rPr lang="cs-CZ" sz="1800" i="1" dirty="0" smtClean="0">
                <a:solidFill>
                  <a:prstClr val="black"/>
                </a:solidFill>
                <a:latin typeface="Times New Roman" panose="02020603050405020304" pitchFamily="18" charset="0"/>
                <a:cs typeface="Times New Roman" panose="02020603050405020304" pitchFamily="18" charset="0"/>
              </a:rPr>
              <a:t>používáš, </a:t>
            </a:r>
            <a:r>
              <a:rPr lang="cs-CZ" sz="1800" i="1" dirty="0" smtClean="0">
                <a:solidFill>
                  <a:prstClr val="black"/>
                </a:solidFill>
                <a:latin typeface="Times New Roman" panose="02020603050405020304" pitchFamily="18" charset="0"/>
                <a:cs typeface="Times New Roman" panose="02020603050405020304" pitchFamily="18" charset="0"/>
              </a:rPr>
              <a:t>ale nic o tom nevíš, předvádíš se a naše učivo taky neumíš. Je to trapné, běž si sednout a mlč….“</a:t>
            </a:r>
          </a:p>
          <a:p>
            <a:pPr marL="0" indent="0" algn="just">
              <a:buNone/>
            </a:pPr>
            <a:r>
              <a:rPr lang="cs-CZ" sz="1800" dirty="0" smtClean="0">
                <a:solidFill>
                  <a:prstClr val="black"/>
                </a:solidFill>
                <a:latin typeface="Times New Roman" panose="02020603050405020304" pitchFamily="18" charset="0"/>
                <a:cs typeface="Times New Roman" panose="02020603050405020304" pitchFamily="18" charset="0"/>
              </a:rPr>
              <a:t>Od této doby se to neopakovalo. Tento případ se stal na jedné střední škole v České republice v roce 2011. </a:t>
            </a:r>
          </a:p>
          <a:p>
            <a:pPr marL="0" indent="0" algn="just">
              <a:buNone/>
            </a:pPr>
            <a:endParaRPr lang="cs-CZ" sz="1800" dirty="0">
              <a:solidFill>
                <a:prstClr val="black"/>
              </a:solidFill>
              <a:latin typeface="Times New Roman" panose="02020603050405020304" pitchFamily="18" charset="0"/>
              <a:cs typeface="Times New Roman" panose="02020603050405020304" pitchFamily="18" charset="0"/>
            </a:endParaRPr>
          </a:p>
          <a:p>
            <a:pPr marL="0" indent="0" algn="just">
              <a:buNone/>
            </a:pPr>
            <a:r>
              <a:rPr lang="cs-CZ" sz="1800" i="1" dirty="0" smtClean="0">
                <a:solidFill>
                  <a:prstClr val="black"/>
                </a:solidFill>
                <a:latin typeface="Times New Roman" panose="02020603050405020304" pitchFamily="18" charset="0"/>
                <a:cs typeface="Times New Roman" panose="02020603050405020304" pitchFamily="18" charset="0"/>
              </a:rPr>
              <a:t>Příklad 3 (studie případu): </a:t>
            </a:r>
            <a:r>
              <a:rPr lang="cs-CZ" sz="1800" dirty="0" smtClean="0">
                <a:solidFill>
                  <a:prstClr val="black"/>
                </a:solidFill>
                <a:latin typeface="Times New Roman" panose="02020603050405020304" pitchFamily="18" charset="0"/>
                <a:cs typeface="Times New Roman" panose="02020603050405020304" pitchFamily="18" charset="0"/>
              </a:rPr>
              <a:t>Na jedné střední škole začala učit začínající mladá učitelka odborný předmět (ekonomii). Byla velice motivovaná, ještě studovala vysokou </a:t>
            </a:r>
            <a:r>
              <a:rPr lang="cs-CZ" sz="1800" dirty="0" smtClean="0">
                <a:solidFill>
                  <a:prstClr val="black"/>
                </a:solidFill>
                <a:latin typeface="Times New Roman" panose="02020603050405020304" pitchFamily="18" charset="0"/>
                <a:cs typeface="Times New Roman" panose="02020603050405020304" pitchFamily="18" charset="0"/>
              </a:rPr>
              <a:t>školu, </a:t>
            </a:r>
            <a:r>
              <a:rPr lang="cs-CZ" sz="1800" dirty="0" smtClean="0">
                <a:solidFill>
                  <a:prstClr val="black"/>
                </a:solidFill>
                <a:latin typeface="Times New Roman" panose="02020603050405020304" pitchFamily="18" charset="0"/>
                <a:cs typeface="Times New Roman" panose="02020603050405020304" pitchFamily="18" charset="0"/>
              </a:rPr>
              <a:t>ale již se zapojila do dobrovolné pedagogické praxe. Vyučovala také jednu třídu u tříletého učebního technického oboru. Vedení školy ji upozorňovalo na to, že se jedná o velice neukázněnou třídu chlapců. Přesto tam šla učit. </a:t>
            </a:r>
            <a:endParaRPr lang="cs-CZ" dirty="0"/>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51</a:t>
            </a:fld>
            <a:endParaRPr lang="cs-CZ"/>
          </a:p>
        </p:txBody>
      </p:sp>
    </p:spTree>
    <p:extLst>
      <p:ext uri="{BB962C8B-B14F-4D97-AF65-F5344CB8AC3E}">
        <p14:creationId xmlns:p14="http://schemas.microsoft.com/office/powerpoint/2010/main" val="39036048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a:bodyPr>
          <a:lstStyle/>
          <a:p>
            <a:pPr marL="0" lvl="0" indent="0" algn="just">
              <a:buNone/>
            </a:pPr>
            <a:r>
              <a:rPr lang="cs-CZ" sz="1800" dirty="0">
                <a:solidFill>
                  <a:prstClr val="black"/>
                </a:solidFill>
                <a:latin typeface="Times New Roman" panose="02020603050405020304" pitchFamily="18" charset="0"/>
                <a:cs typeface="Times New Roman" panose="02020603050405020304" pitchFamily="18" charset="0"/>
              </a:rPr>
              <a:t>Po krátké době se někteří žáci začali </a:t>
            </a:r>
            <a:r>
              <a:rPr lang="cs-CZ" sz="1800" dirty="0" smtClean="0">
                <a:solidFill>
                  <a:prstClr val="black"/>
                </a:solidFill>
                <a:latin typeface="Times New Roman" panose="02020603050405020304" pitchFamily="18" charset="0"/>
                <a:cs typeface="Times New Roman" panose="02020603050405020304" pitchFamily="18" charset="0"/>
              </a:rPr>
              <a:t>projevovat….Jednou v pondělí ráno šla do hodiny, vchází do třídy a slyší „</a:t>
            </a:r>
            <a:r>
              <a:rPr lang="cs-CZ" sz="1800" i="1" dirty="0" smtClean="0">
                <a:solidFill>
                  <a:prstClr val="black"/>
                </a:solidFill>
                <a:latin typeface="Times New Roman" panose="02020603050405020304" pitchFamily="18" charset="0"/>
                <a:cs typeface="Times New Roman" panose="02020603050405020304" pitchFamily="18" charset="0"/>
              </a:rPr>
              <a:t>Tak co, kolikrát ses v noci udělala….“ </a:t>
            </a:r>
            <a:r>
              <a:rPr lang="cs-CZ" sz="1800" dirty="0" smtClean="0">
                <a:solidFill>
                  <a:prstClr val="black"/>
                </a:solidFill>
                <a:latin typeface="Times New Roman" panose="02020603050405020304" pitchFamily="18" charset="0"/>
                <a:cs typeface="Times New Roman" panose="02020603050405020304" pitchFamily="18" charset="0"/>
              </a:rPr>
              <a:t>Učitelka se nenechala nijak vyprovokovat, nezačala </a:t>
            </a:r>
            <a:r>
              <a:rPr lang="cs-CZ" sz="1800" dirty="0" smtClean="0">
                <a:solidFill>
                  <a:prstClr val="black"/>
                </a:solidFill>
                <a:latin typeface="Times New Roman" panose="02020603050405020304" pitchFamily="18" charset="0"/>
                <a:cs typeface="Times New Roman" panose="02020603050405020304" pitchFamily="18" charset="0"/>
              </a:rPr>
              <a:t>křičet, </a:t>
            </a:r>
            <a:r>
              <a:rPr lang="cs-CZ" sz="1800" dirty="0" smtClean="0">
                <a:solidFill>
                  <a:prstClr val="black"/>
                </a:solidFill>
                <a:latin typeface="Times New Roman" panose="02020603050405020304" pitchFamily="18" charset="0"/>
                <a:cs typeface="Times New Roman" panose="02020603050405020304" pitchFamily="18" charset="0"/>
              </a:rPr>
              <a:t>ani se nijak rozčilovat. Cynicky se na chlapce v pubertě podívala, chvíli se mu dívala do očí, mlčela a potom říká „ </a:t>
            </a:r>
            <a:r>
              <a:rPr lang="cs-CZ" sz="1800" i="1" dirty="0" smtClean="0">
                <a:solidFill>
                  <a:prstClr val="black"/>
                </a:solidFill>
                <a:latin typeface="Times New Roman" panose="02020603050405020304" pitchFamily="18" charset="0"/>
                <a:cs typeface="Times New Roman" panose="02020603050405020304" pitchFamily="18" charset="0"/>
              </a:rPr>
              <a:t>S přítelem čtyřikrát a bylo to úžasné…ale ty vůbec nevíš co to je, tak mlč a uklidni své choutky…“ </a:t>
            </a:r>
            <a:r>
              <a:rPr lang="cs-CZ" sz="1800" dirty="0" smtClean="0">
                <a:solidFill>
                  <a:prstClr val="black"/>
                </a:solidFill>
                <a:latin typeface="Times New Roman" panose="02020603050405020304" pitchFamily="18" charset="0"/>
                <a:cs typeface="Times New Roman" panose="02020603050405020304" pitchFamily="18" charset="0"/>
              </a:rPr>
              <a:t>Dál se k věci nevyjadřovala, celou hodinu ho ignorovala. Chlapec celou hodinu mlčel a už se to nikdy neopakovalo…Případ se stal na jedné střední škole v České republice v roce 2011. </a:t>
            </a:r>
          </a:p>
          <a:p>
            <a:pPr marL="0" lvl="0" indent="0" algn="just">
              <a:buNone/>
            </a:pPr>
            <a:endParaRPr lang="cs-CZ" sz="1800"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2000" b="1" dirty="0" smtClean="0">
                <a:solidFill>
                  <a:prstClr val="black"/>
                </a:solidFill>
                <a:latin typeface="Times New Roman" panose="02020603050405020304" pitchFamily="18" charset="0"/>
                <a:cs typeface="Times New Roman" panose="02020603050405020304" pitchFamily="18" charset="0"/>
              </a:rPr>
              <a:t>Aplikace výukových metod v odborném technickém vzdělávání</a:t>
            </a:r>
          </a:p>
          <a:p>
            <a:pPr marL="0" lvl="0" indent="0" algn="just">
              <a:buNone/>
            </a:pPr>
            <a:r>
              <a:rPr lang="cs-CZ" sz="1800" i="1" dirty="0" smtClean="0">
                <a:solidFill>
                  <a:prstClr val="black"/>
                </a:solidFill>
                <a:latin typeface="Times New Roman" panose="02020603050405020304" pitchFamily="18" charset="0"/>
                <a:cs typeface="Times New Roman" panose="02020603050405020304" pitchFamily="18" charset="0"/>
              </a:rPr>
              <a:t>1. Ukázka projektového zadání (navazuje na problémovou metodu)</a:t>
            </a:r>
          </a:p>
          <a:p>
            <a:pPr marL="0" lvl="0" indent="0" algn="just">
              <a:buNone/>
            </a:pPr>
            <a:r>
              <a:rPr lang="cs-CZ" altLang="cs-CZ" sz="1800" dirty="0">
                <a:solidFill>
                  <a:prstClr val="black"/>
                </a:solidFill>
                <a:latin typeface="Times New Roman" pitchFamily="18" charset="0"/>
                <a:cs typeface="Times New Roman" pitchFamily="18" charset="0"/>
              </a:rPr>
              <a:t>Obor truhlář. Žáci si v teoretických odborných předmětech osvojují poznatky o vlastnostech dřeva a věnují se technologii dřeva. V </a:t>
            </a:r>
            <a:r>
              <a:rPr lang="cs-CZ" altLang="cs-CZ" sz="1800" dirty="0" smtClean="0">
                <a:solidFill>
                  <a:prstClr val="black"/>
                </a:solidFill>
                <a:latin typeface="Times New Roman" pitchFamily="18" charset="0"/>
                <a:cs typeface="Times New Roman" pitchFamily="18" charset="0"/>
              </a:rPr>
              <a:t>praktickém vyučování si </a:t>
            </a:r>
            <a:r>
              <a:rPr lang="cs-CZ" altLang="cs-CZ" sz="1800" dirty="0">
                <a:solidFill>
                  <a:prstClr val="black"/>
                </a:solidFill>
                <a:latin typeface="Times New Roman" pitchFamily="18" charset="0"/>
                <a:cs typeface="Times New Roman" pitchFamily="18" charset="0"/>
              </a:rPr>
              <a:t>osvojují praktické dovednosti při práci s ručními nástroji a později se stroji. Nejprve si osvojují jednotlivé operace a poté pracují na výrobě výrobků (užitkové nebo produktivní práce). Konkrétní zadání může být směřováno k navržení a zhotovení konkrétního výrobku ze dřeva podle zadání (polička, skříňka, krabička, stolička…atd.). K vyřešení musí mít odpovídající teoretické i praktické znalosti.</a:t>
            </a:r>
            <a:endParaRPr lang="cs-CZ" sz="1800" dirty="0">
              <a:solidFill>
                <a:prstClr val="black"/>
              </a:solidFill>
              <a:latin typeface="Times New Roman" panose="02020603050405020304" pitchFamily="18" charset="0"/>
              <a:cs typeface="Times New Roman" panose="02020603050405020304" pitchFamily="18" charset="0"/>
            </a:endParaRPr>
          </a:p>
          <a:p>
            <a:pPr marL="0" lvl="0" indent="0" algn="just">
              <a:buNone/>
            </a:pPr>
            <a:endParaRPr lang="cs-CZ" sz="1800" dirty="0">
              <a:solidFill>
                <a:prstClr val="black"/>
              </a:solidFill>
              <a:latin typeface="Times New Roman" panose="02020603050405020304" pitchFamily="18" charset="0"/>
              <a:cs typeface="Times New Roman" panose="02020603050405020304" pitchFamily="18" charset="0"/>
            </a:endParaRPr>
          </a:p>
          <a:p>
            <a:pPr marL="0" indent="0">
              <a:buNone/>
            </a:pP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52</a:t>
            </a:fld>
            <a:endParaRPr lang="cs-CZ"/>
          </a:p>
        </p:txBody>
      </p:sp>
    </p:spTree>
    <p:extLst>
      <p:ext uri="{BB962C8B-B14F-4D97-AF65-F5344CB8AC3E}">
        <p14:creationId xmlns:p14="http://schemas.microsoft.com/office/powerpoint/2010/main" val="358855448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pPr marL="0" lvl="0" indent="0" algn="just" eaLnBrk="0" fontAlgn="base" hangingPunct="0">
              <a:spcAft>
                <a:spcPct val="0"/>
              </a:spcAft>
              <a:buNone/>
            </a:pPr>
            <a:r>
              <a:rPr lang="cs-CZ" altLang="cs-CZ" sz="1800" u="sng" dirty="0">
                <a:solidFill>
                  <a:prstClr val="black"/>
                </a:solidFill>
                <a:latin typeface="Times New Roman" pitchFamily="18" charset="0"/>
                <a:cs typeface="Times New Roman" pitchFamily="18" charset="0"/>
              </a:rPr>
              <a:t>Příklad:</a:t>
            </a:r>
            <a:r>
              <a:rPr lang="cs-CZ" altLang="cs-CZ" sz="1800" dirty="0">
                <a:solidFill>
                  <a:prstClr val="black"/>
                </a:solidFill>
                <a:latin typeface="Times New Roman" pitchFamily="18" charset="0"/>
                <a:cs typeface="Times New Roman" pitchFamily="18" charset="0"/>
              </a:rPr>
              <a:t> Navrhněte a zhotovte skříňku na knihy z masivu. Skříňka bude umístěna (zavěšena) na stěně v obývacím pokoji, kde je </a:t>
            </a:r>
            <a:r>
              <a:rPr lang="cs-CZ" altLang="cs-CZ" sz="1800" dirty="0" smtClean="0">
                <a:solidFill>
                  <a:prstClr val="black"/>
                </a:solidFill>
                <a:latin typeface="Times New Roman" pitchFamily="18" charset="0"/>
                <a:cs typeface="Times New Roman" pitchFamily="18" charset="0"/>
              </a:rPr>
              <a:t>světlý nábytek </a:t>
            </a:r>
            <a:r>
              <a:rPr lang="cs-CZ" altLang="cs-CZ" sz="1800" dirty="0">
                <a:solidFill>
                  <a:prstClr val="black"/>
                </a:solidFill>
                <a:latin typeface="Times New Roman" pitchFamily="18" charset="0"/>
                <a:cs typeface="Times New Roman" pitchFamily="18" charset="0"/>
              </a:rPr>
              <a:t>z masivu (smrk). Do skříňky budou umístěny menší i větší knihy (formát A4, A5).  Na umístění skřínky je k dispozici stěna o rozměrech </a:t>
            </a:r>
            <a:r>
              <a:rPr lang="cs-CZ" altLang="cs-CZ" sz="1800" dirty="0" smtClean="0">
                <a:solidFill>
                  <a:prstClr val="black"/>
                </a:solidFill>
                <a:latin typeface="Times New Roman" pitchFamily="18" charset="0"/>
                <a:cs typeface="Times New Roman" pitchFamily="18" charset="0"/>
              </a:rPr>
              <a:t>2500mm </a:t>
            </a:r>
            <a:r>
              <a:rPr lang="cs-CZ" altLang="cs-CZ" sz="1800" dirty="0">
                <a:solidFill>
                  <a:prstClr val="black"/>
                </a:solidFill>
                <a:latin typeface="Times New Roman" pitchFamily="18" charset="0"/>
                <a:cs typeface="Times New Roman" pitchFamily="18" charset="0"/>
              </a:rPr>
              <a:t>x 3500 mm (výška x délka). V místnosti </a:t>
            </a:r>
            <a:r>
              <a:rPr lang="cs-CZ" altLang="cs-CZ" sz="1800" dirty="0" smtClean="0">
                <a:solidFill>
                  <a:prstClr val="black"/>
                </a:solidFill>
                <a:latin typeface="Times New Roman" pitchFamily="18" charset="0"/>
                <a:cs typeface="Times New Roman" pitchFamily="18" charset="0"/>
              </a:rPr>
              <a:t>se pohybují i </a:t>
            </a:r>
            <a:r>
              <a:rPr lang="cs-CZ" altLang="cs-CZ" sz="1800" dirty="0">
                <a:solidFill>
                  <a:prstClr val="black"/>
                </a:solidFill>
                <a:latin typeface="Times New Roman" pitchFamily="18" charset="0"/>
                <a:cs typeface="Times New Roman" pitchFamily="18" charset="0"/>
              </a:rPr>
              <a:t>malé děti. </a:t>
            </a:r>
          </a:p>
          <a:p>
            <a:pPr marL="0" lvl="0" indent="0" algn="just" eaLnBrk="0" fontAlgn="base" hangingPunct="0">
              <a:spcAft>
                <a:spcPct val="0"/>
              </a:spcAft>
              <a:buNone/>
            </a:pPr>
            <a:r>
              <a:rPr lang="cs-CZ" altLang="cs-CZ" sz="1800" dirty="0">
                <a:solidFill>
                  <a:prstClr val="black"/>
                </a:solidFill>
                <a:latin typeface="Times New Roman" pitchFamily="18" charset="0"/>
                <a:cs typeface="Times New Roman" pitchFamily="18" charset="0"/>
              </a:rPr>
              <a:t>Podstata problému: Navrhnout skříňku vhodné velikosti a konstrukce, z vhodného materiálu (smrk?). Výrobek musí být dostatečně pevný a vhodně konstruovaný s ohledem na zavěšení na stěně a s ohledem na formáty knih, které ve skříňce budou. S ohledem na děti je třeba zajistit bezpečnost a vhodnou povrchovou úpravu </a:t>
            </a:r>
            <a:r>
              <a:rPr lang="cs-CZ" altLang="cs-CZ" sz="1800" dirty="0" smtClean="0">
                <a:solidFill>
                  <a:prstClr val="black"/>
                </a:solidFill>
                <a:latin typeface="Times New Roman" pitchFamily="18" charset="0"/>
                <a:cs typeface="Times New Roman" pitchFamily="18" charset="0"/>
              </a:rPr>
              <a:t>výrobku (Pecina, 2012).</a:t>
            </a:r>
            <a:endParaRPr lang="cs-CZ" altLang="cs-CZ" sz="1800" dirty="0">
              <a:solidFill>
                <a:prstClr val="black"/>
              </a:solidFill>
              <a:latin typeface="Times New Roman" pitchFamily="18" charset="0"/>
              <a:cs typeface="Times New Roman" pitchFamily="18" charset="0"/>
            </a:endParaRPr>
          </a:p>
          <a:p>
            <a:pPr marL="0" lvl="0" indent="0" algn="just">
              <a:buNone/>
            </a:pPr>
            <a:endParaRPr lang="cs-CZ" sz="1800" i="1"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1800" i="1" dirty="0" smtClean="0">
                <a:solidFill>
                  <a:prstClr val="black"/>
                </a:solidFill>
                <a:latin typeface="Times New Roman" panose="02020603050405020304" pitchFamily="18" charset="0"/>
                <a:cs typeface="Times New Roman" panose="02020603050405020304" pitchFamily="18" charset="0"/>
              </a:rPr>
              <a:t>2. </a:t>
            </a:r>
            <a:r>
              <a:rPr lang="cs-CZ" sz="1800" i="1" dirty="0">
                <a:solidFill>
                  <a:prstClr val="black"/>
                </a:solidFill>
                <a:latin typeface="Times New Roman" panose="02020603050405020304" pitchFamily="18" charset="0"/>
                <a:cs typeface="Times New Roman" panose="02020603050405020304" pitchFamily="18" charset="0"/>
              </a:rPr>
              <a:t>Ukázka projektového zadání (navazuje na problémovou metodu)</a:t>
            </a:r>
          </a:p>
          <a:p>
            <a:pPr marL="0" indent="0" algn="just">
              <a:buNone/>
            </a:pPr>
            <a:r>
              <a:rPr lang="cs-CZ" sz="1800" dirty="0" smtClean="0">
                <a:latin typeface="Times New Roman" panose="02020603050405020304" pitchFamily="18" charset="0"/>
                <a:cs typeface="Times New Roman" panose="02020603050405020304" pitchFamily="18" charset="0"/>
              </a:rPr>
              <a:t>Obor mechanik elektronik. Žáci si v teoretických odborných předmětech osvojují poznatky soudobé elektroniky, znají základní zákony, veličiny, principy elektronických součástek a systémů, měří elektrické veličiny. V praktickém vyučování se věnují měření v elektrotechnice a elektronice, pracují s páječkami, učí se rozumět elektronickým zapojením, diagnostikují poruchy v těchto zapojeních  a vybraná zapojení navrhnout a prakticky realizovat na univerzálních deskách plošných spojů nebo jako hotové výrobky (užitkové nebo produktivní práce). </a:t>
            </a: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53</a:t>
            </a:fld>
            <a:endParaRPr lang="cs-CZ"/>
          </a:p>
        </p:txBody>
      </p:sp>
    </p:spTree>
    <p:extLst>
      <p:ext uri="{BB962C8B-B14F-4D97-AF65-F5344CB8AC3E}">
        <p14:creationId xmlns:p14="http://schemas.microsoft.com/office/powerpoint/2010/main" val="265943378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2"/>
            <a:ext cx="8229600" cy="5678091"/>
          </a:xfrm>
        </p:spPr>
        <p:txBody>
          <a:bodyPr>
            <a:normAutofit/>
          </a:bodyPr>
          <a:lstStyle/>
          <a:p>
            <a:pPr marL="0" indent="0" algn="just">
              <a:buNone/>
            </a:pPr>
            <a:r>
              <a:rPr lang="cs-CZ" sz="1800" dirty="0" smtClean="0">
                <a:latin typeface="Times New Roman" panose="02020603050405020304" pitchFamily="18" charset="0"/>
                <a:cs typeface="Times New Roman" panose="02020603050405020304" pitchFamily="18" charset="0"/>
              </a:rPr>
              <a:t>Příklad: Navrhněte a sestrojte </a:t>
            </a:r>
            <a:r>
              <a:rPr lang="cs-CZ" sz="1800" dirty="0">
                <a:latin typeface="Times New Roman" panose="02020603050405020304" pitchFamily="18" charset="0"/>
                <a:cs typeface="Times New Roman" panose="02020603050405020304" pitchFamily="18" charset="0"/>
              </a:rPr>
              <a:t>zabezpečovací zařízení (alarm</a:t>
            </a:r>
            <a:r>
              <a:rPr lang="cs-CZ" sz="1800" dirty="0" smtClean="0">
                <a:latin typeface="Times New Roman" panose="02020603050405020304" pitchFamily="18" charset="0"/>
                <a:cs typeface="Times New Roman" panose="02020603050405020304" pitchFamily="18" charset="0"/>
              </a:rPr>
              <a:t>). </a:t>
            </a:r>
            <a:r>
              <a:rPr lang="cs-CZ" sz="1800" dirty="0">
                <a:latin typeface="Times New Roman"/>
                <a:ea typeface="Times New Roman"/>
              </a:rPr>
              <a:t>Alarm je </a:t>
            </a:r>
            <a:r>
              <a:rPr lang="cs-CZ" sz="1800" dirty="0" smtClean="0">
                <a:latin typeface="Times New Roman"/>
                <a:ea typeface="Times New Roman"/>
              </a:rPr>
              <a:t>určen jako </a:t>
            </a:r>
            <a:r>
              <a:rPr lang="cs-CZ" sz="1800" dirty="0">
                <a:latin typeface="Times New Roman"/>
                <a:ea typeface="Times New Roman"/>
              </a:rPr>
              <a:t>základní ochrana oken, dveří, skříní, trezorů, případně pro jiné aplikace. </a:t>
            </a:r>
            <a:r>
              <a:rPr lang="cs-CZ" sz="1800" dirty="0" smtClean="0">
                <a:latin typeface="Times New Roman"/>
                <a:ea typeface="Times New Roman"/>
              </a:rPr>
              <a:t>Alarm je třeba navrhnout tak, aby obsahoval tzv. rozpínací kontakty (v klidu je kontakt sepnut, v případě napadení objektu se kontakt rozepne a spustí alarm), na které lze připojit různá čidla (rozpínací, otřesová, zvuková). Dále je třeba, aby měl alarm své napájení, které zajistí funkčnost alarmu v případě, že vetřelec vypne rozvod el. </a:t>
            </a:r>
            <a:r>
              <a:rPr lang="cs-CZ" sz="1800" dirty="0">
                <a:latin typeface="Times New Roman"/>
                <a:ea typeface="Times New Roman"/>
              </a:rPr>
              <a:t>e</a:t>
            </a:r>
            <a:r>
              <a:rPr lang="cs-CZ" sz="1800" dirty="0" smtClean="0">
                <a:latin typeface="Times New Roman"/>
                <a:ea typeface="Times New Roman"/>
              </a:rPr>
              <a:t>nergie. Mechanické </a:t>
            </a:r>
            <a:r>
              <a:rPr lang="cs-CZ" sz="1800" dirty="0">
                <a:latin typeface="Times New Roman"/>
                <a:ea typeface="Times New Roman"/>
              </a:rPr>
              <a:t>provedení </a:t>
            </a:r>
            <a:r>
              <a:rPr lang="cs-CZ" sz="1800" dirty="0" smtClean="0">
                <a:latin typeface="Times New Roman"/>
                <a:ea typeface="Times New Roman"/>
              </a:rPr>
              <a:t>aplikace musí být </a:t>
            </a:r>
            <a:r>
              <a:rPr lang="cs-CZ" sz="1800" dirty="0">
                <a:latin typeface="Times New Roman"/>
                <a:ea typeface="Times New Roman"/>
              </a:rPr>
              <a:t>navrženo </a:t>
            </a:r>
            <a:r>
              <a:rPr lang="cs-CZ" sz="1800" dirty="0" smtClean="0">
                <a:latin typeface="Times New Roman"/>
                <a:ea typeface="Times New Roman"/>
              </a:rPr>
              <a:t>a realizováno tak</a:t>
            </a:r>
            <a:r>
              <a:rPr lang="cs-CZ" sz="1800" dirty="0">
                <a:latin typeface="Times New Roman"/>
                <a:ea typeface="Times New Roman"/>
              </a:rPr>
              <a:t>, aby odolalo případnému brutálnímu útoku vetřelce během </a:t>
            </a:r>
            <a:r>
              <a:rPr lang="cs-CZ" sz="1800" dirty="0" smtClean="0">
                <a:latin typeface="Times New Roman"/>
                <a:ea typeface="Times New Roman"/>
              </a:rPr>
              <a:t>doby, </a:t>
            </a:r>
            <a:r>
              <a:rPr lang="cs-CZ" sz="1800" dirty="0">
                <a:latin typeface="Times New Roman"/>
                <a:ea typeface="Times New Roman"/>
              </a:rPr>
              <a:t>než dojde ke spuštění alarmu (v případě aktivace zpožděného kontaktu</a:t>
            </a:r>
            <a:r>
              <a:rPr lang="cs-CZ" sz="1800" dirty="0" smtClean="0">
                <a:latin typeface="Times New Roman"/>
                <a:ea typeface="Times New Roman"/>
              </a:rPr>
              <a:t>).</a:t>
            </a:r>
          </a:p>
          <a:p>
            <a:pPr marL="0" indent="0" algn="just">
              <a:buNone/>
            </a:pPr>
            <a:endParaRPr lang="cs-CZ" sz="1800" dirty="0" smtClean="0">
              <a:latin typeface="Times New Roman" panose="02020603050405020304" pitchFamily="18" charset="0"/>
              <a:cs typeface="Times New Roman" panose="02020603050405020304" pitchFamily="18" charset="0"/>
            </a:endParaRPr>
          </a:p>
          <a:p>
            <a:pPr marL="0" lvl="0" indent="0" algn="just">
              <a:buNone/>
            </a:pPr>
            <a:r>
              <a:rPr lang="cs-CZ" sz="1800" b="1" dirty="0">
                <a:solidFill>
                  <a:prstClr val="black"/>
                </a:solidFill>
                <a:latin typeface="Times New Roman" panose="02020603050405020304" pitchFamily="18" charset="0"/>
                <a:cs typeface="Times New Roman" panose="02020603050405020304" pitchFamily="18" charset="0"/>
              </a:rPr>
              <a:t>Ukázky písemných příprav, výukových prezentací a výukových opor v odborném technickém vzdělávání</a:t>
            </a:r>
            <a:r>
              <a:rPr lang="cs-CZ" sz="1800" b="1" dirty="0" smtClean="0">
                <a:solidFill>
                  <a:prstClr val="black"/>
                </a:solidFill>
                <a:latin typeface="Times New Roman" panose="02020603050405020304" pitchFamily="18" charset="0"/>
                <a:cs typeface="Times New Roman" panose="02020603050405020304" pitchFamily="18" charset="0"/>
              </a:rPr>
              <a:t>.</a:t>
            </a:r>
          </a:p>
          <a:p>
            <a:pPr marL="0" lvl="0" indent="0" algn="just">
              <a:buNone/>
            </a:pPr>
            <a:r>
              <a:rPr lang="cs-CZ" sz="1800" i="1" dirty="0" smtClean="0">
                <a:solidFill>
                  <a:prstClr val="black"/>
                </a:solidFill>
                <a:latin typeface="Times New Roman" panose="02020603050405020304" pitchFamily="18" charset="0"/>
                <a:cs typeface="Times New Roman" panose="02020603050405020304" pitchFamily="18" charset="0"/>
              </a:rPr>
              <a:t>Projektování a příprava výuky </a:t>
            </a:r>
            <a:r>
              <a:rPr lang="cs-CZ" sz="1800" dirty="0" smtClean="0">
                <a:solidFill>
                  <a:prstClr val="black"/>
                </a:solidFill>
                <a:latin typeface="Times New Roman" panose="02020603050405020304" pitchFamily="18" charset="0"/>
                <a:cs typeface="Times New Roman" panose="02020603050405020304" pitchFamily="18" charset="0"/>
              </a:rPr>
              <a:t>je důležitou činností učitele odborných předmětů, která prolíná celou jeho profesní dráhu, je prevencí neúspěchu ve výuce i prevencí nežádoucích jevů (nekázeň, prostoje ve výuce). V rámci přípravy výuky učitel reviduje a studuje ŠVP, učební osnovy, časově tematické plány, studuje učební texty, učebnice a další materiály, připravuje písemné přípravy a metodické listy (dnes často v podobě výukových prezentací a výukových opor s multimediálními prvky). Neméně důležitá je materiální příprava výuky. </a:t>
            </a:r>
            <a:endParaRPr lang="cs-CZ" sz="1800" dirty="0">
              <a:solidFill>
                <a:prstClr val="black"/>
              </a:solidFill>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54</a:t>
            </a:fld>
            <a:endParaRPr lang="cs-CZ"/>
          </a:p>
        </p:txBody>
      </p:sp>
    </p:spTree>
    <p:extLst>
      <p:ext uri="{BB962C8B-B14F-4D97-AF65-F5344CB8AC3E}">
        <p14:creationId xmlns:p14="http://schemas.microsoft.com/office/powerpoint/2010/main" val="23173001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6192688"/>
          </a:xfrm>
        </p:spPr>
        <p:txBody>
          <a:bodyPr>
            <a:normAutofit lnSpcReduction="10000"/>
          </a:bodyPr>
          <a:lstStyle/>
          <a:p>
            <a:pPr marL="0" lvl="0" indent="0" algn="just">
              <a:buNone/>
            </a:pPr>
            <a:r>
              <a:rPr lang="cs-CZ" sz="1800" i="1" dirty="0" smtClean="0">
                <a:solidFill>
                  <a:prstClr val="black"/>
                </a:solidFill>
                <a:latin typeface="Times New Roman" panose="02020603050405020304" pitchFamily="18" charset="0"/>
                <a:cs typeface="Times New Roman" panose="02020603050405020304" pitchFamily="18" charset="0"/>
              </a:rPr>
              <a:t>1.Ukázka rámcové písemné přípravy na výuku odborného předmětu (specializovaný typ hodiny) </a:t>
            </a:r>
          </a:p>
          <a:p>
            <a:pPr marL="0" lvl="0" indent="0" algn="just">
              <a:buNone/>
            </a:pPr>
            <a:r>
              <a:rPr lang="cs-CZ" sz="1800" u="sng" dirty="0" smtClean="0">
                <a:solidFill>
                  <a:prstClr val="black"/>
                </a:solidFill>
                <a:latin typeface="Times New Roman" panose="02020603050405020304" pitchFamily="18" charset="0"/>
                <a:cs typeface="Times New Roman" panose="02020603050405020304" pitchFamily="18" charset="0"/>
              </a:rPr>
              <a:t>Obor</a:t>
            </a:r>
            <a:r>
              <a:rPr lang="cs-CZ" sz="1800" b="1" dirty="0" smtClean="0">
                <a:solidFill>
                  <a:prstClr val="black"/>
                </a:solidFill>
                <a:latin typeface="Times New Roman" panose="02020603050405020304" pitchFamily="18" charset="0"/>
                <a:cs typeface="Times New Roman" panose="02020603050405020304" pitchFamily="18" charset="0"/>
              </a:rPr>
              <a:t> </a:t>
            </a:r>
            <a:r>
              <a:rPr lang="cs-CZ" sz="1800" dirty="0" smtClean="0">
                <a:solidFill>
                  <a:prstClr val="black"/>
                </a:solidFill>
                <a:latin typeface="Times New Roman" panose="02020603050405020304" pitchFamily="18" charset="0"/>
                <a:cs typeface="Times New Roman" panose="02020603050405020304" pitchFamily="18" charset="0"/>
              </a:rPr>
              <a:t>zedník, předmět technologie, třída 2B, hodina 3. </a:t>
            </a:r>
          </a:p>
          <a:p>
            <a:pPr marL="0" lvl="0" indent="0" algn="just">
              <a:buNone/>
            </a:pPr>
            <a:r>
              <a:rPr lang="cs-CZ" sz="1800" u="sng" dirty="0" err="1" smtClean="0">
                <a:latin typeface="Times New Roman" panose="02020603050405020304" pitchFamily="18" charset="0"/>
                <a:cs typeface="Times New Roman" panose="02020603050405020304" pitchFamily="18" charset="0"/>
              </a:rPr>
              <a:t>Tématický</a:t>
            </a:r>
            <a:r>
              <a:rPr lang="cs-CZ" sz="1800" u="sng" dirty="0" smtClean="0">
                <a:latin typeface="Times New Roman" panose="02020603050405020304" pitchFamily="18" charset="0"/>
                <a:cs typeface="Times New Roman" panose="02020603050405020304" pitchFamily="18" charset="0"/>
              </a:rPr>
              <a:t> </a:t>
            </a:r>
            <a:r>
              <a:rPr lang="cs-CZ" sz="1800" u="sng" dirty="0" smtClean="0">
                <a:latin typeface="Times New Roman" panose="02020603050405020304" pitchFamily="18" charset="0"/>
                <a:cs typeface="Times New Roman" panose="02020603050405020304" pitchFamily="18" charset="0"/>
              </a:rPr>
              <a:t>celek: </a:t>
            </a:r>
            <a:r>
              <a:rPr lang="cs-CZ" sz="1800" dirty="0" smtClean="0">
                <a:latin typeface="Times New Roman" panose="02020603050405020304" pitchFamily="18" charset="0"/>
                <a:cs typeface="Times New Roman" panose="02020603050405020304" pitchFamily="18" charset="0"/>
              </a:rPr>
              <a:t>Stropní konstrukce</a:t>
            </a:r>
          </a:p>
          <a:p>
            <a:pPr marL="0" lvl="0" indent="0" algn="just">
              <a:buNone/>
            </a:pPr>
            <a:r>
              <a:rPr lang="cs-CZ" sz="1800" u="sng" dirty="0" smtClean="0">
                <a:solidFill>
                  <a:prstClr val="black"/>
                </a:solidFill>
                <a:latin typeface="Times New Roman" panose="02020603050405020304" pitchFamily="18" charset="0"/>
                <a:cs typeface="Times New Roman" panose="02020603050405020304" pitchFamily="18" charset="0"/>
              </a:rPr>
              <a:t>Téma: </a:t>
            </a:r>
            <a:r>
              <a:rPr lang="cs-CZ" sz="1800" dirty="0" smtClean="0">
                <a:solidFill>
                  <a:prstClr val="black"/>
                </a:solidFill>
                <a:latin typeface="Times New Roman" panose="02020603050405020304" pitchFamily="18" charset="0"/>
                <a:cs typeface="Times New Roman" panose="02020603050405020304" pitchFamily="18" charset="0"/>
              </a:rPr>
              <a:t>Dřevěné stropní konstrukce</a:t>
            </a:r>
          </a:p>
          <a:p>
            <a:pPr marL="0" lvl="0" indent="0" algn="just">
              <a:buNone/>
            </a:pPr>
            <a:r>
              <a:rPr lang="cs-CZ" sz="1800" u="sng" dirty="0" smtClean="0">
                <a:solidFill>
                  <a:prstClr val="black"/>
                </a:solidFill>
                <a:latin typeface="Times New Roman" panose="02020603050405020304" pitchFamily="18" charset="0"/>
                <a:cs typeface="Times New Roman" panose="02020603050405020304" pitchFamily="18" charset="0"/>
              </a:rPr>
              <a:t>Výukový cíl: </a:t>
            </a:r>
          </a:p>
          <a:p>
            <a:pPr marL="0" lvl="0" indent="0" algn="just">
              <a:buNone/>
            </a:pPr>
            <a:r>
              <a:rPr lang="cs-CZ" sz="1800" dirty="0" smtClean="0">
                <a:solidFill>
                  <a:prstClr val="black"/>
                </a:solidFill>
                <a:latin typeface="Times New Roman" panose="02020603050405020304" pitchFamily="18" charset="0"/>
                <a:cs typeface="Times New Roman" panose="02020603050405020304" pitchFamily="18" charset="0"/>
              </a:rPr>
              <a:t>Vzdělávací: Žáci popíší dřevěné stropní konstrukce a rozdíly mezi nimi. Budou se orientovat v technické dokumentaci a uvedou postup činností při výrobě těchto stropů. </a:t>
            </a:r>
          </a:p>
          <a:p>
            <a:pPr marL="0" lvl="0" indent="0" algn="just">
              <a:buNone/>
            </a:pPr>
            <a:r>
              <a:rPr lang="cs-CZ" sz="1800" dirty="0" smtClean="0">
                <a:solidFill>
                  <a:prstClr val="black"/>
                </a:solidFill>
                <a:latin typeface="Times New Roman" panose="02020603050405020304" pitchFamily="18" charset="0"/>
                <a:cs typeface="Times New Roman" panose="02020603050405020304" pitchFamily="18" charset="0"/>
              </a:rPr>
              <a:t>Výchovný: Vedení žáků k vnímání výjimečnosti a estetičnosti dřevěných stropů, dodržování správných technologických postupů.</a:t>
            </a:r>
          </a:p>
          <a:p>
            <a:pPr marL="0" lvl="0" indent="0" algn="just">
              <a:buNone/>
            </a:pPr>
            <a:r>
              <a:rPr lang="cs-CZ" sz="1800" u="sng" dirty="0" smtClean="0">
                <a:solidFill>
                  <a:prstClr val="black"/>
                </a:solidFill>
                <a:latin typeface="Times New Roman" panose="02020603050405020304" pitchFamily="18" charset="0"/>
                <a:cs typeface="Times New Roman" panose="02020603050405020304" pitchFamily="18" charset="0"/>
              </a:rPr>
              <a:t>Harmonogram výukové jednotky:</a:t>
            </a:r>
          </a:p>
          <a:p>
            <a:pPr algn="just">
              <a:buFont typeface="+mj-lt"/>
              <a:buAutoNum type="arabicPeriod"/>
            </a:pPr>
            <a:r>
              <a:rPr lang="cs-CZ" sz="1800" dirty="0" smtClean="0">
                <a:solidFill>
                  <a:prstClr val="black"/>
                </a:solidFill>
                <a:latin typeface="Times New Roman" panose="02020603050405020304" pitchFamily="18" charset="0"/>
                <a:cs typeface="Times New Roman" panose="02020603050405020304" pitchFamily="18" charset="0"/>
              </a:rPr>
              <a:t>Opakování z minulé hodiny (cca 5 min). </a:t>
            </a:r>
          </a:p>
          <a:p>
            <a:pPr marL="0" indent="0" algn="just">
              <a:buNone/>
            </a:pPr>
            <a:r>
              <a:rPr lang="cs-CZ" sz="1800" dirty="0" smtClean="0">
                <a:solidFill>
                  <a:prstClr val="black"/>
                </a:solidFill>
                <a:latin typeface="Times New Roman" panose="02020603050405020304" pitchFamily="18" charset="0"/>
                <a:cs typeface="Times New Roman" panose="02020603050405020304" pitchFamily="18" charset="0"/>
              </a:rPr>
              <a:t>Úkoly pro žáky: Vysvětlete, o jaké konstrukce z pohledu stavby se jedná? Objasněte funkce stropních konstrukcí? Uveďte z jakých materiálů je možné stropní konstrukce postavit?</a:t>
            </a:r>
          </a:p>
          <a:p>
            <a:pPr algn="just">
              <a:buFont typeface="+mj-lt"/>
              <a:buAutoNum type="arabicPeriod"/>
            </a:pPr>
            <a:r>
              <a:rPr lang="cs-CZ" sz="1800" dirty="0" smtClean="0">
                <a:solidFill>
                  <a:prstClr val="black"/>
                </a:solidFill>
                <a:latin typeface="Times New Roman" panose="02020603050405020304" pitchFamily="18" charset="0"/>
                <a:cs typeface="Times New Roman" panose="02020603050405020304" pitchFamily="18" charset="0"/>
              </a:rPr>
              <a:t>Výklad nového učiva (cca 30 min): </a:t>
            </a:r>
          </a:p>
          <a:p>
            <a:pPr indent="200025" algn="just"/>
            <a:r>
              <a:rPr lang="cs-CZ" sz="1800" dirty="0" smtClean="0">
                <a:solidFill>
                  <a:prstClr val="black"/>
                </a:solidFill>
                <a:latin typeface="Times New Roman" panose="02020603050405020304" pitchFamily="18" charset="0"/>
                <a:cs typeface="Times New Roman" panose="02020603050405020304" pitchFamily="18" charset="0"/>
              </a:rPr>
              <a:t>Nákres a objasnění jednotlivých druhů dřevěných stropů.</a:t>
            </a:r>
          </a:p>
          <a:p>
            <a:pPr indent="200025" algn="just"/>
            <a:r>
              <a:rPr lang="cs-CZ" sz="1800" dirty="0" smtClean="0">
                <a:solidFill>
                  <a:prstClr val="black"/>
                </a:solidFill>
                <a:latin typeface="Times New Roman" panose="02020603050405020304" pitchFamily="18" charset="0"/>
                <a:cs typeface="Times New Roman" panose="02020603050405020304" pitchFamily="18" charset="0"/>
              </a:rPr>
              <a:t>Popis postupu výstavby dřevěných stropních konstrukcí.</a:t>
            </a:r>
          </a:p>
          <a:p>
            <a:pPr indent="200025" algn="just"/>
            <a:r>
              <a:rPr lang="cs-CZ" sz="1800" dirty="0" smtClean="0">
                <a:solidFill>
                  <a:prstClr val="black"/>
                </a:solidFill>
                <a:latin typeface="Times New Roman" panose="02020603050405020304" pitchFamily="18" charset="0"/>
                <a:cs typeface="Times New Roman" panose="02020603050405020304" pitchFamily="18" charset="0"/>
              </a:rPr>
              <a:t>Výhody a nevýhody jednotlivých konstrukcí, aplikace v praxi.</a:t>
            </a:r>
          </a:p>
          <a:p>
            <a:pPr indent="200025" algn="just"/>
            <a:r>
              <a:rPr lang="cs-CZ" sz="1800" dirty="0" smtClean="0">
                <a:solidFill>
                  <a:prstClr val="black"/>
                </a:solidFill>
                <a:latin typeface="Times New Roman" panose="02020603050405020304" pitchFamily="18" charset="0"/>
                <a:cs typeface="Times New Roman" panose="02020603050405020304" pitchFamily="18" charset="0"/>
              </a:rPr>
              <a:t>Dokumentace staveb s dřevěnými konstrukcemi</a:t>
            </a: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55</a:t>
            </a:fld>
            <a:endParaRPr lang="cs-CZ"/>
          </a:p>
        </p:txBody>
      </p:sp>
    </p:spTree>
    <p:extLst>
      <p:ext uri="{BB962C8B-B14F-4D97-AF65-F5344CB8AC3E}">
        <p14:creationId xmlns:p14="http://schemas.microsoft.com/office/powerpoint/2010/main" val="41518931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832648"/>
          </a:xfrm>
        </p:spPr>
        <p:txBody>
          <a:bodyPr>
            <a:normAutofit/>
          </a:bodyPr>
          <a:lstStyle/>
          <a:p>
            <a:pPr marL="0" lvl="0" indent="0" algn="just">
              <a:buNone/>
            </a:pPr>
            <a:r>
              <a:rPr lang="cs-CZ" sz="1800" dirty="0">
                <a:solidFill>
                  <a:prstClr val="black"/>
                </a:solidFill>
                <a:latin typeface="Times New Roman" panose="02020603050405020304" pitchFamily="18" charset="0"/>
                <a:cs typeface="Times New Roman" panose="02020603050405020304" pitchFamily="18" charset="0"/>
              </a:rPr>
              <a:t>3. Shrnutí učiva a zopakování základních pojmů (cca 5 min</a:t>
            </a:r>
            <a:r>
              <a:rPr lang="cs-CZ" sz="1800" dirty="0" smtClean="0">
                <a:solidFill>
                  <a:prstClr val="black"/>
                </a:solidFill>
                <a:latin typeface="Times New Roman" panose="02020603050405020304" pitchFamily="18" charset="0"/>
                <a:cs typeface="Times New Roman" panose="02020603050405020304" pitchFamily="18" charset="0"/>
              </a:rPr>
              <a:t>).</a:t>
            </a:r>
            <a:endParaRPr lang="cs-CZ" sz="1800" dirty="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1800" dirty="0">
                <a:solidFill>
                  <a:prstClr val="black"/>
                </a:solidFill>
                <a:latin typeface="Times New Roman" panose="02020603050405020304" pitchFamily="18" charset="0"/>
                <a:cs typeface="Times New Roman" panose="02020603050405020304" pitchFamily="18" charset="0"/>
              </a:rPr>
              <a:t>4. Zadání domácího úkolu, zhodnocení hodiny, pochvala za aktivitu, závěr (cca 5 min). </a:t>
            </a:r>
          </a:p>
          <a:p>
            <a:pPr marL="0" indent="0">
              <a:buNone/>
            </a:pPr>
            <a:endParaRPr lang="cs-CZ" sz="1800" u="sng" dirty="0" smtClean="0">
              <a:latin typeface="Times New Roman" panose="02020603050405020304" pitchFamily="18" charset="0"/>
              <a:cs typeface="Times New Roman" panose="02020603050405020304" pitchFamily="18" charset="0"/>
            </a:endParaRPr>
          </a:p>
          <a:p>
            <a:pPr marL="0" indent="0">
              <a:buNone/>
            </a:pPr>
            <a:r>
              <a:rPr lang="cs-CZ" sz="1800" u="sng" dirty="0" smtClean="0">
                <a:latin typeface="Times New Roman" panose="02020603050405020304" pitchFamily="18" charset="0"/>
                <a:cs typeface="Times New Roman" panose="02020603050405020304" pitchFamily="18" charset="0"/>
              </a:rPr>
              <a:t>Použité učební pomůcky a didaktická technika: </a:t>
            </a:r>
            <a:r>
              <a:rPr lang="cs-CZ" sz="1800" dirty="0" smtClean="0">
                <a:latin typeface="Times New Roman" panose="02020603050405020304" pitchFamily="18" charset="0"/>
                <a:cs typeface="Times New Roman" panose="02020603050405020304" pitchFamily="18" charset="0"/>
              </a:rPr>
              <a:t>učebnice, nákres na tabuli, výuková prezentace, tabule, počítač, dataprojektor. </a:t>
            </a:r>
          </a:p>
          <a:p>
            <a:pPr marL="0" indent="0">
              <a:buNone/>
            </a:pPr>
            <a:endParaRPr lang="cs-CZ" sz="1800" dirty="0">
              <a:latin typeface="Times New Roman" panose="02020603050405020304" pitchFamily="18" charset="0"/>
              <a:cs typeface="Times New Roman" panose="02020603050405020304" pitchFamily="18" charset="0"/>
            </a:endParaRPr>
          </a:p>
          <a:p>
            <a:pPr marL="0" indent="0">
              <a:buNone/>
            </a:pPr>
            <a:r>
              <a:rPr lang="cs-CZ" sz="1800" u="sng" dirty="0" smtClean="0">
                <a:latin typeface="Times New Roman" panose="02020603050405020304" pitchFamily="18" charset="0"/>
                <a:cs typeface="Times New Roman" panose="02020603050405020304" pitchFamily="18" charset="0"/>
              </a:rPr>
              <a:t>Autorka přípravy: </a:t>
            </a:r>
            <a:r>
              <a:rPr lang="cs-CZ" sz="1800" dirty="0" smtClean="0">
                <a:latin typeface="Times New Roman" panose="02020603050405020304" pitchFamily="18" charset="0"/>
                <a:cs typeface="Times New Roman" panose="02020603050405020304" pitchFamily="18" charset="0"/>
              </a:rPr>
              <a:t>Bc. Svatava Novotná</a:t>
            </a:r>
          </a:p>
          <a:p>
            <a:pPr marL="0" indent="0">
              <a:buNone/>
            </a:pPr>
            <a:endParaRPr lang="cs-CZ" sz="1800" dirty="0">
              <a:latin typeface="Times New Roman" panose="02020603050405020304" pitchFamily="18" charset="0"/>
              <a:cs typeface="Times New Roman" panose="02020603050405020304" pitchFamily="18" charset="0"/>
            </a:endParaRPr>
          </a:p>
          <a:p>
            <a:pPr marL="0" indent="0" algn="just">
              <a:buNone/>
            </a:pPr>
            <a:r>
              <a:rPr lang="cs-CZ" sz="1800" dirty="0" smtClean="0">
                <a:latin typeface="Times New Roman" panose="02020603050405020304" pitchFamily="18" charset="0"/>
                <a:cs typeface="Times New Roman" panose="02020603050405020304" pitchFamily="18" charset="0"/>
              </a:rPr>
              <a:t>Další ukázky písemných příprav, výukových prezentací a výukových opor čtenář nalezne v následujících zdrojích:</a:t>
            </a:r>
          </a:p>
          <a:p>
            <a:pPr marL="0" lvl="0" indent="0" algn="just">
              <a:lnSpc>
                <a:spcPct val="110000"/>
              </a:lnSpc>
              <a:spcBef>
                <a:spcPts val="0"/>
              </a:spcBef>
              <a:buNone/>
            </a:pPr>
            <a:r>
              <a:rPr lang="cs-CZ" sz="1800" dirty="0">
                <a:solidFill>
                  <a:prstClr val="black"/>
                </a:solidFill>
                <a:latin typeface="Times New Roman" panose="02020603050405020304" pitchFamily="18" charset="0"/>
                <a:cs typeface="Times New Roman" panose="02020603050405020304" pitchFamily="18" charset="0"/>
              </a:rPr>
              <a:t>KOTRBA, T., LACINA, L. </a:t>
            </a:r>
            <a:r>
              <a:rPr lang="cs-CZ" sz="1800" i="1" dirty="0">
                <a:solidFill>
                  <a:prstClr val="black"/>
                </a:solidFill>
                <a:latin typeface="Times New Roman" panose="02020603050405020304" pitchFamily="18" charset="0"/>
                <a:cs typeface="Times New Roman" panose="02020603050405020304" pitchFamily="18" charset="0"/>
              </a:rPr>
              <a:t>Praktické využití aktivizačních metod ve výuce. </a:t>
            </a:r>
            <a:r>
              <a:rPr lang="cs-CZ" sz="1800" dirty="0">
                <a:solidFill>
                  <a:prstClr val="black"/>
                </a:solidFill>
                <a:latin typeface="Times New Roman" panose="02020603050405020304" pitchFamily="18" charset="0"/>
                <a:cs typeface="Times New Roman" panose="02020603050405020304" pitchFamily="18" charset="0"/>
              </a:rPr>
              <a:t>Brno: Společnost pro odbornou literaturu, 2007. ISBN 978-80-87029-12-1</a:t>
            </a:r>
            <a:r>
              <a:rPr lang="cs-CZ" sz="1800" dirty="0" smtClean="0">
                <a:solidFill>
                  <a:prstClr val="black"/>
                </a:solidFill>
                <a:latin typeface="Times New Roman" panose="02020603050405020304" pitchFamily="18" charset="0"/>
                <a:cs typeface="Times New Roman" panose="02020603050405020304" pitchFamily="18" charset="0"/>
              </a:rPr>
              <a:t>.</a:t>
            </a:r>
          </a:p>
          <a:p>
            <a:pPr marL="0" lvl="0" indent="0" algn="just">
              <a:buNone/>
            </a:pPr>
            <a:r>
              <a:rPr lang="cs-CZ" sz="1800" dirty="0" smtClean="0">
                <a:solidFill>
                  <a:prstClr val="black"/>
                </a:solidFill>
                <a:latin typeface="Times New Roman" panose="02020603050405020304" pitchFamily="18" charset="0"/>
                <a:cs typeface="Times New Roman" panose="02020603050405020304" pitchFamily="18" charset="0"/>
              </a:rPr>
              <a:t>PECINA</a:t>
            </a:r>
            <a:r>
              <a:rPr lang="cs-CZ" sz="1800" dirty="0">
                <a:solidFill>
                  <a:prstClr val="black"/>
                </a:solidFill>
                <a:latin typeface="Times New Roman" panose="02020603050405020304" pitchFamily="18" charset="0"/>
                <a:cs typeface="Times New Roman" panose="02020603050405020304" pitchFamily="18" charset="0"/>
              </a:rPr>
              <a:t>, P. </a:t>
            </a:r>
            <a:r>
              <a:rPr lang="cs-CZ" sz="1800" i="1" dirty="0">
                <a:solidFill>
                  <a:prstClr val="black"/>
                </a:solidFill>
                <a:latin typeface="Times New Roman" panose="02020603050405020304" pitchFamily="18" charset="0"/>
                <a:cs typeface="Times New Roman" panose="02020603050405020304" pitchFamily="18" charset="0"/>
              </a:rPr>
              <a:t>Projektování a příprava výuky v odborném technickém vzdělávání na středních školách. </a:t>
            </a:r>
            <a:r>
              <a:rPr lang="cs-CZ" sz="1800" dirty="0">
                <a:solidFill>
                  <a:prstClr val="black"/>
                </a:solidFill>
                <a:latin typeface="Times New Roman" panose="02020603050405020304" pitchFamily="18" charset="0"/>
                <a:cs typeface="Times New Roman" panose="02020603050405020304" pitchFamily="18" charset="0"/>
              </a:rPr>
              <a:t>Brno: </a:t>
            </a:r>
            <a:r>
              <a:rPr lang="cs-CZ" sz="1800" dirty="0" err="1">
                <a:solidFill>
                  <a:prstClr val="black"/>
                </a:solidFill>
                <a:latin typeface="Times New Roman" panose="02020603050405020304" pitchFamily="18" charset="0"/>
                <a:cs typeface="Times New Roman" panose="02020603050405020304" pitchFamily="18" charset="0"/>
              </a:rPr>
              <a:t>PdF</a:t>
            </a:r>
            <a:r>
              <a:rPr lang="cs-CZ" sz="1800" dirty="0">
                <a:solidFill>
                  <a:prstClr val="black"/>
                </a:solidFill>
                <a:latin typeface="Times New Roman" panose="02020603050405020304" pitchFamily="18" charset="0"/>
                <a:cs typeface="Times New Roman" panose="02020603050405020304" pitchFamily="18" charset="0"/>
              </a:rPr>
              <a:t> MU, 2013</a:t>
            </a:r>
            <a:r>
              <a:rPr lang="cs-CZ" sz="1800" baseline="30000" dirty="0">
                <a:solidFill>
                  <a:prstClr val="black"/>
                </a:solidFill>
                <a:latin typeface="Times New Roman" panose="02020603050405020304" pitchFamily="18" charset="0"/>
                <a:cs typeface="Times New Roman" panose="02020603050405020304" pitchFamily="18" charset="0"/>
              </a:rPr>
              <a:t>a</a:t>
            </a:r>
          </a:p>
          <a:p>
            <a:pPr marL="0" lvl="0" indent="0" algn="just">
              <a:buNone/>
            </a:pPr>
            <a:r>
              <a:rPr lang="cs-CZ" sz="1800" dirty="0">
                <a:solidFill>
                  <a:prstClr val="black"/>
                </a:solidFill>
                <a:latin typeface="Times New Roman" panose="02020603050405020304" pitchFamily="18" charset="0"/>
                <a:cs typeface="Times New Roman" panose="02020603050405020304" pitchFamily="18" charset="0"/>
              </a:rPr>
              <a:t>PECINA, P. </a:t>
            </a:r>
            <a:r>
              <a:rPr lang="cs-CZ" sz="1800" i="1" dirty="0">
                <a:solidFill>
                  <a:prstClr val="black"/>
                </a:solidFill>
                <a:latin typeface="Times New Roman" panose="02020603050405020304" pitchFamily="18" charset="0"/>
                <a:cs typeface="Times New Roman" panose="02020603050405020304" pitchFamily="18" charset="0"/>
              </a:rPr>
              <a:t>Didaktika odborných předmětů (úvod do oborových didaktik, didaktika odborných předmětů) pro magisterské studium učitelství odborných předmětů. Výuková opora. </a:t>
            </a:r>
            <a:r>
              <a:rPr lang="cs-CZ" sz="1800" dirty="0">
                <a:solidFill>
                  <a:prstClr val="black"/>
                </a:solidFill>
                <a:latin typeface="Times New Roman" panose="02020603050405020304" pitchFamily="18" charset="0"/>
                <a:cs typeface="Times New Roman" panose="02020603050405020304" pitchFamily="18" charset="0"/>
              </a:rPr>
              <a:t>Brno: </a:t>
            </a:r>
            <a:r>
              <a:rPr lang="cs-CZ" sz="1800" dirty="0" err="1">
                <a:solidFill>
                  <a:prstClr val="black"/>
                </a:solidFill>
                <a:latin typeface="Times New Roman" panose="02020603050405020304" pitchFamily="18" charset="0"/>
                <a:cs typeface="Times New Roman" panose="02020603050405020304" pitchFamily="18" charset="0"/>
              </a:rPr>
              <a:t>PdF</a:t>
            </a:r>
            <a:r>
              <a:rPr lang="cs-CZ" sz="1800" dirty="0">
                <a:solidFill>
                  <a:prstClr val="black"/>
                </a:solidFill>
                <a:latin typeface="Times New Roman" panose="02020603050405020304" pitchFamily="18" charset="0"/>
                <a:cs typeface="Times New Roman" panose="02020603050405020304" pitchFamily="18" charset="0"/>
              </a:rPr>
              <a:t> MU, 2014. </a:t>
            </a:r>
          </a:p>
          <a:p>
            <a:pPr marL="0" indent="0" algn="just">
              <a:buNone/>
            </a:pPr>
            <a:endParaRPr lang="cs-CZ" sz="1800" dirty="0" smtClean="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56</a:t>
            </a:fld>
            <a:endParaRPr lang="cs-CZ"/>
          </a:p>
        </p:txBody>
      </p:sp>
    </p:spTree>
    <p:extLst>
      <p:ext uri="{BB962C8B-B14F-4D97-AF65-F5344CB8AC3E}">
        <p14:creationId xmlns:p14="http://schemas.microsoft.com/office/powerpoint/2010/main" val="12721650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976664"/>
          </a:xfrm>
        </p:spPr>
        <p:txBody>
          <a:bodyPr>
            <a:normAutofit/>
          </a:bodyPr>
          <a:lstStyle/>
          <a:p>
            <a:pPr marL="180975" lvl="0" indent="-180975" algn="just">
              <a:spcBef>
                <a:spcPts val="0"/>
              </a:spcBef>
              <a:buNone/>
            </a:pPr>
            <a:r>
              <a:rPr lang="cs-CZ" sz="2400" b="1" dirty="0">
                <a:solidFill>
                  <a:schemeClr val="accent6">
                    <a:lumMod val="75000"/>
                  </a:schemeClr>
                </a:solidFill>
                <a:latin typeface="Times New Roman" panose="02020603050405020304" pitchFamily="18" charset="0"/>
                <a:cs typeface="Times New Roman" panose="02020603050405020304" pitchFamily="18" charset="0"/>
              </a:rPr>
              <a:t>Závěrečné shrnutí</a:t>
            </a:r>
          </a:p>
          <a:p>
            <a:pPr marL="0" lvl="0" indent="0" algn="just">
              <a:spcBef>
                <a:spcPts val="0"/>
              </a:spcBef>
              <a:buNone/>
            </a:pPr>
            <a:r>
              <a:rPr lang="cs-CZ" sz="1800" dirty="0" smtClean="0">
                <a:latin typeface="Times New Roman" panose="02020603050405020304" pitchFamily="18" charset="0"/>
                <a:cs typeface="Times New Roman" panose="02020603050405020304" pitchFamily="18" charset="0"/>
              </a:rPr>
              <a:t>V předložené výukové opoře jsme se věnovali </a:t>
            </a:r>
            <a:r>
              <a:rPr lang="cs-CZ" sz="1800" i="1" dirty="0" smtClean="0">
                <a:latin typeface="Times New Roman" panose="02020603050405020304" pitchFamily="18" charset="0"/>
                <a:cs typeface="Times New Roman" panose="02020603050405020304" pitchFamily="18" charset="0"/>
              </a:rPr>
              <a:t>vybraným tématům inženýrské pedagogiky</a:t>
            </a:r>
            <a:r>
              <a:rPr lang="cs-CZ" sz="1800" dirty="0" smtClean="0">
                <a:latin typeface="Times New Roman" panose="02020603050405020304" pitchFamily="18" charset="0"/>
                <a:cs typeface="Times New Roman" panose="02020603050405020304" pitchFamily="18" charset="0"/>
              </a:rPr>
              <a:t> s aspektem využití těchto poznatků ve středoškolském odborném vzdělávání. V úvodu jsme zdůvodnili aktuálnost řešené problematiky, stanovili cíl, kterého jsme chtěli dosáhnout a stručně uvedli řešená témata. Po vymezení řešené problematiky jsme se zaměřili na významné osobnosti I.P., informační zdroje I.P., dále potom na cíle a obsah vzdělávání, technologii vzdělávání a celoživotní vzdělávání. Poslední část je věnována vybraným ukázkám a aplikačním příkladů ověřené (dobré) praxe. </a:t>
            </a:r>
          </a:p>
          <a:p>
            <a:pPr marL="0" lvl="0" indent="0" algn="just">
              <a:spcBef>
                <a:spcPts val="0"/>
              </a:spcBef>
              <a:buNone/>
            </a:pPr>
            <a:r>
              <a:rPr lang="cs-CZ" sz="1800" dirty="0" smtClean="0">
                <a:latin typeface="Times New Roman" panose="02020603050405020304" pitchFamily="18" charset="0"/>
                <a:cs typeface="Times New Roman" panose="02020603050405020304" pitchFamily="18" charset="0"/>
              </a:rPr>
              <a:t>Usuzujeme, že stanovený cíl byl naplněn. Problematiku jsme nezmapovali v plném rozsahu. Zaměřili jsme se na ta témata, která jsou pro praxi odborného vzdělávání významná a navazují na oborově didaktické poznatky získané studiem didaktiky odborných předmětů a didaktiky praktického vyučování (Pecina, 2014). </a:t>
            </a:r>
          </a:p>
          <a:p>
            <a:pPr marL="0" indent="0" algn="just">
              <a:spcBef>
                <a:spcPts val="0"/>
              </a:spcBef>
              <a:buNone/>
            </a:pPr>
            <a:r>
              <a:rPr lang="cs-CZ" sz="1800" i="1" dirty="0" smtClean="0">
                <a:latin typeface="Times New Roman" panose="02020603050405020304" pitchFamily="18" charset="0"/>
                <a:cs typeface="Times New Roman" panose="02020603050405020304" pitchFamily="18" charset="0"/>
              </a:rPr>
              <a:t>Další práce v této oblasti se muže zaměřit na následující:</a:t>
            </a:r>
          </a:p>
          <a:p>
            <a:pPr algn="just">
              <a:spcBef>
                <a:spcPts val="0"/>
              </a:spcBef>
            </a:pPr>
            <a:r>
              <a:rPr lang="cs-CZ" sz="1800" dirty="0" smtClean="0">
                <a:latin typeface="Times New Roman" panose="02020603050405020304" pitchFamily="18" charset="0"/>
                <a:cs typeface="Times New Roman" panose="02020603050405020304" pitchFamily="18" charset="0"/>
              </a:rPr>
              <a:t>Podrobnější rozpracování řešených témat (zejména technologie výuky).</a:t>
            </a:r>
          </a:p>
          <a:p>
            <a:pPr algn="just">
              <a:spcBef>
                <a:spcPts val="0"/>
              </a:spcBef>
            </a:pPr>
            <a:r>
              <a:rPr lang="cs-CZ" sz="1800" dirty="0" smtClean="0">
                <a:latin typeface="Times New Roman" panose="02020603050405020304" pitchFamily="18" charset="0"/>
                <a:cs typeface="Times New Roman" panose="02020603050405020304" pitchFamily="18" charset="0"/>
              </a:rPr>
              <a:t>Aktivní činnost žáků, učební úlohy, tvořivost a rozvoj tvořivosti ve výuce technických předmětů. </a:t>
            </a:r>
          </a:p>
          <a:p>
            <a:pPr algn="just">
              <a:spcBef>
                <a:spcPts val="0"/>
              </a:spcBef>
            </a:pPr>
            <a:r>
              <a:rPr lang="cs-CZ" sz="1800" dirty="0" smtClean="0">
                <a:latin typeface="Times New Roman" panose="02020603050405020304" pitchFamily="18" charset="0"/>
                <a:cs typeface="Times New Roman" panose="02020603050405020304" pitchFamily="18" charset="0"/>
              </a:rPr>
              <a:t>Hodnocení (evaluace) v I.P.</a:t>
            </a:r>
          </a:p>
          <a:p>
            <a:pPr algn="just">
              <a:spcBef>
                <a:spcPts val="0"/>
              </a:spcBef>
            </a:pPr>
            <a:r>
              <a:rPr lang="cs-CZ" sz="1800" dirty="0" smtClean="0">
                <a:latin typeface="Times New Roman" panose="02020603050405020304" pitchFamily="18" charset="0"/>
                <a:cs typeface="Times New Roman" panose="02020603050405020304" pitchFamily="18" charset="0"/>
              </a:rPr>
              <a:t>Osobnost učitele technických odborných předmětů.</a:t>
            </a:r>
          </a:p>
          <a:p>
            <a:pPr algn="just">
              <a:spcBef>
                <a:spcPts val="0"/>
              </a:spcBef>
            </a:pPr>
            <a:r>
              <a:rPr lang="cs-CZ" sz="1800" dirty="0" smtClean="0">
                <a:latin typeface="Times New Roman" panose="02020603050405020304" pitchFamily="18" charset="0"/>
                <a:cs typeface="Times New Roman" panose="02020603050405020304" pitchFamily="18" charset="0"/>
              </a:rPr>
              <a:t>Projektování a příprava výuky technických odborných předmětů.</a:t>
            </a:r>
          </a:p>
          <a:p>
            <a:pPr algn="just">
              <a:spcBef>
                <a:spcPts val="0"/>
              </a:spcBef>
            </a:pPr>
            <a:r>
              <a:rPr lang="cs-CZ" sz="1800" dirty="0" smtClean="0">
                <a:latin typeface="Times New Roman" panose="02020603050405020304" pitchFamily="18" charset="0"/>
                <a:cs typeface="Times New Roman" panose="02020603050405020304" pitchFamily="18" charset="0"/>
              </a:rPr>
              <a:t>Další témata….</a:t>
            </a:r>
          </a:p>
          <a:p>
            <a:pPr marL="0" lvl="0" indent="0" algn="just">
              <a:spcBef>
                <a:spcPts val="0"/>
              </a:spcBef>
              <a:buNone/>
            </a:pPr>
            <a:endParaRPr lang="cs-CZ" sz="1800" dirty="0" smtClean="0">
              <a:latin typeface="Times New Roman" panose="02020603050405020304" pitchFamily="18" charset="0"/>
              <a:cs typeface="Times New Roman" panose="02020603050405020304" pitchFamily="18" charset="0"/>
            </a:endParaRPr>
          </a:p>
          <a:p>
            <a:pPr marL="0" lvl="0" indent="0" algn="just">
              <a:spcBef>
                <a:spcPts val="0"/>
              </a:spcBef>
              <a:buNone/>
            </a:pPr>
            <a:endParaRPr lang="cs-CZ" sz="1800" dirty="0" smtClean="0">
              <a:latin typeface="Times New Roman" panose="02020603050405020304" pitchFamily="18" charset="0"/>
              <a:cs typeface="Times New Roman" panose="02020603050405020304"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57</a:t>
            </a:fld>
            <a:endParaRPr lang="cs-CZ"/>
          </a:p>
        </p:txBody>
      </p:sp>
    </p:spTree>
    <p:extLst>
      <p:ext uri="{BB962C8B-B14F-4D97-AF65-F5344CB8AC3E}">
        <p14:creationId xmlns:p14="http://schemas.microsoft.com/office/powerpoint/2010/main" val="152628716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048672"/>
          </a:xfrm>
        </p:spPr>
        <p:txBody>
          <a:bodyPr>
            <a:normAutofit/>
          </a:bodyPr>
          <a:lstStyle/>
          <a:p>
            <a:pPr marL="180975" lvl="0" indent="-180975" algn="just">
              <a:lnSpc>
                <a:spcPct val="110000"/>
              </a:lnSpc>
              <a:spcBef>
                <a:spcPts val="0"/>
              </a:spcBef>
              <a:buNone/>
            </a:pPr>
            <a:r>
              <a:rPr lang="cs-CZ" sz="2400" b="1" dirty="0">
                <a:solidFill>
                  <a:srgbClr val="F79646">
                    <a:lumMod val="75000"/>
                  </a:srgbClr>
                </a:solidFill>
                <a:latin typeface="Times New Roman" panose="02020603050405020304" pitchFamily="18" charset="0"/>
                <a:cs typeface="Times New Roman" panose="02020603050405020304" pitchFamily="18" charset="0"/>
              </a:rPr>
              <a:t>Použité informační prameny</a:t>
            </a:r>
          </a:p>
          <a:p>
            <a:pPr marL="0" lvl="0" indent="12700" algn="just" fontAlgn="base">
              <a:lnSpc>
                <a:spcPct val="110000"/>
              </a:lnSpc>
              <a:spcBef>
                <a:spcPts val="0"/>
              </a:spcBef>
              <a:buClr>
                <a:srgbClr val="FFCC00"/>
              </a:buClr>
              <a:buSzPct val="120000"/>
              <a:buNone/>
              <a:defRPr/>
            </a:pPr>
            <a:r>
              <a:rPr lang="cs-CZ" sz="1800" kern="0" dirty="0">
                <a:solidFill>
                  <a:srgbClr val="000000"/>
                </a:solidFill>
                <a:latin typeface="Times New Roman" pitchFamily="18" charset="0"/>
              </a:rPr>
              <a:t>BAJTOŠ, J. </a:t>
            </a:r>
            <a:r>
              <a:rPr lang="cs-CZ" sz="1800" i="1" kern="0" dirty="0">
                <a:solidFill>
                  <a:srgbClr val="000000"/>
                </a:solidFill>
                <a:latin typeface="Times New Roman" pitchFamily="18" charset="0"/>
              </a:rPr>
              <a:t>Didaktika technických </a:t>
            </a:r>
            <a:r>
              <a:rPr lang="cs-CZ" sz="1800" i="1" kern="0" dirty="0" err="1">
                <a:solidFill>
                  <a:srgbClr val="000000"/>
                </a:solidFill>
                <a:latin typeface="Times New Roman" pitchFamily="18" charset="0"/>
              </a:rPr>
              <a:t>predmetov</a:t>
            </a:r>
            <a:r>
              <a:rPr lang="cs-CZ" sz="1800" i="1" kern="0" dirty="0">
                <a:solidFill>
                  <a:srgbClr val="000000"/>
                </a:solidFill>
                <a:latin typeface="Times New Roman" pitchFamily="18" charset="0"/>
              </a:rPr>
              <a:t>. </a:t>
            </a:r>
            <a:r>
              <a:rPr lang="cs-CZ" sz="1800" kern="0" dirty="0">
                <a:solidFill>
                  <a:srgbClr val="000000"/>
                </a:solidFill>
                <a:latin typeface="Times New Roman" pitchFamily="18" charset="0"/>
              </a:rPr>
              <a:t>Žilina: Žilinská univerzita v Žilině,1999. ISBN 80-7100-646-7</a:t>
            </a:r>
            <a:r>
              <a:rPr lang="cs-CZ" sz="1800" kern="0" dirty="0" smtClean="0">
                <a:solidFill>
                  <a:srgbClr val="000000"/>
                </a:solidFill>
                <a:latin typeface="Times New Roman" pitchFamily="18" charset="0"/>
              </a:rPr>
              <a:t>.</a:t>
            </a:r>
          </a:p>
          <a:p>
            <a:pPr marL="0" lvl="0" indent="0" algn="just">
              <a:lnSpc>
                <a:spcPct val="110000"/>
              </a:lnSpc>
              <a:spcBef>
                <a:spcPts val="0"/>
              </a:spcBef>
              <a:buNone/>
            </a:pPr>
            <a:r>
              <a:rPr lang="cs-CZ" sz="1800" dirty="0" smtClean="0">
                <a:solidFill>
                  <a:prstClr val="black"/>
                </a:solidFill>
                <a:latin typeface="Times New Roman" panose="02020603050405020304" pitchFamily="18" charset="0"/>
                <a:cs typeface="Times New Roman" panose="02020603050405020304" pitchFamily="18" charset="0"/>
              </a:rPr>
              <a:t>BEZDĚK, </a:t>
            </a:r>
            <a:r>
              <a:rPr lang="cs-CZ" sz="1800" dirty="0">
                <a:solidFill>
                  <a:prstClr val="black"/>
                </a:solidFill>
                <a:latin typeface="Times New Roman" panose="02020603050405020304" pitchFamily="18" charset="0"/>
                <a:cs typeface="Times New Roman" panose="02020603050405020304" pitchFamily="18" charset="0"/>
              </a:rPr>
              <a:t>M., </a:t>
            </a:r>
            <a:r>
              <a:rPr lang="cs-CZ" sz="1800" i="1" dirty="0">
                <a:solidFill>
                  <a:prstClr val="black"/>
                </a:solidFill>
                <a:latin typeface="Times New Roman" panose="02020603050405020304" pitchFamily="18" charset="0"/>
                <a:cs typeface="Times New Roman" panose="02020603050405020304" pitchFamily="18" charset="0"/>
              </a:rPr>
              <a:t>Elektronika I. </a:t>
            </a:r>
            <a:r>
              <a:rPr lang="cs-CZ" sz="1800" dirty="0">
                <a:solidFill>
                  <a:prstClr val="black"/>
                </a:solidFill>
                <a:latin typeface="Times New Roman" panose="02020603050405020304" pitchFamily="18" charset="0"/>
                <a:cs typeface="Times New Roman" panose="02020603050405020304" pitchFamily="18" charset="0"/>
              </a:rPr>
              <a:t>České Budějovice: Kopp, 2005, ISBN 80-7232-171-4</a:t>
            </a:r>
            <a:endParaRPr lang="cs-CZ" sz="1800" kern="0" dirty="0" smtClean="0">
              <a:solidFill>
                <a:srgbClr val="000000"/>
              </a:solidFill>
              <a:latin typeface="Times New Roman" pitchFamily="18" charset="0"/>
            </a:endParaRPr>
          </a:p>
          <a:p>
            <a:pPr marL="0" lvl="0" indent="0" algn="just">
              <a:lnSpc>
                <a:spcPct val="110000"/>
              </a:lnSpc>
              <a:spcBef>
                <a:spcPts val="0"/>
              </a:spcBef>
              <a:buNone/>
            </a:pPr>
            <a:r>
              <a:rPr lang="cs-CZ" sz="1800" kern="0" dirty="0" smtClean="0">
                <a:solidFill>
                  <a:srgbClr val="000000"/>
                </a:solidFill>
                <a:latin typeface="Times New Roman" pitchFamily="18" charset="0"/>
              </a:rPr>
              <a:t>ČADILEK</a:t>
            </a:r>
            <a:r>
              <a:rPr lang="cs-CZ" sz="1800" kern="0" dirty="0">
                <a:solidFill>
                  <a:srgbClr val="000000"/>
                </a:solidFill>
                <a:latin typeface="Times New Roman" pitchFamily="18" charset="0"/>
              </a:rPr>
              <a:t>, M. LOVEČEK, A</a:t>
            </a:r>
            <a:r>
              <a:rPr lang="cs-CZ" sz="1800" i="1" kern="0" dirty="0">
                <a:solidFill>
                  <a:srgbClr val="000000"/>
                </a:solidFill>
                <a:latin typeface="Times New Roman" pitchFamily="18" charset="0"/>
              </a:rPr>
              <a:t>. Didaktika odborných předmětů</a:t>
            </a:r>
            <a:r>
              <a:rPr lang="cs-CZ" sz="1800" kern="0" dirty="0">
                <a:solidFill>
                  <a:srgbClr val="000000"/>
                </a:solidFill>
                <a:latin typeface="Times New Roman" pitchFamily="18" charset="0"/>
              </a:rPr>
              <a:t>, Brno: PdF </a:t>
            </a:r>
            <a:r>
              <a:rPr lang="cs-CZ" sz="1800" kern="0" dirty="0" smtClean="0">
                <a:solidFill>
                  <a:srgbClr val="000000"/>
                </a:solidFill>
                <a:latin typeface="Times New Roman" pitchFamily="18" charset="0"/>
              </a:rPr>
              <a:t>MU, </a:t>
            </a:r>
            <a:r>
              <a:rPr lang="cs-CZ" sz="1800" kern="0" dirty="0">
                <a:solidFill>
                  <a:srgbClr val="000000"/>
                </a:solidFill>
                <a:latin typeface="Times New Roman" pitchFamily="18" charset="0"/>
              </a:rPr>
              <a:t>2005.</a:t>
            </a:r>
            <a:endParaRPr lang="cs-CZ" sz="1800" dirty="0" smtClean="0">
              <a:solidFill>
                <a:prstClr val="black"/>
              </a:solidFill>
              <a:latin typeface="Times New Roman" panose="02020603050405020304" pitchFamily="18" charset="0"/>
              <a:cs typeface="Times New Roman" panose="02020603050405020304" pitchFamily="18" charset="0"/>
            </a:endParaRPr>
          </a:p>
          <a:p>
            <a:pPr marL="0" lvl="0" indent="0" algn="just">
              <a:lnSpc>
                <a:spcPct val="110000"/>
              </a:lnSpc>
              <a:spcBef>
                <a:spcPts val="0"/>
              </a:spcBef>
              <a:buNone/>
            </a:pPr>
            <a:r>
              <a:rPr lang="cs-CZ" sz="1800" dirty="0" smtClean="0">
                <a:solidFill>
                  <a:prstClr val="black"/>
                </a:solidFill>
                <a:latin typeface="Times New Roman" panose="02020603050405020304" pitchFamily="18" charset="0"/>
                <a:cs typeface="Times New Roman" panose="02020603050405020304" pitchFamily="18" charset="0"/>
              </a:rPr>
              <a:t>FRIEDMANN, PECINA, P. </a:t>
            </a:r>
            <a:r>
              <a:rPr lang="cs-CZ" sz="1800" i="1" dirty="0">
                <a:solidFill>
                  <a:prstClr val="black"/>
                </a:solidFill>
                <a:latin typeface="Times New Roman" panose="02020603050405020304" pitchFamily="18" charset="0"/>
                <a:cs typeface="Times New Roman" panose="02020603050405020304" pitchFamily="18" charset="0"/>
              </a:rPr>
              <a:t>Didaktika odborných předmětů technického charakteru</a:t>
            </a:r>
            <a:r>
              <a:rPr lang="cs-CZ" sz="1800" dirty="0">
                <a:solidFill>
                  <a:prstClr val="black"/>
                </a:solidFill>
                <a:latin typeface="Times New Roman" panose="02020603050405020304" pitchFamily="18" charset="0"/>
                <a:cs typeface="Times New Roman" panose="02020603050405020304" pitchFamily="18" charset="0"/>
              </a:rPr>
              <a:t>. 1. vyd. Brno: Masarykova univerzita, 2013. 88 s. ISBN 978-80-210-6300-6.</a:t>
            </a:r>
          </a:p>
          <a:p>
            <a:pPr marL="0" indent="0" algn="just">
              <a:lnSpc>
                <a:spcPct val="110000"/>
              </a:lnSpc>
              <a:spcBef>
                <a:spcPts val="0"/>
              </a:spcBef>
              <a:buNone/>
            </a:pPr>
            <a:r>
              <a:rPr lang="cs-CZ" sz="1800" dirty="0">
                <a:latin typeface="Times New Roman"/>
                <a:ea typeface="Times New Roman"/>
              </a:rPr>
              <a:t>HUNTEROVÁ, M. </a:t>
            </a:r>
            <a:r>
              <a:rPr lang="cs-CZ" sz="1800" i="1" dirty="0">
                <a:latin typeface="Times New Roman"/>
                <a:ea typeface="Times New Roman"/>
              </a:rPr>
              <a:t>Účinné vyučování v kostce.</a:t>
            </a:r>
            <a:r>
              <a:rPr lang="cs-CZ" sz="1800" dirty="0">
                <a:latin typeface="Times New Roman"/>
                <a:ea typeface="Times New Roman"/>
              </a:rPr>
              <a:t> Praha: Portál, 1999. ISBN 80-7178-220-3</a:t>
            </a:r>
            <a:r>
              <a:rPr lang="cs-CZ" sz="1800" dirty="0" smtClean="0">
                <a:latin typeface="Times New Roman"/>
                <a:ea typeface="Times New Roman"/>
              </a:rPr>
              <a:t>.</a:t>
            </a:r>
            <a:endParaRPr lang="cs-CZ" sz="1800" dirty="0" smtClean="0">
              <a:solidFill>
                <a:prstClr val="black"/>
              </a:solidFill>
              <a:latin typeface="Times New Roman" panose="02020603050405020304" pitchFamily="18" charset="0"/>
              <a:cs typeface="Times New Roman" panose="02020603050405020304" pitchFamily="18" charset="0"/>
            </a:endParaRPr>
          </a:p>
          <a:p>
            <a:pPr marL="0" lvl="0" indent="0" algn="just">
              <a:lnSpc>
                <a:spcPct val="110000"/>
              </a:lnSpc>
              <a:spcBef>
                <a:spcPts val="0"/>
              </a:spcBef>
              <a:buNone/>
            </a:pPr>
            <a:r>
              <a:rPr lang="cs-CZ" sz="1800" dirty="0" smtClean="0">
                <a:solidFill>
                  <a:prstClr val="black"/>
                </a:solidFill>
                <a:latin typeface="Times New Roman" panose="02020603050405020304" pitchFamily="18" charset="0"/>
                <a:cs typeface="Times New Roman" panose="02020603050405020304" pitchFamily="18" charset="0"/>
              </a:rPr>
              <a:t>KOTRBA</a:t>
            </a:r>
            <a:r>
              <a:rPr lang="cs-CZ" sz="1800" dirty="0">
                <a:solidFill>
                  <a:prstClr val="black"/>
                </a:solidFill>
                <a:latin typeface="Times New Roman" panose="02020603050405020304" pitchFamily="18" charset="0"/>
                <a:cs typeface="Times New Roman" panose="02020603050405020304" pitchFamily="18" charset="0"/>
              </a:rPr>
              <a:t>, T., LACINA, L. </a:t>
            </a:r>
            <a:r>
              <a:rPr lang="cs-CZ" sz="1800" i="1" dirty="0">
                <a:solidFill>
                  <a:prstClr val="black"/>
                </a:solidFill>
                <a:latin typeface="Times New Roman" panose="02020603050405020304" pitchFamily="18" charset="0"/>
                <a:cs typeface="Times New Roman" panose="02020603050405020304" pitchFamily="18" charset="0"/>
              </a:rPr>
              <a:t>Praktické využití aktivizačních metod ve výuce. </a:t>
            </a:r>
            <a:r>
              <a:rPr lang="cs-CZ" sz="1800" dirty="0">
                <a:solidFill>
                  <a:prstClr val="black"/>
                </a:solidFill>
                <a:latin typeface="Times New Roman" panose="02020603050405020304" pitchFamily="18" charset="0"/>
                <a:cs typeface="Times New Roman" panose="02020603050405020304" pitchFamily="18" charset="0"/>
              </a:rPr>
              <a:t>Brno: Společnost pro odbornou literaturu, 2007. ISBN 978-80-87029-12-1</a:t>
            </a:r>
            <a:r>
              <a:rPr lang="cs-CZ" sz="1800" dirty="0" smtClean="0">
                <a:solidFill>
                  <a:prstClr val="black"/>
                </a:solidFill>
                <a:latin typeface="Times New Roman" panose="02020603050405020304" pitchFamily="18" charset="0"/>
                <a:cs typeface="Times New Roman" panose="02020603050405020304" pitchFamily="18" charset="0"/>
              </a:rPr>
              <a:t>.</a:t>
            </a:r>
          </a:p>
          <a:p>
            <a:pPr marL="0" lvl="0" indent="0" algn="just">
              <a:lnSpc>
                <a:spcPct val="110000"/>
              </a:lnSpc>
              <a:spcBef>
                <a:spcPts val="0"/>
              </a:spcBef>
              <a:buNone/>
            </a:pPr>
            <a:r>
              <a:rPr lang="cs-CZ" sz="1800" dirty="0" smtClean="0">
                <a:solidFill>
                  <a:prstClr val="black"/>
                </a:solidFill>
                <a:latin typeface="Times New Roman" panose="02020603050405020304" pitchFamily="18" charset="0"/>
                <a:cs typeface="Times New Roman" panose="02020603050405020304" pitchFamily="18" charset="0"/>
              </a:rPr>
              <a:t>LINKESCHOVÁ</a:t>
            </a:r>
            <a:r>
              <a:rPr lang="cs-CZ" sz="1800" dirty="0">
                <a:solidFill>
                  <a:prstClr val="black"/>
                </a:solidFill>
                <a:latin typeface="Times New Roman" panose="02020603050405020304" pitchFamily="18" charset="0"/>
                <a:cs typeface="Times New Roman" panose="02020603050405020304" pitchFamily="18" charset="0"/>
              </a:rPr>
              <a:t>, D. </a:t>
            </a:r>
            <a:r>
              <a:rPr lang="cs-CZ" sz="1800" i="1" dirty="0">
                <a:solidFill>
                  <a:prstClr val="black"/>
                </a:solidFill>
                <a:latin typeface="Times New Roman" panose="02020603050405020304" pitchFamily="18" charset="0"/>
                <a:cs typeface="Times New Roman" panose="02020603050405020304" pitchFamily="18" charset="0"/>
              </a:rPr>
              <a:t>Úvod do moderní inženýrské pedagogiky. </a:t>
            </a:r>
            <a:r>
              <a:rPr lang="cs-CZ" sz="1800" dirty="0">
                <a:solidFill>
                  <a:prstClr val="black"/>
                </a:solidFill>
                <a:latin typeface="Times New Roman" panose="02020603050405020304" pitchFamily="18" charset="0"/>
                <a:cs typeface="Times New Roman" panose="02020603050405020304" pitchFamily="18" charset="0"/>
              </a:rPr>
              <a:t>Brno: MU, 2012. ISBN</a:t>
            </a:r>
            <a:r>
              <a:rPr lang="cs-CZ" sz="1800" i="1" dirty="0">
                <a:solidFill>
                  <a:prstClr val="black"/>
                </a:solidFill>
                <a:latin typeface="Times New Roman" panose="02020603050405020304" pitchFamily="18" charset="0"/>
                <a:cs typeface="Times New Roman" panose="02020603050405020304" pitchFamily="18" charset="0"/>
              </a:rPr>
              <a:t> </a:t>
            </a:r>
            <a:r>
              <a:rPr lang="cs-CZ" sz="1800" dirty="0" smtClean="0">
                <a:solidFill>
                  <a:prstClr val="black"/>
                </a:solidFill>
                <a:latin typeface="Times New Roman" panose="02020603050405020304" pitchFamily="18" charset="0"/>
                <a:cs typeface="Times New Roman" panose="02020603050405020304" pitchFamily="18" charset="0"/>
              </a:rPr>
              <a:t>978-80-210-6177-4</a:t>
            </a:r>
          </a:p>
          <a:p>
            <a:pPr marL="0" lvl="0" indent="12700" algn="just" fontAlgn="base">
              <a:lnSpc>
                <a:spcPct val="110000"/>
              </a:lnSpc>
              <a:spcBef>
                <a:spcPts val="0"/>
              </a:spcBef>
              <a:buClr>
                <a:srgbClr val="FFCC00"/>
              </a:buClr>
              <a:buSzPct val="120000"/>
              <a:buNone/>
            </a:pPr>
            <a:r>
              <a:rPr lang="cs-CZ" altLang="cs-CZ" sz="1800" kern="0" dirty="0">
                <a:solidFill>
                  <a:srgbClr val="000000"/>
                </a:solidFill>
                <a:latin typeface="Times New Roman" pitchFamily="18" charset="0"/>
                <a:cs typeface="Times New Roman" pitchFamily="18" charset="0"/>
              </a:rPr>
              <a:t>MAŇAK, J. </a:t>
            </a:r>
            <a:r>
              <a:rPr lang="cs-CZ" altLang="cs-CZ" sz="1800" i="1" kern="0" dirty="0">
                <a:solidFill>
                  <a:srgbClr val="000000"/>
                </a:solidFill>
                <a:latin typeface="Times New Roman" pitchFamily="18" charset="0"/>
                <a:cs typeface="Times New Roman" pitchFamily="18" charset="0"/>
              </a:rPr>
              <a:t>Nárys didaktiky. </a:t>
            </a:r>
            <a:r>
              <a:rPr lang="cs-CZ" altLang="cs-CZ" sz="1800" kern="0" dirty="0">
                <a:solidFill>
                  <a:srgbClr val="000000"/>
                </a:solidFill>
                <a:latin typeface="Times New Roman" pitchFamily="18" charset="0"/>
                <a:cs typeface="Times New Roman" pitchFamily="18" charset="0"/>
              </a:rPr>
              <a:t>Brno: MU, 2001. ISBN 80-210-1661-2</a:t>
            </a:r>
            <a:r>
              <a:rPr lang="cs-CZ" altLang="cs-CZ" sz="1800" kern="0" dirty="0" smtClean="0">
                <a:solidFill>
                  <a:srgbClr val="000000"/>
                </a:solidFill>
                <a:latin typeface="Times New Roman" pitchFamily="18" charset="0"/>
                <a:cs typeface="Times New Roman" pitchFamily="18" charset="0"/>
              </a:rPr>
              <a:t>.</a:t>
            </a:r>
            <a:endParaRPr lang="cs-CZ" sz="1800" dirty="0">
              <a:solidFill>
                <a:prstClr val="black"/>
              </a:solidFill>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cs-CZ" sz="1800" dirty="0">
                <a:latin typeface="Times New Roman"/>
                <a:ea typeface="Times New Roman"/>
              </a:rPr>
              <a:t>MAŇÁK, J., ŠVEC, V. </a:t>
            </a:r>
            <a:r>
              <a:rPr lang="cs-CZ" sz="1800" i="1" dirty="0">
                <a:latin typeface="Times New Roman"/>
                <a:ea typeface="Times New Roman"/>
              </a:rPr>
              <a:t>Výukové metody.</a:t>
            </a:r>
            <a:r>
              <a:rPr lang="cs-CZ" sz="1800" dirty="0">
                <a:latin typeface="Times New Roman"/>
                <a:ea typeface="Times New Roman"/>
              </a:rPr>
              <a:t> Brno: </a:t>
            </a:r>
            <a:r>
              <a:rPr lang="cs-CZ" sz="1800" dirty="0" err="1">
                <a:latin typeface="Times New Roman"/>
                <a:ea typeface="Times New Roman"/>
              </a:rPr>
              <a:t>Paido</a:t>
            </a:r>
            <a:r>
              <a:rPr lang="cs-CZ" sz="1800" dirty="0">
                <a:latin typeface="Times New Roman"/>
                <a:ea typeface="Times New Roman"/>
              </a:rPr>
              <a:t>, 2003. ISBN 80-7315-039-5</a:t>
            </a:r>
            <a:r>
              <a:rPr lang="cs-CZ" sz="1800" dirty="0" smtClean="0">
                <a:latin typeface="Times New Roman"/>
                <a:ea typeface="Times New Roman"/>
              </a:rPr>
              <a:t>.</a:t>
            </a:r>
            <a:endParaRPr lang="cs-CZ" sz="1800" dirty="0" smtClean="0">
              <a:solidFill>
                <a:prstClr val="black"/>
              </a:solidFill>
              <a:latin typeface="Times New Roman" panose="02020603050405020304" pitchFamily="18" charset="0"/>
              <a:cs typeface="Times New Roman" panose="02020603050405020304" pitchFamily="18" charset="0"/>
            </a:endParaRPr>
          </a:p>
          <a:p>
            <a:pPr marL="0" lvl="0" indent="0" algn="just">
              <a:lnSpc>
                <a:spcPct val="110000"/>
              </a:lnSpc>
              <a:spcBef>
                <a:spcPts val="0"/>
              </a:spcBef>
              <a:buNone/>
            </a:pPr>
            <a:r>
              <a:rPr lang="cs-CZ" sz="1800" dirty="0" smtClean="0">
                <a:solidFill>
                  <a:prstClr val="black"/>
                </a:solidFill>
                <a:latin typeface="Times New Roman" panose="02020603050405020304" pitchFamily="18" charset="0"/>
                <a:cs typeface="Times New Roman" panose="02020603050405020304" pitchFamily="18" charset="0"/>
              </a:rPr>
              <a:t>MELEZINEK</a:t>
            </a:r>
            <a:r>
              <a:rPr lang="cs-CZ" sz="1800" dirty="0">
                <a:solidFill>
                  <a:prstClr val="black"/>
                </a:solidFill>
                <a:latin typeface="Times New Roman" panose="02020603050405020304" pitchFamily="18" charset="0"/>
                <a:cs typeface="Times New Roman" panose="02020603050405020304" pitchFamily="18" charset="0"/>
              </a:rPr>
              <a:t>, A. </a:t>
            </a:r>
            <a:r>
              <a:rPr lang="cs-CZ" sz="1800" i="1" dirty="0">
                <a:solidFill>
                  <a:prstClr val="black"/>
                </a:solidFill>
                <a:latin typeface="Times New Roman" panose="02020603050405020304" pitchFamily="18" charset="0"/>
                <a:cs typeface="Times New Roman" panose="02020603050405020304" pitchFamily="18" charset="0"/>
              </a:rPr>
              <a:t>Inženýrská pedagogika</a:t>
            </a:r>
            <a:r>
              <a:rPr lang="cs-CZ" sz="1800" dirty="0">
                <a:solidFill>
                  <a:prstClr val="black"/>
                </a:solidFill>
                <a:latin typeface="Times New Roman" panose="02020603050405020304" pitchFamily="18" charset="0"/>
                <a:cs typeface="Times New Roman" panose="02020603050405020304" pitchFamily="18" charset="0"/>
              </a:rPr>
              <a:t>. Praha: ČVUT, 1994.ISBN 80-01-00672-7</a:t>
            </a:r>
          </a:p>
          <a:p>
            <a:pPr marL="0" lvl="0" indent="0" algn="just">
              <a:lnSpc>
                <a:spcPct val="110000"/>
              </a:lnSpc>
              <a:spcBef>
                <a:spcPts val="0"/>
              </a:spcBef>
              <a:buNone/>
            </a:pPr>
            <a:r>
              <a:rPr lang="cs-CZ" sz="1800" dirty="0">
                <a:solidFill>
                  <a:prstClr val="black"/>
                </a:solidFill>
                <a:latin typeface="Times New Roman" panose="02020603050405020304" pitchFamily="18" charset="0"/>
                <a:cs typeface="Times New Roman" panose="02020603050405020304" pitchFamily="18" charset="0"/>
              </a:rPr>
              <a:t>OURODA, K. </a:t>
            </a:r>
            <a:r>
              <a:rPr lang="cs-CZ" sz="1800" i="1" dirty="0">
                <a:solidFill>
                  <a:prstClr val="black"/>
                </a:solidFill>
                <a:latin typeface="Times New Roman" panose="02020603050405020304" pitchFamily="18" charset="0"/>
                <a:cs typeface="Times New Roman" panose="02020603050405020304" pitchFamily="18" charset="0"/>
              </a:rPr>
              <a:t>Inženýrská pedagogika</a:t>
            </a:r>
            <a:r>
              <a:rPr lang="cs-CZ" sz="1800" dirty="0">
                <a:solidFill>
                  <a:prstClr val="black"/>
                </a:solidFill>
                <a:latin typeface="Times New Roman" panose="02020603050405020304" pitchFamily="18" charset="0"/>
                <a:cs typeface="Times New Roman" panose="02020603050405020304" pitchFamily="18" charset="0"/>
              </a:rPr>
              <a:t>. Nové Město nad Metují: KNOPP, 2013. </a:t>
            </a:r>
          </a:p>
          <a:p>
            <a:pPr marL="0" indent="0" algn="just">
              <a:lnSpc>
                <a:spcPct val="110000"/>
              </a:lnSpc>
              <a:spcBef>
                <a:spcPts val="0"/>
              </a:spcBef>
              <a:buNone/>
            </a:pPr>
            <a:r>
              <a:rPr lang="cs-CZ" sz="1800" dirty="0">
                <a:latin typeface="Times New Roman"/>
                <a:ea typeface="Times New Roman"/>
              </a:rPr>
              <a:t>PETTY, G</a:t>
            </a:r>
            <a:r>
              <a:rPr lang="cs-CZ" sz="1800" i="1" dirty="0">
                <a:latin typeface="Times New Roman"/>
                <a:ea typeface="Times New Roman"/>
              </a:rPr>
              <a:t>. Moderní vyučování.</a:t>
            </a:r>
            <a:r>
              <a:rPr lang="cs-CZ" sz="1800" dirty="0">
                <a:latin typeface="Times New Roman"/>
                <a:ea typeface="Times New Roman"/>
              </a:rPr>
              <a:t>  Praha: Portál, 1996. ISBN 80-7178-070-7</a:t>
            </a:r>
            <a:r>
              <a:rPr lang="cs-CZ" sz="1800" dirty="0" smtClean="0">
                <a:latin typeface="Times New Roman"/>
                <a:ea typeface="Times New Roman"/>
              </a:rPr>
              <a:t>.</a:t>
            </a:r>
            <a:endParaRPr lang="cs-CZ" sz="1800"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endParaRPr lang="cs-CZ" sz="1800" dirty="0">
              <a:solidFill>
                <a:prstClr val="black"/>
              </a:solidFill>
              <a:latin typeface="Times New Roman" panose="02020603050405020304" pitchFamily="18" charset="0"/>
              <a:cs typeface="Times New Roman" panose="02020603050405020304" pitchFamily="18" charset="0"/>
            </a:endParaRPr>
          </a:p>
          <a:p>
            <a:pPr marL="0" lvl="0" indent="0">
              <a:buNone/>
            </a:pPr>
            <a:endParaRPr lang="cs-CZ" sz="2400" b="1" dirty="0">
              <a:solidFill>
                <a:srgbClr val="F79646">
                  <a:lumMod val="75000"/>
                </a:srgbClr>
              </a:solidFill>
              <a:latin typeface="Times New Roman" panose="02020603050405020304" pitchFamily="18" charset="0"/>
              <a:cs typeface="Times New Roman" panose="02020603050405020304" pitchFamily="18" charset="0"/>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58</a:t>
            </a:fld>
            <a:endParaRPr lang="cs-CZ"/>
          </a:p>
        </p:txBody>
      </p:sp>
    </p:spTree>
    <p:extLst>
      <p:ext uri="{BB962C8B-B14F-4D97-AF65-F5344CB8AC3E}">
        <p14:creationId xmlns:p14="http://schemas.microsoft.com/office/powerpoint/2010/main" val="288680776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6048672"/>
          </a:xfrm>
        </p:spPr>
        <p:txBody>
          <a:bodyPr>
            <a:normAutofit fontScale="92500"/>
          </a:bodyPr>
          <a:lstStyle/>
          <a:p>
            <a:pPr marL="0" indent="0" algn="just">
              <a:lnSpc>
                <a:spcPct val="120000"/>
              </a:lnSpc>
              <a:spcBef>
                <a:spcPts val="0"/>
              </a:spcBef>
              <a:spcAft>
                <a:spcPts val="0"/>
              </a:spcAft>
              <a:buNone/>
            </a:pPr>
            <a:r>
              <a:rPr lang="cs-CZ" sz="1800" dirty="0">
                <a:latin typeface="Times New Roman"/>
                <a:ea typeface="Times New Roman"/>
              </a:rPr>
              <a:t>PECINA, P. a kol. </a:t>
            </a:r>
            <a:r>
              <a:rPr lang="cs-CZ" sz="1800" i="1" dirty="0">
                <a:latin typeface="Times New Roman"/>
                <a:ea typeface="Times New Roman"/>
              </a:rPr>
              <a:t>Metodika pro tvorbu a aplikaci didaktických prostředků propagujících vědu a techniku a profesní kariéru v rámci stávajících předmětů fyzika, chemie a technická výchova na základních školách. </a:t>
            </a:r>
            <a:r>
              <a:rPr lang="cs-CZ" sz="1800" dirty="0">
                <a:latin typeface="Times New Roman"/>
                <a:ea typeface="Times New Roman"/>
              </a:rPr>
              <a:t>Brno:</a:t>
            </a:r>
            <a:r>
              <a:rPr lang="cs-CZ" sz="1800" i="1" dirty="0">
                <a:latin typeface="Times New Roman"/>
                <a:ea typeface="Times New Roman"/>
              </a:rPr>
              <a:t> </a:t>
            </a:r>
            <a:r>
              <a:rPr lang="cs-CZ" sz="1800" dirty="0">
                <a:latin typeface="Times New Roman"/>
                <a:ea typeface="Times New Roman"/>
              </a:rPr>
              <a:t>MU, 2009. ISBN </a:t>
            </a:r>
            <a:r>
              <a:rPr lang="cs-CZ" sz="1800" dirty="0" smtClean="0">
                <a:latin typeface="Times New Roman"/>
                <a:ea typeface="Times New Roman"/>
              </a:rPr>
              <a:t>978-80-210-5088-4</a:t>
            </a:r>
            <a:endParaRPr lang="cs-CZ" sz="1800"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1800" dirty="0">
                <a:solidFill>
                  <a:prstClr val="black"/>
                </a:solidFill>
                <a:latin typeface="Times New Roman" panose="02020603050405020304" pitchFamily="18" charset="0"/>
                <a:cs typeface="Times New Roman" panose="02020603050405020304" pitchFamily="18" charset="0"/>
              </a:rPr>
              <a:t>PECINA, P. </a:t>
            </a:r>
            <a:r>
              <a:rPr lang="cs-CZ" sz="1800" i="1" dirty="0">
                <a:solidFill>
                  <a:prstClr val="black"/>
                </a:solidFill>
                <a:latin typeface="Times New Roman" panose="02020603050405020304" pitchFamily="18" charset="0"/>
                <a:cs typeface="Times New Roman" panose="02020603050405020304" pitchFamily="18" charset="0"/>
              </a:rPr>
              <a:t>Didaktika praktického vyučování pro technické obory - 1. díl</a:t>
            </a:r>
            <a:br>
              <a:rPr lang="cs-CZ" sz="1800" i="1" dirty="0">
                <a:solidFill>
                  <a:prstClr val="black"/>
                </a:solidFill>
                <a:latin typeface="Times New Roman" panose="02020603050405020304" pitchFamily="18" charset="0"/>
                <a:cs typeface="Times New Roman" panose="02020603050405020304" pitchFamily="18" charset="0"/>
              </a:rPr>
            </a:br>
            <a:r>
              <a:rPr lang="cs-CZ" sz="1800" i="1" dirty="0">
                <a:solidFill>
                  <a:prstClr val="black"/>
                </a:solidFill>
                <a:latin typeface="Times New Roman" panose="02020603050405020304" pitchFamily="18" charset="0"/>
                <a:cs typeface="Times New Roman" panose="02020603050405020304" pitchFamily="18" charset="0"/>
              </a:rPr>
              <a:t>Výuková </a:t>
            </a:r>
            <a:r>
              <a:rPr lang="cs-CZ" sz="1800" i="1" dirty="0" smtClean="0">
                <a:solidFill>
                  <a:prstClr val="black"/>
                </a:solidFill>
                <a:latin typeface="Times New Roman" panose="02020603050405020304" pitchFamily="18" charset="0"/>
                <a:cs typeface="Times New Roman" panose="02020603050405020304" pitchFamily="18" charset="0"/>
              </a:rPr>
              <a:t>opora. </a:t>
            </a:r>
            <a:r>
              <a:rPr lang="cs-CZ" sz="1800" dirty="0" smtClean="0">
                <a:solidFill>
                  <a:prstClr val="black"/>
                </a:solidFill>
                <a:latin typeface="Times New Roman" panose="02020603050405020304" pitchFamily="18" charset="0"/>
                <a:cs typeface="Times New Roman" panose="02020603050405020304" pitchFamily="18" charset="0"/>
              </a:rPr>
              <a:t>Brno: PdF MU, 2012.</a:t>
            </a:r>
            <a:endParaRPr lang="cs-CZ" sz="1800" dirty="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1800" dirty="0" smtClean="0">
                <a:solidFill>
                  <a:prstClr val="black"/>
                </a:solidFill>
                <a:latin typeface="Times New Roman" panose="02020603050405020304" pitchFamily="18" charset="0"/>
                <a:cs typeface="Times New Roman" panose="02020603050405020304" pitchFamily="18" charset="0"/>
              </a:rPr>
              <a:t>PECINA, P. </a:t>
            </a:r>
            <a:r>
              <a:rPr lang="cs-CZ" sz="1800" i="1" dirty="0" smtClean="0">
                <a:solidFill>
                  <a:prstClr val="black"/>
                </a:solidFill>
                <a:latin typeface="Times New Roman" panose="02020603050405020304" pitchFamily="18" charset="0"/>
                <a:cs typeface="Times New Roman" panose="02020603050405020304" pitchFamily="18" charset="0"/>
              </a:rPr>
              <a:t>Projektování a příprava výuky v odborném technickém vzdělávání na středních školách. </a:t>
            </a:r>
            <a:r>
              <a:rPr lang="cs-CZ" sz="1800" dirty="0" smtClean="0">
                <a:solidFill>
                  <a:prstClr val="black"/>
                </a:solidFill>
                <a:latin typeface="Times New Roman" panose="02020603050405020304" pitchFamily="18" charset="0"/>
                <a:cs typeface="Times New Roman" panose="02020603050405020304" pitchFamily="18" charset="0"/>
              </a:rPr>
              <a:t>Brno: PdF MU, 2013</a:t>
            </a:r>
            <a:r>
              <a:rPr lang="cs-CZ" sz="1800" baseline="30000" dirty="0" smtClean="0">
                <a:solidFill>
                  <a:prstClr val="black"/>
                </a:solidFill>
                <a:latin typeface="Times New Roman" panose="02020603050405020304" pitchFamily="18" charset="0"/>
                <a:cs typeface="Times New Roman" panose="02020603050405020304" pitchFamily="18" charset="0"/>
              </a:rPr>
              <a:t>a</a:t>
            </a:r>
          </a:p>
          <a:p>
            <a:pPr marL="0" lvl="0" indent="0" algn="just">
              <a:buNone/>
            </a:pPr>
            <a:r>
              <a:rPr lang="cs-CZ" sz="1800" dirty="0" smtClean="0">
                <a:solidFill>
                  <a:prstClr val="black"/>
                </a:solidFill>
                <a:latin typeface="Times New Roman" panose="02020603050405020304" pitchFamily="18" charset="0"/>
                <a:cs typeface="Times New Roman" panose="02020603050405020304" pitchFamily="18" charset="0"/>
              </a:rPr>
              <a:t>PECINA, P. </a:t>
            </a:r>
            <a:r>
              <a:rPr lang="cs-CZ" sz="1800" i="1" dirty="0" smtClean="0">
                <a:solidFill>
                  <a:prstClr val="black"/>
                </a:solidFill>
                <a:latin typeface="Times New Roman" panose="02020603050405020304" pitchFamily="18" charset="0"/>
                <a:cs typeface="Times New Roman" panose="02020603050405020304" pitchFamily="18" charset="0"/>
              </a:rPr>
              <a:t>Aspekty využití učebních pomůcek a didaktické techniky v technickém vzdělávání na středních školách. </a:t>
            </a:r>
            <a:r>
              <a:rPr lang="cs-CZ" sz="1800" dirty="0">
                <a:solidFill>
                  <a:prstClr val="black"/>
                </a:solidFill>
                <a:latin typeface="Times New Roman" panose="02020603050405020304" pitchFamily="18" charset="0"/>
                <a:cs typeface="Times New Roman" panose="02020603050405020304" pitchFamily="18" charset="0"/>
              </a:rPr>
              <a:t>Brno: PdF MU, </a:t>
            </a:r>
            <a:r>
              <a:rPr lang="cs-CZ" sz="1800" dirty="0" smtClean="0">
                <a:solidFill>
                  <a:prstClr val="black"/>
                </a:solidFill>
                <a:latin typeface="Times New Roman" panose="02020603050405020304" pitchFamily="18" charset="0"/>
                <a:cs typeface="Times New Roman" panose="02020603050405020304" pitchFamily="18" charset="0"/>
              </a:rPr>
              <a:t>2013</a:t>
            </a:r>
            <a:r>
              <a:rPr lang="cs-CZ" sz="1800" baseline="30000" dirty="0" smtClean="0">
                <a:solidFill>
                  <a:prstClr val="black"/>
                </a:solidFill>
                <a:latin typeface="Times New Roman" panose="02020603050405020304" pitchFamily="18" charset="0"/>
                <a:cs typeface="Times New Roman" panose="02020603050405020304" pitchFamily="18" charset="0"/>
              </a:rPr>
              <a:t>b</a:t>
            </a:r>
            <a:endParaRPr lang="cs-CZ" sz="1800"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1800" dirty="0" smtClean="0">
                <a:solidFill>
                  <a:prstClr val="black"/>
                </a:solidFill>
                <a:latin typeface="Times New Roman" panose="02020603050405020304" pitchFamily="18" charset="0"/>
                <a:cs typeface="Times New Roman" panose="02020603050405020304" pitchFamily="18" charset="0"/>
              </a:rPr>
              <a:t>PECINA, P. </a:t>
            </a:r>
            <a:r>
              <a:rPr lang="cs-CZ" sz="1800" i="1" dirty="0" smtClean="0">
                <a:solidFill>
                  <a:prstClr val="black"/>
                </a:solidFill>
                <a:latin typeface="Times New Roman" panose="02020603050405020304" pitchFamily="18" charset="0"/>
                <a:cs typeface="Times New Roman" panose="02020603050405020304" pitchFamily="18" charset="0"/>
              </a:rPr>
              <a:t>Didaktika odborných předmětů (úvod do oborových didaktik, didaktika odborných předmětů) pro magisterské studium učitelství odborných předmětů. Výuková opora. </a:t>
            </a:r>
            <a:r>
              <a:rPr lang="cs-CZ" sz="1800" dirty="0" smtClean="0">
                <a:solidFill>
                  <a:prstClr val="black"/>
                </a:solidFill>
                <a:latin typeface="Times New Roman" panose="02020603050405020304" pitchFamily="18" charset="0"/>
                <a:cs typeface="Times New Roman" panose="02020603050405020304" pitchFamily="18" charset="0"/>
              </a:rPr>
              <a:t>Brno: </a:t>
            </a:r>
            <a:r>
              <a:rPr lang="cs-CZ" sz="1800" dirty="0" err="1" smtClean="0">
                <a:solidFill>
                  <a:prstClr val="black"/>
                </a:solidFill>
                <a:latin typeface="Times New Roman" panose="02020603050405020304" pitchFamily="18" charset="0"/>
                <a:cs typeface="Times New Roman" panose="02020603050405020304" pitchFamily="18" charset="0"/>
              </a:rPr>
              <a:t>PdF</a:t>
            </a:r>
            <a:r>
              <a:rPr lang="cs-CZ" sz="1800" dirty="0" smtClean="0">
                <a:solidFill>
                  <a:prstClr val="black"/>
                </a:solidFill>
                <a:latin typeface="Times New Roman" panose="02020603050405020304" pitchFamily="18" charset="0"/>
                <a:cs typeface="Times New Roman" panose="02020603050405020304" pitchFamily="18" charset="0"/>
              </a:rPr>
              <a:t> MU, 2014. </a:t>
            </a:r>
          </a:p>
          <a:p>
            <a:pPr marL="0" lvl="0" indent="12700" algn="just" eaLnBrk="0" fontAlgn="base" hangingPunct="0">
              <a:spcAft>
                <a:spcPct val="0"/>
              </a:spcAft>
              <a:buClr>
                <a:srgbClr val="FFCC00"/>
              </a:buClr>
              <a:buSzPct val="120000"/>
              <a:buNone/>
              <a:defRPr/>
            </a:pPr>
            <a:r>
              <a:rPr lang="cs-CZ" sz="1800" kern="0" dirty="0">
                <a:solidFill>
                  <a:srgbClr val="000000"/>
                </a:solidFill>
                <a:latin typeface="Times New Roman" pitchFamily="18" charset="0"/>
                <a:cs typeface="Times New Roman" pitchFamily="18" charset="0"/>
              </a:rPr>
              <a:t>VANĚCEK, D. </a:t>
            </a:r>
            <a:r>
              <a:rPr lang="cs-CZ" sz="1800" i="1" kern="0" dirty="0">
                <a:solidFill>
                  <a:srgbClr val="000000"/>
                </a:solidFill>
                <a:latin typeface="Times New Roman" pitchFamily="18" charset="0"/>
                <a:cs typeface="Times New Roman" pitchFamily="18" charset="0"/>
              </a:rPr>
              <a:t>Informační a komunikační technologie ve vzdělávání</a:t>
            </a:r>
            <a:r>
              <a:rPr lang="cs-CZ" sz="1800" kern="0" dirty="0">
                <a:solidFill>
                  <a:srgbClr val="000000"/>
                </a:solidFill>
                <a:latin typeface="Times New Roman" pitchFamily="18" charset="0"/>
                <a:cs typeface="Times New Roman" pitchFamily="18" charset="0"/>
              </a:rPr>
              <a:t>. Praha: ČVUT, 2008. ISBN 978-80-01-04087-4. </a:t>
            </a:r>
          </a:p>
          <a:p>
            <a:pPr marL="0" lvl="0" indent="0" algn="just">
              <a:buNone/>
            </a:pPr>
            <a:endParaRPr lang="cs-CZ" sz="1800" b="1" dirty="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1800" b="1" dirty="0" smtClean="0">
                <a:solidFill>
                  <a:prstClr val="black"/>
                </a:solidFill>
                <a:latin typeface="Times New Roman" panose="02020603050405020304" pitchFamily="18" charset="0"/>
                <a:cs typeface="Times New Roman" panose="02020603050405020304" pitchFamily="18" charset="0"/>
              </a:rPr>
              <a:t>Internetové </a:t>
            </a:r>
            <a:r>
              <a:rPr lang="cs-CZ" sz="1800" b="1" dirty="0">
                <a:solidFill>
                  <a:prstClr val="black"/>
                </a:solidFill>
                <a:latin typeface="Times New Roman" panose="02020603050405020304" pitchFamily="18" charset="0"/>
                <a:cs typeface="Times New Roman" panose="02020603050405020304" pitchFamily="18" charset="0"/>
              </a:rPr>
              <a:t>zdroje</a:t>
            </a:r>
          </a:p>
          <a:p>
            <a:pPr marL="0" lvl="0" indent="0" algn="just">
              <a:buNone/>
            </a:pPr>
            <a:r>
              <a:rPr lang="cs-CZ" sz="1800" dirty="0" smtClean="0">
                <a:solidFill>
                  <a:prstClr val="black"/>
                </a:solidFill>
                <a:latin typeface="Times New Roman" panose="02020603050405020304" pitchFamily="18" charset="0"/>
                <a:cs typeface="Times New Roman" panose="02020603050405020304" pitchFamily="18" charset="0"/>
              </a:rPr>
              <a:t>http</a:t>
            </a:r>
            <a:r>
              <a:rPr lang="cs-CZ" sz="1800" dirty="0">
                <a:solidFill>
                  <a:prstClr val="black"/>
                </a:solidFill>
                <a:latin typeface="Times New Roman" panose="02020603050405020304" pitchFamily="18" charset="0"/>
                <a:cs typeface="Times New Roman" panose="02020603050405020304" pitchFamily="18" charset="0"/>
              </a:rPr>
              <a:t>://www.issabrno.cz/automechanik</a:t>
            </a:r>
            <a:r>
              <a:rPr lang="cs-CZ" sz="1800" dirty="0" smtClean="0">
                <a:solidFill>
                  <a:prstClr val="black"/>
                </a:solidFill>
                <a:latin typeface="Times New Roman" panose="02020603050405020304" pitchFamily="18" charset="0"/>
                <a:cs typeface="Times New Roman" panose="02020603050405020304" pitchFamily="18" charset="0"/>
              </a:rPr>
              <a:t>/</a:t>
            </a:r>
            <a:endParaRPr lang="cs-CZ" sz="1800" dirty="0">
              <a:solidFill>
                <a:prstClr val="black"/>
              </a:solidFill>
              <a:latin typeface="Times New Roman" panose="02020603050405020304" pitchFamily="18" charset="0"/>
              <a:cs typeface="Times New Roman" panose="02020603050405020304" pitchFamily="18" charset="0"/>
            </a:endParaRPr>
          </a:p>
          <a:p>
            <a:pPr marL="0" lvl="0" indent="0">
              <a:buNone/>
            </a:pPr>
            <a:r>
              <a:rPr lang="cs-CZ" sz="1800" dirty="0" smtClean="0">
                <a:latin typeface="Times New Roman" panose="02020603050405020304" pitchFamily="18" charset="0"/>
                <a:cs typeface="Times New Roman" panose="02020603050405020304" pitchFamily="18" charset="0"/>
              </a:rPr>
              <a:t>http://www.nuv.cz</a:t>
            </a:r>
          </a:p>
          <a:p>
            <a:pPr marL="0" lvl="0" indent="0">
              <a:buNone/>
            </a:pPr>
            <a:r>
              <a:rPr lang="cs-CZ" sz="1800" dirty="0">
                <a:latin typeface="Times New Roman" panose="02020603050405020304" pitchFamily="18" charset="0"/>
                <a:cs typeface="Times New Roman" panose="02020603050405020304" pitchFamily="18" charset="0"/>
              </a:rPr>
              <a:t>http://www.narodnikvalifikace.cz</a:t>
            </a:r>
            <a:r>
              <a:rPr lang="cs-CZ" sz="1800" dirty="0" smtClean="0">
                <a:latin typeface="Times New Roman" panose="02020603050405020304" pitchFamily="18" charset="0"/>
                <a:cs typeface="Times New Roman" panose="02020603050405020304" pitchFamily="18" charset="0"/>
              </a:rPr>
              <a:t>/</a:t>
            </a:r>
          </a:p>
          <a:p>
            <a:pPr marL="0" lvl="0" indent="0">
              <a:buNone/>
            </a:pPr>
            <a:r>
              <a:rPr lang="cs-CZ" sz="1800" dirty="0">
                <a:latin typeface="Times New Roman" panose="02020603050405020304" pitchFamily="18" charset="0"/>
                <a:cs typeface="Times New Roman" panose="02020603050405020304" pitchFamily="18" charset="0"/>
              </a:rPr>
              <a:t>http://www.soubosonohy.cz</a:t>
            </a:r>
            <a:r>
              <a:rPr lang="cs-CZ" sz="1800" dirty="0" smtClean="0">
                <a:latin typeface="Times New Roman" panose="02020603050405020304" pitchFamily="18" charset="0"/>
                <a:cs typeface="Times New Roman" panose="02020603050405020304" pitchFamily="18" charset="0"/>
              </a:rPr>
              <a:t>/</a:t>
            </a: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59</a:t>
            </a:fld>
            <a:endParaRPr lang="cs-CZ"/>
          </a:p>
        </p:txBody>
      </p:sp>
    </p:spTree>
    <p:extLst>
      <p:ext uri="{BB962C8B-B14F-4D97-AF65-F5344CB8AC3E}">
        <p14:creationId xmlns:p14="http://schemas.microsoft.com/office/powerpoint/2010/main" val="10023020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a:bodyPr>
          <a:lstStyle/>
          <a:p>
            <a:pPr marL="0" indent="0">
              <a:buNone/>
            </a:pPr>
            <a:r>
              <a:rPr lang="cs-CZ" sz="2000" b="1" dirty="0" smtClean="0">
                <a:latin typeface="Times New Roman" panose="02020603050405020304" pitchFamily="18" charset="0"/>
                <a:cs typeface="Times New Roman" panose="02020603050405020304" pitchFamily="18" charset="0"/>
              </a:rPr>
              <a:t>Vyučující:</a:t>
            </a:r>
          </a:p>
          <a:p>
            <a:pPr marL="0" indent="0" algn="just">
              <a:spcBef>
                <a:spcPts val="0"/>
              </a:spcBef>
              <a:spcAft>
                <a:spcPts val="0"/>
              </a:spcAft>
              <a:buNone/>
            </a:pPr>
            <a:r>
              <a:rPr lang="cs-CZ" sz="1800" dirty="0" smtClean="0">
                <a:latin typeface="Times New Roman"/>
                <a:ea typeface="Times New Roman"/>
              </a:rPr>
              <a:t>Mgr</a:t>
            </a:r>
            <a:r>
              <a:rPr lang="cs-CZ" sz="1800" dirty="0">
                <a:latin typeface="Times New Roman"/>
                <a:ea typeface="Times New Roman"/>
              </a:rPr>
              <a:t>. Pavel Pecina, </a:t>
            </a:r>
            <a:r>
              <a:rPr lang="cs-CZ" sz="1800" dirty="0" smtClean="0">
                <a:latin typeface="Times New Roman"/>
                <a:ea typeface="Times New Roman"/>
              </a:rPr>
              <a:t>Ph.D.</a:t>
            </a:r>
          </a:p>
          <a:p>
            <a:pPr marL="0" indent="0" algn="just">
              <a:spcBef>
                <a:spcPts val="0"/>
              </a:spcBef>
              <a:spcAft>
                <a:spcPts val="0"/>
              </a:spcAft>
              <a:buNone/>
            </a:pPr>
            <a:r>
              <a:rPr lang="cs-CZ" sz="1800" dirty="0" smtClean="0">
                <a:latin typeface="Times New Roman"/>
                <a:ea typeface="Times New Roman"/>
              </a:rPr>
              <a:t>Masarykova univerzita</a:t>
            </a:r>
          </a:p>
          <a:p>
            <a:pPr marL="0" indent="0" algn="just">
              <a:spcBef>
                <a:spcPts val="0"/>
              </a:spcBef>
              <a:spcAft>
                <a:spcPts val="0"/>
              </a:spcAft>
              <a:buNone/>
            </a:pPr>
            <a:r>
              <a:rPr lang="cs-CZ" sz="1800" dirty="0" smtClean="0">
                <a:latin typeface="Times New Roman"/>
                <a:ea typeface="Times New Roman"/>
              </a:rPr>
              <a:t>Pedagogická </a:t>
            </a:r>
            <a:r>
              <a:rPr lang="cs-CZ" sz="1800" dirty="0">
                <a:latin typeface="Times New Roman"/>
                <a:ea typeface="Times New Roman"/>
              </a:rPr>
              <a:t>fakulta</a:t>
            </a:r>
          </a:p>
          <a:p>
            <a:pPr marL="0" indent="0" algn="just">
              <a:spcBef>
                <a:spcPts val="0"/>
              </a:spcBef>
              <a:spcAft>
                <a:spcPts val="0"/>
              </a:spcAft>
              <a:buNone/>
            </a:pPr>
            <a:r>
              <a:rPr lang="cs-CZ" sz="1800" dirty="0">
                <a:latin typeface="Times New Roman"/>
                <a:ea typeface="Times New Roman"/>
              </a:rPr>
              <a:t>Katedra fyziky, chemie a odborného vzdělávání </a:t>
            </a:r>
          </a:p>
          <a:p>
            <a:pPr marL="0" indent="0" algn="just">
              <a:spcBef>
                <a:spcPts val="0"/>
              </a:spcBef>
              <a:spcAft>
                <a:spcPts val="0"/>
              </a:spcAft>
              <a:buNone/>
            </a:pPr>
            <a:r>
              <a:rPr lang="cs-CZ" sz="1800" dirty="0">
                <a:latin typeface="Times New Roman"/>
                <a:ea typeface="Times New Roman"/>
              </a:rPr>
              <a:t>Poříčí </a:t>
            </a:r>
            <a:r>
              <a:rPr lang="cs-CZ" sz="1800" dirty="0" smtClean="0">
                <a:latin typeface="Times New Roman"/>
                <a:ea typeface="Times New Roman"/>
              </a:rPr>
              <a:t>7, 4. patro</a:t>
            </a:r>
            <a:endParaRPr lang="cs-CZ" sz="1800" dirty="0">
              <a:latin typeface="Times New Roman"/>
              <a:ea typeface="Times New Roman"/>
            </a:endParaRPr>
          </a:p>
          <a:p>
            <a:pPr marL="0" indent="0" algn="just">
              <a:spcBef>
                <a:spcPts val="0"/>
              </a:spcBef>
              <a:spcAft>
                <a:spcPts val="0"/>
              </a:spcAft>
              <a:buNone/>
            </a:pPr>
            <a:r>
              <a:rPr lang="cs-CZ" sz="1800" dirty="0">
                <a:latin typeface="Times New Roman"/>
                <a:ea typeface="Times New Roman"/>
              </a:rPr>
              <a:t>603 00 Brno</a:t>
            </a:r>
          </a:p>
          <a:p>
            <a:pPr marL="0" indent="0" algn="just">
              <a:spcBef>
                <a:spcPts val="0"/>
              </a:spcBef>
              <a:spcAft>
                <a:spcPts val="0"/>
              </a:spcAft>
              <a:buNone/>
            </a:pPr>
            <a:r>
              <a:rPr lang="cs-CZ" sz="1800" dirty="0">
                <a:latin typeface="Times New Roman"/>
                <a:ea typeface="Times New Roman"/>
              </a:rPr>
              <a:t>Česká Republika </a:t>
            </a:r>
          </a:p>
          <a:p>
            <a:pPr marL="0" indent="0" algn="just">
              <a:spcBef>
                <a:spcPts val="0"/>
              </a:spcBef>
              <a:spcAft>
                <a:spcPts val="0"/>
              </a:spcAft>
              <a:buNone/>
            </a:pPr>
            <a:r>
              <a:rPr lang="cs-CZ" sz="1800" dirty="0">
                <a:latin typeface="Times New Roman"/>
                <a:ea typeface="Times New Roman"/>
              </a:rPr>
              <a:t>Tel: +420 54949 5488</a:t>
            </a:r>
          </a:p>
          <a:p>
            <a:pPr marL="0" indent="0" algn="just">
              <a:spcBef>
                <a:spcPts val="0"/>
              </a:spcBef>
              <a:spcAft>
                <a:spcPts val="0"/>
              </a:spcAft>
              <a:buNone/>
            </a:pPr>
            <a:r>
              <a:rPr lang="cs-CZ" sz="1800" dirty="0">
                <a:latin typeface="Times New Roman"/>
                <a:ea typeface="Times New Roman"/>
              </a:rPr>
              <a:t>Mail: </a:t>
            </a:r>
            <a:r>
              <a:rPr lang="cs-CZ" sz="1800" u="sng" dirty="0" err="1">
                <a:solidFill>
                  <a:srgbClr val="0000FF"/>
                </a:solidFill>
                <a:latin typeface="Times New Roman"/>
                <a:ea typeface="Times New Roman"/>
                <a:hlinkClick r:id="rId2"/>
              </a:rPr>
              <a:t>ppecina</a:t>
            </a:r>
            <a:r>
              <a:rPr lang="de-DE" sz="1800" u="sng" dirty="0">
                <a:solidFill>
                  <a:srgbClr val="0000FF"/>
                </a:solidFill>
                <a:latin typeface="Times New Roman"/>
                <a:ea typeface="Times New Roman"/>
                <a:hlinkClick r:id="rId2"/>
              </a:rPr>
              <a:t>@ped.muni.cz</a:t>
            </a:r>
            <a:endParaRPr lang="cs-CZ" sz="1800" dirty="0">
              <a:latin typeface="Times New Roman"/>
              <a:ea typeface="Times New Roman"/>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6</a:t>
            </a:fld>
            <a:endParaRPr lang="cs-CZ"/>
          </a:p>
        </p:txBody>
      </p:sp>
    </p:spTree>
    <p:extLst>
      <p:ext uri="{BB962C8B-B14F-4D97-AF65-F5344CB8AC3E}">
        <p14:creationId xmlns:p14="http://schemas.microsoft.com/office/powerpoint/2010/main" val="279884615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048672"/>
          </a:xfrm>
        </p:spPr>
        <p:txBody>
          <a:bodyPr>
            <a:normAutofit lnSpcReduction="10000"/>
          </a:bodyPr>
          <a:lstStyle/>
          <a:p>
            <a:pPr marL="0" lvl="0" indent="0">
              <a:buNone/>
            </a:pPr>
            <a:r>
              <a:rPr lang="cs-CZ" sz="2400" b="1" dirty="0">
                <a:solidFill>
                  <a:srgbClr val="F79646">
                    <a:lumMod val="75000"/>
                  </a:srgbClr>
                </a:solidFill>
                <a:latin typeface="Times New Roman" panose="02020603050405020304" pitchFamily="18" charset="0"/>
                <a:cs typeface="Times New Roman" panose="02020603050405020304" pitchFamily="18" charset="0"/>
              </a:rPr>
              <a:t>Abstrakt, klíčová slova, </a:t>
            </a:r>
            <a:r>
              <a:rPr lang="cs-CZ" sz="2400" b="1" dirty="0" err="1">
                <a:solidFill>
                  <a:srgbClr val="F79646">
                    <a:lumMod val="75000"/>
                  </a:srgbClr>
                </a:solidFill>
                <a:latin typeface="Times New Roman" panose="02020603050405020304" pitchFamily="18" charset="0"/>
                <a:cs typeface="Times New Roman" panose="02020603050405020304" pitchFamily="18" charset="0"/>
              </a:rPr>
              <a:t>abstract</a:t>
            </a:r>
            <a:r>
              <a:rPr lang="cs-CZ" sz="2400" b="1" dirty="0">
                <a:solidFill>
                  <a:srgbClr val="F79646">
                    <a:lumMod val="75000"/>
                  </a:srgbClr>
                </a:solidFill>
                <a:latin typeface="Times New Roman" panose="02020603050405020304" pitchFamily="18" charset="0"/>
                <a:cs typeface="Times New Roman" panose="02020603050405020304" pitchFamily="18" charset="0"/>
              </a:rPr>
              <a:t>, </a:t>
            </a:r>
            <a:r>
              <a:rPr lang="cs-CZ" sz="2400" b="1" dirty="0" err="1">
                <a:solidFill>
                  <a:srgbClr val="F79646">
                    <a:lumMod val="75000"/>
                  </a:srgbClr>
                </a:solidFill>
                <a:latin typeface="Times New Roman" panose="02020603050405020304" pitchFamily="18" charset="0"/>
                <a:cs typeface="Times New Roman" panose="02020603050405020304" pitchFamily="18" charset="0"/>
              </a:rPr>
              <a:t>key</a:t>
            </a:r>
            <a:r>
              <a:rPr lang="cs-CZ" sz="2400" b="1" dirty="0">
                <a:solidFill>
                  <a:srgbClr val="F79646">
                    <a:lumMod val="75000"/>
                  </a:srgbClr>
                </a:solidFill>
                <a:latin typeface="Times New Roman" panose="02020603050405020304" pitchFamily="18" charset="0"/>
                <a:cs typeface="Times New Roman" panose="02020603050405020304" pitchFamily="18" charset="0"/>
              </a:rPr>
              <a:t> </a:t>
            </a:r>
            <a:r>
              <a:rPr lang="cs-CZ" sz="2400" b="1" dirty="0" err="1">
                <a:solidFill>
                  <a:srgbClr val="F79646">
                    <a:lumMod val="75000"/>
                  </a:srgbClr>
                </a:solidFill>
                <a:latin typeface="Times New Roman" panose="02020603050405020304" pitchFamily="18" charset="0"/>
                <a:cs typeface="Times New Roman" panose="02020603050405020304" pitchFamily="18" charset="0"/>
              </a:rPr>
              <a:t>words</a:t>
            </a:r>
            <a:endParaRPr lang="cs-CZ" sz="2400" b="1" dirty="0">
              <a:solidFill>
                <a:srgbClr val="F79646">
                  <a:lumMod val="75000"/>
                </a:srgbClr>
              </a:solidFill>
              <a:latin typeface="Times New Roman" panose="02020603050405020304" pitchFamily="18" charset="0"/>
              <a:cs typeface="Times New Roman" panose="02020603050405020304" pitchFamily="18" charset="0"/>
            </a:endParaRPr>
          </a:p>
          <a:p>
            <a:pPr marL="0" lvl="0" indent="0" algn="just">
              <a:buNone/>
            </a:pPr>
            <a:r>
              <a:rPr lang="cs-CZ" sz="1800" b="1" dirty="0" smtClean="0">
                <a:solidFill>
                  <a:prstClr val="black"/>
                </a:solidFill>
                <a:latin typeface="Times New Roman" panose="02020603050405020304" pitchFamily="18" charset="0"/>
                <a:cs typeface="Times New Roman" panose="02020603050405020304" pitchFamily="18" charset="0"/>
              </a:rPr>
              <a:t>Abstrakt</a:t>
            </a:r>
          </a:p>
          <a:p>
            <a:pPr marL="0" lvl="0" indent="0" algn="just">
              <a:buNone/>
            </a:pPr>
            <a:r>
              <a:rPr lang="cs-CZ" sz="1800" dirty="0" smtClean="0">
                <a:solidFill>
                  <a:prstClr val="black"/>
                </a:solidFill>
                <a:latin typeface="Times New Roman" panose="02020603050405020304" pitchFamily="18" charset="0"/>
                <a:cs typeface="Times New Roman" panose="02020603050405020304" pitchFamily="18" charset="0"/>
              </a:rPr>
              <a:t>Předložená výuková opora je zaměřena na vybrané otázky inženýrské </a:t>
            </a:r>
            <a:r>
              <a:rPr lang="cs-CZ" sz="1800" dirty="0">
                <a:solidFill>
                  <a:prstClr val="black"/>
                </a:solidFill>
                <a:latin typeface="Times New Roman" panose="02020603050405020304" pitchFamily="18" charset="0"/>
                <a:cs typeface="Times New Roman" panose="02020603050405020304" pitchFamily="18" charset="0"/>
              </a:rPr>
              <a:t>pedagogiky s aspektem využití </a:t>
            </a:r>
            <a:r>
              <a:rPr lang="cs-CZ" sz="1800" dirty="0" smtClean="0">
                <a:solidFill>
                  <a:prstClr val="black"/>
                </a:solidFill>
                <a:latin typeface="Times New Roman" panose="02020603050405020304" pitchFamily="18" charset="0"/>
                <a:cs typeface="Times New Roman" panose="02020603050405020304" pitchFamily="18" charset="0"/>
              </a:rPr>
              <a:t>ve </a:t>
            </a:r>
            <a:r>
              <a:rPr lang="cs-CZ" sz="1800" dirty="0">
                <a:solidFill>
                  <a:prstClr val="black"/>
                </a:solidFill>
                <a:latin typeface="Times New Roman" panose="02020603050405020304" pitchFamily="18" charset="0"/>
                <a:cs typeface="Times New Roman" panose="02020603050405020304" pitchFamily="18" charset="0"/>
              </a:rPr>
              <a:t>středoškolském odborném vzdělávání. </a:t>
            </a:r>
            <a:r>
              <a:rPr lang="cs-CZ" sz="1800" dirty="0" smtClean="0">
                <a:solidFill>
                  <a:prstClr val="black"/>
                </a:solidFill>
                <a:latin typeface="Times New Roman" panose="02020603050405020304" pitchFamily="18" charset="0"/>
                <a:cs typeface="Times New Roman" panose="02020603050405020304" pitchFamily="18" charset="0"/>
              </a:rPr>
              <a:t>Po </a:t>
            </a:r>
            <a:r>
              <a:rPr lang="cs-CZ" sz="1800" dirty="0">
                <a:solidFill>
                  <a:prstClr val="black"/>
                </a:solidFill>
                <a:latin typeface="Times New Roman" panose="02020603050405020304" pitchFamily="18" charset="0"/>
                <a:cs typeface="Times New Roman" panose="02020603050405020304" pitchFamily="18" charset="0"/>
              </a:rPr>
              <a:t>vymezení řešené problematiky jsme se zaměřili na významné osobnosti </a:t>
            </a:r>
            <a:r>
              <a:rPr lang="cs-CZ" sz="1800" dirty="0" smtClean="0">
                <a:solidFill>
                  <a:prstClr val="black"/>
                </a:solidFill>
                <a:latin typeface="Times New Roman" panose="02020603050405020304" pitchFamily="18" charset="0"/>
                <a:cs typeface="Times New Roman" panose="02020603050405020304" pitchFamily="18" charset="0"/>
              </a:rPr>
              <a:t>inženýrské pedagogiky,  </a:t>
            </a:r>
            <a:r>
              <a:rPr lang="cs-CZ" sz="1800" dirty="0">
                <a:solidFill>
                  <a:prstClr val="black"/>
                </a:solidFill>
                <a:latin typeface="Times New Roman" panose="02020603050405020304" pitchFamily="18" charset="0"/>
                <a:cs typeface="Times New Roman" panose="02020603050405020304" pitchFamily="18" charset="0"/>
              </a:rPr>
              <a:t>informační zdroje </a:t>
            </a:r>
            <a:r>
              <a:rPr lang="cs-CZ" sz="1800" dirty="0" smtClean="0">
                <a:solidFill>
                  <a:prstClr val="black"/>
                </a:solidFill>
                <a:latin typeface="Times New Roman" panose="02020603050405020304" pitchFamily="18" charset="0"/>
                <a:cs typeface="Times New Roman" panose="02020603050405020304" pitchFamily="18" charset="0"/>
              </a:rPr>
              <a:t>inženýrské pedagogiky, </a:t>
            </a:r>
            <a:r>
              <a:rPr lang="cs-CZ" sz="1800" dirty="0">
                <a:solidFill>
                  <a:prstClr val="black"/>
                </a:solidFill>
                <a:latin typeface="Times New Roman" panose="02020603050405020304" pitchFamily="18" charset="0"/>
                <a:cs typeface="Times New Roman" panose="02020603050405020304" pitchFamily="18" charset="0"/>
              </a:rPr>
              <a:t>dále potom na cíle a obsah vzdělávání, technologii vzdělávání a celoživotní vzdělávání. Poslední část je věnována vybraným ukázkám a aplikačním </a:t>
            </a:r>
            <a:r>
              <a:rPr lang="cs-CZ" sz="1800" dirty="0" smtClean="0">
                <a:solidFill>
                  <a:prstClr val="black"/>
                </a:solidFill>
                <a:latin typeface="Times New Roman" panose="02020603050405020304" pitchFamily="18" charset="0"/>
                <a:cs typeface="Times New Roman" panose="02020603050405020304" pitchFamily="18" charset="0"/>
              </a:rPr>
              <a:t>příkladům z pedagogické praxe. </a:t>
            </a:r>
          </a:p>
          <a:p>
            <a:pPr marL="0" lvl="0" indent="0" algn="just">
              <a:buNone/>
            </a:pPr>
            <a:endParaRPr lang="cs-CZ" sz="1800" dirty="0">
              <a:solidFill>
                <a:prstClr val="black"/>
              </a:solidFill>
              <a:latin typeface="Times New Roman" panose="02020603050405020304" pitchFamily="18" charset="0"/>
              <a:cs typeface="Times New Roman" panose="02020603050405020304" pitchFamily="18" charset="0"/>
            </a:endParaRPr>
          </a:p>
          <a:p>
            <a:pPr marL="0" lvl="0" indent="0" algn="just">
              <a:buNone/>
            </a:pPr>
            <a:r>
              <a:rPr lang="cs-CZ" sz="1800" b="1" dirty="0" smtClean="0">
                <a:solidFill>
                  <a:prstClr val="black"/>
                </a:solidFill>
                <a:latin typeface="Times New Roman" panose="02020603050405020304" pitchFamily="18" charset="0"/>
                <a:cs typeface="Times New Roman" panose="02020603050405020304" pitchFamily="18" charset="0"/>
              </a:rPr>
              <a:t>Klíčová slova: </a:t>
            </a:r>
            <a:r>
              <a:rPr lang="cs-CZ" sz="1800" dirty="0" smtClean="0">
                <a:solidFill>
                  <a:prstClr val="black"/>
                </a:solidFill>
                <a:latin typeface="Times New Roman" panose="02020603050405020304" pitchFamily="18" charset="0"/>
                <a:cs typeface="Times New Roman" panose="02020603050405020304" pitchFamily="18" charset="0"/>
              </a:rPr>
              <a:t>oborová didaktika, inženýrská pedagogika, vzdělávání a řízení, technologie vzdělávání, celoživotní vzdělávání. </a:t>
            </a:r>
          </a:p>
          <a:p>
            <a:pPr marL="0" indent="0" algn="just">
              <a:buNone/>
            </a:pPr>
            <a:endParaRPr lang="cs-CZ" sz="1800" b="1" dirty="0" smtClean="0">
              <a:latin typeface="Times New Roman" panose="02020603050405020304" pitchFamily="18" charset="0"/>
              <a:cs typeface="Times New Roman" panose="02020603050405020304" pitchFamily="18" charset="0"/>
            </a:endParaRPr>
          </a:p>
          <a:p>
            <a:pPr marL="0" indent="0" algn="just">
              <a:buNone/>
            </a:pPr>
            <a:r>
              <a:rPr lang="cs-CZ" sz="1800" b="1" dirty="0" err="1" smtClean="0">
                <a:latin typeface="Times New Roman" panose="02020603050405020304" pitchFamily="18" charset="0"/>
                <a:cs typeface="Times New Roman" panose="02020603050405020304" pitchFamily="18" charset="0"/>
              </a:rPr>
              <a:t>Abstract</a:t>
            </a:r>
            <a:endParaRPr lang="cs-CZ" sz="1800" b="1" dirty="0" smtClean="0">
              <a:latin typeface="Times New Roman" panose="02020603050405020304" pitchFamily="18" charset="0"/>
              <a:cs typeface="Times New Roman" panose="02020603050405020304" pitchFamily="18" charset="0"/>
            </a:endParaRPr>
          </a:p>
          <a:p>
            <a:pPr marL="0" indent="0" algn="just">
              <a:buNone/>
            </a:pPr>
            <a:r>
              <a:rPr lang="en-US" sz="1800" dirty="0" smtClean="0">
                <a:latin typeface="Times New Roman" panose="02020603050405020304" pitchFamily="18" charset="0"/>
                <a:cs typeface="Times New Roman" panose="02020603050405020304" pitchFamily="18" charset="0"/>
              </a:rPr>
              <a:t>Presented </a:t>
            </a:r>
            <a:r>
              <a:rPr lang="en-US" sz="1800" dirty="0">
                <a:latin typeface="Times New Roman" panose="02020603050405020304" pitchFamily="18" charset="0"/>
                <a:cs typeface="Times New Roman" panose="02020603050405020304" pitchFamily="18" charset="0"/>
              </a:rPr>
              <a:t>educational support is focused on selected issues of engineering education with the use aspect of secondary vocational education. After defining solved problem, we have focused on prominent engineering education, information resources engineering education, then by the objectives and content of education, technology, education and lifelong learning. The last section is devoted to selected examples and application examples of teaching </a:t>
            </a:r>
            <a:r>
              <a:rPr lang="en-US" sz="1800" dirty="0" smtClean="0">
                <a:latin typeface="Times New Roman" panose="02020603050405020304" pitchFamily="18" charset="0"/>
                <a:cs typeface="Times New Roman" panose="02020603050405020304" pitchFamily="18" charset="0"/>
              </a:rPr>
              <a:t>practice</a:t>
            </a:r>
            <a:r>
              <a:rPr lang="cs-CZ" sz="1800" dirty="0" smtClean="0">
                <a:latin typeface="Times New Roman" panose="02020603050405020304" pitchFamily="18" charset="0"/>
                <a:cs typeface="Times New Roman" panose="02020603050405020304" pitchFamily="18" charset="0"/>
              </a:rPr>
              <a:t>.</a:t>
            </a:r>
          </a:p>
          <a:p>
            <a:pPr marL="0" indent="0">
              <a:buNone/>
            </a:pPr>
            <a:r>
              <a:rPr lang="en-US" sz="1800" dirty="0">
                <a:latin typeface="Times New Roman" panose="02020603050405020304" pitchFamily="18" charset="0"/>
                <a:cs typeface="Times New Roman" panose="02020603050405020304" pitchFamily="18" charset="0"/>
              </a:rPr>
              <a:t/>
            </a:r>
            <a:br>
              <a:rPr lang="en-US" sz="1800" dirty="0">
                <a:latin typeface="Times New Roman" panose="02020603050405020304" pitchFamily="18" charset="0"/>
                <a:cs typeface="Times New Roman" panose="02020603050405020304" pitchFamily="18" charset="0"/>
              </a:rPr>
            </a:br>
            <a:r>
              <a:rPr lang="en-US" sz="1800" b="1" dirty="0">
                <a:latin typeface="Times New Roman" panose="02020603050405020304" pitchFamily="18" charset="0"/>
                <a:cs typeface="Times New Roman" panose="02020603050405020304" pitchFamily="18" charset="0"/>
              </a:rPr>
              <a:t>Keywords:</a:t>
            </a:r>
            <a:r>
              <a:rPr lang="en-US" sz="1800" dirty="0">
                <a:latin typeface="Times New Roman" panose="02020603050405020304" pitchFamily="18" charset="0"/>
                <a:cs typeface="Times New Roman" panose="02020603050405020304" pitchFamily="18" charset="0"/>
              </a:rPr>
              <a:t> subject didactics, engineering education, training and management, technology, education, lifelong learning.</a:t>
            </a:r>
          </a:p>
          <a:p>
            <a:pPr marL="0" lvl="0" indent="0" algn="just">
              <a:buNone/>
            </a:pP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60</a:t>
            </a:fld>
            <a:endParaRPr lang="cs-CZ"/>
          </a:p>
        </p:txBody>
      </p:sp>
    </p:spTree>
    <p:extLst>
      <p:ext uri="{BB962C8B-B14F-4D97-AF65-F5344CB8AC3E}">
        <p14:creationId xmlns:p14="http://schemas.microsoft.com/office/powerpoint/2010/main" val="3035551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a:bodyPr>
          <a:lstStyle/>
          <a:p>
            <a:pPr algn="l"/>
            <a:r>
              <a:rPr lang="cs-CZ" sz="2400" b="1" dirty="0" smtClean="0">
                <a:solidFill>
                  <a:schemeClr val="accent6">
                    <a:lumMod val="75000"/>
                  </a:schemeClr>
                </a:solidFill>
                <a:latin typeface="Times New Roman" panose="02020603050405020304" pitchFamily="18" charset="0"/>
                <a:cs typeface="Times New Roman" panose="02020603050405020304" pitchFamily="18" charset="0"/>
              </a:rPr>
              <a:t>4. Studijní prameny</a:t>
            </a:r>
            <a:endParaRPr lang="cs-CZ" sz="2400" b="1"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457200" y="1124744"/>
            <a:ext cx="8363272" cy="5001419"/>
          </a:xfrm>
        </p:spPr>
        <p:txBody>
          <a:bodyPr>
            <a:normAutofit/>
          </a:bodyPr>
          <a:lstStyle/>
          <a:p>
            <a:pPr marL="0" indent="0" algn="just">
              <a:buNone/>
            </a:pPr>
            <a:r>
              <a:rPr lang="cs-CZ" sz="1800" b="1" dirty="0" smtClean="0">
                <a:latin typeface="Times New Roman" panose="02020603050405020304" pitchFamily="18" charset="0"/>
                <a:cs typeface="Times New Roman" panose="02020603050405020304" pitchFamily="18" charset="0"/>
              </a:rPr>
              <a:t>Základní</a:t>
            </a:r>
            <a:endParaRPr lang="cs-CZ" sz="1800" dirty="0" smtClean="0">
              <a:latin typeface="Times New Roman" panose="02020603050405020304" pitchFamily="18" charset="0"/>
              <a:cs typeface="Times New Roman" panose="02020603050405020304" pitchFamily="18" charset="0"/>
            </a:endParaRPr>
          </a:p>
          <a:p>
            <a:pPr marL="0" indent="0" algn="just">
              <a:buNone/>
            </a:pPr>
            <a:r>
              <a:rPr lang="cs-CZ" sz="1800" dirty="0" smtClean="0">
                <a:latin typeface="Times New Roman" panose="02020603050405020304" pitchFamily="18" charset="0"/>
                <a:cs typeface="Times New Roman" panose="02020603050405020304" pitchFamily="18" charset="0"/>
              </a:rPr>
              <a:t>LINKESCHOVÁ, D. </a:t>
            </a:r>
            <a:r>
              <a:rPr lang="cs-CZ" sz="1800" i="1" dirty="0" smtClean="0">
                <a:latin typeface="Times New Roman" panose="02020603050405020304" pitchFamily="18" charset="0"/>
                <a:cs typeface="Times New Roman" panose="02020603050405020304" pitchFamily="18" charset="0"/>
              </a:rPr>
              <a:t>Úvod do moderní inženýrské pedagogiky. </a:t>
            </a:r>
            <a:r>
              <a:rPr lang="cs-CZ" sz="1800" dirty="0" smtClean="0">
                <a:latin typeface="Times New Roman" panose="02020603050405020304" pitchFamily="18" charset="0"/>
                <a:cs typeface="Times New Roman" panose="02020603050405020304" pitchFamily="18" charset="0"/>
              </a:rPr>
              <a:t>Brno: MU, 2012. ISBN</a:t>
            </a:r>
            <a:r>
              <a:rPr lang="cs-CZ" sz="1800" i="1" dirty="0" smtClean="0">
                <a:latin typeface="Times New Roman" panose="02020603050405020304" pitchFamily="18" charset="0"/>
                <a:cs typeface="Times New Roman" panose="02020603050405020304" pitchFamily="18" charset="0"/>
              </a:rPr>
              <a:t> </a:t>
            </a:r>
            <a:r>
              <a:rPr lang="cs-CZ" sz="1800" dirty="0" smtClean="0">
                <a:latin typeface="Times New Roman" panose="02020603050405020304" pitchFamily="18" charset="0"/>
                <a:cs typeface="Times New Roman" panose="02020603050405020304" pitchFamily="18" charset="0"/>
              </a:rPr>
              <a:t>978-80-210-6177-4</a:t>
            </a:r>
          </a:p>
          <a:p>
            <a:pPr marL="0" indent="0" algn="just">
              <a:buNone/>
            </a:pPr>
            <a:r>
              <a:rPr lang="cs-CZ" sz="1800" dirty="0" smtClean="0">
                <a:latin typeface="Times New Roman" panose="02020603050405020304" pitchFamily="18" charset="0"/>
                <a:cs typeface="Times New Roman" panose="02020603050405020304" pitchFamily="18" charset="0"/>
              </a:rPr>
              <a:t>MELEZINEK, A. </a:t>
            </a:r>
            <a:r>
              <a:rPr lang="cs-CZ" sz="1800" i="1" dirty="0" smtClean="0">
                <a:latin typeface="Times New Roman" panose="02020603050405020304" pitchFamily="18" charset="0"/>
                <a:cs typeface="Times New Roman" panose="02020603050405020304" pitchFamily="18" charset="0"/>
              </a:rPr>
              <a:t>Inženýrská pedagogika</a:t>
            </a:r>
            <a:r>
              <a:rPr lang="cs-CZ" sz="1800" dirty="0" smtClean="0">
                <a:latin typeface="Times New Roman" panose="02020603050405020304" pitchFamily="18" charset="0"/>
                <a:cs typeface="Times New Roman" panose="02020603050405020304" pitchFamily="18" charset="0"/>
              </a:rPr>
              <a:t>. Praha: ČVUT, 1994.ISBN 80-01-00672-7</a:t>
            </a:r>
          </a:p>
          <a:p>
            <a:pPr marL="0" indent="0" algn="just">
              <a:buNone/>
            </a:pPr>
            <a:r>
              <a:rPr lang="cs-CZ" sz="1800" dirty="0" smtClean="0">
                <a:latin typeface="Times New Roman" panose="02020603050405020304" pitchFamily="18" charset="0"/>
                <a:cs typeface="Times New Roman" panose="02020603050405020304" pitchFamily="18" charset="0"/>
              </a:rPr>
              <a:t>OURODA, K. </a:t>
            </a:r>
            <a:r>
              <a:rPr lang="cs-CZ" sz="1800" i="1" dirty="0" smtClean="0">
                <a:latin typeface="Times New Roman" panose="02020603050405020304" pitchFamily="18" charset="0"/>
                <a:cs typeface="Times New Roman" panose="02020603050405020304" pitchFamily="18" charset="0"/>
              </a:rPr>
              <a:t>Inženýrská pedagogika</a:t>
            </a:r>
            <a:r>
              <a:rPr lang="cs-CZ" sz="1800" dirty="0" smtClean="0">
                <a:latin typeface="Times New Roman" panose="02020603050405020304" pitchFamily="18" charset="0"/>
                <a:cs typeface="Times New Roman" panose="02020603050405020304" pitchFamily="18" charset="0"/>
              </a:rPr>
              <a:t>. Nové Město nad Metují: KNOPP, 2013. </a:t>
            </a:r>
          </a:p>
          <a:p>
            <a:pPr marL="0" indent="0" algn="just">
              <a:buNone/>
            </a:pPr>
            <a:r>
              <a:rPr lang="cs-CZ" sz="1800" dirty="0">
                <a:latin typeface="Times New Roman" panose="02020603050405020304" pitchFamily="18" charset="0"/>
                <a:cs typeface="Times New Roman" panose="02020603050405020304" pitchFamily="18" charset="0"/>
              </a:rPr>
              <a:t>PECINA, </a:t>
            </a:r>
            <a:r>
              <a:rPr lang="cs-CZ" sz="1800" dirty="0" smtClean="0">
                <a:latin typeface="Times New Roman" panose="02020603050405020304" pitchFamily="18" charset="0"/>
                <a:cs typeface="Times New Roman" panose="02020603050405020304" pitchFamily="18" charset="0"/>
              </a:rPr>
              <a:t>P. </a:t>
            </a:r>
            <a:r>
              <a:rPr lang="cs-CZ" sz="1800" i="1" dirty="0" smtClean="0">
                <a:latin typeface="Times New Roman" panose="02020603050405020304" pitchFamily="18" charset="0"/>
                <a:cs typeface="Times New Roman" panose="02020603050405020304" pitchFamily="18" charset="0"/>
              </a:rPr>
              <a:t>Didaktika </a:t>
            </a:r>
            <a:r>
              <a:rPr lang="cs-CZ" sz="1800" i="1" dirty="0">
                <a:latin typeface="Times New Roman" panose="02020603050405020304" pitchFamily="18" charset="0"/>
                <a:cs typeface="Times New Roman" panose="02020603050405020304" pitchFamily="18" charset="0"/>
              </a:rPr>
              <a:t>odborných předmětů (úvod do oborových didaktik, didaktika odborných předmětů) pro magisterské studium učitelství odborných předmětů</a:t>
            </a:r>
            <a:r>
              <a:rPr lang="cs-CZ" sz="1800" i="1" dirty="0" smtClean="0">
                <a:latin typeface="Times New Roman" panose="02020603050405020304" pitchFamily="18" charset="0"/>
                <a:cs typeface="Times New Roman" panose="02020603050405020304" pitchFamily="18" charset="0"/>
              </a:rPr>
              <a:t>. Výuková opora</a:t>
            </a:r>
            <a:r>
              <a:rPr lang="cs-CZ" sz="1800" i="1" dirty="0">
                <a:latin typeface="Times New Roman" panose="02020603050405020304" pitchFamily="18" charset="0"/>
                <a:cs typeface="Times New Roman" panose="02020603050405020304" pitchFamily="18" charset="0"/>
              </a:rPr>
              <a:t>. </a:t>
            </a:r>
            <a:r>
              <a:rPr lang="cs-CZ" sz="1800" dirty="0" smtClean="0">
                <a:latin typeface="Times New Roman" panose="02020603050405020304" pitchFamily="18" charset="0"/>
                <a:cs typeface="Times New Roman" panose="02020603050405020304" pitchFamily="18" charset="0"/>
              </a:rPr>
              <a:t>Brno: PdF MU, 2014. </a:t>
            </a:r>
          </a:p>
          <a:p>
            <a:pPr marL="0" indent="0" algn="just">
              <a:buNone/>
            </a:pPr>
            <a:endParaRPr lang="cs-CZ" sz="1800" dirty="0">
              <a:latin typeface="Times New Roman" panose="02020603050405020304" pitchFamily="18" charset="0"/>
              <a:cs typeface="Times New Roman" panose="02020603050405020304" pitchFamily="18" charset="0"/>
            </a:endParaRPr>
          </a:p>
          <a:p>
            <a:pPr marL="0" indent="0" algn="just">
              <a:buNone/>
            </a:pPr>
            <a:r>
              <a:rPr lang="cs-CZ" sz="1800" b="1" dirty="0" smtClean="0">
                <a:latin typeface="Times New Roman" panose="02020603050405020304" pitchFamily="18" charset="0"/>
                <a:cs typeface="Times New Roman" panose="02020603050405020304" pitchFamily="18" charset="0"/>
              </a:rPr>
              <a:t>Doporučená</a:t>
            </a:r>
          </a:p>
          <a:p>
            <a:pPr marL="0" indent="0" algn="just">
              <a:buNone/>
            </a:pPr>
            <a:r>
              <a:rPr lang="cs-CZ" sz="1800" dirty="0">
                <a:latin typeface="Times New Roman" panose="02020603050405020304" pitchFamily="18" charset="0"/>
                <a:cs typeface="Times New Roman" panose="02020603050405020304" pitchFamily="18" charset="0"/>
              </a:rPr>
              <a:t>FRIEDMANN, Zdeněk a Pavel PECINA. </a:t>
            </a:r>
            <a:r>
              <a:rPr lang="cs-CZ" sz="1800" i="1" dirty="0">
                <a:latin typeface="Times New Roman" panose="02020603050405020304" pitchFamily="18" charset="0"/>
                <a:cs typeface="Times New Roman" panose="02020603050405020304" pitchFamily="18" charset="0"/>
              </a:rPr>
              <a:t>Didaktika odborných předmětů technického charakteru</a:t>
            </a:r>
            <a:r>
              <a:rPr lang="cs-CZ" sz="1800" dirty="0">
                <a:latin typeface="Times New Roman" panose="02020603050405020304" pitchFamily="18" charset="0"/>
                <a:cs typeface="Times New Roman" panose="02020603050405020304" pitchFamily="18" charset="0"/>
              </a:rPr>
              <a:t>. 1. vyd. Brno: Masarykova univerzita, 2013. 88 s. ISBN 978-80-210-6300-6.</a:t>
            </a:r>
          </a:p>
          <a:p>
            <a:pPr marL="0" indent="0" algn="just">
              <a:buNone/>
            </a:pPr>
            <a:r>
              <a:rPr lang="cs-CZ" sz="1800" dirty="0" smtClean="0">
                <a:latin typeface="Times New Roman" panose="02020603050405020304" pitchFamily="18" charset="0"/>
                <a:cs typeface="Times New Roman" panose="02020603050405020304" pitchFamily="18" charset="0"/>
              </a:rPr>
              <a:t>KOTRBA</a:t>
            </a:r>
            <a:r>
              <a:rPr lang="cs-CZ" sz="1800" dirty="0">
                <a:latin typeface="Times New Roman" panose="02020603050405020304" pitchFamily="18" charset="0"/>
                <a:cs typeface="Times New Roman" panose="02020603050405020304" pitchFamily="18" charset="0"/>
              </a:rPr>
              <a:t>, T., LACINA, L. </a:t>
            </a:r>
            <a:r>
              <a:rPr lang="cs-CZ" sz="1800" i="1" dirty="0">
                <a:latin typeface="Times New Roman" panose="02020603050405020304" pitchFamily="18" charset="0"/>
                <a:cs typeface="Times New Roman" panose="02020603050405020304" pitchFamily="18" charset="0"/>
              </a:rPr>
              <a:t>Praktické využití aktivizačních metod ve výuce. </a:t>
            </a:r>
            <a:r>
              <a:rPr lang="cs-CZ" sz="1800" dirty="0">
                <a:latin typeface="Times New Roman" panose="02020603050405020304" pitchFamily="18" charset="0"/>
                <a:cs typeface="Times New Roman" panose="02020603050405020304" pitchFamily="18" charset="0"/>
              </a:rPr>
              <a:t>Brno: </a:t>
            </a:r>
            <a:r>
              <a:rPr lang="cs-CZ" sz="1800" dirty="0" smtClean="0">
                <a:latin typeface="Times New Roman" panose="02020603050405020304" pitchFamily="18" charset="0"/>
                <a:cs typeface="Times New Roman" panose="02020603050405020304" pitchFamily="18" charset="0"/>
              </a:rPr>
              <a:t>Společnost </a:t>
            </a:r>
            <a:r>
              <a:rPr lang="cs-CZ" sz="1800" dirty="0">
                <a:latin typeface="Times New Roman" panose="02020603050405020304" pitchFamily="18" charset="0"/>
                <a:cs typeface="Times New Roman" panose="02020603050405020304" pitchFamily="18" charset="0"/>
              </a:rPr>
              <a:t>pro odbornou literaturu, 2007. ISBN 978-80-87029-12-1</a:t>
            </a:r>
            <a:r>
              <a:rPr lang="cs-CZ" sz="1800" dirty="0" smtClean="0">
                <a:latin typeface="Times New Roman" panose="02020603050405020304" pitchFamily="18" charset="0"/>
                <a:cs typeface="Times New Roman" panose="02020603050405020304" pitchFamily="18" charset="0"/>
              </a:rPr>
              <a:t>.</a:t>
            </a:r>
          </a:p>
          <a:p>
            <a:pPr marL="0" indent="0" algn="just">
              <a:buNone/>
            </a:pPr>
            <a:r>
              <a:rPr lang="cs-CZ" sz="1800" dirty="0">
                <a:latin typeface="Times New Roman" panose="02020603050405020304" pitchFamily="18" charset="0"/>
                <a:cs typeface="Times New Roman" panose="02020603050405020304" pitchFamily="18" charset="0"/>
              </a:rPr>
              <a:t>OURODA, S. </a:t>
            </a:r>
            <a:r>
              <a:rPr lang="cs-CZ" sz="1800" i="1" dirty="0">
                <a:latin typeface="Times New Roman" panose="02020603050405020304" pitchFamily="18" charset="0"/>
                <a:cs typeface="Times New Roman" panose="02020603050405020304" pitchFamily="18" charset="0"/>
              </a:rPr>
              <a:t>Oborová didaktika. </a:t>
            </a:r>
            <a:r>
              <a:rPr lang="cs-CZ" sz="1800" dirty="0">
                <a:latin typeface="Times New Roman" panose="02020603050405020304" pitchFamily="18" charset="0"/>
                <a:cs typeface="Times New Roman" panose="02020603050405020304" pitchFamily="18" charset="0"/>
              </a:rPr>
              <a:t>Brno : MZLU, 2000. ISBN 80-7157-477-5.</a:t>
            </a:r>
          </a:p>
          <a:p>
            <a:pPr marL="0" indent="0" algn="just">
              <a:buNone/>
            </a:pPr>
            <a:endParaRPr lang="cs-CZ" sz="18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7</a:t>
            </a:fld>
            <a:endParaRPr lang="cs-CZ"/>
          </a:p>
        </p:txBody>
      </p:sp>
    </p:spTree>
    <p:extLst>
      <p:ext uri="{BB962C8B-B14F-4D97-AF65-F5344CB8AC3E}">
        <p14:creationId xmlns:p14="http://schemas.microsoft.com/office/powerpoint/2010/main" val="3060658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066130"/>
          </a:xfrm>
        </p:spPr>
        <p:txBody>
          <a:bodyPr>
            <a:normAutofit/>
          </a:bodyPr>
          <a:lstStyle/>
          <a:p>
            <a:pPr algn="l"/>
            <a:r>
              <a:rPr lang="cs-CZ" sz="2400" b="1" dirty="0">
                <a:solidFill>
                  <a:schemeClr val="accent6">
                    <a:lumMod val="75000"/>
                  </a:schemeClr>
                </a:solidFill>
                <a:latin typeface="Times New Roman" panose="02020603050405020304" pitchFamily="18" charset="0"/>
                <a:cs typeface="Times New Roman" panose="02020603050405020304" pitchFamily="18" charset="0"/>
              </a:rPr>
              <a:t>5. Vlastní výuková opora k vybraným tématům</a:t>
            </a:r>
          </a:p>
        </p:txBody>
      </p:sp>
      <p:sp>
        <p:nvSpPr>
          <p:cNvPr id="3" name="Zástupný symbol pro obsah 2"/>
          <p:cNvSpPr>
            <a:spLocks noGrp="1"/>
          </p:cNvSpPr>
          <p:nvPr>
            <p:ph idx="1"/>
          </p:nvPr>
        </p:nvSpPr>
        <p:spPr>
          <a:xfrm>
            <a:off x="457200" y="980728"/>
            <a:ext cx="8229600" cy="5472608"/>
          </a:xfrm>
        </p:spPr>
        <p:txBody>
          <a:bodyPr>
            <a:normAutofit lnSpcReduction="10000"/>
          </a:bodyPr>
          <a:lstStyle/>
          <a:p>
            <a:pPr marL="0" indent="0" algn="just">
              <a:buNone/>
            </a:pPr>
            <a:r>
              <a:rPr lang="cs-CZ" sz="2200" b="1" dirty="0">
                <a:solidFill>
                  <a:schemeClr val="accent6">
                    <a:lumMod val="75000"/>
                  </a:schemeClr>
                </a:solidFill>
                <a:latin typeface="Times New Roman" panose="02020603050405020304" pitchFamily="18" charset="0"/>
                <a:cs typeface="Times New Roman" panose="02020603050405020304" pitchFamily="18" charset="0"/>
              </a:rPr>
              <a:t>5. 1 Inženýrská pedagogika, vymezení řešené problematiky, </a:t>
            </a:r>
            <a:r>
              <a:rPr lang="cs-CZ" sz="2200" b="1" dirty="0" smtClean="0">
                <a:solidFill>
                  <a:schemeClr val="accent6">
                    <a:lumMod val="75000"/>
                  </a:schemeClr>
                </a:solidFill>
                <a:latin typeface="Times New Roman" panose="02020603050405020304" pitchFamily="18" charset="0"/>
                <a:cs typeface="Times New Roman" panose="02020603050405020304" pitchFamily="18" charset="0"/>
              </a:rPr>
              <a:t>obsah inženýrské pedagogiky, významné osobnosti  I.P. ,informační zdroje IP, vztah I.P. k dalším vědám  </a:t>
            </a:r>
            <a:endParaRPr lang="cs-CZ" sz="2200" b="1" dirty="0">
              <a:solidFill>
                <a:schemeClr val="accent6">
                  <a:lumMod val="75000"/>
                </a:schemeClr>
              </a:solidFill>
              <a:latin typeface="Times New Roman" panose="02020603050405020304" pitchFamily="18" charset="0"/>
              <a:cs typeface="Times New Roman" panose="02020603050405020304" pitchFamily="18" charset="0"/>
            </a:endParaRPr>
          </a:p>
          <a:p>
            <a:pPr marL="0" indent="0">
              <a:buNone/>
            </a:pPr>
            <a:endParaRPr lang="cs-CZ" sz="1800" dirty="0" smtClean="0"/>
          </a:p>
          <a:p>
            <a:pPr marL="0" indent="0">
              <a:buNone/>
            </a:pPr>
            <a:r>
              <a:rPr lang="cs-CZ" sz="2000" b="1" dirty="0" smtClean="0">
                <a:latin typeface="Times New Roman" panose="02020603050405020304" pitchFamily="18" charset="0"/>
                <a:cs typeface="Times New Roman" panose="02020603050405020304" pitchFamily="18" charset="0"/>
              </a:rPr>
              <a:t>Inženýrská pedagogika, vymezení řešené problematiky </a:t>
            </a:r>
          </a:p>
          <a:p>
            <a:pPr marL="0" indent="0" algn="just">
              <a:buNone/>
            </a:pPr>
            <a:r>
              <a:rPr lang="cs-CZ" sz="1800" dirty="0" smtClean="0">
                <a:latin typeface="Times New Roman" panose="02020603050405020304" pitchFamily="18" charset="0"/>
                <a:cs typeface="Times New Roman" panose="02020603050405020304" pitchFamily="18" charset="0"/>
              </a:rPr>
              <a:t>Za předmět inženýrské pedagogiky považujeme vzdělávání učitelů technických předmětů (inženýrů) a dalších odborných předmětů, kteří připravují budoucí absolventy v daných oborech. Zaměřuje se na didaktické otázky ve vzdělávání inženýrů (</a:t>
            </a:r>
            <a:r>
              <a:rPr lang="cs-CZ" sz="1800" dirty="0" err="1" smtClean="0">
                <a:latin typeface="Times New Roman" panose="02020603050405020304" pitchFamily="18" charset="0"/>
                <a:cs typeface="Times New Roman" panose="02020603050405020304" pitchFamily="18" charset="0"/>
              </a:rPr>
              <a:t>Linkeschová</a:t>
            </a:r>
            <a:r>
              <a:rPr lang="cs-CZ" sz="1800" dirty="0" smtClean="0">
                <a:latin typeface="Times New Roman" panose="02020603050405020304" pitchFamily="18" charset="0"/>
                <a:cs typeface="Times New Roman" panose="02020603050405020304" pitchFamily="18" charset="0"/>
              </a:rPr>
              <a:t>, 2013).</a:t>
            </a:r>
          </a:p>
          <a:p>
            <a:pPr marL="0" indent="0" algn="just">
              <a:buNone/>
            </a:pPr>
            <a:r>
              <a:rPr lang="cs-CZ" sz="1800" dirty="0" smtClean="0">
                <a:latin typeface="Times New Roman" panose="02020603050405020304" pitchFamily="18" charset="0"/>
                <a:cs typeface="Times New Roman" panose="02020603050405020304" pitchFamily="18" charset="0"/>
              </a:rPr>
              <a:t>A. Melezinek za předmět inženýrské pedagogiky shledává vědecké zkoumání a praktické uskutečňování cílů a obsahů technických oborů a předmětů, při kterém se učivo určitými prostředky v příslušném sociokulturním prostředí a danými metodami transformuje do vědomostí adresátů (Melezinek, 1994). </a:t>
            </a:r>
          </a:p>
          <a:p>
            <a:pPr marL="0" indent="0" algn="just">
              <a:buNone/>
            </a:pPr>
            <a:r>
              <a:rPr lang="cs-CZ" sz="1800" i="1" dirty="0" smtClean="0">
                <a:latin typeface="Times New Roman" panose="02020603050405020304" pitchFamily="18" charset="0"/>
                <a:cs typeface="Times New Roman" panose="02020603050405020304" pitchFamily="18" charset="0"/>
              </a:rPr>
              <a:t>Za předmět I.P. tedy lze považovat všechny činnosti, které vědou ke zlepšení výuky všech  odborných předmětů (technických, obchodu a služeb)  a které se týkají výukových cílů, obsahu výuky a metod, forem a prostředků této výuky. Typickým rysem výuky odborného vyučování je prolínání odborných a didaktických aspektů. Poznatky této disciplíny tedy lze využít  v odborném vzdělávání všech oborů. </a:t>
            </a:r>
            <a:endParaRPr lang="cs-CZ" sz="1800" i="1"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8</a:t>
            </a:fld>
            <a:endParaRPr lang="cs-CZ"/>
          </a:p>
        </p:txBody>
      </p:sp>
    </p:spTree>
    <p:extLst>
      <p:ext uri="{BB962C8B-B14F-4D97-AF65-F5344CB8AC3E}">
        <p14:creationId xmlns:p14="http://schemas.microsoft.com/office/powerpoint/2010/main" val="2544327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192688"/>
          </a:xfrm>
        </p:spPr>
        <p:txBody>
          <a:bodyPr>
            <a:normAutofit fontScale="92500" lnSpcReduction="20000"/>
          </a:bodyPr>
          <a:lstStyle/>
          <a:p>
            <a:pPr marL="0" indent="0">
              <a:buNone/>
            </a:pPr>
            <a:r>
              <a:rPr lang="cs-CZ" sz="2200" b="1" dirty="0" smtClean="0">
                <a:latin typeface="Times New Roman" panose="02020603050405020304" pitchFamily="18" charset="0"/>
                <a:cs typeface="Times New Roman" panose="02020603050405020304" pitchFamily="18" charset="0"/>
              </a:rPr>
              <a:t>Obsah inženýrské pedagogiky</a:t>
            </a:r>
          </a:p>
          <a:p>
            <a:pPr marL="0" indent="0" algn="just">
              <a:lnSpc>
                <a:spcPct val="120000"/>
              </a:lnSpc>
              <a:spcBef>
                <a:spcPts val="0"/>
              </a:spcBef>
              <a:buNone/>
            </a:pPr>
            <a:r>
              <a:rPr lang="cs-CZ" sz="1900" dirty="0" smtClean="0">
                <a:latin typeface="Times New Roman" panose="02020603050405020304" pitchFamily="18" charset="0"/>
                <a:cs typeface="Times New Roman" panose="02020603050405020304" pitchFamily="18" charset="0"/>
              </a:rPr>
              <a:t>Inženýrskou pedagogiku můžeme vymezit následujícími stěžejními tématy:</a:t>
            </a:r>
          </a:p>
          <a:p>
            <a:pPr algn="just">
              <a:lnSpc>
                <a:spcPct val="120000"/>
              </a:lnSpc>
              <a:spcBef>
                <a:spcPts val="0"/>
              </a:spcBef>
            </a:pPr>
            <a:r>
              <a:rPr lang="cs-CZ" sz="1900" dirty="0" smtClean="0">
                <a:latin typeface="Times New Roman" panose="02020603050405020304" pitchFamily="18" charset="0"/>
                <a:cs typeface="Times New Roman" panose="02020603050405020304" pitchFamily="18" charset="0"/>
              </a:rPr>
              <a:t>Historický vývoj a stav I.P.</a:t>
            </a:r>
          </a:p>
          <a:p>
            <a:pPr algn="just">
              <a:lnSpc>
                <a:spcPct val="120000"/>
              </a:lnSpc>
              <a:spcBef>
                <a:spcPts val="0"/>
              </a:spcBef>
            </a:pPr>
            <a:r>
              <a:rPr lang="cs-CZ" sz="1900" dirty="0" smtClean="0">
                <a:latin typeface="Times New Roman" panose="02020603050405020304" pitchFamily="18" charset="0"/>
                <a:cs typeface="Times New Roman" panose="02020603050405020304" pitchFamily="18" charset="0"/>
              </a:rPr>
              <a:t>Vzdělávací koncepce a systém celoživotního vzdělávání inženýrů.</a:t>
            </a:r>
          </a:p>
          <a:p>
            <a:pPr algn="just">
              <a:lnSpc>
                <a:spcPct val="120000"/>
              </a:lnSpc>
              <a:spcBef>
                <a:spcPts val="0"/>
              </a:spcBef>
            </a:pPr>
            <a:r>
              <a:rPr lang="cs-CZ" sz="1900" dirty="0" smtClean="0">
                <a:latin typeface="Times New Roman" panose="02020603050405020304" pitchFamily="18" charset="0"/>
                <a:cs typeface="Times New Roman" panose="02020603050405020304" pitchFamily="18" charset="0"/>
              </a:rPr>
              <a:t>Cíle inženýrské pedagogiky a její funkce v přípravě inženýrů, učitelů v odborném vzdělávání. </a:t>
            </a:r>
          </a:p>
          <a:p>
            <a:pPr algn="just">
              <a:lnSpc>
                <a:spcPct val="120000"/>
              </a:lnSpc>
              <a:spcBef>
                <a:spcPts val="0"/>
              </a:spcBef>
            </a:pPr>
            <a:r>
              <a:rPr lang="cs-CZ" sz="1900" dirty="0" smtClean="0">
                <a:latin typeface="Times New Roman" panose="02020603050405020304" pitchFamily="18" charset="0"/>
                <a:cs typeface="Times New Roman" panose="02020603050405020304" pitchFamily="18" charset="0"/>
              </a:rPr>
              <a:t>Kritéria pro výběr a zpracování obsahu výuky (učební látky).</a:t>
            </a:r>
          </a:p>
          <a:p>
            <a:pPr algn="just">
              <a:lnSpc>
                <a:spcPct val="120000"/>
              </a:lnSpc>
              <a:spcBef>
                <a:spcPts val="0"/>
              </a:spcBef>
            </a:pPr>
            <a:r>
              <a:rPr lang="cs-CZ" sz="1900" dirty="0" smtClean="0">
                <a:latin typeface="Times New Roman" panose="02020603050405020304" pitchFamily="18" charset="0"/>
                <a:cs typeface="Times New Roman" panose="02020603050405020304" pitchFamily="18" charset="0"/>
              </a:rPr>
              <a:t>Výukové metody, organizační formy a materiální výukové prostředky včetně multimédií v odborném vyučování. </a:t>
            </a:r>
          </a:p>
          <a:p>
            <a:pPr algn="just">
              <a:lnSpc>
                <a:spcPct val="120000"/>
              </a:lnSpc>
              <a:spcBef>
                <a:spcPts val="0"/>
              </a:spcBef>
            </a:pPr>
            <a:r>
              <a:rPr lang="cs-CZ" sz="1900" dirty="0" smtClean="0">
                <a:latin typeface="Times New Roman" panose="02020603050405020304" pitchFamily="18" charset="0"/>
                <a:cs typeface="Times New Roman" panose="02020603050405020304" pitchFamily="18" charset="0"/>
              </a:rPr>
              <a:t>Osobnost učitele technických odborných předmětů. </a:t>
            </a:r>
          </a:p>
          <a:p>
            <a:pPr marL="0" indent="0" algn="just">
              <a:buNone/>
            </a:pPr>
            <a:endParaRPr lang="cs-CZ" sz="2000" dirty="0" smtClean="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cs-CZ" sz="2200" b="1" dirty="0" smtClean="0">
                <a:latin typeface="Times New Roman" panose="02020603050405020304" pitchFamily="18" charset="0"/>
                <a:cs typeface="Times New Roman" panose="02020603050405020304" pitchFamily="18" charset="0"/>
              </a:rPr>
              <a:t>Významné osobnosti inženýrské pedagogiky  </a:t>
            </a:r>
          </a:p>
          <a:p>
            <a:pPr marL="0" indent="0" algn="just">
              <a:lnSpc>
                <a:spcPct val="120000"/>
              </a:lnSpc>
              <a:spcBef>
                <a:spcPts val="0"/>
              </a:spcBef>
              <a:buNone/>
            </a:pPr>
            <a:r>
              <a:rPr lang="cs-CZ" sz="1900" i="1" dirty="0" smtClean="0">
                <a:latin typeface="Times New Roman" panose="02020603050405020304" pitchFamily="18" charset="0"/>
                <a:cs typeface="Times New Roman" panose="02020603050405020304" pitchFamily="18" charset="0"/>
              </a:rPr>
              <a:t>Adolf Melezinek</a:t>
            </a:r>
          </a:p>
          <a:p>
            <a:pPr marL="0" indent="0" algn="just">
              <a:lnSpc>
                <a:spcPct val="120000"/>
              </a:lnSpc>
              <a:spcBef>
                <a:spcPts val="0"/>
              </a:spcBef>
              <a:buNone/>
            </a:pPr>
            <a:r>
              <a:rPr lang="cs-CZ" sz="1900" dirty="0" smtClean="0">
                <a:latin typeface="Times New Roman" panose="02020603050405020304" pitchFamily="18" charset="0"/>
                <a:cs typeface="Times New Roman" panose="02020603050405020304" pitchFamily="18" charset="0"/>
              </a:rPr>
              <a:t>Prezident Mezinárodní společnosti pro inženýrské </a:t>
            </a:r>
            <a:r>
              <a:rPr lang="cs-CZ" sz="1900" dirty="0">
                <a:latin typeface="Times New Roman" panose="02020603050405020304" pitchFamily="18" charset="0"/>
                <a:cs typeface="Times New Roman" panose="02020603050405020304" pitchFamily="18" charset="0"/>
              </a:rPr>
              <a:t>vzdělávání  (IGIP-</a:t>
            </a:r>
            <a:r>
              <a:rPr lang="cs-CZ" sz="1900" dirty="0" err="1">
                <a:latin typeface="Times New Roman" panose="02020603050405020304" pitchFamily="18" charset="0"/>
                <a:cs typeface="Times New Roman" panose="02020603050405020304" pitchFamily="18" charset="0"/>
              </a:rPr>
              <a:t>Internationale</a:t>
            </a:r>
            <a:r>
              <a:rPr lang="cs-CZ" sz="1900" dirty="0">
                <a:latin typeface="Times New Roman" panose="02020603050405020304" pitchFamily="18" charset="0"/>
                <a:cs typeface="Times New Roman" panose="02020603050405020304" pitchFamily="18" charset="0"/>
              </a:rPr>
              <a:t> </a:t>
            </a:r>
            <a:r>
              <a:rPr lang="cs-CZ" sz="1900" dirty="0" err="1">
                <a:latin typeface="Times New Roman" panose="02020603050405020304" pitchFamily="18" charset="0"/>
                <a:cs typeface="Times New Roman" panose="02020603050405020304" pitchFamily="18" charset="0"/>
              </a:rPr>
              <a:t>Gesellschaft</a:t>
            </a:r>
            <a:r>
              <a:rPr lang="cs-CZ" sz="1900" dirty="0">
                <a:latin typeface="Times New Roman" panose="02020603050405020304" pitchFamily="18" charset="0"/>
                <a:cs typeface="Times New Roman" panose="02020603050405020304" pitchFamily="18" charset="0"/>
              </a:rPr>
              <a:t> </a:t>
            </a:r>
            <a:r>
              <a:rPr lang="cs-CZ" sz="1900" dirty="0" err="1">
                <a:latin typeface="Times New Roman" panose="02020603050405020304" pitchFamily="18" charset="0"/>
                <a:cs typeface="Times New Roman" panose="02020603050405020304" pitchFamily="18" charset="0"/>
              </a:rPr>
              <a:t>für</a:t>
            </a:r>
            <a:r>
              <a:rPr lang="cs-CZ" sz="1900" dirty="0">
                <a:latin typeface="Times New Roman" panose="02020603050405020304" pitchFamily="18" charset="0"/>
                <a:cs typeface="Times New Roman" panose="02020603050405020304" pitchFamily="18" charset="0"/>
              </a:rPr>
              <a:t> </a:t>
            </a:r>
            <a:r>
              <a:rPr lang="cs-CZ" sz="1900" dirty="0" err="1" smtClean="0">
                <a:latin typeface="Times New Roman" panose="02020603050405020304" pitchFamily="18" charset="0"/>
                <a:cs typeface="Times New Roman" panose="02020603050405020304" pitchFamily="18" charset="0"/>
              </a:rPr>
              <a:t>Ingenieurpädagogik</a:t>
            </a:r>
            <a:r>
              <a:rPr lang="cs-CZ" sz="1900" dirty="0" smtClean="0">
                <a:latin typeface="Times New Roman" panose="02020603050405020304" pitchFamily="18" charset="0"/>
                <a:cs typeface="Times New Roman" panose="02020603050405020304" pitchFamily="18" charset="0"/>
              </a:rPr>
              <a:t>, založena 1972). </a:t>
            </a:r>
            <a:r>
              <a:rPr lang="cs-CZ" sz="1900" dirty="0">
                <a:latin typeface="Times New Roman" panose="02020603050405020304" pitchFamily="18" charset="0"/>
                <a:cs typeface="Times New Roman" panose="02020603050405020304" pitchFamily="18" charset="0"/>
              </a:rPr>
              <a:t>Mezinárodní titul </a:t>
            </a:r>
            <a:r>
              <a:rPr lang="cs-CZ" sz="1900" dirty="0" err="1">
                <a:latin typeface="Times New Roman" panose="02020603050405020304" pitchFamily="18" charset="0"/>
                <a:cs typeface="Times New Roman" panose="02020603050405020304" pitchFamily="18" charset="0"/>
              </a:rPr>
              <a:t>Ing.Paed.IGIP</a:t>
            </a:r>
            <a:r>
              <a:rPr lang="cs-CZ" sz="1900" dirty="0">
                <a:latin typeface="Times New Roman" panose="02020603050405020304" pitchFamily="18" charset="0"/>
                <a:cs typeface="Times New Roman" panose="02020603050405020304" pitchFamily="18" charset="0"/>
              </a:rPr>
              <a:t> (International </a:t>
            </a:r>
            <a:r>
              <a:rPr lang="cs-CZ" sz="1900" dirty="0" err="1">
                <a:latin typeface="Times New Roman" panose="02020603050405020304" pitchFamily="18" charset="0"/>
                <a:cs typeface="Times New Roman" panose="02020603050405020304" pitchFamily="18" charset="0"/>
              </a:rPr>
              <a:t>Engineering</a:t>
            </a:r>
            <a:r>
              <a:rPr lang="cs-CZ" sz="1900" dirty="0">
                <a:latin typeface="Times New Roman" panose="02020603050405020304" pitchFamily="18" charset="0"/>
                <a:cs typeface="Times New Roman" panose="02020603050405020304" pitchFamily="18" charset="0"/>
              </a:rPr>
              <a:t> </a:t>
            </a:r>
            <a:r>
              <a:rPr lang="cs-CZ" sz="1900" dirty="0" err="1">
                <a:latin typeface="Times New Roman" panose="02020603050405020304" pitchFamily="18" charset="0"/>
                <a:cs typeface="Times New Roman" panose="02020603050405020304" pitchFamily="18" charset="0"/>
              </a:rPr>
              <a:t>Educator</a:t>
            </a:r>
            <a:r>
              <a:rPr lang="cs-CZ" sz="1900" dirty="0">
                <a:latin typeface="Times New Roman" panose="02020603050405020304" pitchFamily="18" charset="0"/>
                <a:cs typeface="Times New Roman" panose="02020603050405020304" pitchFamily="18" charset="0"/>
              </a:rPr>
              <a:t>, do češtiny překládán jako Mezinárodní učitel technických předmětů) je udělován </a:t>
            </a:r>
            <a:r>
              <a:rPr lang="cs-CZ" sz="1900" dirty="0" smtClean="0">
                <a:latin typeface="Times New Roman" panose="02020603050405020304" pitchFamily="18" charset="0"/>
                <a:cs typeface="Times New Roman" panose="02020603050405020304" pitchFamily="18" charset="0"/>
              </a:rPr>
              <a:t>právě Mezinárodní </a:t>
            </a:r>
            <a:r>
              <a:rPr lang="cs-CZ" sz="1900" dirty="0">
                <a:latin typeface="Times New Roman" panose="02020603050405020304" pitchFamily="18" charset="0"/>
                <a:cs typeface="Times New Roman" panose="02020603050405020304" pitchFamily="18" charset="0"/>
              </a:rPr>
              <a:t>společností pro inženýrskou pedagogiku </a:t>
            </a:r>
            <a:r>
              <a:rPr lang="cs-CZ" sz="1900" dirty="0" smtClean="0">
                <a:latin typeface="Times New Roman" panose="02020603050405020304" pitchFamily="18" charset="0"/>
                <a:cs typeface="Times New Roman" panose="02020603050405020304" pitchFamily="18" charset="0"/>
              </a:rPr>
              <a:t>jako </a:t>
            </a:r>
            <a:r>
              <a:rPr lang="cs-CZ" sz="1900" dirty="0">
                <a:latin typeface="Times New Roman" panose="02020603050405020304" pitchFamily="18" charset="0"/>
                <a:cs typeface="Times New Roman" panose="02020603050405020304" pitchFamily="18" charset="0"/>
              </a:rPr>
              <a:t>uznání evropské kvalifikace učitelů technických předmětů (Pedagogické vzdělávání učitelů inženýrů v Evropě). Jde o podobu zkratky používanou společností IGIP od roku 2012, která nahradila zkratku ING-PAED </a:t>
            </a:r>
            <a:r>
              <a:rPr lang="cs-CZ" sz="1900" dirty="0" smtClean="0">
                <a:latin typeface="Times New Roman" panose="02020603050405020304" pitchFamily="18" charset="0"/>
                <a:cs typeface="Times New Roman" panose="02020603050405020304" pitchFamily="18" charset="0"/>
              </a:rPr>
              <a:t>IGIP. Je iniciátor systematické pedagogiky inženýrství (</a:t>
            </a:r>
            <a:r>
              <a:rPr lang="cs-CZ" sz="1900" dirty="0" err="1" smtClean="0">
                <a:latin typeface="Times New Roman" panose="02020603050405020304" pitchFamily="18" charset="0"/>
                <a:cs typeface="Times New Roman" panose="02020603050405020304" pitchFamily="18" charset="0"/>
              </a:rPr>
              <a:t>Ingenieurpadagogik</a:t>
            </a:r>
            <a:r>
              <a:rPr lang="cs-CZ" sz="1900" dirty="0" smtClean="0">
                <a:latin typeface="Times New Roman" panose="02020603050405020304" pitchFamily="18" charset="0"/>
                <a:cs typeface="Times New Roman" panose="02020603050405020304" pitchFamily="18" charset="0"/>
              </a:rPr>
              <a:t>) – známý jako školní </a:t>
            </a:r>
            <a:r>
              <a:rPr lang="cs-CZ" sz="1900" dirty="0" err="1" smtClean="0">
                <a:latin typeface="Times New Roman" panose="02020603050405020304" pitchFamily="18" charset="0"/>
                <a:cs typeface="Times New Roman" panose="02020603050405020304" pitchFamily="18" charset="0"/>
              </a:rPr>
              <a:t>Klagenfurt</a:t>
            </a:r>
            <a:r>
              <a:rPr lang="cs-CZ" sz="1900" dirty="0" smtClean="0">
                <a:latin typeface="Times New Roman" panose="02020603050405020304" pitchFamily="18" charset="0"/>
                <a:cs typeface="Times New Roman" panose="02020603050405020304" pitchFamily="18" charset="0"/>
              </a:rPr>
              <a:t>. Je autorem práce “Inženýrská pedagogika“. </a:t>
            </a:r>
            <a:endParaRPr lang="cs-CZ" sz="1900" dirty="0">
              <a:latin typeface="Times New Roman" panose="02020603050405020304" pitchFamily="18" charset="0"/>
              <a:cs typeface="Times New Roman" panose="02020603050405020304" pitchFamily="18" charset="0"/>
            </a:endParaRPr>
          </a:p>
        </p:txBody>
      </p:sp>
      <p:sp>
        <p:nvSpPr>
          <p:cNvPr id="4" name="Zástupný symbol pro číslo snímku 3"/>
          <p:cNvSpPr>
            <a:spLocks noGrp="1"/>
          </p:cNvSpPr>
          <p:nvPr>
            <p:ph type="sldNum" sz="quarter" idx="12"/>
          </p:nvPr>
        </p:nvSpPr>
        <p:spPr/>
        <p:txBody>
          <a:bodyPr/>
          <a:lstStyle/>
          <a:p>
            <a:fld id="{590121D5-17FD-4EB7-8373-7326E14A70CE}" type="slidenum">
              <a:rPr lang="cs-CZ" smtClean="0"/>
              <a:t>9</a:t>
            </a:fld>
            <a:endParaRPr lang="cs-CZ"/>
          </a:p>
        </p:txBody>
      </p:sp>
    </p:spTree>
    <p:extLst>
      <p:ext uri="{BB962C8B-B14F-4D97-AF65-F5344CB8AC3E}">
        <p14:creationId xmlns:p14="http://schemas.microsoft.com/office/powerpoint/2010/main" val="330287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2542</TotalTime>
  <Words>9868</Words>
  <Application>Microsoft Office PowerPoint</Application>
  <PresentationFormat>Předvádění na obrazovce (4:3)</PresentationFormat>
  <Paragraphs>657</Paragraphs>
  <Slides>60</Slides>
  <Notes>1</Notes>
  <HiddenSlides>0</HiddenSlides>
  <MMClips>0</MMClips>
  <ScaleCrop>false</ScaleCrop>
  <HeadingPairs>
    <vt:vector size="4" baseType="variant">
      <vt:variant>
        <vt:lpstr>Motiv</vt:lpstr>
      </vt:variant>
      <vt:variant>
        <vt:i4>1</vt:i4>
      </vt:variant>
      <vt:variant>
        <vt:lpstr>Nadpisy snímků</vt:lpstr>
      </vt:variant>
      <vt:variant>
        <vt:i4>60</vt:i4>
      </vt:variant>
    </vt:vector>
  </HeadingPairs>
  <TitlesOfParts>
    <vt:vector size="61" baseType="lpstr">
      <vt:lpstr>Motiv systému Office</vt:lpstr>
      <vt:lpstr>Inženýrská pedagogika, vybrané kapitoly Výuková opora</vt:lpstr>
      <vt:lpstr>Prezentace aplikace PowerPoint</vt:lpstr>
      <vt:lpstr>Prezentace aplikace PowerPoint</vt:lpstr>
      <vt:lpstr>1. Zdůvodnění řešené problematiky a  cíl předmětu</vt:lpstr>
      <vt:lpstr>3. Požadavky na úspěšné ukončení předmětu</vt:lpstr>
      <vt:lpstr>Prezentace aplikace PowerPoint</vt:lpstr>
      <vt:lpstr>4. Studijní prameny</vt:lpstr>
      <vt:lpstr>5. Vlastní výuková opora k vybraným tématům</vt:lpstr>
      <vt:lpstr>Prezentace aplikace PowerPoint</vt:lpstr>
      <vt:lpstr>Prezentace aplikace PowerPoint</vt:lpstr>
      <vt:lpstr>Prezentace aplikace PowerPoint</vt:lpstr>
      <vt:lpstr>Prezentace aplikace PowerPoint</vt:lpstr>
      <vt:lpstr>Prezentace aplikace PowerPoint</vt:lpstr>
      <vt:lpstr>5.2 Vzdělávání a řízení </vt:lpstr>
      <vt:lpstr>Prezentace aplikace PowerPoint</vt:lpstr>
      <vt:lpstr>Prezentace aplikace PowerPoint</vt:lpstr>
      <vt:lpstr>Prezentace aplikace PowerPoint</vt:lpstr>
      <vt:lpstr>Prezentace aplikace PowerPoint</vt:lpstr>
      <vt:lpstr>5.3 Výukové cíle a obsah výuky v odborném vzdělávání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5.5  Celoživotní vzdělávání v I.P. </vt:lpstr>
      <vt:lpstr>Prezentace aplikace PowerPoint</vt:lpstr>
      <vt:lpstr>Prezentace aplikace PowerPoint</vt:lpstr>
      <vt:lpstr>5.6 Příklady dobré (ověřené) praxe, diskuse, konkrétní zkušenosti, náměty a ověřené aplikační modelové příklady pro pedagogickou praxi odborného vzdělávání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Inženýrská pedagogika Výukový kurz</dc:title>
  <dc:creator>PPecina</dc:creator>
  <cp:lastModifiedBy>PPecina</cp:lastModifiedBy>
  <cp:revision>163</cp:revision>
  <dcterms:created xsi:type="dcterms:W3CDTF">2015-08-27T09:32:09Z</dcterms:created>
  <dcterms:modified xsi:type="dcterms:W3CDTF">2015-09-29T09:38:37Z</dcterms:modified>
</cp:coreProperties>
</file>