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669088" cy="97742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660"/>
  </p:normalViewPr>
  <p:slideViewPr>
    <p:cSldViewPr>
      <p:cViewPr>
        <p:scale>
          <a:sx n="70" d="100"/>
          <a:sy n="70" d="100"/>
        </p:scale>
        <p:origin x="-1218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DBCB7-2AD3-483B-8C09-2EB1371D4B16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889938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283830"/>
            <a:ext cx="2889938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D7960-FF45-4D5D-81B1-F3A32073B1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243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41BE71-A8A6-471A-872C-AA7F693DA31D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4DC087-186C-44B5-A49A-F1FF76B12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katedry.ped.muni.cz/knihovna/prakticke-informace/studenti/zaverecne-prac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atedry.ped.muni.cz/knihovna/prakticke-informace/studenti/zaverecne-prace" TargetMode="External"/><Relationship Id="rId5" Type="http://schemas.openxmlformats.org/officeDocument/2006/relationships/hyperlink" Target="http://is.muni.cz/do/rect/el/estud/prif/ps11/metodika/web/ebook_citace_2011.html" TargetMode="External"/><Relationship Id="rId4" Type="http://schemas.openxmlformats.org/officeDocument/2006/relationships/hyperlink" Target="https://is.muni.cz/auth/do/ped/VPAN/46952359/Pokyn_dekana_c._1-2010__2_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980728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Metodika zpracování závěrečné práce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564905"/>
            <a:ext cx="6172200" cy="3528392"/>
          </a:xfrm>
        </p:spPr>
        <p:txBody>
          <a:bodyPr>
            <a:normAutofit/>
          </a:bodyPr>
          <a:lstStyle/>
          <a:p>
            <a:r>
              <a:rPr lang="cs-CZ" dirty="0" smtClean="0"/>
              <a:t>1 Účel práce;</a:t>
            </a:r>
          </a:p>
          <a:p>
            <a:r>
              <a:rPr lang="cs-CZ" dirty="0" smtClean="0"/>
              <a:t>2 Zadání, vedoucí práce, konzultant a oponent;</a:t>
            </a:r>
          </a:p>
          <a:p>
            <a:r>
              <a:rPr lang="cs-CZ" dirty="0" smtClean="0"/>
              <a:t>3 Termín odevzdání a rozsah práce;</a:t>
            </a:r>
          </a:p>
          <a:p>
            <a:r>
              <a:rPr lang="cs-CZ" dirty="0" smtClean="0"/>
              <a:t>4 Etapy zpracování BP/DP;</a:t>
            </a:r>
          </a:p>
          <a:p>
            <a:r>
              <a:rPr lang="cs-CZ" dirty="0" smtClean="0"/>
              <a:t>5 Formální úprava BP/DP;</a:t>
            </a:r>
          </a:p>
          <a:p>
            <a:r>
              <a:rPr lang="cs-CZ" dirty="0" smtClean="0"/>
              <a:t>6 Struktura  práce;</a:t>
            </a:r>
          </a:p>
          <a:p>
            <a:r>
              <a:rPr lang="cs-CZ" dirty="0"/>
              <a:t>7</a:t>
            </a:r>
            <a:r>
              <a:rPr lang="cs-CZ" dirty="0" smtClean="0"/>
              <a:t> Vzor BP/DP práce;</a:t>
            </a:r>
          </a:p>
          <a:p>
            <a:r>
              <a:rPr lang="cs-CZ" dirty="0"/>
              <a:t>8</a:t>
            </a:r>
            <a:r>
              <a:rPr lang="cs-CZ" dirty="0" smtClean="0"/>
              <a:t> Obhajoba BP/DP práce;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0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Typické nedostatky v práci</a:t>
            </a:r>
            <a:endParaRPr lang="cs-CZ" sz="2400" b="1" dirty="0">
              <a:latin typeface="+mn-lt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115616" y="1556792"/>
            <a:ext cx="7107560" cy="48737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edodržení stanoveného rozsahu;</a:t>
            </a:r>
          </a:p>
          <a:p>
            <a:r>
              <a:rPr lang="cs-CZ" dirty="0"/>
              <a:t>p</a:t>
            </a:r>
            <a:r>
              <a:rPr lang="cs-CZ" dirty="0" smtClean="0"/>
              <a:t>ráce je zaměřena příliš široce;</a:t>
            </a:r>
          </a:p>
          <a:p>
            <a:r>
              <a:rPr lang="cs-CZ" dirty="0"/>
              <a:t>s</a:t>
            </a:r>
            <a:r>
              <a:rPr lang="cs-CZ" dirty="0" smtClean="0"/>
              <a:t>tudent přejímá všechna fakta bez vyjádření vlastního stanoviska;</a:t>
            </a:r>
          </a:p>
          <a:p>
            <a:r>
              <a:rPr lang="cs-CZ" dirty="0"/>
              <a:t>p</a:t>
            </a:r>
            <a:r>
              <a:rPr lang="cs-CZ" dirty="0" smtClean="0"/>
              <a:t>ráce obsahuje velké množství elementárního výkladu;</a:t>
            </a:r>
          </a:p>
          <a:p>
            <a:r>
              <a:rPr lang="cs-CZ" dirty="0"/>
              <a:t>c</a:t>
            </a:r>
            <a:r>
              <a:rPr lang="cs-CZ" dirty="0" smtClean="0"/>
              <a:t>hybí vysvětlení souvislostí a vazeb;</a:t>
            </a:r>
          </a:p>
          <a:p>
            <a:r>
              <a:rPr lang="cs-CZ" dirty="0"/>
              <a:t>p</a:t>
            </a:r>
            <a:r>
              <a:rPr lang="cs-CZ" dirty="0" smtClean="0"/>
              <a:t>ovrchní nebo nedostatečná argumentace;</a:t>
            </a:r>
          </a:p>
          <a:p>
            <a:r>
              <a:rPr lang="cs-CZ" dirty="0"/>
              <a:t>p</a:t>
            </a:r>
            <a:r>
              <a:rPr lang="cs-CZ" dirty="0" smtClean="0"/>
              <a:t>ři práci se statistickými daty chybí srovnání;</a:t>
            </a:r>
          </a:p>
          <a:p>
            <a:r>
              <a:rPr lang="cs-CZ" dirty="0"/>
              <a:t>v</a:t>
            </a:r>
            <a:r>
              <a:rPr lang="cs-CZ" dirty="0" smtClean="0"/>
              <a:t> práci není zdůrazněn její přínos;</a:t>
            </a:r>
          </a:p>
          <a:p>
            <a:r>
              <a:rPr lang="cs-CZ" dirty="0"/>
              <a:t>p</a:t>
            </a:r>
            <a:r>
              <a:rPr lang="cs-CZ" dirty="0" smtClean="0"/>
              <a:t>oužívání nevhodných formulací – BP, DP není úvaha nebo esej, ale vědecká práce.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1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7467600" cy="8599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3657600" cy="57675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Konečné úpravy práce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270248" y="404664"/>
            <a:ext cx="3657600" cy="5767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3. ročník únor – březen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j</a:t>
            </a:r>
            <a:r>
              <a:rPr lang="cs-CZ" dirty="0" smtClean="0"/>
              <a:t>e vhodné provést s časovým odstupem;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z</a:t>
            </a:r>
            <a:r>
              <a:rPr lang="cs-CZ" dirty="0" smtClean="0"/>
              <a:t>redigovat práci, provést korektury, zkontrolovat obsahovou stránku práce, rozčlenit práci na oddíly (kapitoly a podkapitoly), definovat nadpisy, upravit stránkování, </a:t>
            </a:r>
            <a:r>
              <a:rPr lang="cs-CZ" b="1" dirty="0" smtClean="0">
                <a:solidFill>
                  <a:srgbClr val="CC00FF"/>
                </a:solidFill>
              </a:rPr>
              <a:t>provést jazykovou kontrolu, sjednotit způsob citace a doplnit poznámky pod čarou apod.;</a:t>
            </a:r>
          </a:p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oplnit seznam použitých pramenů, vytvořit obsah, doplnit přílohy;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3131840" y="10721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131840" y="1864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131840" y="47251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12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7467600" cy="576064"/>
          </a:xfrm>
        </p:spPr>
        <p:txBody>
          <a:bodyPr>
            <a:normAutofit/>
          </a:bodyPr>
          <a:lstStyle/>
          <a:p>
            <a:r>
              <a:rPr lang="cs-CZ" dirty="0"/>
              <a:t>5 Formální úprava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Formát stránky, písma              a odstavce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f</a:t>
            </a:r>
            <a:r>
              <a:rPr lang="cs-CZ" b="1" dirty="0" smtClean="0"/>
              <a:t>ormát papíru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ísmo 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A4 (jednostranný tisk);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ákladní části textu mají velikost písma 12 bodů – </a:t>
            </a:r>
            <a:r>
              <a:rPr lang="cs-CZ" dirty="0" err="1" smtClean="0"/>
              <a:t>Times</a:t>
            </a:r>
            <a:r>
              <a:rPr lang="cs-CZ" dirty="0" smtClean="0"/>
              <a:t> New Roman;</a:t>
            </a:r>
          </a:p>
          <a:p>
            <a:r>
              <a:rPr lang="cs-CZ" dirty="0" smtClean="0"/>
              <a:t>Názvy kapitol, podkapitol se píší zvětšeným písmem (14, 16 bodovým);</a:t>
            </a:r>
          </a:p>
          <a:p>
            <a:r>
              <a:rPr lang="cs-CZ" dirty="0"/>
              <a:t>p</a:t>
            </a:r>
            <a:r>
              <a:rPr lang="cs-CZ" dirty="0" smtClean="0"/>
              <a:t>ro zvýraznění části textu lze využít změnu typu či řezu písma;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>
            <a:off x="3161544" y="26369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3161544" y="3284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8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116632"/>
            <a:ext cx="7467600" cy="15800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3657600" cy="5767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o</a:t>
            </a:r>
            <a:r>
              <a:rPr lang="cs-CZ" b="1" dirty="0" smtClean="0"/>
              <a:t>kraje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ú</a:t>
            </a:r>
            <a:r>
              <a:rPr lang="cs-CZ" b="1" dirty="0" smtClean="0"/>
              <a:t>prava konců řádků</a:t>
            </a: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248" y="404664"/>
            <a:ext cx="3657600" cy="5767536"/>
          </a:xfrm>
        </p:spPr>
        <p:txBody>
          <a:bodyPr>
            <a:normAutofit fontScale="92500"/>
          </a:bodyPr>
          <a:lstStyle/>
          <a:p>
            <a:r>
              <a:rPr lang="cs-CZ" dirty="0"/>
              <a:t>n</a:t>
            </a:r>
            <a:r>
              <a:rPr lang="cs-CZ" dirty="0" smtClean="0"/>
              <a:t>a levé straně okraj 4 cm, na pravé straně 1,5 – 2 cm;</a:t>
            </a:r>
          </a:p>
          <a:p>
            <a:r>
              <a:rPr lang="cs-CZ" dirty="0"/>
              <a:t>v</a:t>
            </a:r>
            <a:r>
              <a:rPr lang="cs-CZ" dirty="0" smtClean="0"/>
              <a:t>zdálenost textu od horního a spodního okraje listu 3 cm se zahrnutím odkazů pod čarou;</a:t>
            </a:r>
          </a:p>
          <a:p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a konci řádku nesmí zůstat: předložky, spojky;</a:t>
            </a:r>
          </a:p>
          <a:p>
            <a:r>
              <a:rPr lang="cs-CZ" dirty="0"/>
              <a:t>k</a:t>
            </a:r>
            <a:r>
              <a:rPr lang="cs-CZ" dirty="0" smtClean="0"/>
              <a:t>onec řádku nesmí oddělit: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číselné údaje v datu           (18. 3. 2012);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č</a:t>
            </a:r>
            <a:r>
              <a:rPr lang="cs-CZ" dirty="0" smtClean="0"/>
              <a:t>íselné údaje (1 238 521);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t</a:t>
            </a:r>
            <a:r>
              <a:rPr lang="cs-CZ" dirty="0" smtClean="0"/>
              <a:t>itul od jména a příjmení (JUDr. Marie Nováková);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n</a:t>
            </a:r>
            <a:r>
              <a:rPr lang="cs-CZ" dirty="0" smtClean="0"/>
              <a:t>ázvy institucí  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203848" y="4046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203848" y="38084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5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467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3657600" cy="562352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o</a:t>
            </a:r>
            <a:r>
              <a:rPr lang="cs-CZ" b="1" dirty="0" smtClean="0"/>
              <a:t>dstavce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č</a:t>
            </a:r>
            <a:r>
              <a:rPr lang="cs-CZ" b="1" dirty="0" smtClean="0"/>
              <a:t>íslování stránek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248" y="548680"/>
            <a:ext cx="3657600" cy="5623520"/>
          </a:xfrm>
        </p:spPr>
        <p:txBody>
          <a:bodyPr/>
          <a:lstStyle/>
          <a:p>
            <a:r>
              <a:rPr lang="cs-CZ" dirty="0"/>
              <a:t>ř</a:t>
            </a:r>
            <a:r>
              <a:rPr lang="cs-CZ" dirty="0" smtClean="0"/>
              <a:t>ádkování 1,5;</a:t>
            </a:r>
          </a:p>
          <a:p>
            <a:r>
              <a:rPr lang="cs-CZ" dirty="0"/>
              <a:t>z</a:t>
            </a:r>
            <a:r>
              <a:rPr lang="cs-CZ" dirty="0" smtClean="0"/>
              <a:t>arovnání do bloku, odsazení 1. řádku (5 prázdných úhozů);</a:t>
            </a:r>
          </a:p>
          <a:p>
            <a:r>
              <a:rPr lang="cs-CZ" dirty="0"/>
              <a:t>m</a:t>
            </a:r>
            <a:r>
              <a:rPr lang="cs-CZ" dirty="0" smtClean="0"/>
              <a:t>ezi odstavci se používá mezera 3 nebo 6 bodů;</a:t>
            </a:r>
          </a:p>
          <a:p>
            <a:endParaRPr lang="cs-CZ" dirty="0"/>
          </a:p>
          <a:p>
            <a:r>
              <a:rPr lang="cs-CZ" dirty="0"/>
              <a:t>a</a:t>
            </a:r>
            <a:r>
              <a:rPr lang="cs-CZ" dirty="0" smtClean="0"/>
              <a:t>rabské číslice umístění v zápatí stránky (na střed stránky);</a:t>
            </a:r>
          </a:p>
          <a:p>
            <a:r>
              <a:rPr lang="cs-CZ" dirty="0"/>
              <a:t>č</a:t>
            </a:r>
            <a:r>
              <a:rPr lang="cs-CZ" dirty="0" smtClean="0"/>
              <a:t>íslo stránek je psáno stejným typem písma, jako je hlavní text;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987824" y="5486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987824" y="33044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5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3"/>
            <a:ext cx="3657600" cy="5695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č</a:t>
            </a:r>
            <a:r>
              <a:rPr lang="cs-CZ" b="1" dirty="0" smtClean="0"/>
              <a:t>íslování nadpisů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248" y="476673"/>
            <a:ext cx="3657600" cy="5695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víceúrovňové číslování, max. tři úrovně formátu číslování (1. úroveň 16 b tučné, 2. úroveň 14 b tučné, 3. úroveň 12 b. tučné);</a:t>
            </a:r>
          </a:p>
          <a:p>
            <a:r>
              <a:rPr lang="cs-CZ" dirty="0"/>
              <a:t>p</a:t>
            </a:r>
            <a:r>
              <a:rPr lang="cs-CZ" dirty="0" smtClean="0"/>
              <a:t>oužití arabských číslic (1, 1.2, 1.2.1) – za poslední číslicí se nedělá tečka;</a:t>
            </a:r>
          </a:p>
          <a:p>
            <a:r>
              <a:rPr lang="cs-CZ" dirty="0"/>
              <a:t>h</a:t>
            </a:r>
            <a:r>
              <a:rPr lang="cs-CZ" dirty="0" smtClean="0"/>
              <a:t>lavní kapitoly (první úroveň) vždy na nové stránce;</a:t>
            </a:r>
          </a:p>
          <a:p>
            <a:r>
              <a:rPr lang="cs-CZ" dirty="0"/>
              <a:t>z</a:t>
            </a:r>
            <a:r>
              <a:rPr lang="cs-CZ" dirty="0" smtClean="0"/>
              <a:t>a nadpisy se nedělá tečka;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203848" y="4766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15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44625"/>
            <a:ext cx="7467600" cy="230014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3657600" cy="5839544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objekty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248" y="332656"/>
            <a:ext cx="3657600" cy="5839544"/>
          </a:xfrm>
        </p:spPr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brázky, tabulky, grafy, mapy atd.;</a:t>
            </a:r>
          </a:p>
          <a:p>
            <a:r>
              <a:rPr lang="cs-CZ" dirty="0"/>
              <a:t>n</a:t>
            </a:r>
            <a:r>
              <a:rPr lang="cs-CZ" dirty="0" smtClean="0"/>
              <a:t>a každý objekt musí být odkaz v textu;</a:t>
            </a:r>
          </a:p>
          <a:p>
            <a:r>
              <a:rPr lang="cs-CZ" dirty="0"/>
              <a:t>č</a:t>
            </a:r>
            <a:r>
              <a:rPr lang="cs-CZ" dirty="0" smtClean="0"/>
              <a:t>íslovány souvislou řadou arabských číslic             a doplněny popisným textem (název objektu);</a:t>
            </a:r>
          </a:p>
          <a:p>
            <a:r>
              <a:rPr lang="cs-CZ" dirty="0"/>
              <a:t>n</a:t>
            </a:r>
            <a:r>
              <a:rPr lang="cs-CZ" dirty="0" smtClean="0"/>
              <a:t>ázvy tabulek se píší nad tabulky;</a:t>
            </a:r>
          </a:p>
          <a:p>
            <a:r>
              <a:rPr lang="cs-CZ" dirty="0"/>
              <a:t>n</a:t>
            </a:r>
            <a:r>
              <a:rPr lang="cs-CZ" dirty="0" smtClean="0"/>
              <a:t>ázvy ostatních objektů se píší pod objekty;</a:t>
            </a:r>
          </a:p>
          <a:p>
            <a:r>
              <a:rPr lang="cs-CZ" dirty="0"/>
              <a:t>p</a:t>
            </a:r>
            <a:r>
              <a:rPr lang="cs-CZ" dirty="0" smtClean="0"/>
              <a:t>ozor na autorská práva (uvést autora, zdroj);</a:t>
            </a:r>
          </a:p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945520" y="3326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42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6 Struktura </a:t>
            </a:r>
            <a:r>
              <a:rPr lang="cs-CZ" dirty="0" smtClean="0"/>
              <a:t>BP/DP </a:t>
            </a:r>
            <a:r>
              <a:rPr lang="cs-CZ" dirty="0" smtClean="0"/>
              <a:t>práce</a:t>
            </a:r>
            <a:br>
              <a:rPr lang="cs-CZ" dirty="0" smtClean="0"/>
            </a:br>
            <a:r>
              <a:rPr lang="cs-CZ" dirty="0" smtClean="0"/>
              <a:t>7 Vzor BP/DP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0">
              <a:buNone/>
            </a:pPr>
            <a:r>
              <a:rPr lang="cs-CZ" dirty="0" smtClean="0">
                <a:hlinkClick r:id="rId2"/>
              </a:rPr>
              <a:t>http://katedry.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>
                <a:hlinkClick r:id="rId2"/>
              </a:rPr>
              <a:t>/knihovna/</a:t>
            </a:r>
            <a:r>
              <a:rPr lang="cs-CZ" dirty="0" err="1" smtClean="0">
                <a:hlinkClick r:id="rId2"/>
              </a:rPr>
              <a:t>prakticke</a:t>
            </a:r>
            <a:r>
              <a:rPr lang="cs-CZ" dirty="0" smtClean="0">
                <a:hlinkClick r:id="rId2"/>
              </a:rPr>
              <a:t>-informace/studenti/</a:t>
            </a:r>
            <a:r>
              <a:rPr lang="cs-CZ" dirty="0" err="1" smtClean="0">
                <a:hlinkClick r:id="rId2"/>
              </a:rPr>
              <a:t>zaverecne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prace</a:t>
            </a:r>
            <a:endParaRPr lang="cs-CZ" dirty="0" smtClean="0"/>
          </a:p>
          <a:p>
            <a:pPr indent="0">
              <a:buNone/>
            </a:pPr>
            <a:r>
              <a:rPr lang="cs-CZ" dirty="0" smtClean="0"/>
              <a:t>(NĚMEC, Jiří; ŠEDINOVÁ, Petra. Doporučení ke zpracování diplomové (bakalářské) práce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62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dirty="0"/>
              <a:t>8 Obhajoba </a:t>
            </a:r>
            <a:r>
              <a:rPr lang="cs-CZ" dirty="0" smtClean="0"/>
              <a:t>BP/DP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ěcné odůvodnění volby tématu;</a:t>
            </a:r>
          </a:p>
          <a:p>
            <a:r>
              <a:rPr lang="cs-CZ" dirty="0"/>
              <a:t>p</a:t>
            </a:r>
            <a:r>
              <a:rPr lang="cs-CZ" dirty="0" smtClean="0"/>
              <a:t>ostup tvorby práce, zejména s důrazem na stanovené cíle, úkoly, hypotézy, zvolené metody a jejich naplnění;</a:t>
            </a:r>
          </a:p>
          <a:p>
            <a:r>
              <a:rPr lang="cs-CZ" dirty="0"/>
              <a:t>t</a:t>
            </a:r>
            <a:r>
              <a:rPr lang="cs-CZ" dirty="0" smtClean="0"/>
              <a:t>ěžkosti spojené se získáváním potřebných faktů a psaním práce;</a:t>
            </a:r>
          </a:p>
          <a:p>
            <a:r>
              <a:rPr lang="cs-CZ" dirty="0" smtClean="0"/>
              <a:t>Závěry a doporučení, ke kterým student dospěl, odborně praktický či teoretický přínos dosažených výsledků vlastní práce, případně naznačení nových problémů, které si autor nekladl za cíl řešení, ale v průběhu zpracování práce se objevily;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6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48072"/>
          </a:xfrm>
        </p:spPr>
        <p:txBody>
          <a:bodyPr>
            <a:normAutofit/>
          </a:bodyPr>
          <a:lstStyle/>
          <a:p>
            <a:r>
              <a:rPr lang="cs-CZ" dirty="0" smtClean="0"/>
              <a:t>Použité studijní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1"/>
            <a:ext cx="7467600" cy="5565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ČSN 01 6910 Úprava písemností zpracovaných textovými editory;</a:t>
            </a:r>
          </a:p>
          <a:p>
            <a:r>
              <a:rPr lang="cs-CZ" dirty="0" smtClean="0"/>
              <a:t>ČSN ISO 690 Dokumentace. Bibliografické citace. Obsah, forma a struktura.</a:t>
            </a:r>
          </a:p>
          <a:p>
            <a:r>
              <a:rPr lang="cs-CZ" dirty="0" smtClean="0"/>
              <a:t>ČSN ISO 690-2 Informace a dokumentace – Bibliografické citace – Část 2: Elektronické dokumenty nebo jejich části;</a:t>
            </a:r>
          </a:p>
          <a:p>
            <a:r>
              <a:rPr lang="cs-CZ" dirty="0" smtClean="0">
                <a:hlinkClick r:id="rId2"/>
              </a:rPr>
              <a:t>http://www.citace.com</a:t>
            </a:r>
            <a:r>
              <a:rPr lang="cs-CZ" dirty="0" smtClean="0"/>
              <a:t>                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evskp.cz</a:t>
            </a:r>
            <a:r>
              <a:rPr lang="cs-CZ" dirty="0" smtClean="0">
                <a:hlinkClick r:id="rId3"/>
              </a:rPr>
              <a:t>/SD/4c.pdf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https://is.muni.cz/auth/do/ped/VPAN/46952359/Pokyn_dekana_c._1-2010__2_.pdf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http://is.muni.cz/do/rect/el/estud/prif/ps11/metodika/web/ebook_citace_2011.html#uvod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http://katedry.</a:t>
            </a:r>
            <a:r>
              <a:rPr lang="cs-CZ" dirty="0" err="1" smtClean="0">
                <a:hlinkClick r:id="rId6"/>
              </a:rPr>
              <a:t>ped.muni.cz</a:t>
            </a:r>
            <a:r>
              <a:rPr lang="cs-CZ" dirty="0" smtClean="0">
                <a:hlinkClick r:id="rId6"/>
              </a:rPr>
              <a:t>/knihovna/</a:t>
            </a:r>
            <a:r>
              <a:rPr lang="cs-CZ" dirty="0" err="1" smtClean="0">
                <a:hlinkClick r:id="rId6"/>
              </a:rPr>
              <a:t>prakticke</a:t>
            </a:r>
            <a:r>
              <a:rPr lang="cs-CZ" dirty="0" smtClean="0">
                <a:hlinkClick r:id="rId6"/>
              </a:rPr>
              <a:t>-informace/studenti/</a:t>
            </a:r>
            <a:r>
              <a:rPr lang="cs-CZ" dirty="0" err="1" smtClean="0">
                <a:hlinkClick r:id="rId6"/>
              </a:rPr>
              <a:t>zaverecne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prace</a:t>
            </a:r>
            <a:endParaRPr lang="cs-CZ" dirty="0" smtClean="0"/>
          </a:p>
          <a:p>
            <a:pPr indent="0">
              <a:buNone/>
            </a:pPr>
            <a:r>
              <a:rPr lang="cs-CZ" dirty="0" smtClean="0"/>
              <a:t>(NĚMEC, Jiří; ŠEDINOVÁ, Petra. Doporučení ke zpracování diplomové (bakalářské) práce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02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cs-CZ" dirty="0" smtClean="0"/>
              <a:t>1 Účel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věřuje schopnost studenta samostatně zpracovat schválené téma;</a:t>
            </a:r>
          </a:p>
          <a:p>
            <a:r>
              <a:rPr lang="cs-CZ" dirty="0"/>
              <a:t>p</a:t>
            </a:r>
            <a:r>
              <a:rPr lang="cs-CZ" dirty="0" smtClean="0"/>
              <a:t>ráce řeší vymezený problém vztahující se ke studovanému oboru;</a:t>
            </a:r>
          </a:p>
          <a:p>
            <a:r>
              <a:rPr lang="cs-CZ" dirty="0"/>
              <a:t>o</a:t>
            </a:r>
            <a:r>
              <a:rPr lang="cs-CZ" dirty="0" smtClean="0"/>
              <a:t>bsahově i metodicky rozšiřuje a prohlubuje obecně známé poznatky z příslušného studijního oboru;</a:t>
            </a:r>
          </a:p>
          <a:p>
            <a:r>
              <a:rPr lang="cs-CZ" dirty="0"/>
              <a:t>p</a:t>
            </a:r>
            <a:r>
              <a:rPr lang="cs-CZ" dirty="0" smtClean="0"/>
              <a:t>ráce musí být originální, vytvořená autorem při dodržení pravidel práce s informačními zdroji; </a:t>
            </a:r>
            <a:r>
              <a:rPr lang="cs-CZ" dirty="0" smtClean="0">
                <a:solidFill>
                  <a:srgbClr val="CC00FF"/>
                </a:solidFill>
              </a:rPr>
              <a:t>nesmí být porušena autorská práva jiných autorů;</a:t>
            </a:r>
            <a:endParaRPr lang="cs-CZ" dirty="0">
              <a:solidFill>
                <a:srgbClr val="CC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cs-CZ" dirty="0"/>
              <a:t>2 Zadání, vedoucí práce, konzultant a </a:t>
            </a:r>
            <a:r>
              <a:rPr lang="cs-CZ" dirty="0" smtClean="0"/>
              <a:t>oponent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Zadání práce</a:t>
            </a:r>
          </a:p>
          <a:p>
            <a:r>
              <a:rPr lang="cs-CZ" b="1" dirty="0" smtClean="0"/>
              <a:t>Vedoucí práce</a:t>
            </a:r>
          </a:p>
          <a:p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v</a:t>
            </a:r>
            <a:r>
              <a:rPr lang="cs-CZ" dirty="0" smtClean="0"/>
              <a:t>hodnými metodami                 a prostředky řídí proces přípravy a zpracování práce;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poskytuje studentovi odborné rady při zpracování tématu a metodicky jej usměrňuje;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pracovává posudek na vypravovanou práci;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2987824" y="20608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2987824" y="34484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2945520" y="51046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1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7467600" cy="8599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3"/>
            <a:ext cx="3657600" cy="5695528"/>
          </a:xfrm>
        </p:spPr>
        <p:txBody>
          <a:bodyPr/>
          <a:lstStyle/>
          <a:p>
            <a:r>
              <a:rPr lang="cs-CZ" b="1" dirty="0" smtClean="0"/>
              <a:t>Oponent práce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Konzultant práce </a:t>
            </a:r>
            <a:r>
              <a:rPr lang="cs-CZ" dirty="0" smtClean="0"/>
              <a:t>(volitelný)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248" y="476673"/>
            <a:ext cx="3657600" cy="569552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ypracovává posudek na studentem zpracovanou BP/DP práci;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m</a:t>
            </a:r>
            <a:r>
              <a:rPr lang="cs-CZ" dirty="0" smtClean="0"/>
              <a:t>ůže být určen školou nebo si student zvolí konzultanta podle potřeby sám;</a:t>
            </a:r>
          </a:p>
          <a:p>
            <a:pPr marL="0" indent="0">
              <a:buNone/>
            </a:pPr>
            <a:r>
              <a:rPr lang="cs-CZ" dirty="0" smtClean="0"/>
              <a:t>hodnotí odbornou stránku práce; písemné vyjádření konzultanta může přiložit student k práci při jejím odevzdání;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089536" y="4766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089536" y="26369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089536" y="38804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cs-CZ" dirty="0"/>
              <a:t>3 Termín odevzdání a rozsah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Termín odevzdání práce</a:t>
            </a:r>
          </a:p>
          <a:p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Rozsah práce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BP 31. </a:t>
            </a:r>
            <a:r>
              <a:rPr lang="cs-CZ" dirty="0"/>
              <a:t>b</a:t>
            </a:r>
            <a:r>
              <a:rPr lang="cs-CZ" dirty="0" smtClean="0"/>
              <a:t>řezna 3. ročníku/bude upřesněno;</a:t>
            </a:r>
          </a:p>
          <a:p>
            <a:r>
              <a:rPr lang="cs-CZ" b="1" dirty="0" smtClean="0">
                <a:solidFill>
                  <a:srgbClr val="CC00FF"/>
                </a:solidFill>
              </a:rPr>
              <a:t>DP 31. března 2. ročníku/bude upřesněno;</a:t>
            </a:r>
          </a:p>
          <a:p>
            <a:r>
              <a:rPr lang="cs-CZ" b="1" dirty="0" smtClean="0">
                <a:solidFill>
                  <a:srgbClr val="CC00FF"/>
                </a:solidFill>
              </a:rPr>
              <a:t>Nahrání do </a:t>
            </a:r>
            <a:r>
              <a:rPr lang="cs-CZ" b="1" dirty="0" err="1" smtClean="0">
                <a:solidFill>
                  <a:srgbClr val="CC00FF"/>
                </a:solidFill>
              </a:rPr>
              <a:t>Isu</a:t>
            </a:r>
            <a:r>
              <a:rPr lang="cs-CZ" b="1" dirty="0" smtClean="0">
                <a:solidFill>
                  <a:srgbClr val="CC00FF"/>
                </a:solidFill>
              </a:rPr>
              <a:t>; </a:t>
            </a:r>
            <a:r>
              <a:rPr lang="cs-CZ" dirty="0" smtClean="0"/>
              <a:t>dva výtisky, v tvrdých černých deskách;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/>
              <a:t>t</a:t>
            </a:r>
            <a:r>
              <a:rPr lang="cs-CZ" dirty="0" smtClean="0"/>
              <a:t>ext práce je vytištěn na kancelářském papíru formátu A4 pouze na jedné straně;</a:t>
            </a:r>
          </a:p>
          <a:p>
            <a:pPr>
              <a:spcAft>
                <a:spcPts val="1200"/>
              </a:spcAft>
            </a:pPr>
            <a:r>
              <a:rPr lang="cs-CZ" dirty="0" smtClean="0">
                <a:solidFill>
                  <a:srgbClr val="CC00FF"/>
                </a:solidFill>
              </a:rPr>
              <a:t>BP minimálně 40-60 stran textu; </a:t>
            </a:r>
          </a:p>
          <a:p>
            <a:pPr>
              <a:spcAft>
                <a:spcPts val="1200"/>
              </a:spcAft>
            </a:pPr>
            <a:r>
              <a:rPr lang="cs-CZ" b="1" dirty="0" smtClean="0">
                <a:solidFill>
                  <a:srgbClr val="CC00FF"/>
                </a:solidFill>
              </a:rPr>
              <a:t>DP minimálně  50-80 stran textu</a:t>
            </a:r>
            <a:r>
              <a:rPr lang="cs-CZ" dirty="0" smtClean="0">
                <a:solidFill>
                  <a:srgbClr val="CC00FF"/>
                </a:solidFill>
              </a:rPr>
              <a:t>;</a:t>
            </a:r>
          </a:p>
          <a:p>
            <a:r>
              <a:rPr lang="cs-CZ" dirty="0"/>
              <a:t>d</a:t>
            </a:r>
            <a:r>
              <a:rPr lang="cs-CZ" dirty="0" smtClean="0"/>
              <a:t>o rozsahu práce se počítají: </a:t>
            </a:r>
            <a:r>
              <a:rPr lang="cs-CZ" b="1" dirty="0" smtClean="0">
                <a:solidFill>
                  <a:srgbClr val="CC00FF"/>
                </a:solidFill>
              </a:rPr>
              <a:t>úvod, hlavní text, závěr, seznam literatury;</a:t>
            </a:r>
            <a:endParaRPr lang="cs-CZ" b="1" dirty="0">
              <a:solidFill>
                <a:srgbClr val="CC00FF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3275856" y="20608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275856" y="38084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54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/>
              <a:t>4 Etapy </a:t>
            </a:r>
            <a:r>
              <a:rPr lang="cs-CZ" dirty="0" smtClean="0"/>
              <a:t>zpracování práce BP/DP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Volba a schválení tématu práce</a:t>
            </a:r>
          </a:p>
          <a:p>
            <a:endParaRPr lang="cs-CZ" b="1" dirty="0" smtClean="0"/>
          </a:p>
          <a:p>
            <a:r>
              <a:rPr lang="cs-CZ" b="1" dirty="0" smtClean="0"/>
              <a:t>Navázání kontaktu               s vedoucím práce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83968" y="1556792"/>
            <a:ext cx="4032448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2. ročník – jarní semestr (BP);</a:t>
            </a:r>
          </a:p>
          <a:p>
            <a:pPr marL="0" indent="0">
              <a:buNone/>
            </a:pPr>
            <a:r>
              <a:rPr lang="cs-CZ" dirty="0" smtClean="0"/>
              <a:t>1. ročník – jarní semestr (DP);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 smtClean="0"/>
              <a:t>2. ročník – jarní semestr (BP);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 smtClean="0"/>
              <a:t>1. ročník – jarní semestr (DP);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v</a:t>
            </a:r>
            <a:r>
              <a:rPr lang="cs-CZ" dirty="0" smtClean="0"/>
              <a:t>ymezení obsahového rámce zvoleného tématu; vymezení pramenů informací a metod zpracování práce;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3305560" y="1628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305560" y="2944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8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216024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3"/>
            <a:ext cx="3657600" cy="5695528"/>
          </a:xfrm>
        </p:spPr>
        <p:txBody>
          <a:bodyPr>
            <a:normAutofit/>
          </a:bodyPr>
          <a:lstStyle/>
          <a:p>
            <a:r>
              <a:rPr lang="cs-CZ" b="1" dirty="0"/>
              <a:t>Sbírání materiálů                a zaznamenávání poznatků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248" y="476673"/>
            <a:ext cx="3657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do října 3. </a:t>
            </a:r>
            <a:r>
              <a:rPr lang="cs-CZ" dirty="0" smtClean="0"/>
              <a:t>ročníku (BP);</a:t>
            </a:r>
          </a:p>
          <a:p>
            <a:pPr marL="0" indent="0">
              <a:buNone/>
            </a:pPr>
            <a:r>
              <a:rPr lang="cs-CZ" dirty="0" smtClean="0"/>
              <a:t>do října 2. ročníku (DP);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275856" y="5486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8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3657600" cy="555151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Vlastní zpracování práce – průběžná konzultace s vedoucím práce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0" y="620688"/>
            <a:ext cx="4104456" cy="5551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3. ročník říjen – březen (BP)</a:t>
            </a:r>
          </a:p>
          <a:p>
            <a:pPr marL="0" indent="0">
              <a:buNone/>
            </a:pPr>
            <a:r>
              <a:rPr lang="cs-CZ" dirty="0" smtClean="0"/>
              <a:t>2. ročník říjen – březen (DP)</a:t>
            </a:r>
          </a:p>
          <a:p>
            <a:r>
              <a:rPr lang="cs-CZ" dirty="0"/>
              <a:t>studium odborné literatury;</a:t>
            </a:r>
          </a:p>
          <a:p>
            <a:r>
              <a:rPr lang="cs-CZ" dirty="0"/>
              <a:t>získání faktografického materiálu z informačních zdrojů;</a:t>
            </a:r>
          </a:p>
          <a:p>
            <a:r>
              <a:rPr lang="cs-CZ" dirty="0"/>
              <a:t>zpracování teoretických poznatků, získaných materiálů a informací;</a:t>
            </a:r>
          </a:p>
          <a:p>
            <a:r>
              <a:rPr lang="cs-CZ" dirty="0"/>
              <a:t>aplikaci poznatků na praktické příklady;</a:t>
            </a:r>
          </a:p>
          <a:p>
            <a:r>
              <a:rPr lang="cs-CZ" dirty="0"/>
              <a:t>případné nepotvrzení stanovené hypotézy;</a:t>
            </a:r>
          </a:p>
          <a:p>
            <a:r>
              <a:rPr lang="cs-CZ" dirty="0"/>
              <a:t>návrh nových možností řešení</a:t>
            </a:r>
            <a:r>
              <a:rPr lang="cs-CZ" dirty="0" smtClean="0"/>
              <a:t>; atd.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665600" y="7841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94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1075</Words>
  <Application>Microsoft Office PowerPoint</Application>
  <PresentationFormat>Předvádění na obrazovce (4:3)</PresentationFormat>
  <Paragraphs>177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Metodika zpracování závěrečné práce   </vt:lpstr>
      <vt:lpstr>Použité studijní prameny</vt:lpstr>
      <vt:lpstr>1 Účel práce </vt:lpstr>
      <vt:lpstr>2 Zadání, vedoucí práce, konzultant a oponent</vt:lpstr>
      <vt:lpstr>Prezentace aplikace PowerPoint</vt:lpstr>
      <vt:lpstr>3 Termín odevzdání a rozsah práce</vt:lpstr>
      <vt:lpstr>4 Etapy zpracování práce BP/DP</vt:lpstr>
      <vt:lpstr>Prezentace aplikace PowerPoint</vt:lpstr>
      <vt:lpstr>Prezentace aplikace PowerPoint</vt:lpstr>
      <vt:lpstr>Typické nedostatky v práci</vt:lpstr>
      <vt:lpstr>Prezentace aplikace PowerPoint</vt:lpstr>
      <vt:lpstr>5 Formální úprava práce</vt:lpstr>
      <vt:lpstr>Prezentace aplikace PowerPoint</vt:lpstr>
      <vt:lpstr>Prezentace aplikace PowerPoint</vt:lpstr>
      <vt:lpstr>Prezentace aplikace PowerPoint</vt:lpstr>
      <vt:lpstr>Prezentace aplikace PowerPoint</vt:lpstr>
      <vt:lpstr>6 Struktura BP/DP práce 7 Vzor BP/DP práce</vt:lpstr>
      <vt:lpstr>8 Obhajoba BP/DP práce</vt:lpstr>
      <vt:lpstr>Prezentace aplikace PowerPoint</vt:lpstr>
    </vt:vector>
  </TitlesOfParts>
  <Company>MV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Metodika zpracování absolventské práce</dc:title>
  <dc:creator>Kateřina Šmejkalová</dc:creator>
  <cp:lastModifiedBy>Smejkalova</cp:lastModifiedBy>
  <cp:revision>61</cp:revision>
  <cp:lastPrinted>2012-02-20T07:59:33Z</cp:lastPrinted>
  <dcterms:created xsi:type="dcterms:W3CDTF">2012-02-15T06:18:38Z</dcterms:created>
  <dcterms:modified xsi:type="dcterms:W3CDTF">2015-10-06T12:50:49Z</dcterms:modified>
</cp:coreProperties>
</file>