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1" r:id="rId5"/>
    <p:sldId id="268" r:id="rId6"/>
    <p:sldId id="269" r:id="rId7"/>
    <p:sldId id="274" r:id="rId8"/>
    <p:sldId id="275" r:id="rId9"/>
    <p:sldId id="273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3D5B7-FAD0-4CC1-836B-CD1180FF0F03}" type="datetimeFigureOut">
              <a:rPr lang="cs-CZ" smtClean="0"/>
              <a:pPr/>
              <a:t>24.10.2013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58DE5-9598-4291-8712-F3CE86A15DB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InSEA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Osobnost Herberta </a:t>
            </a:r>
            <a:r>
              <a:rPr lang="cs-CZ" dirty="0" err="1" smtClean="0"/>
              <a:t>Reada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Vybraná národní sympózia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Ústí nad Labem 1992, Filozofické aspekty výtvarné výchovy Plzeň 1994, Učitel výtvarné výchovy – umělec a pedagog</a:t>
            </a:r>
          </a:p>
          <a:p>
            <a:endParaRPr lang="cs-CZ" dirty="0" smtClean="0"/>
          </a:p>
          <a:p>
            <a:r>
              <a:rPr lang="cs-CZ" dirty="0" smtClean="0"/>
              <a:t>Žďár nad Sázavou 1996, Emocionalita a racionalita ve výtvarné výchově</a:t>
            </a:r>
          </a:p>
          <a:p>
            <a:endParaRPr lang="cs-CZ" dirty="0" smtClean="0"/>
          </a:p>
          <a:p>
            <a:r>
              <a:rPr lang="pt-BR" dirty="0" smtClean="0"/>
              <a:t>Praha 2000, Média a obraznost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Olomouc 2002, Výtvarná výchova a mody její komunikace</a:t>
            </a:r>
          </a:p>
          <a:p>
            <a:endParaRPr lang="cs-CZ" dirty="0" smtClean="0"/>
          </a:p>
          <a:p>
            <a:r>
              <a:rPr lang="cs-CZ" dirty="0" smtClean="0"/>
              <a:t>Praha 2006, Péče o obraznost / sémiotické přístupy k výtvarnému umění a ve výtvarné výchově</a:t>
            </a:r>
          </a:p>
          <a:p>
            <a:endParaRPr lang="cs-CZ" dirty="0" smtClean="0"/>
          </a:p>
          <a:p>
            <a:r>
              <a:rPr lang="cs-CZ" dirty="0" smtClean="0"/>
              <a:t>Brno 2008, Veřejnost a kouzlo </a:t>
            </a:r>
            <a:r>
              <a:rPr lang="cs-CZ" dirty="0" err="1" smtClean="0"/>
              <a:t>vizuality</a:t>
            </a:r>
            <a:r>
              <a:rPr lang="cs-CZ" dirty="0" smtClean="0"/>
              <a:t>. Rozvoj teoretických základů výtvarné výchovy a otázky kulturního vzdělávání.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 roku 1989 uspořádala Česká sekce INSEA následující symposia s mezinárodní účastí: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Nitra 1990 (ještě v rámci Československé sekce INSEA)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Hradec Králové 1991, Výtvarná výchova v nové situaci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Ústí nad Labem 1992, Filozofické aspekty výtvarné výchovy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Ostrava 1993, Múzická kreativita jako cesta k obnově duše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Plzeň 1994, Učitel výtvarné výchovy – umělec a pedagog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Praha 1995, Uvidět 4. rozměr. Výtvarná výchova pro třetí tisíciletí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Žďár nad Sázavou 1996, Emocionalita a racionalita ve výtvarné výchově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České Budějovice 1997, Horizonty vzdělávání učitele výtvarné výchovy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Ústí nad Labem 1998, Ke kořenům oduševnělého tvaru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Praha 2000, Média a obraznost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Olomouc 2002, Výtvarná výchova a mody její komunikace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Plzeň 2004, Rámcový vzdělávací program ve výtvarné výchově  (sborník je možné objednat </a:t>
            </a:r>
            <a:r>
              <a:rPr lang="cs-CZ" dirty="0" err="1" smtClean="0"/>
              <a:t>zdrama</a:t>
            </a:r>
            <a:r>
              <a:rPr lang="cs-CZ" dirty="0" smtClean="0"/>
              <a:t>, pouze za náklady za zaslání na Katedře výtvarné kultury Pedagogické fakulty Západočeské univerzity v Plzni) 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Praha 2006, Péče o obraznost / sémiotické přístupy k výtvarnému umění a ve výtvarné výchově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Brno 2008, Veřejnost a kouzlo </a:t>
            </a:r>
            <a:r>
              <a:rPr lang="cs-CZ" dirty="0" err="1" smtClean="0"/>
              <a:t>vizuality</a:t>
            </a:r>
            <a:r>
              <a:rPr lang="cs-CZ" dirty="0" smtClean="0"/>
              <a:t>. Rozvoj teoretických základů výtvarné výchovy a otázky kulturního vzdělávání.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V současné době se připravuje symposium na téma Vizuální gramotnost v Hradci Králové v listopadu 2010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insea.europe.ufg.ac.at</a:t>
            </a:r>
            <a:r>
              <a:rPr lang="cs-CZ" dirty="0" smtClean="0"/>
              <a:t>/</a:t>
            </a:r>
            <a:r>
              <a:rPr lang="cs-CZ" dirty="0" err="1" smtClean="0"/>
              <a:t>countries</a:t>
            </a:r>
            <a:r>
              <a:rPr lang="cs-CZ" dirty="0" smtClean="0"/>
              <a:t>/</a:t>
            </a:r>
            <a:r>
              <a:rPr lang="cs-CZ" dirty="0" err="1" smtClean="0"/>
              <a:t>czech</a:t>
            </a:r>
            <a:r>
              <a:rPr lang="cs-CZ" dirty="0" smtClean="0"/>
              <a:t>_</a:t>
            </a:r>
            <a:r>
              <a:rPr lang="cs-CZ" dirty="0" err="1" smtClean="0"/>
              <a:t>republic</a:t>
            </a:r>
            <a:r>
              <a:rPr lang="cs-CZ" dirty="0" smtClean="0"/>
              <a:t>/bio_uzdil.</a:t>
            </a:r>
            <a:r>
              <a:rPr lang="cs-CZ" dirty="0" err="1" smtClean="0"/>
              <a:t>pdf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International</a:t>
            </a:r>
            <a:r>
              <a:rPr lang="cs-CZ" b="1" dirty="0" smtClean="0">
                <a:solidFill>
                  <a:schemeClr val="bg1"/>
                </a:solidFill>
              </a:rPr>
              <a:t> Society </a:t>
            </a:r>
            <a:r>
              <a:rPr lang="cs-CZ" b="1" dirty="0" err="1" smtClean="0">
                <a:solidFill>
                  <a:schemeClr val="bg1"/>
                </a:solidFill>
              </a:rPr>
              <a:t>for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Education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Trought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Art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2400" dirty="0" smtClean="0"/>
              <a:t>Mezinárodní organizace pro výchovu výtvarným uměním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„Tvořivost v umění je základní potřebou, která je společná všem lidem a umění je jednou z nejvyšších forem vyjádření a komunikace.“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„Výchova uměním je přirozený prostředek učení na všech stupních vývoje osobnosti, který podporuje intelektuální, emocionální a sociální vývoj lidských bytostí ve společnosti.“</a:t>
            </a:r>
          </a:p>
          <a:p>
            <a:pPr algn="ctr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cs-CZ" b="1" dirty="0" err="1" smtClean="0">
                <a:solidFill>
                  <a:schemeClr val="bg1"/>
                </a:solidFill>
              </a:rPr>
              <a:t>InSEA</a:t>
            </a:r>
            <a:r>
              <a:rPr lang="cs-CZ" b="1" dirty="0" smtClean="0">
                <a:solidFill>
                  <a:schemeClr val="bg1"/>
                </a:solidFill>
              </a:rPr>
              <a:t> - charakteristika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dirty="0" smtClean="0"/>
              <a:t>Mezinárodní nevládní organizace pro výchovu uměním s konzultativním statutem UNESCO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r>
              <a:rPr lang="cs-CZ" sz="2400" u="sng" dirty="0" smtClean="0"/>
              <a:t>Deklarace: </a:t>
            </a:r>
          </a:p>
          <a:p>
            <a:pPr eaLnBrk="1" hangingPunct="1">
              <a:buNone/>
            </a:pPr>
            <a:r>
              <a:rPr lang="cs-CZ" sz="2400" dirty="0" smtClean="0"/>
              <a:t>	</a:t>
            </a:r>
            <a:r>
              <a:rPr lang="cs-CZ" sz="2400" i="1" dirty="0" smtClean="0"/>
              <a:t>„Umělecká výchova je pro člověka přirozeným prostředkem k získání kultury ve všech etapách individuálního vývoje, protože vede k chápání hodnot, ale předává i vědomosti v oblastech nezbytných k plnému intelektuálnímu, emocionálnímu a společenskému vývoji jednotlivce v rámci života kolektivu.“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bg1"/>
                </a:solidFill>
              </a:rPr>
              <a:t>Struktura a poslání organizace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824"/>
            <a:ext cx="8229600" cy="4608512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eaLnBrk="1" hangingPunct="1"/>
            <a:endParaRPr lang="cs-CZ" sz="2400" b="1" dirty="0" smtClean="0"/>
          </a:p>
          <a:p>
            <a:pPr eaLnBrk="1" hangingPunct="1"/>
            <a:r>
              <a:rPr lang="cs-CZ" sz="2400" b="1" u="sng" dirty="0" smtClean="0"/>
              <a:t>Komitéty: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Celosvětový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Evropský komitét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Národní komitéty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eaLnBrk="1" hangingPunct="1"/>
            <a:r>
              <a:rPr lang="cs-CZ" sz="2400" dirty="0" smtClean="0"/>
              <a:t>Světové a regionální kongresy</a:t>
            </a:r>
          </a:p>
          <a:p>
            <a:pPr eaLnBrk="1" hangingPunct="1"/>
            <a:r>
              <a:rPr lang="cs-CZ" sz="2400" dirty="0" smtClean="0"/>
              <a:t>publikace</a:t>
            </a:r>
          </a:p>
          <a:p>
            <a:pPr eaLnBrk="1" hangingPunct="1"/>
            <a:r>
              <a:rPr lang="cs-CZ" sz="2400" dirty="0" smtClean="0"/>
              <a:t>výstavy</a:t>
            </a:r>
          </a:p>
          <a:p>
            <a:pPr eaLnBrk="1" hangingPunct="1"/>
            <a:r>
              <a:rPr lang="cs-CZ" sz="2400" dirty="0" smtClean="0"/>
              <a:t>časopisy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Historie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 letech 1946 a 1947 se konaly konference UNESCO. Byly přijaty rezoluce zkoumat umělecké vzdělávání.</a:t>
            </a:r>
          </a:p>
          <a:p>
            <a:endParaRPr lang="cs-CZ" sz="2400" dirty="0" smtClean="0"/>
          </a:p>
          <a:p>
            <a:r>
              <a:rPr lang="cs-CZ" sz="2400" dirty="0" smtClean="0"/>
              <a:t>1948- </a:t>
            </a:r>
            <a:r>
              <a:rPr lang="cs-CZ" sz="2400" b="1" dirty="0" smtClean="0"/>
              <a:t>Herbert </a:t>
            </a:r>
            <a:r>
              <a:rPr lang="cs-CZ" sz="2400" b="1" dirty="0" err="1" smtClean="0"/>
              <a:t>Read</a:t>
            </a:r>
            <a:r>
              <a:rPr lang="cs-CZ" sz="2400" b="1" dirty="0" smtClean="0"/>
              <a:t> </a:t>
            </a:r>
            <a:r>
              <a:rPr lang="cs-CZ" sz="2400" dirty="0" smtClean="0"/>
              <a:t>(1893-1968) zvolen předsedou</a:t>
            </a:r>
          </a:p>
          <a:p>
            <a:endParaRPr lang="cs-CZ" sz="2400" dirty="0" smtClean="0"/>
          </a:p>
          <a:p>
            <a:r>
              <a:rPr lang="cs-CZ" sz="2400" dirty="0" smtClean="0"/>
              <a:t>1951- seminář „</a:t>
            </a:r>
            <a:r>
              <a:rPr lang="cs-CZ" sz="2400" b="1" i="1" dirty="0" err="1" smtClean="0"/>
              <a:t>The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visual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Arts</a:t>
            </a:r>
            <a:r>
              <a:rPr lang="cs-CZ" sz="2400" b="1" i="1" dirty="0" smtClean="0"/>
              <a:t> in </a:t>
            </a:r>
            <a:r>
              <a:rPr lang="cs-CZ" sz="2400" b="1" i="1" dirty="0" err="1" smtClean="0"/>
              <a:t>General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Education</a:t>
            </a:r>
            <a:r>
              <a:rPr lang="cs-CZ" sz="2400" b="1" i="1" dirty="0" smtClean="0"/>
              <a:t> “ </a:t>
            </a:r>
            <a:r>
              <a:rPr lang="cs-CZ" sz="2400" dirty="0" smtClean="0"/>
              <a:t>v Bristolu. Tento seminář byl prvním kongresem výtvarného umění s mezinárodní účastí. Klíčovým referátem se stal příspěvek Herberta </a:t>
            </a:r>
            <a:r>
              <a:rPr lang="cs-CZ" sz="2400" dirty="0" err="1" smtClean="0"/>
              <a:t>Reada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1954- ustanovení INSEA v Paříži pod patronací UNESCO. Prvním prezidentem </a:t>
            </a:r>
            <a:r>
              <a:rPr lang="cs-CZ" sz="2400" dirty="0" err="1" smtClean="0"/>
              <a:t>Edwin</a:t>
            </a:r>
            <a:r>
              <a:rPr lang="cs-CZ" sz="2400" dirty="0" smtClean="0"/>
              <a:t> </a:t>
            </a:r>
            <a:r>
              <a:rPr lang="cs-CZ" sz="2400" dirty="0" err="1" smtClean="0"/>
              <a:t>Ziegfeld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Česká sekce INSEA- Historie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1964- výchozí podnět k ustanovení Českého komitétu vznikl na výstavě Dítě a svět, Praha</a:t>
            </a:r>
          </a:p>
          <a:p>
            <a:r>
              <a:rPr lang="cs-CZ" sz="2400" dirty="0" smtClean="0"/>
              <a:t>Požadavek hlubšího zázemí psychologických kořenů dětského výtvarného projevu, protest proti </a:t>
            </a:r>
            <a:r>
              <a:rPr lang="cs-CZ" sz="2400" dirty="0" err="1" smtClean="0"/>
              <a:t>metodikaření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1966- </a:t>
            </a:r>
            <a:r>
              <a:rPr lang="cs-CZ" sz="2400" dirty="0" smtClean="0"/>
              <a:t>připojení československé sekce INSEA</a:t>
            </a:r>
          </a:p>
          <a:p>
            <a:endParaRPr lang="cs-CZ" sz="2400" dirty="0" smtClean="0"/>
          </a:p>
          <a:p>
            <a:r>
              <a:rPr lang="cs-CZ" sz="2400" dirty="0" smtClean="0"/>
              <a:t>1966- Praha,  XVIII. světový kongres INSEA </a:t>
            </a:r>
          </a:p>
          <a:p>
            <a:pPr>
              <a:buNone/>
            </a:pPr>
            <a:r>
              <a:rPr lang="cs-CZ" sz="2400" dirty="0" smtClean="0"/>
              <a:t>	(Výtvarná výchova – </a:t>
            </a:r>
            <a:r>
              <a:rPr lang="cs-CZ" sz="2400" dirty="0" err="1" smtClean="0"/>
              <a:t>výchova</a:t>
            </a:r>
            <a:r>
              <a:rPr lang="cs-CZ" sz="2400" dirty="0" smtClean="0"/>
              <a:t> pro budoucnost)</a:t>
            </a:r>
          </a:p>
          <a:p>
            <a:pPr lvl="1"/>
            <a:r>
              <a:rPr lang="cs-CZ" sz="2000" dirty="0" smtClean="0"/>
              <a:t>Snahy po modernizaci výtvarné výchovy</a:t>
            </a:r>
          </a:p>
          <a:p>
            <a:pPr lvl="1"/>
            <a:r>
              <a:rPr lang="cs-CZ" sz="2000" dirty="0" smtClean="0"/>
              <a:t>V čele přípravného výboru : Jaromír </a:t>
            </a:r>
            <a:r>
              <a:rPr lang="cs-CZ" sz="2000" dirty="0" err="1" smtClean="0"/>
              <a:t>Uždil</a:t>
            </a:r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>
              <a:buNone/>
            </a:pP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pPr lvl="1"/>
            <a:endParaRPr lang="cs-CZ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Osobnosti československé sekce </a:t>
            </a:r>
            <a:r>
              <a:rPr lang="cs-CZ" b="1" dirty="0" err="1" smtClean="0">
                <a:solidFill>
                  <a:schemeClr val="bg1"/>
                </a:solidFill>
              </a:rPr>
              <a:t>InSEA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 smtClean="0"/>
              <a:t>Jaromír </a:t>
            </a:r>
            <a:r>
              <a:rPr lang="cs-CZ" sz="2400" b="1" dirty="0" err="1" smtClean="0"/>
              <a:t>Uždil</a:t>
            </a:r>
            <a:r>
              <a:rPr lang="cs-CZ" sz="2400" b="1" dirty="0" smtClean="0"/>
              <a:t> (1915-2006)</a:t>
            </a:r>
          </a:p>
          <a:p>
            <a:pPr lvl="1"/>
            <a:r>
              <a:rPr lang="cs-CZ" sz="2000" dirty="0" smtClean="0"/>
              <a:t>Dlouholetý viceprezident  rady </a:t>
            </a:r>
            <a:r>
              <a:rPr lang="cs-CZ" sz="2000" dirty="0" err="1" smtClean="0"/>
              <a:t>InSEA</a:t>
            </a:r>
            <a:r>
              <a:rPr lang="cs-CZ" sz="2000" dirty="0" smtClean="0"/>
              <a:t>. Profesorem  uměleckoprůmyslové školy v Praze. Mnoho let prezidentem české </a:t>
            </a:r>
            <a:r>
              <a:rPr lang="cs-CZ" sz="2000" dirty="0" err="1" smtClean="0"/>
              <a:t>InSEA</a:t>
            </a:r>
            <a:r>
              <a:rPr lang="cs-CZ" sz="2000" dirty="0" smtClean="0"/>
              <a:t> a viceprezidentem světové sekce .</a:t>
            </a:r>
          </a:p>
          <a:p>
            <a:r>
              <a:rPr lang="cs-CZ" sz="2400" b="1" dirty="0" smtClean="0"/>
              <a:t>Igor </a:t>
            </a:r>
            <a:r>
              <a:rPr lang="cs-CZ" sz="2400" b="1" dirty="0" err="1" smtClean="0"/>
              <a:t>Zhoř</a:t>
            </a:r>
            <a:r>
              <a:rPr lang="cs-CZ" sz="2400" b="1" dirty="0" smtClean="0"/>
              <a:t> (1925-1997)</a:t>
            </a:r>
          </a:p>
          <a:p>
            <a:pPr lvl="1"/>
            <a:r>
              <a:rPr lang="cs-CZ" sz="2000" dirty="0" smtClean="0"/>
              <a:t>Výtvarný teoretik, pedagog</a:t>
            </a:r>
          </a:p>
          <a:p>
            <a:r>
              <a:rPr lang="cs-CZ" sz="2400" b="1" dirty="0" smtClean="0"/>
              <a:t>Jiří David (1933)</a:t>
            </a:r>
          </a:p>
          <a:p>
            <a:pPr lvl="1"/>
            <a:r>
              <a:rPr lang="cs-CZ" sz="2000" dirty="0" smtClean="0"/>
              <a:t>Profesor pedagogické fakulty v Hradci Králové. Publikoval pod jménem Věra Davidová během komunistického režimu. Přednášel na světových i domácích kongresech </a:t>
            </a:r>
            <a:r>
              <a:rPr lang="cs-CZ" sz="2000" dirty="0" err="1" smtClean="0"/>
              <a:t>InSEA</a:t>
            </a:r>
            <a:endParaRPr lang="cs-CZ" sz="2000" dirty="0" smtClean="0"/>
          </a:p>
          <a:p>
            <a:r>
              <a:rPr lang="cs-CZ" sz="2400" b="1" dirty="0" smtClean="0"/>
              <a:t>Jaroslav Brožek (1923)</a:t>
            </a:r>
          </a:p>
          <a:p>
            <a:pPr lvl="1"/>
            <a:r>
              <a:rPr lang="cs-CZ" sz="2000" dirty="0" smtClean="0"/>
              <a:t>Pedagog, malíř, teoretik. 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Současné osobnosti české </a:t>
            </a:r>
            <a:r>
              <a:rPr lang="cs-CZ" b="1" dirty="0" err="1" smtClean="0">
                <a:solidFill>
                  <a:schemeClr val="bg1"/>
                </a:solidFill>
              </a:rPr>
              <a:t>InSEA</a:t>
            </a:r>
            <a:r>
              <a:rPr lang="cs-CZ" b="1" dirty="0" smtClean="0">
                <a:solidFill>
                  <a:schemeClr val="bg1"/>
                </a:solidFill>
              </a:rPr>
              <a:t>: výbor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PhDr. Marie </a:t>
            </a:r>
            <a:r>
              <a:rPr lang="cs-CZ" sz="2400" dirty="0" err="1" smtClean="0"/>
              <a:t>Fulková</a:t>
            </a:r>
            <a:r>
              <a:rPr lang="cs-CZ" sz="2400" dirty="0" smtClean="0"/>
              <a:t>, </a:t>
            </a:r>
            <a:r>
              <a:rPr lang="cs-CZ" sz="2400" dirty="0" err="1" smtClean="0"/>
              <a:t>Ph.D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PhDr. Jaroslav </a:t>
            </a:r>
            <a:r>
              <a:rPr lang="cs-CZ" sz="2400" dirty="0" err="1" smtClean="0"/>
              <a:t>Vančát</a:t>
            </a:r>
            <a:r>
              <a:rPr lang="cs-CZ" sz="2400" dirty="0" smtClean="0"/>
              <a:t> </a:t>
            </a:r>
            <a:r>
              <a:rPr lang="cs-CZ" sz="2400" dirty="0" err="1" smtClean="0"/>
              <a:t>Ph.D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Mgr. Aleš Svoboda</a:t>
            </a:r>
          </a:p>
          <a:p>
            <a:endParaRPr lang="cs-CZ" sz="2400" dirty="0" smtClean="0"/>
          </a:p>
          <a:p>
            <a:r>
              <a:rPr lang="cs-CZ" sz="2400" dirty="0" smtClean="0"/>
              <a:t>PaedDr. Markéta Pastorová</a:t>
            </a:r>
          </a:p>
          <a:p>
            <a:r>
              <a:rPr lang="cs-CZ" sz="2400" dirty="0" smtClean="0"/>
              <a:t>….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bg1"/>
                </a:solidFill>
              </a:rPr>
              <a:t>Světové kongresy INSEA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Praha, 1966: Výtvarná výchova – </a:t>
            </a:r>
            <a:r>
              <a:rPr lang="cs-CZ" sz="2400" dirty="0" err="1" smtClean="0"/>
              <a:t>výchova</a:t>
            </a:r>
            <a:r>
              <a:rPr lang="cs-CZ" sz="2400" dirty="0" smtClean="0"/>
              <a:t> pro budoucnost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New York, 1969: Humanismus v epoše techniky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Zábřeh, 1972: Vizuální umění ve výchově 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Sévres</a:t>
            </a:r>
            <a:r>
              <a:rPr lang="cs-CZ" sz="2400" dirty="0" smtClean="0"/>
              <a:t> 1975: Tvořivá výchova a volný čas – pedagogický a kulturní dosah her, slavnosti a zábavy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Adelaide (Austrálie), 1978: Umění v různých kulturách </a:t>
            </a:r>
          </a:p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Rotterdam, 1981: Umělecká výchova – proces a produkt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686</Words>
  <Application>Microsoft Office PowerPoint</Application>
  <PresentationFormat>Předvádění na obrazovce (4:3)</PresentationFormat>
  <Paragraphs>157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InSEA</vt:lpstr>
      <vt:lpstr>International Society for Education Trought Art</vt:lpstr>
      <vt:lpstr>InSEA - charakteristika</vt:lpstr>
      <vt:lpstr>Struktura a poslání organizace</vt:lpstr>
      <vt:lpstr>Historie</vt:lpstr>
      <vt:lpstr>Česká sekce INSEA- Historie</vt:lpstr>
      <vt:lpstr>Osobnosti československé sekce InSEA</vt:lpstr>
      <vt:lpstr>Současné osobnosti české InSEA: výbor</vt:lpstr>
      <vt:lpstr>Světové kongresy INSEA</vt:lpstr>
      <vt:lpstr>Vybraná národní sympózia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Insea</dc:title>
  <dc:creator>Lenka Tučková</dc:creator>
  <cp:lastModifiedBy>Lektor</cp:lastModifiedBy>
  <cp:revision>7</cp:revision>
  <dcterms:created xsi:type="dcterms:W3CDTF">2012-10-29T09:05:19Z</dcterms:created>
  <dcterms:modified xsi:type="dcterms:W3CDTF">2013-10-24T09:00:59Z</dcterms:modified>
</cp:coreProperties>
</file>