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97" r:id="rId12"/>
    <p:sldId id="262" r:id="rId13"/>
    <p:sldId id="322" r:id="rId14"/>
    <p:sldId id="263" r:id="rId15"/>
    <p:sldId id="298" r:id="rId16"/>
    <p:sldId id="264" r:id="rId17"/>
    <p:sldId id="299" r:id="rId18"/>
    <p:sldId id="265" r:id="rId19"/>
    <p:sldId id="300" r:id="rId20"/>
    <p:sldId id="266" r:id="rId21"/>
    <p:sldId id="288" r:id="rId22"/>
    <p:sldId id="301" r:id="rId23"/>
    <p:sldId id="289" r:id="rId24"/>
    <p:sldId id="302" r:id="rId25"/>
    <p:sldId id="267" r:id="rId26"/>
    <p:sldId id="303" r:id="rId27"/>
    <p:sldId id="268" r:id="rId28"/>
    <p:sldId id="304" r:id="rId29"/>
    <p:sldId id="290" r:id="rId30"/>
    <p:sldId id="305" r:id="rId31"/>
    <p:sldId id="292" r:id="rId32"/>
    <p:sldId id="306" r:id="rId33"/>
    <p:sldId id="294" r:id="rId34"/>
    <p:sldId id="295" r:id="rId35"/>
    <p:sldId id="269" r:id="rId36"/>
    <p:sldId id="307" r:id="rId37"/>
    <p:sldId id="270" r:id="rId38"/>
    <p:sldId id="308" r:id="rId39"/>
    <p:sldId id="271" r:id="rId40"/>
    <p:sldId id="309" r:id="rId41"/>
    <p:sldId id="272" r:id="rId42"/>
    <p:sldId id="310" r:id="rId43"/>
    <p:sldId id="273" r:id="rId44"/>
    <p:sldId id="311" r:id="rId45"/>
    <p:sldId id="274" r:id="rId46"/>
    <p:sldId id="312" r:id="rId47"/>
    <p:sldId id="275" r:id="rId48"/>
    <p:sldId id="313" r:id="rId49"/>
    <p:sldId id="314" r:id="rId50"/>
    <p:sldId id="276" r:id="rId51"/>
    <p:sldId id="315" r:id="rId52"/>
    <p:sldId id="277" r:id="rId53"/>
    <p:sldId id="316" r:id="rId54"/>
    <p:sldId id="278" r:id="rId55"/>
    <p:sldId id="317" r:id="rId56"/>
    <p:sldId id="279" r:id="rId57"/>
    <p:sldId id="280" r:id="rId58"/>
    <p:sldId id="281" r:id="rId59"/>
    <p:sldId id="320" r:id="rId60"/>
    <p:sldId id="321" r:id="rId61"/>
    <p:sldId id="282" r:id="rId62"/>
    <p:sldId id="319" r:id="rId63"/>
    <p:sldId id="283" r:id="rId64"/>
    <p:sldId id="318" r:id="rId65"/>
    <p:sldId id="284" r:id="rId66"/>
    <p:sldId id="323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smtClean="0">
                <a:solidFill>
                  <a:srgbClr val="00B050"/>
                </a:solidFill>
              </a:rPr>
              <a:t>10.10. </a:t>
            </a:r>
            <a:r>
              <a:rPr lang="cs-CZ" b="1" dirty="0" smtClean="0">
                <a:solidFill>
                  <a:srgbClr val="00B050"/>
                </a:solidFill>
              </a:rPr>
              <a:t>2015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projektor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3700" y="2102644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Epiprojektor</a:t>
            </a:r>
            <a:endParaRPr lang="cs-CZ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24125" y="2226469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 přenosu obrazu na promítací plochu. Zdrojem obrazu může být jakýkoliv </a:t>
            </a:r>
            <a:r>
              <a:rPr lang="cs-CZ" dirty="0" smtClean="0"/>
              <a:t>digitální signál </a:t>
            </a:r>
            <a:r>
              <a:rPr lang="cs-CZ" dirty="0"/>
              <a:t>(např. z počítače) nebo i analogový obrazový signál (např. z VHS videa). Projektor </a:t>
            </a:r>
            <a:r>
              <a:rPr lang="cs-CZ" dirty="0" smtClean="0"/>
              <a:t>je tedy </a:t>
            </a:r>
            <a:r>
              <a:rPr lang="cs-CZ" dirty="0"/>
              <a:t>možné použít například k projekci obrazu z počítače, z </a:t>
            </a:r>
            <a:r>
              <a:rPr lang="cs-CZ" dirty="0" err="1"/>
              <a:t>vizualizéru</a:t>
            </a:r>
            <a:r>
              <a:rPr lang="cs-CZ" dirty="0"/>
              <a:t>, z </a:t>
            </a:r>
            <a:r>
              <a:rPr lang="cs-CZ" dirty="0" smtClean="0"/>
              <a:t>videorekordéru, z </a:t>
            </a:r>
            <a:r>
              <a:rPr lang="cs-CZ" dirty="0"/>
              <a:t>videokamery, z televizoru.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projektor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6950" y="2440781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 projektor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5140" y="228599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Vizualizér</a:t>
            </a:r>
            <a:r>
              <a:rPr lang="cs-CZ" dirty="0"/>
              <a:t> slouží k prezentaci nějakého menšího plošného i trojrozměrného </a:t>
            </a:r>
            <a:r>
              <a:rPr lang="cs-CZ" dirty="0" smtClean="0"/>
              <a:t>předmětu pomocí </a:t>
            </a:r>
            <a:r>
              <a:rPr lang="cs-CZ" dirty="0"/>
              <a:t>projekce. Hlavní část </a:t>
            </a:r>
            <a:r>
              <a:rPr lang="cs-CZ" dirty="0" err="1"/>
              <a:t>vizualizéru</a:t>
            </a:r>
            <a:r>
              <a:rPr lang="cs-CZ" dirty="0"/>
              <a:t> je </a:t>
            </a:r>
            <a:r>
              <a:rPr lang="cs-CZ" b="1" dirty="0"/>
              <a:t>kamera</a:t>
            </a:r>
            <a:r>
              <a:rPr lang="cs-CZ" dirty="0"/>
              <a:t> umístěná na stojanu, která je </a:t>
            </a:r>
            <a:r>
              <a:rPr lang="cs-CZ" dirty="0" smtClean="0"/>
              <a:t>schopna zaostřit </a:t>
            </a:r>
            <a:r>
              <a:rPr lang="cs-CZ" dirty="0"/>
              <a:t>předmět umístěný v zorném poli </a:t>
            </a:r>
            <a:r>
              <a:rPr lang="cs-CZ" dirty="0" err="1"/>
              <a:t>vizualizéru</a:t>
            </a:r>
            <a:r>
              <a:rPr lang="cs-CZ" dirty="0"/>
              <a:t>, a pomocí </a:t>
            </a:r>
            <a:r>
              <a:rPr lang="cs-CZ" dirty="0" err="1"/>
              <a:t>dataprojektoru</a:t>
            </a:r>
            <a:r>
              <a:rPr lang="cs-CZ" dirty="0"/>
              <a:t> jej </a:t>
            </a:r>
            <a:r>
              <a:rPr lang="cs-CZ" dirty="0" smtClean="0"/>
              <a:t>promítnout na </a:t>
            </a:r>
            <a:r>
              <a:rPr lang="cs-CZ" dirty="0"/>
              <a:t>projekční plochu.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Vizualizér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6864" y="1554163"/>
            <a:ext cx="28626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1.Didaktické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apod.)</a:t>
            </a:r>
          </a:p>
          <a:p>
            <a:r>
              <a:rPr lang="cs-CZ" dirty="0" smtClean="0"/>
              <a:t>6. Zajímavé odkazy (http://www.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Pro 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r>
              <a:rPr lang="cs-CZ" dirty="0" smtClean="0"/>
              <a:t>Zápisy,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Přesto 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Má 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K 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Psaní 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Zápis 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LCD panel je průhledný displej, který se pokládá na zpětný projektor. Ve spojení </a:t>
            </a:r>
            <a:r>
              <a:rPr lang="cs-CZ" dirty="0" smtClean="0"/>
              <a:t>se speciálním </a:t>
            </a:r>
            <a:r>
              <a:rPr lang="cs-CZ" dirty="0"/>
              <a:t>zpětným projektorem slouží k projekci počítačové obrazovky nebo </a:t>
            </a:r>
            <a:r>
              <a:rPr lang="cs-CZ" dirty="0" smtClean="0"/>
              <a:t>jiného digitalizovaného </a:t>
            </a:r>
            <a:r>
              <a:rPr lang="cs-CZ" dirty="0"/>
              <a:t>obrazu a obrazu videorekordéru. Má tedy stejné použití jako </a:t>
            </a:r>
            <a:r>
              <a:rPr lang="cs-CZ" dirty="0" err="1"/>
              <a:t>dataprojektor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LCD panel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2288" y="1554163"/>
            <a:ext cx="59518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Technologie LCD obrazovek umožňuje běžně vyrábět display s úhlopříčkou ,,50“ (128) </a:t>
            </a:r>
            <a:r>
              <a:rPr lang="cs-CZ" dirty="0" smtClean="0"/>
              <a:t>a větší</a:t>
            </a:r>
            <a:r>
              <a:rPr lang="cs-CZ" dirty="0"/>
              <a:t>. Při této velikosti lze bez problémů sledovat obraz ze vzdálenosti 4m. LCD display </a:t>
            </a:r>
            <a:r>
              <a:rPr lang="cs-CZ" dirty="0" smtClean="0"/>
              <a:t>lze použít </a:t>
            </a:r>
            <a:r>
              <a:rPr lang="cs-CZ" dirty="0"/>
              <a:t>pro zobrazení digitálního obrazu v menších místnostech nebo jako informační tabuli.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LCD display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66900" y="1581944"/>
            <a:ext cx="5562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 pomocí tabletu lze na dálku ovládat připojený počítač  </a:t>
            </a:r>
            <a:r>
              <a:rPr lang="cs-CZ" dirty="0" smtClean="0"/>
              <a:t>a komunikovat </a:t>
            </a:r>
            <a:r>
              <a:rPr lang="cs-CZ" dirty="0"/>
              <a:t>s interaktivní tabulí podobně jako s </a:t>
            </a:r>
            <a:r>
              <a:rPr lang="cs-CZ" dirty="0" smtClean="0"/>
              <a:t>myší. Skládá </a:t>
            </a:r>
            <a:r>
              <a:rPr lang="cs-CZ" dirty="0"/>
              <a:t>se z pracovní plochy, která má přibližně </a:t>
            </a:r>
            <a:r>
              <a:rPr lang="cs-CZ" dirty="0" smtClean="0"/>
              <a:t>velikost formátu </a:t>
            </a:r>
            <a:r>
              <a:rPr lang="cs-CZ" dirty="0"/>
              <a:t>A4 a snímacího pera. Tohoto zařízení </a:t>
            </a:r>
            <a:r>
              <a:rPr lang="cs-CZ" dirty="0" smtClean="0"/>
              <a:t>využijete vždy</a:t>
            </a:r>
            <a:r>
              <a:rPr lang="cs-CZ" dirty="0"/>
              <a:t>, když nechcete stát přímo u tabule otočeni zády </a:t>
            </a:r>
            <a:r>
              <a:rPr lang="cs-CZ" dirty="0" smtClean="0"/>
              <a:t>k žákům</a:t>
            </a:r>
            <a:r>
              <a:rPr lang="cs-CZ" dirty="0"/>
              <a:t>. Pro práci s informacemi na interaktivní tabuli </a:t>
            </a:r>
            <a:r>
              <a:rPr lang="cs-CZ" dirty="0" smtClean="0"/>
              <a:t>může učitel </a:t>
            </a:r>
            <a:r>
              <a:rPr lang="cs-CZ" dirty="0"/>
              <a:t>sedět či stát v prostoru třídy a s tabulí </a:t>
            </a:r>
            <a:r>
              <a:rPr lang="cs-CZ" dirty="0" smtClean="0"/>
              <a:t>pracovat vzdáleně </a:t>
            </a:r>
            <a:r>
              <a:rPr lang="cs-CZ" dirty="0"/>
              <a:t>pomocí tabletu. Nevýhodou je, že na jeho </a:t>
            </a:r>
            <a:r>
              <a:rPr lang="cs-CZ" dirty="0" smtClean="0"/>
              <a:t>pracovní ploše </a:t>
            </a:r>
            <a:r>
              <a:rPr lang="cs-CZ" dirty="0"/>
              <a:t>nejsou zobrazeny žádné informace, proto musí </a:t>
            </a:r>
            <a:r>
              <a:rPr lang="cs-CZ" dirty="0" smtClean="0"/>
              <a:t>učitel pro </a:t>
            </a:r>
            <a:r>
              <a:rPr lang="cs-CZ" dirty="0"/>
              <a:t>práci s programy vidět monitor počítače nebo </a:t>
            </a:r>
            <a:r>
              <a:rPr lang="cs-CZ" dirty="0" smtClean="0"/>
              <a:t>plochu </a:t>
            </a:r>
            <a:r>
              <a:rPr lang="pl-PL" dirty="0" smtClean="0"/>
              <a:t>interaktivní </a:t>
            </a:r>
            <a:r>
              <a:rPr lang="pl-PL" dirty="0"/>
              <a:t>tabule. To je </a:t>
            </a:r>
            <a:r>
              <a:rPr lang="pl-PL" dirty="0" smtClean="0"/>
              <a:t>jeden </a:t>
            </a:r>
            <a:r>
              <a:rPr lang="pl-PL" dirty="0"/>
              <a:t>z důvodů, proč se na </a:t>
            </a:r>
            <a:r>
              <a:rPr lang="pl-PL" dirty="0" smtClean="0"/>
              <a:t>trhu objevily </a:t>
            </a:r>
            <a:r>
              <a:rPr lang="pl-PL" dirty="0"/>
              <a:t>LCD tablety, u kterých je pracovní </a:t>
            </a:r>
            <a:r>
              <a:rPr lang="pl-PL" dirty="0" smtClean="0"/>
              <a:t>plocha </a:t>
            </a:r>
            <a:r>
              <a:rPr lang="cs-CZ" dirty="0" smtClean="0"/>
              <a:t>nahrazena </a:t>
            </a:r>
            <a:r>
              <a:rPr lang="cs-CZ" dirty="0"/>
              <a:t>dotykovým LCD </a:t>
            </a:r>
            <a:r>
              <a:rPr lang="cs-CZ" dirty="0" err="1"/>
              <a:t>displayem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 </a:t>
            </a:r>
            <a:r>
              <a:rPr lang="cs-CZ" dirty="0" err="1"/>
              <a:t>dataprojektoru</a:t>
            </a:r>
            <a:r>
              <a:rPr lang="cs-CZ" dirty="0"/>
              <a:t> nebo interaktivní tabuli může </a:t>
            </a:r>
            <a:r>
              <a:rPr lang="cs-CZ" dirty="0" smtClean="0"/>
              <a:t>být připojeno </a:t>
            </a:r>
            <a:r>
              <a:rPr lang="cs-CZ" i="1" dirty="0" smtClean="0"/>
              <a:t>elektronické </a:t>
            </a:r>
            <a:r>
              <a:rPr lang="cs-CZ" i="1" dirty="0"/>
              <a:t>hlasovací zařízení, </a:t>
            </a:r>
            <a:r>
              <a:rPr lang="cs-CZ" i="1" dirty="0" smtClean="0"/>
              <a:t>které </a:t>
            </a:r>
            <a:r>
              <a:rPr lang="cs-CZ" dirty="0" smtClean="0"/>
              <a:t>rozšiřuje </a:t>
            </a:r>
            <a:r>
              <a:rPr lang="cs-CZ" dirty="0"/>
              <a:t>jejich užití. Hlasovací zařízení se vizuálně </a:t>
            </a:r>
            <a:r>
              <a:rPr lang="cs-CZ" dirty="0" smtClean="0"/>
              <a:t>podobá </a:t>
            </a:r>
            <a:r>
              <a:rPr lang="pt-BR" dirty="0" smtClean="0"/>
              <a:t>dálkovému </a:t>
            </a:r>
            <a:r>
              <a:rPr lang="pt-BR" dirty="0"/>
              <a:t>ovladači televizoru a funguje buď na </a:t>
            </a:r>
            <a:r>
              <a:rPr lang="pt-BR" dirty="0" smtClean="0"/>
              <a:t>principu</a:t>
            </a:r>
            <a:r>
              <a:rPr lang="cs-CZ" dirty="0" smtClean="0"/>
              <a:t> </a:t>
            </a:r>
            <a:r>
              <a:rPr lang="pt-BR" dirty="0" smtClean="0"/>
              <a:t>radiového</a:t>
            </a:r>
            <a:r>
              <a:rPr lang="pt-BR" dirty="0"/>
              <a:t>, nebo infračerveného spojení. S jeho </a:t>
            </a:r>
            <a:r>
              <a:rPr lang="pt-BR" dirty="0" smtClean="0"/>
              <a:t>pomocí</a:t>
            </a:r>
            <a:r>
              <a:rPr lang="cs-CZ" dirty="0" smtClean="0"/>
              <a:t> mohou </a:t>
            </a:r>
            <a:r>
              <a:rPr lang="cs-CZ" dirty="0"/>
              <a:t>žáci hlasovat nebo volit správné výsledky </a:t>
            </a:r>
            <a:r>
              <a:rPr lang="cs-CZ" dirty="0" smtClean="0"/>
              <a:t>a odpovědi </a:t>
            </a:r>
            <a:r>
              <a:rPr lang="cs-CZ" dirty="0"/>
              <a:t>zobrazené </a:t>
            </a:r>
            <a:r>
              <a:rPr lang="cs-CZ" dirty="0" err="1"/>
              <a:t>dataprojektorem</a:t>
            </a:r>
            <a:r>
              <a:rPr lang="cs-CZ" dirty="0"/>
              <a:t> (interaktivní tabulí) </a:t>
            </a:r>
            <a:r>
              <a:rPr lang="cs-CZ" dirty="0" smtClean="0"/>
              <a:t>při procvičování</a:t>
            </a:r>
            <a:r>
              <a:rPr lang="cs-CZ" dirty="0"/>
              <a:t>, upevňování nebo zkoušení učiva. </a:t>
            </a:r>
            <a:r>
              <a:rPr lang="cs-CZ" dirty="0" smtClean="0"/>
              <a:t>Hlasovací zařízení </a:t>
            </a:r>
            <a:r>
              <a:rPr lang="cs-CZ" dirty="0"/>
              <a:t>je bezdrátově provázáno s počítačem učitele, </a:t>
            </a:r>
            <a:r>
              <a:rPr lang="cs-CZ" dirty="0" smtClean="0"/>
              <a:t>volba žáků </a:t>
            </a:r>
            <a:r>
              <a:rPr lang="cs-CZ" dirty="0"/>
              <a:t>je v reálném čase zaznamenávána, vyhodnocována </a:t>
            </a:r>
            <a:r>
              <a:rPr lang="cs-CZ" dirty="0" smtClean="0"/>
              <a:t>a může </a:t>
            </a:r>
            <a:r>
              <a:rPr lang="cs-CZ" dirty="0"/>
              <a:t>být vzápětí zobrazena nebo uložena do počítače.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Hlasovací zařízení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4541" y="1554163"/>
            <a:ext cx="61473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Klasický fotoaparát nám slouží k pořízení obrázkové dokumentace. Jeho </a:t>
            </a:r>
            <a:r>
              <a:rPr lang="cs-CZ" dirty="0" smtClean="0"/>
              <a:t>nevýhodou v </a:t>
            </a:r>
            <a:r>
              <a:rPr lang="cs-CZ" dirty="0"/>
              <a:t>porovnání s digitálním fotoaparátem je poměrně složitá výroba fotografií, jejich cena, </a:t>
            </a:r>
            <a:r>
              <a:rPr lang="cs-CZ" dirty="0" smtClean="0"/>
              <a:t>malé množství </a:t>
            </a:r>
            <a:r>
              <a:rPr lang="cs-CZ" dirty="0"/>
              <a:t>na jednom </a:t>
            </a:r>
            <a:r>
              <a:rPr lang="cs-CZ" dirty="0" smtClean="0"/>
              <a:t>filmu</a:t>
            </a:r>
            <a:r>
              <a:rPr lang="cs-CZ" dirty="0"/>
              <a:t>, nemožnost kontroly jednotlivých snímků po </a:t>
            </a:r>
            <a:r>
              <a:rPr lang="cs-CZ" dirty="0" smtClean="0"/>
              <a:t>vyfocení….</a:t>
            </a:r>
            <a:r>
              <a:rPr lang="cs-CZ" dirty="0"/>
              <a:t>atd.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fotoaparát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304" y="1997488"/>
            <a:ext cx="5193792" cy="363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Digitální fotoaparát nám slouží k získání digitální obrazové předlohy k prezentaci, či k </a:t>
            </a:r>
            <a:r>
              <a:rPr lang="cs-CZ" dirty="0" smtClean="0"/>
              <a:t>další úpravě </a:t>
            </a:r>
            <a:r>
              <a:rPr lang="cs-CZ" dirty="0"/>
              <a:t>na počítači. Výhodou digitálních fotoaparátů je celkem </a:t>
            </a:r>
            <a:r>
              <a:rPr lang="cs-CZ" b="1" dirty="0"/>
              <a:t>nízká cena</a:t>
            </a:r>
            <a:r>
              <a:rPr lang="cs-CZ" dirty="0"/>
              <a:t>, </a:t>
            </a:r>
            <a:r>
              <a:rPr lang="cs-CZ" dirty="0" smtClean="0"/>
              <a:t>okamžité vyhodnocení kvality snímku, </a:t>
            </a:r>
            <a:r>
              <a:rPr lang="cs-CZ" dirty="0"/>
              <a:t>digitálně zhotovené snímky je </a:t>
            </a:r>
            <a:r>
              <a:rPr lang="cs-CZ" dirty="0" smtClean="0"/>
              <a:t>snadné zhotovit </a:t>
            </a:r>
            <a:r>
              <a:rPr lang="cs-CZ" dirty="0"/>
              <a:t>znovu, </a:t>
            </a:r>
            <a:r>
              <a:rPr lang="cs-CZ" b="1" dirty="0"/>
              <a:t>náklady </a:t>
            </a:r>
            <a:r>
              <a:rPr lang="cs-CZ" dirty="0"/>
              <a:t>na snímky jsou </a:t>
            </a:r>
            <a:r>
              <a:rPr lang="cs-CZ" b="1" dirty="0" smtClean="0"/>
              <a:t>nízké</a:t>
            </a:r>
            <a:r>
              <a:rPr lang="cs-CZ" dirty="0" smtClean="0"/>
              <a:t>, je </a:t>
            </a:r>
            <a:r>
              <a:rPr lang="cs-CZ" dirty="0"/>
              <a:t>snadné je </a:t>
            </a:r>
            <a:r>
              <a:rPr lang="cs-CZ" b="1" dirty="0" smtClean="0"/>
              <a:t>počítačově </a:t>
            </a:r>
            <a:r>
              <a:rPr lang="cs-CZ" b="1" dirty="0"/>
              <a:t>upravovat</a:t>
            </a:r>
            <a:r>
              <a:rPr lang="cs-CZ" dirty="0"/>
              <a:t>. Nejrychlejším </a:t>
            </a:r>
            <a:r>
              <a:rPr lang="cs-CZ" dirty="0" smtClean="0"/>
              <a:t>způsobem zveřejnění </a:t>
            </a:r>
            <a:r>
              <a:rPr lang="cs-CZ" dirty="0"/>
              <a:t>digitálních fotografií je jejich umístění na internetové stránky.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59137"/>
            <a:ext cx="4429156" cy="44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Analogová videokamera pracuje na principu fotoelektrického </a:t>
            </a:r>
            <a:r>
              <a:rPr lang="cs-CZ" dirty="0" smtClean="0"/>
              <a:t>elementu. Optimální </a:t>
            </a:r>
            <a:r>
              <a:rPr lang="cs-CZ" dirty="0"/>
              <a:t>barevné a jasové podání vyžaduje přiměřenou hladinu osvětlení. Běžně </a:t>
            </a:r>
            <a:r>
              <a:rPr lang="cs-CZ" dirty="0" smtClean="0"/>
              <a:t>používaný systém </a:t>
            </a:r>
            <a:r>
              <a:rPr lang="cs-CZ" dirty="0"/>
              <a:t>je VHS nebo S-VHS. Mezi důležité ovládací prvky kamery patří </a:t>
            </a:r>
            <a:r>
              <a:rPr lang="cs-CZ" dirty="0" smtClean="0"/>
              <a:t>objektiv s </a:t>
            </a:r>
            <a:r>
              <a:rPr lang="cs-CZ" dirty="0"/>
              <a:t>translokačním zařízením a elektronický hledáček. Translokace a zaostřování se </a:t>
            </a:r>
            <a:r>
              <a:rPr lang="cs-CZ" dirty="0" smtClean="0"/>
              <a:t>provádí ručně </a:t>
            </a:r>
            <a:r>
              <a:rPr lang="cs-CZ" dirty="0"/>
              <a:t>či automaticky. Pro sledování obrazu se při natáčení používá elektronický </a:t>
            </a:r>
            <a:r>
              <a:rPr lang="cs-CZ" dirty="0" smtClean="0"/>
              <a:t>hledáček, který </a:t>
            </a:r>
            <a:r>
              <a:rPr lang="cs-CZ" dirty="0"/>
              <a:t>je možno použít jako kontrolní obrazovku při zpětném přehrávání záznamu.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r>
              <a:rPr lang="cs-CZ" dirty="0" smtClean="0"/>
              <a:t>didaktická technika je podskupinou </a:t>
            </a:r>
            <a:r>
              <a:rPr lang="cs-CZ" b="1" dirty="0" smtClean="0"/>
              <a:t>materiálních prostředků výuky</a:t>
            </a:r>
            <a:r>
              <a:rPr lang="cs-CZ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Analogová videokamera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0700" y="2229644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Digitální kamera </a:t>
            </a:r>
            <a:r>
              <a:rPr lang="cs-CZ" dirty="0" smtClean="0"/>
              <a:t>je </a:t>
            </a:r>
            <a:r>
              <a:rPr lang="cs-CZ" dirty="0"/>
              <a:t>z hlediska </a:t>
            </a:r>
            <a:r>
              <a:rPr lang="cs-CZ" dirty="0" smtClean="0"/>
              <a:t>kvality </a:t>
            </a:r>
            <a:r>
              <a:rPr lang="cs-CZ" dirty="0"/>
              <a:t>lepší </a:t>
            </a:r>
            <a:r>
              <a:rPr lang="cs-CZ" dirty="0" smtClean="0"/>
              <a:t>než klasické </a:t>
            </a:r>
            <a:r>
              <a:rPr lang="cs-CZ" dirty="0"/>
              <a:t>analogové </a:t>
            </a:r>
            <a:r>
              <a:rPr lang="cs-CZ" dirty="0" smtClean="0"/>
              <a:t>kamery. </a:t>
            </a:r>
            <a:r>
              <a:rPr lang="cs-CZ" dirty="0"/>
              <a:t>Digitální videozáznam umožňuje </a:t>
            </a:r>
            <a:r>
              <a:rPr lang="cs-CZ" dirty="0" smtClean="0"/>
              <a:t>lepší rozlišení</a:t>
            </a:r>
            <a:r>
              <a:rPr lang="cs-CZ" dirty="0"/>
              <a:t>, větší šířku signálového přenosového pásma, věrnější barvy, bezdrátový </a:t>
            </a:r>
            <a:r>
              <a:rPr lang="cs-CZ" dirty="0" smtClean="0"/>
              <a:t>přenos videozáznamu </a:t>
            </a:r>
            <a:r>
              <a:rPr lang="cs-CZ" dirty="0"/>
              <a:t>z kamery do počítače, neomezené kopírování videozáznamu při </a:t>
            </a:r>
            <a:r>
              <a:rPr lang="cs-CZ" dirty="0" smtClean="0"/>
              <a:t>zachování kvality </a:t>
            </a:r>
            <a:r>
              <a:rPr lang="cs-CZ" dirty="0"/>
              <a:t>a opakované přehrávání a </a:t>
            </a:r>
            <a:r>
              <a:rPr lang="cs-CZ" dirty="0" smtClean="0"/>
              <a:t>nahrávání. </a:t>
            </a:r>
            <a:r>
              <a:rPr lang="cs-CZ" dirty="0"/>
              <a:t>Digitální kamery </a:t>
            </a:r>
            <a:r>
              <a:rPr lang="cs-CZ" dirty="0" smtClean="0"/>
              <a:t>mají LCD </a:t>
            </a:r>
            <a:r>
              <a:rPr lang="cs-CZ" dirty="0"/>
              <a:t>panel pro okamžité přehrávání, mohou pořizovat statické snímky vedle nahrávání </a:t>
            </a:r>
            <a:r>
              <a:rPr lang="cs-CZ" dirty="0" smtClean="0"/>
              <a:t>videa, běžně </a:t>
            </a:r>
            <a:r>
              <a:rPr lang="cs-CZ" dirty="0"/>
              <a:t>mají minimální desetinásobnou optickou změnu ohniskové vzdálenosti (zoom</a:t>
            </a:r>
            <a:r>
              <a:rPr lang="cs-CZ" dirty="0" smtClean="0"/>
              <a:t>), digitální </a:t>
            </a:r>
            <a:r>
              <a:rPr lang="cs-CZ" dirty="0"/>
              <a:t>stabilizaci obrazu</a:t>
            </a:r>
            <a:r>
              <a:rPr lang="cs-CZ" dirty="0" smtClean="0"/>
              <a:t>, </a:t>
            </a:r>
            <a:r>
              <a:rPr lang="cs-CZ" dirty="0"/>
              <a:t>plně automatický provoz s prioritami ručních nastavení, </a:t>
            </a:r>
            <a:r>
              <a:rPr lang="cs-CZ" dirty="0" smtClean="0"/>
              <a:t>jako například </a:t>
            </a:r>
            <a:r>
              <a:rPr lang="cs-CZ" dirty="0"/>
              <a:t>zaostření a mohou ukládat záznam na různá paměťová média (pevný disk, </a:t>
            </a:r>
            <a:r>
              <a:rPr lang="cs-CZ" dirty="0" smtClean="0"/>
              <a:t>DVD, páska</a:t>
            </a:r>
            <a:r>
              <a:rPr lang="cs-CZ" dirty="0"/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videokamera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8150" y="1797844"/>
            <a:ext cx="588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Videorekordér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3450" y="1994694"/>
            <a:ext cx="4889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DVD rekordér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1812" y="2285992"/>
            <a:ext cx="7283526" cy="30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1718429"/>
            <a:ext cx="5429288" cy="40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Skener je zařízení, které ve spojení s počítačem převede předlohy (texty, fotografie…) </a:t>
            </a:r>
            <a:r>
              <a:rPr lang="cs-CZ" dirty="0" smtClean="0"/>
              <a:t>do digitální </a:t>
            </a:r>
            <a:r>
              <a:rPr lang="cs-CZ" dirty="0"/>
              <a:t>podoby a uloží je na disk </a:t>
            </a:r>
            <a:r>
              <a:rPr lang="cs-CZ" dirty="0" smtClean="0"/>
              <a:t>počítače, </a:t>
            </a:r>
            <a:r>
              <a:rPr lang="cs-CZ" dirty="0"/>
              <a:t>umožní </a:t>
            </a:r>
            <a:r>
              <a:rPr lang="cs-CZ" dirty="0" smtClean="0"/>
              <a:t>nám digitalizaci různých materiálů</a:t>
            </a:r>
            <a:r>
              <a:rPr lang="cs-CZ" dirty="0"/>
              <a:t>. Modernější skenery dokážou skenovat i trojrozměrné předměty. </a:t>
            </a:r>
            <a:r>
              <a:rPr lang="cs-CZ" dirty="0" smtClean="0"/>
              <a:t>Chceme-li pracovat </a:t>
            </a:r>
            <a:r>
              <a:rPr lang="cs-CZ" dirty="0"/>
              <a:t>s neskenovaným textem v textovém editoru, musíme ho upravit </a:t>
            </a:r>
            <a:r>
              <a:rPr lang="cs-CZ" dirty="0" smtClean="0"/>
              <a:t>speciální programem </a:t>
            </a:r>
            <a:r>
              <a:rPr lang="cs-CZ" dirty="0"/>
              <a:t>z neskenovaného dokumentu.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Skener</a:t>
            </a:r>
            <a:endParaRPr lang="cs-CZ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2277767"/>
            <a:ext cx="4429156" cy="36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Tiskárna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09338"/>
            <a:ext cx="4714908" cy="38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Webová kamera nám slouží ke snímání scény, kterou převádí na digitální obraz a </a:t>
            </a:r>
            <a:r>
              <a:rPr lang="cs-CZ" dirty="0" smtClean="0"/>
              <a:t>zobrazuje jej</a:t>
            </a:r>
            <a:r>
              <a:rPr lang="cs-CZ" dirty="0"/>
              <a:t>. Přenos videosignálu prostřednictvím internetu je proces velmi náročný z </a:t>
            </a:r>
            <a:r>
              <a:rPr lang="cs-CZ" dirty="0" smtClean="0"/>
              <a:t>hlediska množství </a:t>
            </a:r>
            <a:r>
              <a:rPr lang="cs-CZ" dirty="0"/>
              <a:t>dat, proto je kvalita videosignálu nižší. Webová kamera má </a:t>
            </a:r>
            <a:r>
              <a:rPr lang="cs-CZ" dirty="0" smtClean="0"/>
              <a:t>jednoduchou konstrukci</a:t>
            </a:r>
            <a:r>
              <a:rPr lang="cs-CZ" dirty="0"/>
              <a:t>. Poskytuje nám videosignál v menším rozlišení. Vysílá videosignál do </a:t>
            </a:r>
            <a:r>
              <a:rPr lang="cs-CZ" dirty="0" smtClean="0"/>
              <a:t>internetové sítě </a:t>
            </a:r>
            <a:r>
              <a:rPr lang="cs-CZ" dirty="0"/>
              <a:t>ve formě nepřetržitého proudu,který se zpravidla nezaznamenává. Ovládání a </a:t>
            </a:r>
            <a:r>
              <a:rPr lang="cs-CZ" dirty="0" smtClean="0"/>
              <a:t>nastavení videokamery </a:t>
            </a:r>
            <a:r>
              <a:rPr lang="cs-CZ" dirty="0"/>
              <a:t>je možné zpravidla pomocí softwaru, který musí být zpuštěn.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Webová kamera</a:t>
            </a:r>
            <a:endParaRPr lang="cs-CZ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6315"/>
            <a:ext cx="4357718" cy="472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Elektronické vzdělávání zahrnuje různé formy. Například je to: </a:t>
            </a:r>
            <a:r>
              <a:rPr lang="cs-CZ" b="1" dirty="0"/>
              <a:t>e-</a:t>
            </a:r>
            <a:r>
              <a:rPr lang="cs-CZ" b="1" dirty="0" err="1"/>
              <a:t>learning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r>
              <a:rPr lang="cs-CZ" b="1" dirty="0"/>
              <a:t>e-</a:t>
            </a:r>
            <a:r>
              <a:rPr lang="cs-CZ" b="1" dirty="0" err="1"/>
              <a:t>teachning</a:t>
            </a:r>
            <a:r>
              <a:rPr lang="cs-CZ" dirty="0"/>
              <a:t> (elektronické vyučování), </a:t>
            </a:r>
            <a:r>
              <a:rPr lang="cs-CZ" b="1" dirty="0"/>
              <a:t>m-</a:t>
            </a:r>
            <a:r>
              <a:rPr lang="cs-CZ" b="1" dirty="0" err="1"/>
              <a:t>learning</a:t>
            </a:r>
            <a:r>
              <a:rPr lang="cs-CZ" dirty="0"/>
              <a:t> 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r>
              <a:rPr lang="cs-CZ" b="1" dirty="0"/>
              <a:t>t-</a:t>
            </a:r>
            <a:r>
              <a:rPr lang="cs-CZ" b="1" dirty="0" err="1"/>
              <a:t>learning</a:t>
            </a:r>
            <a:r>
              <a:rPr lang="cs-CZ" dirty="0"/>
              <a:t> 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Učitel 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Jednoduchou 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účastníky videokonference.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  <a:r>
              <a:rPr lang="cs-CZ" dirty="0" smtClean="0"/>
              <a:t>Internet můžeme </a:t>
            </a:r>
            <a:r>
              <a:rPr lang="cs-CZ" dirty="0"/>
              <a:t>využít i k on-line připojení ( přímé připojení), a sledovat něco ,,v přímém přenosu“.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Proč?...)</a:t>
            </a:r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</a:t>
            </a:r>
            <a:r>
              <a:rPr lang="cs-CZ" dirty="0" smtClean="0"/>
              <a:t>2016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</a:t>
            </a:r>
            <a:r>
              <a:rPr lang="cs-CZ" dirty="0" smtClean="0"/>
              <a:t>gramofon</a:t>
            </a:r>
            <a:r>
              <a:rPr lang="cs-CZ" dirty="0" smtClean="0"/>
              <a:t>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637</TotalTime>
  <Words>2008</Words>
  <Application>Microsoft Office PowerPoint</Application>
  <PresentationFormat>Předvádění na obrazovce (4:3)</PresentationFormat>
  <Paragraphs>126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Zpětný projektor</vt:lpstr>
      <vt:lpstr>Epiprojektor ( episkop )</vt:lpstr>
      <vt:lpstr>Epiprojektor</vt:lpstr>
      <vt:lpstr>Data projektor</vt:lpstr>
      <vt:lpstr>Data projektor</vt:lpstr>
      <vt:lpstr>Diaprojektor</vt:lpstr>
      <vt:lpstr>Dia projektor</vt:lpstr>
      <vt:lpstr>Vizualizér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panel</vt:lpstr>
      <vt:lpstr>LCD display</vt:lpstr>
      <vt:lpstr>LCD display</vt:lpstr>
      <vt:lpstr>Tablet</vt:lpstr>
      <vt:lpstr>Tablet</vt:lpstr>
      <vt:lpstr>Elektronické hlasovací zařízení</vt:lpstr>
      <vt:lpstr>Hlasovací zařízení</vt:lpstr>
      <vt:lpstr>Rozhlasové nebo televizní vysílání.</vt:lpstr>
      <vt:lpstr>Snímek 34</vt:lpstr>
      <vt:lpstr>Klasický fotoaparát</vt:lpstr>
      <vt:lpstr>Klasický fotoaparát</vt:lpstr>
      <vt:lpstr>Digitální fotoaparát</vt:lpstr>
      <vt:lpstr>Digitální fotoaparát</vt:lpstr>
      <vt:lpstr>Analogová videokamera</vt:lpstr>
      <vt:lpstr>Analogová videokamera</vt:lpstr>
      <vt:lpstr>Digitální videokamera </vt:lpstr>
      <vt:lpstr>Digitální videokamera</vt:lpstr>
      <vt:lpstr>Videorekordér, videopřehrávač </vt:lpstr>
      <vt:lpstr>Videorekordér</vt:lpstr>
      <vt:lpstr>DVD rekordér a DVD přehrávač</vt:lpstr>
      <vt:lpstr>DVD rekordér</vt:lpstr>
      <vt:lpstr>Osobní počítač</vt:lpstr>
      <vt:lpstr>PC</vt:lpstr>
      <vt:lpstr>Notebook</vt:lpstr>
      <vt:lpstr>Skener</vt:lpstr>
      <vt:lpstr>Skener</vt:lpstr>
      <vt:lpstr>Tiskárna </vt:lpstr>
      <vt:lpstr>Tiskárna</vt:lpstr>
      <vt:lpstr>Webová kamera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student</cp:lastModifiedBy>
  <cp:revision>37</cp:revision>
  <dcterms:created xsi:type="dcterms:W3CDTF">2011-09-29T10:39:46Z</dcterms:created>
  <dcterms:modified xsi:type="dcterms:W3CDTF">2015-10-09T10:12:39Z</dcterms:modified>
</cp:coreProperties>
</file>