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323" r:id="rId2"/>
    <p:sldId id="319" r:id="rId3"/>
    <p:sldId id="320" r:id="rId4"/>
    <p:sldId id="321" r:id="rId5"/>
    <p:sldId id="322" r:id="rId6"/>
    <p:sldId id="256" r:id="rId7"/>
    <p:sldId id="297" r:id="rId8"/>
    <p:sldId id="314" r:id="rId9"/>
    <p:sldId id="259" r:id="rId10"/>
    <p:sldId id="260" r:id="rId11"/>
    <p:sldId id="261" r:id="rId12"/>
    <p:sldId id="275" r:id="rId13"/>
    <p:sldId id="288" r:id="rId14"/>
    <p:sldId id="290" r:id="rId15"/>
    <p:sldId id="362" r:id="rId16"/>
    <p:sldId id="283" r:id="rId17"/>
    <p:sldId id="324" r:id="rId18"/>
    <p:sldId id="281" r:id="rId19"/>
    <p:sldId id="266" r:id="rId20"/>
    <p:sldId id="268" r:id="rId21"/>
    <p:sldId id="294" r:id="rId22"/>
    <p:sldId id="325" r:id="rId23"/>
    <p:sldId id="272" r:id="rId24"/>
    <p:sldId id="273" r:id="rId25"/>
    <p:sldId id="292" r:id="rId26"/>
    <p:sldId id="295" r:id="rId27"/>
    <p:sldId id="308" r:id="rId28"/>
    <p:sldId id="274" r:id="rId29"/>
    <p:sldId id="293" r:id="rId30"/>
    <p:sldId id="302" r:id="rId31"/>
    <p:sldId id="265" r:id="rId32"/>
    <p:sldId id="363" r:id="rId33"/>
    <p:sldId id="364" r:id="rId34"/>
    <p:sldId id="365" r:id="rId35"/>
    <p:sldId id="366" r:id="rId36"/>
    <p:sldId id="367" r:id="rId37"/>
    <p:sldId id="328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274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5EBA8-D9A0-449E-979D-1E7C4BE92C50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54149-0BA7-4F42-86F3-A6C187F8208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47496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Co nás vyčerpává? – když nám něco nejde, když nás to nebaví, když to děláme dlouho,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54149-0BA7-4F42-86F3-A6C187F8208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93256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54149-0BA7-4F42-86F3-A6C187F8208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62433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E33C866-AEA6-4675-9AB0-C050BD5A5265}" type="datetimeFigureOut">
              <a:rPr lang="cs-CZ" smtClean="0"/>
              <a:pPr/>
              <a:t>11.11.2015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F58806B-DE02-48FE-8DF0-5145821CD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asmatazz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Poznávací (kognitivní) procesy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03648" y="486916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0685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24004" y="404664"/>
            <a:ext cx="3888432" cy="6521152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cs-CZ" sz="3000" dirty="0" smtClean="0"/>
              <a:t>Exponenciální průběh křivky zapamatování/zapomínání se nazývá </a:t>
            </a:r>
            <a:r>
              <a:rPr lang="cs-CZ" sz="3000" b="1" dirty="0" err="1" smtClean="0"/>
              <a:t>Ebbinghausovým</a:t>
            </a:r>
            <a:r>
              <a:rPr lang="cs-CZ" sz="3000" b="1" dirty="0" smtClean="0"/>
              <a:t> zákonem</a:t>
            </a:r>
            <a:r>
              <a:rPr lang="cs-CZ" sz="3000" dirty="0" smtClean="0"/>
              <a:t>: nejvíce zapomínáme brzo po osvojení. Co zůstává v paměti několik dní po naučení později již tolik nepodléhá zapomínání.</a:t>
            </a:r>
          </a:p>
          <a:p>
            <a:pPr marL="137160" indent="0">
              <a:buNone/>
            </a:pPr>
            <a:endParaRPr lang="cs-CZ" sz="3000" dirty="0" smtClean="0"/>
          </a:p>
          <a:p>
            <a:pPr marL="137160" indent="0">
              <a:buNone/>
            </a:pPr>
            <a:r>
              <a:rPr lang="cs-CZ" sz="3000" dirty="0" err="1" smtClean="0"/>
              <a:t>Ebbinghaus</a:t>
            </a:r>
            <a:r>
              <a:rPr lang="cs-CZ" sz="3000" dirty="0" smtClean="0"/>
              <a:t> (Miller, 1965) objevil také, že pracovní paměť má kapacitu (</a:t>
            </a:r>
            <a:r>
              <a:rPr lang="cs-CZ" sz="3000" i="1" dirty="0" err="1"/>
              <a:t>memory</a:t>
            </a:r>
            <a:r>
              <a:rPr lang="cs-CZ" sz="3000" i="1" dirty="0"/>
              <a:t> </a:t>
            </a:r>
            <a:r>
              <a:rPr lang="cs-CZ" sz="3000" i="1" dirty="0" err="1"/>
              <a:t>span</a:t>
            </a:r>
            <a:r>
              <a:rPr lang="cs-CZ" sz="3000" dirty="0" smtClean="0"/>
              <a:t>) na </a:t>
            </a:r>
            <a:r>
              <a:rPr lang="cs-CZ" sz="3000" b="1" dirty="0" smtClean="0"/>
              <a:t>7±2 </a:t>
            </a:r>
            <a:r>
              <a:rPr lang="cs-CZ" sz="3000" dirty="0"/>
              <a:t>prvků </a:t>
            </a:r>
            <a:r>
              <a:rPr lang="cs-CZ" sz="3000" dirty="0" smtClean="0"/>
              <a:t>(</a:t>
            </a:r>
            <a:r>
              <a:rPr lang="cs-CZ" sz="3000" dirty="0"/>
              <a:t>=</a:t>
            </a:r>
            <a:r>
              <a:rPr lang="cs-CZ" sz="3000" dirty="0" smtClean="0"/>
              <a:t> </a:t>
            </a:r>
            <a:r>
              <a:rPr lang="cs-CZ" sz="3000" dirty="0"/>
              <a:t>Millerovo magické </a:t>
            </a:r>
            <a:r>
              <a:rPr lang="cs-CZ" sz="3000" dirty="0" smtClean="0"/>
              <a:t>číslo), tj. štěpů (</a:t>
            </a:r>
            <a:r>
              <a:rPr lang="cs-CZ" sz="3000" i="1" dirty="0" err="1" smtClean="0"/>
              <a:t>chunks</a:t>
            </a:r>
            <a:r>
              <a:rPr lang="cs-CZ" sz="3000" dirty="0" smtClean="0"/>
              <a:t>): </a:t>
            </a:r>
            <a:r>
              <a:rPr lang="cs-CZ" sz="3000" dirty="0" err="1" smtClean="0"/>
              <a:t>Ebb</a:t>
            </a:r>
            <a:r>
              <a:rPr lang="cs-CZ" sz="3000" dirty="0" smtClean="0"/>
              <a:t>. si </a:t>
            </a:r>
            <a:r>
              <a:rPr lang="cs-CZ" sz="3000" dirty="0"/>
              <a:t>osvojoval najednou až </a:t>
            </a:r>
            <a:r>
              <a:rPr lang="cs-CZ" sz="3000" dirty="0" smtClean="0"/>
              <a:t>7-slabičná slova. </a:t>
            </a:r>
          </a:p>
          <a:p>
            <a:pPr marL="137160" indent="0">
              <a:buNone/>
            </a:pPr>
            <a:endParaRPr lang="cs-CZ" sz="3000" dirty="0" smtClean="0"/>
          </a:p>
          <a:p>
            <a:pPr marL="137160" indent="0">
              <a:buNone/>
            </a:pP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15685"/>
            <a:ext cx="5016500" cy="580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716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89040"/>
            <a:ext cx="8229600" cy="2880320"/>
          </a:xfrm>
        </p:spPr>
        <p:txBody>
          <a:bodyPr/>
          <a:lstStyle/>
          <a:p>
            <a:pPr marL="137160" indent="0">
              <a:buNone/>
            </a:pPr>
            <a:r>
              <a:rPr lang="cs-CZ" dirty="0" err="1" smtClean="0"/>
              <a:t>Ebbinghaus</a:t>
            </a:r>
            <a:r>
              <a:rPr lang="cs-CZ" dirty="0" smtClean="0"/>
              <a:t> „objevil“ taktéž </a:t>
            </a:r>
            <a:r>
              <a:rPr lang="cs-CZ" i="1" dirty="0" smtClean="0"/>
              <a:t>sériový poziční efekt:</a:t>
            </a:r>
          </a:p>
          <a:p>
            <a:pPr marL="137160" indent="0">
              <a:buNone/>
            </a:pPr>
            <a:r>
              <a:rPr lang="cs-CZ" dirty="0" smtClean="0"/>
              <a:t>Lépe si vybavujeme první a poslední položky verbální řady (popř. seznamů apod.) – srov. doklady tohoto jevu.</a:t>
            </a:r>
          </a:p>
        </p:txBody>
      </p:sp>
      <p:pic>
        <p:nvPicPr>
          <p:cNvPr id="1026" name="Picture 2" descr="http://www.jakstudovat.cz/wp-content/uploads/zapom%C3%ADn%C3%A1n%C3%AD_k%C5%99ivka_srovn%C3%A1n%C3%AD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87879" y="116633"/>
            <a:ext cx="6192688" cy="3254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995936" y="3371185"/>
            <a:ext cx="381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Obrázek se nachází na: http</a:t>
            </a:r>
            <a:r>
              <a:rPr lang="cs-CZ" sz="1000" dirty="0"/>
              <a:t>://www.jakstudovat.cz/?p=126</a:t>
            </a:r>
          </a:p>
        </p:txBody>
      </p:sp>
    </p:spTree>
    <p:extLst>
      <p:ext uri="{BB962C8B-B14F-4D97-AF65-F5344CB8AC3E}">
        <p14:creationId xmlns:p14="http://schemas.microsoft.com/office/powerpoint/2010/main" xmlns="" val="3881500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Je veškerá </a:t>
            </a:r>
            <a:r>
              <a:rPr lang="cs-CZ" dirty="0"/>
              <a:t>uchovávaná a v psychické činnosti </a:t>
            </a:r>
            <a:r>
              <a:rPr lang="cs-CZ" dirty="0" smtClean="0"/>
              <a:t>člověka </a:t>
            </a:r>
            <a:r>
              <a:rPr lang="cs-CZ" dirty="0"/>
              <a:t>intervenující zkušenost (je v ní uchováváno i to, co si člověk není schopen právě vědomě </a:t>
            </a:r>
            <a:r>
              <a:rPr lang="cs-CZ" dirty="0" smtClean="0"/>
              <a:t>vybavit a nevědomě to ovlivňuje naše chování i prožívání).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dirty="0" smtClean="0"/>
              <a:t>V </a:t>
            </a:r>
            <a:r>
              <a:rPr lang="cs-CZ" dirty="0"/>
              <a:t>užším smyslu: způsobilost vědomé reprodukce určité zkušenosti, tj. vědomé (úmyslné či spontánní) vybavení vědomosti, vzpomínky na nějakou událost atd.</a:t>
            </a:r>
          </a:p>
        </p:txBody>
      </p:sp>
    </p:spTree>
    <p:extLst>
      <p:ext uri="{BB962C8B-B14F-4D97-AF65-F5344CB8AC3E}">
        <p14:creationId xmlns:p14="http://schemas.microsoft.com/office/powerpoint/2010/main" xmlns="" val="3854664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27784" y="1600200"/>
            <a:ext cx="6059016" cy="4637112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/>
              <a:t>Termíny: </a:t>
            </a:r>
          </a:p>
          <a:p>
            <a:r>
              <a:rPr lang="cs-CZ" dirty="0"/>
              <a:t>senzorická paměť </a:t>
            </a:r>
          </a:p>
          <a:p>
            <a:r>
              <a:rPr lang="cs-CZ" dirty="0"/>
              <a:t>krátkodobá p. </a:t>
            </a:r>
          </a:p>
          <a:p>
            <a:r>
              <a:rPr lang="cs-CZ" dirty="0"/>
              <a:t>pracovní p.</a:t>
            </a:r>
          </a:p>
          <a:p>
            <a:r>
              <a:rPr lang="cs-CZ" dirty="0"/>
              <a:t>dlouhodobá p.</a:t>
            </a:r>
          </a:p>
          <a:p>
            <a:pPr marL="137160" indent="0" algn="ctr">
              <a:buNone/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STRUKTURA </a:t>
            </a:r>
            <a:r>
              <a:rPr lang="cs-CZ" dirty="0" smtClean="0"/>
              <a:t>PAMĚTI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1143000"/>
          </a:xfrm>
        </p:spPr>
        <p:txBody>
          <a:bodyPr rIns="91440"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b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Paměť smyslů - paobrazy</a:t>
            </a:r>
            <a:endParaRPr lang="cs-CZ" sz="4600" b="0" dirty="0">
              <a:ln>
                <a:noFill/>
              </a:ln>
              <a:solidFill>
                <a:schemeClr val="tx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1202" name="Zástupný symbol pro obsah 4"/>
          <p:cNvSpPr>
            <a:spLocks noGrp="1"/>
          </p:cNvSpPr>
          <p:nvPr>
            <p:ph idx="4294967295"/>
          </p:nvPr>
        </p:nvSpPr>
        <p:spPr>
          <a:xfrm>
            <a:off x="565150" y="6179035"/>
            <a:ext cx="8229600" cy="648112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cs-CZ" dirty="0" smtClean="0"/>
              <a:t>Jak dlouho vydrží paobraz?</a:t>
            </a:r>
          </a:p>
        </p:txBody>
      </p:sp>
      <p:pic>
        <p:nvPicPr>
          <p:cNvPr id="5120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313"/>
            <a:ext cx="4679950" cy="468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uživatel\Pictures\Přednášky\Vnímání a paměť\paobraz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060848"/>
            <a:ext cx="4062684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106"/>
          </a:xfrm>
        </p:spPr>
        <p:txBody>
          <a:bodyPr/>
          <a:lstStyle/>
          <a:p>
            <a:r>
              <a:rPr lang="cs-CZ" dirty="0" smtClean="0"/>
              <a:t>Senzorická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91264" cy="38884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100"/>
              <a:t>Vizuální senzorická (</a:t>
            </a:r>
            <a:r>
              <a:rPr lang="cs-CZ" sz="2100" b="1"/>
              <a:t>ikonická</a:t>
            </a:r>
            <a:r>
              <a:rPr lang="cs-CZ" sz="2100"/>
              <a:t>) </a:t>
            </a:r>
            <a:r>
              <a:rPr lang="cs-CZ" sz="2100" b="1"/>
              <a:t>paměť</a:t>
            </a:r>
            <a:r>
              <a:rPr lang="cs-CZ" sz="2100"/>
              <a:t> se testovala takto:</a:t>
            </a:r>
          </a:p>
          <a:p>
            <a:pPr>
              <a:buNone/>
            </a:pPr>
            <a:r>
              <a:rPr lang="cs-CZ" sz="2100" smtClean="0"/>
              <a:t>Na </a:t>
            </a:r>
            <a:r>
              <a:rPr lang="cs-CZ" sz="2100" dirty="0" smtClean="0"/>
              <a:t>krátký okamžik (např. 50ms) promítnete respondentům soubor podnětů, např. písmen. Respondenti jsou schopni vybavit si 4-5 (</a:t>
            </a:r>
            <a:r>
              <a:rPr lang="cs-CZ" sz="2100" dirty="0" err="1" smtClean="0"/>
              <a:t>max</a:t>
            </a:r>
            <a:r>
              <a:rPr lang="cs-CZ" sz="2100" dirty="0" smtClean="0"/>
              <a:t> 6) prvků, resp. průměrně 1/3. </a:t>
            </a:r>
          </a:p>
          <a:p>
            <a:pPr>
              <a:buNone/>
            </a:pPr>
            <a:r>
              <a:rPr lang="cs-CZ" sz="2100" dirty="0" err="1" smtClean="0"/>
              <a:t>Sperling</a:t>
            </a:r>
            <a:r>
              <a:rPr lang="cs-CZ" sz="2100" dirty="0" smtClean="0"/>
              <a:t> (1960) provedl zajímavou variaci tohoto pokusu. Ihned po expozici podnětu byli respondenti navedeni (výškou tónu), aby zkoumali pouze jeden ze tří řádků. Takto si byli schopni vybavit většinou všechny 4 prvky v řadě. Zajímavé je, že respondenti nevěděli, jakému řádku budou věnovat pozornost, proto </a:t>
            </a:r>
            <a:r>
              <a:rPr lang="cs-CZ" sz="2100" dirty="0" err="1" smtClean="0"/>
              <a:t>Sperling</a:t>
            </a:r>
            <a:r>
              <a:rPr lang="cs-CZ" sz="2100" dirty="0" smtClean="0"/>
              <a:t> předpokládal nutnost existence jakési krátkodobé vizuální paměti.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50" y="4724400"/>
            <a:ext cx="314325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4653136"/>
            <a:ext cx="5472608" cy="2204864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cs-CZ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Sperling</a:t>
            </a:r>
            <a:r>
              <a:rPr kumimoji="0" lang="cs-CZ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dále prozkoumal vliv zpoždění tónu. Od 1,6s si respondenti pamatovali zhruba 1/3 prvků z řady (tedy jako bez nápovědy).</a:t>
            </a:r>
            <a:endParaRPr kumimoji="0" lang="cs-CZ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9596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Senzorická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Podobně krátce je omezená sluchová senzorická (</a:t>
            </a:r>
            <a:r>
              <a:rPr lang="cs-CZ" i="1" dirty="0" err="1" smtClean="0"/>
              <a:t>echoická</a:t>
            </a:r>
            <a:r>
              <a:rPr lang="cs-CZ" dirty="0" smtClean="0"/>
              <a:t>) paměť (srov. </a:t>
            </a:r>
            <a:r>
              <a:rPr lang="cs-CZ" dirty="0" err="1" smtClean="0"/>
              <a:t>Sams</a:t>
            </a:r>
            <a:r>
              <a:rPr lang="cs-CZ" dirty="0" smtClean="0"/>
              <a:t>, </a:t>
            </a:r>
            <a:r>
              <a:rPr lang="cs-CZ" dirty="0" err="1" smtClean="0"/>
              <a:t>Hari</a:t>
            </a:r>
            <a:r>
              <a:rPr lang="cs-CZ" dirty="0" smtClean="0"/>
              <a:t>, Rif, </a:t>
            </a:r>
            <a:r>
              <a:rPr lang="cs-CZ" dirty="0" err="1" smtClean="0"/>
              <a:t>Knuutila</a:t>
            </a:r>
            <a:r>
              <a:rPr lang="cs-CZ" dirty="0" smtClean="0"/>
              <a:t>, 1993). Její trvání nepřesahuje 10 s. Něco podobného existuje u všech ostatních smyslových receptorů (srov. chuť).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Z výzkumů mozkové činnosti vyplývá, že aktivita primárních korových oblastí podrží po krátkou dobu reprezentaci podnětu pro další zpracování. Pokud však podnětu nevěnujeme pozornost, ztrácí se.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92100" indent="-292100"/>
            <a:r>
              <a:rPr lang="cs-CZ" dirty="0" smtClean="0"/>
              <a:t>Jiné omezení senzorické paměti (vědomí):</a:t>
            </a:r>
          </a:p>
          <a:p>
            <a:pPr marL="292100" indent="-292100"/>
            <a:r>
              <a:rPr lang="cs-CZ" dirty="0" smtClean="0"/>
              <a:t>Člověk rozliší do 24 </a:t>
            </a:r>
            <a:r>
              <a:rPr lang="cs-CZ" dirty="0" err="1" smtClean="0"/>
              <a:t>sn</a:t>
            </a:r>
            <a:r>
              <a:rPr lang="cs-CZ" dirty="0" smtClean="0"/>
              <a:t>./s</a:t>
            </a:r>
          </a:p>
          <a:p>
            <a:pPr marL="292100" indent="-292100"/>
            <a:r>
              <a:rPr lang="cs-CZ" dirty="0" smtClean="0"/>
              <a:t>Pes a kočka do 40 </a:t>
            </a:r>
            <a:r>
              <a:rPr lang="cs-CZ" dirty="0" err="1" smtClean="0"/>
              <a:t>sn</a:t>
            </a:r>
            <a:r>
              <a:rPr lang="cs-CZ" dirty="0" smtClean="0"/>
              <a:t>./s</a:t>
            </a:r>
          </a:p>
          <a:p>
            <a:pPr marL="292100" indent="-292100"/>
            <a:r>
              <a:rPr lang="cs-CZ" dirty="0" smtClean="0"/>
              <a:t>Ptáci do 150 </a:t>
            </a:r>
            <a:r>
              <a:rPr lang="cs-CZ" dirty="0" err="1" smtClean="0"/>
              <a:t>sn</a:t>
            </a:r>
            <a:r>
              <a:rPr lang="cs-CZ" dirty="0"/>
              <a:t>./</a:t>
            </a:r>
            <a:r>
              <a:rPr lang="cs-CZ" dirty="0" smtClean="0"/>
              <a:t>s</a:t>
            </a:r>
          </a:p>
          <a:p>
            <a:pPr marL="292100" indent="-292100"/>
            <a:r>
              <a:rPr lang="cs-CZ" dirty="0" smtClean="0"/>
              <a:t>Létavý hmyz okolo 300 </a:t>
            </a:r>
            <a:r>
              <a:rPr lang="cs-CZ" dirty="0" err="1"/>
              <a:t>sn</a:t>
            </a:r>
            <a:r>
              <a:rPr lang="cs-CZ" dirty="0"/>
              <a:t>./</a:t>
            </a:r>
            <a:r>
              <a:rPr lang="cs-CZ" dirty="0" smtClean="0"/>
              <a:t>s</a:t>
            </a:r>
          </a:p>
          <a:p>
            <a:pPr marL="0" indent="0">
              <a:buNone/>
            </a:pPr>
            <a:endParaRPr lang="cs-CZ" dirty="0"/>
          </a:p>
          <a:p>
            <a:pPr marL="292100" indent="-292100"/>
            <a:endParaRPr lang="cs-CZ" dirty="0"/>
          </a:p>
          <a:p>
            <a:pPr marL="292100" indent="-292100"/>
            <a:endParaRPr lang="cs-CZ" dirty="0" smtClean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Senzorická paměť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4495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krátkodobé paměti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Atkinson a </a:t>
            </a:r>
            <a:r>
              <a:rPr lang="cs-CZ" dirty="0" err="1" smtClean="0"/>
              <a:t>Shiffrin</a:t>
            </a:r>
            <a:r>
              <a:rPr lang="cs-CZ" dirty="0" smtClean="0"/>
              <a:t> (1968) završili vývoj teorie paměti tímto známým modelem krátkodobé paměti: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131840" y="2708920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131840" y="5805264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131840" y="4221088"/>
            <a:ext cx="208823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75856" y="285293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senzorická</a:t>
            </a: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paměť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275856" y="5877272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dlouhodobá</a:t>
            </a:r>
          </a:p>
          <a:p>
            <a:pPr algn="ctr"/>
            <a:r>
              <a:rPr lang="cs-CZ" b="1" dirty="0" smtClean="0">
                <a:latin typeface="Arial" pitchFamily="34" charset="0"/>
                <a:cs typeface="Arial" pitchFamily="34" charset="0"/>
              </a:rPr>
              <a:t>paměť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75856" y="4365104"/>
            <a:ext cx="18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krátkodobá</a:t>
            </a:r>
          </a:p>
          <a:p>
            <a:pPr algn="ctr"/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paměť</a:t>
            </a:r>
            <a:endParaRPr lang="cs-CZ" sz="2000" b="1" cap="small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4211960" y="3717032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4211960" y="522920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427984" y="371703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POZORNOST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427984" y="5157192"/>
            <a:ext cx="18722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b="1" dirty="0" smtClean="0"/>
              <a:t>KÓDOVÁNÍ, KONSOLIDACE, OPAKOVÁNÍ</a:t>
            </a:r>
            <a:endParaRPr lang="cs-CZ" sz="1100" b="1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5220072" y="4653136"/>
            <a:ext cx="86409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bdélník 23"/>
          <p:cNvSpPr/>
          <p:nvPr/>
        </p:nvSpPr>
        <p:spPr>
          <a:xfrm>
            <a:off x="6084168" y="4293096"/>
            <a:ext cx="151216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6084168" y="4293096"/>
            <a:ext cx="1512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Výstup</a:t>
            </a:r>
          </a:p>
          <a:p>
            <a:pPr algn="ctr"/>
            <a:r>
              <a:rPr lang="cs-CZ" sz="2000" b="1" cap="small" dirty="0" smtClean="0">
                <a:latin typeface="Arial" pitchFamily="34" charset="0"/>
                <a:cs typeface="Arial" pitchFamily="34" charset="0"/>
              </a:rPr>
              <a:t>odpověď</a:t>
            </a:r>
            <a:endParaRPr lang="cs-CZ" sz="2000" b="1" cap="small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Přímá spojovací šipka 25"/>
          <p:cNvCxnSpPr/>
          <p:nvPr/>
        </p:nvCxnSpPr>
        <p:spPr>
          <a:xfrm flipV="1">
            <a:off x="3995936" y="522920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1763688" y="522920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VYBAVOVÁNÍ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727192"/>
          </a:xfrm>
        </p:spPr>
        <p:txBody>
          <a:bodyPr rIns="9144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>
              <a:defRPr/>
            </a:pPr>
            <a:r>
              <a:rPr lang="cs-CZ" sz="4800" dirty="0" smtClean="0"/>
              <a:t>Krátkodobá paměť</a:t>
            </a:r>
            <a:endParaRPr lang="cs-CZ" sz="4600" b="0" dirty="0">
              <a:ln>
                <a:noFill/>
              </a:ln>
              <a:solidFill>
                <a:schemeClr val="tx1"/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3250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292100" indent="-292100" eaLnBrk="1" hangingPunct="1">
              <a:buNone/>
            </a:pPr>
            <a:r>
              <a:rPr lang="cs-CZ" b="1" dirty="0" smtClean="0"/>
              <a:t>Krátkodobá</a:t>
            </a:r>
            <a:r>
              <a:rPr lang="cs-CZ" dirty="0" smtClean="0"/>
              <a:t> paměť zpracovává informace ze senzorické paměti a kóduje vjemy v reprezentace. Má dva atributy (oproti DP):</a:t>
            </a:r>
          </a:p>
          <a:p>
            <a:pPr marL="292100" indent="-292100" eaLnBrk="1" hangingPunct="1">
              <a:buNone/>
            </a:pPr>
            <a:r>
              <a:rPr lang="cs-CZ" dirty="0" smtClean="0">
                <a:solidFill>
                  <a:srgbClr val="FFC000"/>
                </a:solidFill>
              </a:rPr>
              <a:t>1. Její kapacita (</a:t>
            </a:r>
            <a:r>
              <a:rPr lang="cs-CZ" i="1" dirty="0" err="1" smtClean="0">
                <a:solidFill>
                  <a:srgbClr val="FFC000"/>
                </a:solidFill>
              </a:rPr>
              <a:t>memory</a:t>
            </a:r>
            <a:r>
              <a:rPr lang="cs-CZ" i="1" dirty="0" smtClean="0">
                <a:solidFill>
                  <a:srgbClr val="FFC000"/>
                </a:solidFill>
              </a:rPr>
              <a:t> </a:t>
            </a:r>
            <a:r>
              <a:rPr lang="cs-CZ" i="1" dirty="0" err="1" smtClean="0">
                <a:solidFill>
                  <a:srgbClr val="FFC000"/>
                </a:solidFill>
              </a:rPr>
              <a:t>span</a:t>
            </a:r>
            <a:r>
              <a:rPr lang="cs-CZ" dirty="0" smtClean="0">
                <a:solidFill>
                  <a:srgbClr val="FFC000"/>
                </a:solidFill>
              </a:rPr>
              <a:t>) je limitována, průměrně</a:t>
            </a:r>
            <a:r>
              <a:rPr lang="cs-CZ" dirty="0" smtClean="0"/>
              <a:t>:</a:t>
            </a:r>
          </a:p>
          <a:p>
            <a:pPr marL="612140" lvl="1" indent="-292100"/>
            <a:r>
              <a:rPr lang="cs-CZ" dirty="0" smtClean="0"/>
              <a:t>7±2 čísla (max. cca 80 čísel – srov. Chase, Ericsson, 1981)</a:t>
            </a:r>
          </a:p>
          <a:p>
            <a:pPr marL="612140" lvl="1" indent="-292100"/>
            <a:r>
              <a:rPr lang="cs-CZ" dirty="0" smtClean="0"/>
              <a:t>6±2 písmena</a:t>
            </a:r>
          </a:p>
          <a:p>
            <a:pPr marL="612140" lvl="1" indent="-292100"/>
            <a:r>
              <a:rPr lang="cs-CZ" dirty="0" smtClean="0"/>
              <a:t>5±2 slova</a:t>
            </a:r>
          </a:p>
          <a:p>
            <a:pPr marL="612140" lvl="1" indent="-292100"/>
            <a:r>
              <a:rPr lang="cs-CZ" b="1" dirty="0" smtClean="0">
                <a:solidFill>
                  <a:srgbClr val="FFC000"/>
                </a:solidFill>
              </a:rPr>
              <a:t>3-4±2 objekty (počet argumentů ve větě)</a:t>
            </a:r>
          </a:p>
          <a:p>
            <a:pPr marL="612140" lvl="1" indent="-292100"/>
            <a:r>
              <a:rPr lang="cs-CZ" dirty="0" smtClean="0"/>
              <a:t>2±2 tváře</a:t>
            </a:r>
          </a:p>
          <a:p>
            <a:pPr marL="292100" indent="-292100">
              <a:buNone/>
            </a:pPr>
            <a:r>
              <a:rPr lang="cs-CZ" dirty="0" smtClean="0">
                <a:solidFill>
                  <a:srgbClr val="FFC000"/>
                </a:solidFill>
              </a:rPr>
              <a:t>2. Obsah časem zaniká=vyhasíná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 </a:t>
            </a:r>
            <a:r>
              <a:rPr lang="cs-CZ" dirty="0" smtClean="0"/>
              <a:t>Lze ji srovnávat s pracovní pamětí, i s pozorností (</a:t>
            </a:r>
            <a:r>
              <a:rPr lang="cs-CZ" dirty="0" err="1" smtClean="0"/>
              <a:t>Špok</a:t>
            </a:r>
            <a:r>
              <a:rPr lang="cs-CZ" dirty="0" smtClean="0"/>
              <a:t>, 2007).</a:t>
            </a:r>
          </a:p>
          <a:p>
            <a:pPr marL="292100" indent="-292100">
              <a:buNone/>
            </a:pPr>
            <a:r>
              <a:rPr lang="cs-CZ" dirty="0" smtClean="0"/>
              <a:t>Oproti DP lze KP „vymazat“ hypoxií, elektrošokem či intoxikací („okno“).</a:t>
            </a:r>
          </a:p>
          <a:p>
            <a:pPr marL="292100" indent="-292100">
              <a:buNone/>
            </a:pPr>
            <a:r>
              <a:rPr lang="cs-CZ" dirty="0"/>
              <a:t>Je chápána jako část či ekvivalent </a:t>
            </a:r>
            <a:r>
              <a:rPr lang="cs-CZ" b="1" dirty="0"/>
              <a:t>pracovní paměti</a:t>
            </a:r>
            <a:r>
              <a:rPr lang="cs-CZ" dirty="0" smtClean="0"/>
              <a:t>.</a:t>
            </a:r>
          </a:p>
          <a:p>
            <a:pPr marL="292100" indent="-292100">
              <a:buNone/>
            </a:pPr>
            <a:endParaRPr lang="cs-CZ" dirty="0" smtClean="0"/>
          </a:p>
          <a:p>
            <a:pPr marL="292100" indent="-292100" eaLnBrk="1" hangingPunct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97026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Proč vůbec studovat poznatky z oblasti fungování lidské mysli? </a:t>
            </a:r>
          </a:p>
          <a:p>
            <a:pPr marL="137160" indent="0">
              <a:buNone/>
            </a:pPr>
            <a:endParaRPr lang="cs-CZ" dirty="0"/>
          </a:p>
          <a:p>
            <a:pPr marL="651510" indent="-514350">
              <a:buAutoNum type="arabicPeriod"/>
            </a:pPr>
            <a:r>
              <a:rPr lang="cs-CZ" dirty="0" smtClean="0"/>
              <a:t>kvůli aplikacím v oblasti zaměstnání</a:t>
            </a:r>
          </a:p>
          <a:p>
            <a:pPr marL="651510" indent="-514350">
              <a:buAutoNum type="arabicPeriod"/>
            </a:pPr>
            <a:r>
              <a:rPr lang="cs-CZ" dirty="0" smtClean="0"/>
              <a:t>z čiré radosti z poznávání nových věcí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7274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727192"/>
          </a:xfrm>
        </p:spPr>
        <p:txBody>
          <a:bodyPr rIns="9144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0" indent="0"/>
            <a:r>
              <a:rPr lang="cs-CZ" sz="4800" dirty="0" smtClean="0"/>
              <a:t>Pracovní paměť</a:t>
            </a:r>
            <a:endParaRPr lang="cs-CZ" sz="4800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124744"/>
            <a:ext cx="8229600" cy="5184616"/>
          </a:xfrm>
        </p:spPr>
        <p:txBody>
          <a:bodyPr>
            <a:normAutofit fontScale="70000" lnSpcReduction="20000"/>
          </a:bodyPr>
          <a:lstStyle/>
          <a:p>
            <a:pPr marL="292100" indent="-292100">
              <a:buNone/>
            </a:pPr>
            <a:r>
              <a:rPr lang="cs-CZ" dirty="0" smtClean="0"/>
              <a:t>Když chceme vytočit číslo, vypočítat z paměti příklad, sestavit několik argumentů do věty, „uvařit“ dort nebo porozumět smyslu tohoto souvětí, spoléháme se na </a:t>
            </a:r>
            <a:r>
              <a:rPr lang="cs-CZ" b="1" dirty="0" smtClean="0"/>
              <a:t>pracovní paměť</a:t>
            </a:r>
            <a:r>
              <a:rPr lang="cs-CZ" dirty="0" smtClean="0"/>
              <a:t>.</a:t>
            </a:r>
          </a:p>
          <a:p>
            <a:pPr marL="292100" indent="-292100" eaLnBrk="1" hangingPunct="1">
              <a:buNone/>
            </a:pPr>
            <a:r>
              <a:rPr lang="cs-CZ" dirty="0" err="1" smtClean="0"/>
              <a:t>Baddeley</a:t>
            </a:r>
            <a:r>
              <a:rPr lang="cs-CZ" dirty="0" smtClean="0"/>
              <a:t> a </a:t>
            </a:r>
            <a:r>
              <a:rPr lang="cs-CZ" dirty="0" err="1" smtClean="0"/>
              <a:t>Hitch</a:t>
            </a:r>
            <a:r>
              <a:rPr lang="cs-CZ" dirty="0" smtClean="0"/>
              <a:t> (1974), kteří metaforou pracovní (operační) paměti nahradili KP, popsali nejprve 2 nezávislé podsystémy v pracovní paměti:</a:t>
            </a:r>
          </a:p>
          <a:p>
            <a:pPr marL="292100" indent="-292100">
              <a:buNone/>
            </a:pPr>
            <a:r>
              <a:rPr lang="cs-CZ" dirty="0" smtClean="0"/>
              <a:t>1. </a:t>
            </a:r>
            <a:r>
              <a:rPr lang="cs-CZ" b="1" dirty="0" smtClean="0"/>
              <a:t>Fonologickou smyčku </a:t>
            </a:r>
            <a:r>
              <a:rPr lang="cs-CZ" dirty="0" smtClean="0"/>
              <a:t>(vnitřní řeč, </a:t>
            </a:r>
            <a:r>
              <a:rPr lang="cs-CZ" dirty="0" err="1" smtClean="0"/>
              <a:t>mentalíza</a:t>
            </a:r>
            <a:r>
              <a:rPr lang="cs-CZ" dirty="0" smtClean="0"/>
              <a:t>): </a:t>
            </a:r>
            <a:r>
              <a:rPr lang="cs-CZ" dirty="0" err="1" smtClean="0"/>
              <a:t>Brodmannova</a:t>
            </a:r>
            <a:r>
              <a:rPr lang="cs-CZ" dirty="0" smtClean="0"/>
              <a:t> area 40 a 44. (</a:t>
            </a:r>
            <a:r>
              <a:rPr lang="cs-CZ" dirty="0" err="1" smtClean="0"/>
              <a:t>Baddeley</a:t>
            </a:r>
            <a:r>
              <a:rPr lang="cs-CZ" dirty="0" smtClean="0"/>
              <a:t>, 2000)</a:t>
            </a:r>
          </a:p>
          <a:p>
            <a:pPr marL="292100" indent="-292100" eaLnBrk="1" hangingPunct="1">
              <a:buNone/>
            </a:pPr>
            <a:endParaRPr lang="cs-CZ" dirty="0" smtClean="0"/>
          </a:p>
          <a:p>
            <a:pPr marL="292100" indent="-292100">
              <a:buNone/>
            </a:pPr>
            <a:r>
              <a:rPr lang="cs-CZ" dirty="0" smtClean="0"/>
              <a:t>2. </a:t>
            </a:r>
            <a:r>
              <a:rPr lang="cs-CZ" b="1" dirty="0" smtClean="0"/>
              <a:t>Vizuálně-prostorový záznamník </a:t>
            </a:r>
            <a:r>
              <a:rPr lang="cs-CZ" dirty="0" smtClean="0"/>
              <a:t>(„představivost“): pravá hemisféra a tam </a:t>
            </a:r>
            <a:r>
              <a:rPr lang="cs-CZ" dirty="0" err="1" smtClean="0"/>
              <a:t>Brodmannova</a:t>
            </a:r>
            <a:r>
              <a:rPr lang="cs-CZ" dirty="0" smtClean="0"/>
              <a:t> area </a:t>
            </a:r>
            <a:r>
              <a:rPr lang="en-US" dirty="0" smtClean="0"/>
              <a:t>6, 19, 40 a 47</a:t>
            </a:r>
            <a:r>
              <a:rPr lang="cs-CZ" dirty="0" smtClean="0"/>
              <a:t>. (</a:t>
            </a:r>
            <a:r>
              <a:rPr lang="cs-CZ" dirty="0" err="1" smtClean="0"/>
              <a:t>Baddeley</a:t>
            </a:r>
            <a:r>
              <a:rPr lang="cs-CZ" dirty="0" smtClean="0"/>
              <a:t>, 2000)</a:t>
            </a:r>
          </a:p>
          <a:p>
            <a:pPr marL="292100" indent="-292100" eaLnBrk="1" hangingPunct="1">
              <a:buNone/>
            </a:pPr>
            <a:endParaRPr lang="cs-CZ" dirty="0" smtClean="0"/>
          </a:p>
          <a:p>
            <a:pPr marL="292100" indent="-292100" eaLnBrk="1" hangingPunct="1">
              <a:buNone/>
            </a:pPr>
            <a:r>
              <a:rPr lang="cs-CZ" dirty="0" err="1" smtClean="0"/>
              <a:t>Baddeley</a:t>
            </a:r>
            <a:r>
              <a:rPr lang="cs-CZ" dirty="0" smtClean="0"/>
              <a:t> (2000) později připojil i další podsystém pracovní paměti:</a:t>
            </a:r>
          </a:p>
          <a:p>
            <a:pPr marL="292100" indent="-292100" eaLnBrk="1" hangingPunct="1">
              <a:buNone/>
            </a:pPr>
            <a:r>
              <a:rPr lang="cs-CZ" b="1" dirty="0" smtClean="0"/>
              <a:t>3. Episodickou jednotku</a:t>
            </a:r>
          </a:p>
          <a:p>
            <a:pPr marL="292100" indent="-292100" eaLnBrk="1" hangingPunct="1">
              <a:buNone/>
            </a:pPr>
            <a:endParaRPr lang="cs-CZ" dirty="0" smtClean="0"/>
          </a:p>
          <a:p>
            <a:pPr marL="292100" indent="-292100" eaLnBrk="1" hangingPunct="1">
              <a:buNone/>
            </a:pPr>
            <a:r>
              <a:rPr lang="cs-CZ" dirty="0" smtClean="0"/>
              <a:t>Centrální vykonavatel (</a:t>
            </a:r>
            <a:r>
              <a:rPr lang="cs-CZ" i="1" dirty="0" err="1" smtClean="0"/>
              <a:t>central</a:t>
            </a:r>
            <a:r>
              <a:rPr lang="cs-CZ" i="1" dirty="0" smtClean="0"/>
              <a:t> </a:t>
            </a:r>
            <a:r>
              <a:rPr lang="cs-CZ" i="1" dirty="0" err="1" smtClean="0"/>
              <a:t>executive</a:t>
            </a:r>
            <a:r>
              <a:rPr lang="cs-CZ" dirty="0" smtClean="0"/>
              <a:t>) třídí a specifikuje informace, zapojuje jednotlivé podsystémy a souvisí s pozorností (</a:t>
            </a:r>
            <a:r>
              <a:rPr lang="cs-CZ" dirty="0" err="1" smtClean="0"/>
              <a:t>Eysenck</a:t>
            </a:r>
            <a:r>
              <a:rPr lang="cs-CZ" dirty="0" smtClean="0"/>
              <a:t>, </a:t>
            </a:r>
            <a:r>
              <a:rPr lang="cs-CZ" dirty="0" err="1" smtClean="0"/>
              <a:t>Keane</a:t>
            </a:r>
            <a:r>
              <a:rPr lang="cs-CZ" smtClean="0"/>
              <a:t>, 2008).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8615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rs.els-cdn.com/content/image/1-s2.0-S1364661300015382-g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5408" y="1628800"/>
            <a:ext cx="5216662" cy="3356053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5436096" y="5085184"/>
            <a:ext cx="3707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Novější pojetí: </a:t>
            </a:r>
            <a:r>
              <a:rPr lang="cs-CZ" dirty="0" err="1" smtClean="0"/>
              <a:t>Baddeley</a:t>
            </a:r>
            <a:r>
              <a:rPr lang="cs-CZ" dirty="0" smtClean="0"/>
              <a:t>, 2000.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16633"/>
            <a:ext cx="3600400" cy="64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95536" y="648866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Starší pojetí: </a:t>
            </a:r>
            <a:r>
              <a:rPr lang="cs-CZ" dirty="0" err="1" smtClean="0"/>
              <a:t>Baddeley</a:t>
            </a:r>
            <a:r>
              <a:rPr lang="cs-CZ" dirty="0" smtClean="0"/>
              <a:t>, 2000.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fyziollfup.upol.cz/castwiki/wp-content/uploads/2013/08/Brodma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1"/>
            <a:ext cx="4968552" cy="6485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051720" y="6485470"/>
            <a:ext cx="4464496" cy="37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Brodmannova</a:t>
            </a:r>
            <a:r>
              <a:rPr lang="cs-CZ" dirty="0" smtClean="0"/>
              <a:t> mapa mozku má 52 areí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5113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871208"/>
          </a:xfrm>
        </p:spPr>
        <p:txBody>
          <a:bodyPr rIns="91440" anchor="b"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92100" indent="-292100"/>
            <a:r>
              <a:rPr lang="cs-CZ" dirty="0" smtClean="0"/>
              <a:t>Vštípení do dlouhodobé paměti vyžaduje čas a většinou i úsilí</a:t>
            </a:r>
          </a:p>
          <a:p>
            <a:pPr marL="292100" indent="-292100" eaLnBrk="1" hangingPunct="1"/>
            <a:r>
              <a:rPr lang="cs-CZ" dirty="0" smtClean="0"/>
              <a:t>Oproti KP je DP z velké části mimo vědomí – není aktuálně vybavovaná</a:t>
            </a:r>
          </a:p>
          <a:p>
            <a:pPr marL="292100" indent="-292100" eaLnBrk="1" hangingPunct="1"/>
            <a:r>
              <a:rPr lang="cs-CZ" dirty="0" smtClean="0"/>
              <a:t>Od KP se liší v parametru trvání a kapacity. J</a:t>
            </a:r>
            <a:r>
              <a:rPr lang="es-ES" dirty="0" smtClean="0"/>
              <a:t>ejí kapacita je hypoteticky neomezená</a:t>
            </a:r>
            <a:r>
              <a:rPr lang="cs-CZ" dirty="0" smtClean="0"/>
              <a:t> (srov. „celý život před očima“ u NDE)</a:t>
            </a:r>
          </a:p>
          <a:p>
            <a:pPr marL="292100" indent="-292100" eaLnBrk="1" hangingPunct="1"/>
            <a:r>
              <a:rPr lang="cs-CZ" dirty="0" smtClean="0"/>
              <a:t>Zapamatování i vybavení velmi pomáhají emočně zabarvené prvky (</a:t>
            </a:r>
            <a:r>
              <a:rPr lang="cs-CZ" dirty="0" err="1" smtClean="0"/>
              <a:t>emoce+kognice</a:t>
            </a:r>
            <a:r>
              <a:rPr lang="cs-CZ" dirty="0" smtClean="0"/>
              <a:t>)</a:t>
            </a:r>
          </a:p>
          <a:p>
            <a:pPr marL="292100" indent="-292100" eaLnBrk="1" hangingPunct="1"/>
            <a:r>
              <a:rPr lang="cs-CZ" dirty="0" smtClean="0"/>
              <a:t>Mechanismus paměti spočívá v neuronových sítích.</a:t>
            </a:r>
          </a:p>
          <a:p>
            <a:pPr marL="292100" indent="-292100" eaLnBrk="1" hangingPunct="1"/>
            <a:r>
              <a:rPr lang="cs-CZ" dirty="0" smtClean="0"/>
              <a:t>Existují poruchy DP: amnézie</a:t>
            </a:r>
          </a:p>
        </p:txBody>
      </p:sp>
    </p:spTree>
    <p:extLst>
      <p:ext uri="{BB962C8B-B14F-4D97-AF65-F5344CB8AC3E}">
        <p14:creationId xmlns:p14="http://schemas.microsoft.com/office/powerpoint/2010/main" xmlns="" val="25122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864096"/>
          </a:xfr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 1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632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052736"/>
            <a:ext cx="8229600" cy="5688632"/>
          </a:xfrm>
        </p:spPr>
        <p:txBody>
          <a:bodyPr>
            <a:normAutofit fontScale="92500" lnSpcReduction="10000"/>
          </a:bodyPr>
          <a:lstStyle/>
          <a:p>
            <a:pPr marL="292100" indent="-292100" eaLnBrk="1" hangingPunct="1">
              <a:lnSpc>
                <a:spcPct val="80000"/>
              </a:lnSpc>
              <a:buNone/>
            </a:pPr>
            <a:r>
              <a:rPr lang="cs-CZ" sz="2600" dirty="0" smtClean="0"/>
              <a:t>1. </a:t>
            </a:r>
            <a:r>
              <a:rPr lang="cs-CZ" sz="2600" b="1" dirty="0" smtClean="0"/>
              <a:t>Deklarativní</a:t>
            </a:r>
            <a:r>
              <a:rPr lang="cs-CZ" sz="2600" dirty="0" smtClean="0"/>
              <a:t>  </a:t>
            </a:r>
            <a:r>
              <a:rPr lang="cs-CZ" sz="2600" b="1" dirty="0" smtClean="0"/>
              <a:t>paměť</a:t>
            </a:r>
            <a:r>
              <a:rPr lang="cs-CZ" sz="2600" dirty="0" smtClean="0"/>
              <a:t> – uchovává vzpomínky a fakta. Odpovědi na otázky: co?, kdo?; znalosti: že…</a:t>
            </a:r>
          </a:p>
          <a:p>
            <a:pPr marL="292100" indent="-2921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600" dirty="0" smtClean="0"/>
              <a:t>	Její obsahy lze většinou popsat a musely projít vědomým zpracováním. (=propoziční systém?)</a:t>
            </a:r>
          </a:p>
          <a:p>
            <a:pPr marL="292100" indent="-29210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sz="2600" dirty="0" smtClean="0"/>
              <a:t>	</a:t>
            </a:r>
          </a:p>
          <a:p>
            <a:pPr marL="292100" indent="-292100">
              <a:lnSpc>
                <a:spcPct val="80000"/>
              </a:lnSpc>
              <a:buNone/>
            </a:pPr>
            <a:r>
              <a:rPr lang="cs-CZ" sz="2600" dirty="0" smtClean="0"/>
              <a:t>2. </a:t>
            </a:r>
            <a:r>
              <a:rPr lang="cs-CZ" sz="2600" b="1" dirty="0" smtClean="0"/>
              <a:t>Procedurální paměť</a:t>
            </a:r>
            <a:r>
              <a:rPr lang="cs-CZ" sz="2600" dirty="0" smtClean="0"/>
              <a:t> – odpovědi na otázky typu: jak? – tj. pravidla a návody k aktivitám, postupy (ment. scénáře): jak si zavázat tkaničky, jak si objednat v restauraci, jak jet na kole, jak utvořit větu, jak se naučit na zkoušku atd.</a:t>
            </a:r>
          </a:p>
          <a:p>
            <a:pPr marL="292100" indent="-292100">
              <a:lnSpc>
                <a:spcPct val="80000"/>
              </a:lnSpc>
              <a:buNone/>
            </a:pPr>
            <a:r>
              <a:rPr lang="cs-CZ" sz="2600" dirty="0" smtClean="0"/>
              <a:t>	Týká se mj. motorického učení: pohyby, chůze, zvyky, pravidla atd. Je hůře </a:t>
            </a:r>
            <a:r>
              <a:rPr lang="cs-CZ" sz="2600" dirty="0" err="1" smtClean="0"/>
              <a:t>verbalizovatelná</a:t>
            </a:r>
            <a:r>
              <a:rPr lang="cs-CZ" sz="2600" dirty="0" smtClean="0"/>
              <a:t>. Může probíhat i nevědomě.</a:t>
            </a:r>
          </a:p>
          <a:p>
            <a:pPr marL="292100" indent="-292100" eaLnBrk="1" hangingPunct="1">
              <a:lnSpc>
                <a:spcPct val="80000"/>
              </a:lnSpc>
              <a:buFont typeface="Wingdings 2" pitchFamily="18" charset="2"/>
              <a:buNone/>
            </a:pPr>
            <a:endParaRPr lang="cs-CZ" sz="2600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cs-CZ" sz="2600" dirty="0"/>
              <a:t>Odlišení </a:t>
            </a:r>
            <a:r>
              <a:rPr lang="cs-CZ" sz="2600" b="1" dirty="0"/>
              <a:t>deklarativní</a:t>
            </a:r>
            <a:r>
              <a:rPr lang="cs-CZ" sz="2600" dirty="0"/>
              <a:t> a </a:t>
            </a:r>
            <a:r>
              <a:rPr lang="cs-CZ" sz="2600" b="1" dirty="0"/>
              <a:t>procedurální</a:t>
            </a:r>
            <a:r>
              <a:rPr lang="cs-CZ" sz="2600" dirty="0"/>
              <a:t> paměti (reprezentace) pochází od </a:t>
            </a:r>
            <a:r>
              <a:rPr lang="cs-CZ" sz="2600" dirty="0" err="1"/>
              <a:t>Winograda</a:t>
            </a:r>
            <a:r>
              <a:rPr lang="cs-CZ" sz="2600" dirty="0"/>
              <a:t> (1975) a </a:t>
            </a:r>
            <a:r>
              <a:rPr lang="cs-CZ" sz="2600" dirty="0" err="1"/>
              <a:t>Rumelharta</a:t>
            </a:r>
            <a:r>
              <a:rPr lang="cs-CZ" sz="2600" dirty="0"/>
              <a:t> (1979). K jejich odlišení došlo vlivem poznatků v oboru programování počítačů (ač právě tyto poznatky ukázaly kvalitativní rozdíly organizace paměti člověka a počítače</a:t>
            </a:r>
            <a:r>
              <a:rPr lang="cs-CZ" sz="2600" dirty="0" smtClean="0"/>
              <a:t>.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xmlns="" val="348115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116632"/>
            <a:ext cx="8229600" cy="864096"/>
          </a:xfrm>
          <a:prstGeom prst="rect">
            <a:avLst/>
          </a:prstGeom>
        </p:spPr>
        <p:txBody>
          <a:bodyPr vert="horz"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600" b="1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Dlouhodobá paměť</a:t>
            </a:r>
            <a:endParaRPr kumimoji="0" lang="cs-CZ" sz="4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457200" y="1052736"/>
            <a:ext cx="8229600" cy="55446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92100" marR="0" lvl="0" indent="-2921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Andersonův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(1983)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model paměti je také založen na analogii s počítačem: </a:t>
            </a:r>
          </a:p>
          <a:p>
            <a:pPr marL="292100" marR="0" lvl="0" indent="-2921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cs-CZ" sz="2600" baseline="0" dirty="0" smtClean="0"/>
              <a:t>„Deklarativní</a:t>
            </a:r>
            <a:r>
              <a:rPr lang="cs-CZ" sz="2600" dirty="0" smtClean="0"/>
              <a:t> p. představuje jakousi banku dat, obsahem procedurální p. jsou pravidla zpracování již osvojených i právě přijímaných informací. </a:t>
            </a:r>
            <a:r>
              <a:rPr lang="cs-CZ" sz="2600" b="1" dirty="0" smtClean="0"/>
              <a:t>Operační paměť</a:t>
            </a:r>
            <a:r>
              <a:rPr lang="cs-CZ" sz="2600" dirty="0" smtClean="0"/>
              <a:t>… je vřazena mezi oba bloky paměti, zprostředkovává jejich interakci a je chápána jako centrum realizace všech paměťových operací.“ (Sedláková, 2004, s. 64) </a:t>
            </a:r>
          </a:p>
          <a:p>
            <a:pPr marL="292100" marR="0" lvl="0" indent="-2921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tabLst/>
              <a:defRPr/>
            </a:pPr>
            <a:r>
              <a:rPr lang="cs-CZ" sz="2600" b="1" dirty="0" smtClean="0"/>
              <a:t>Deklarativní</a:t>
            </a:r>
            <a:r>
              <a:rPr lang="cs-CZ" sz="2600" dirty="0" smtClean="0"/>
              <a:t> p. dodává fakta a data, </a:t>
            </a:r>
            <a:r>
              <a:rPr lang="cs-CZ" sz="2600" b="1" dirty="0" smtClean="0"/>
              <a:t>procedurální</a:t>
            </a:r>
            <a:r>
              <a:rPr lang="cs-CZ" sz="2600" dirty="0" smtClean="0"/>
              <a:t> p. návody k vykonávání příslušných procedur.</a:t>
            </a:r>
          </a:p>
          <a:p>
            <a:pPr marL="292100" lvl="0" indent="-292100">
              <a:lnSpc>
                <a:spcPct val="80000"/>
              </a:lnSpc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operační paměti 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probíhají i „všechny procesy, v nichž se uplatňuje kontakt mezi krátkodobou a dlouhodobou pamětí“. </a:t>
            </a:r>
            <a:r>
              <a:rPr lang="cs-CZ" sz="2600" dirty="0" smtClean="0"/>
              <a:t>(Sedláková, 2004, s. 64) 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720080"/>
          </a:xfrm>
        </p:spPr>
        <p:txBody>
          <a:bodyPr rIns="9144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 2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52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85000" lnSpcReduction="20000"/>
          </a:bodyPr>
          <a:lstStyle/>
          <a:p>
            <a:pPr marL="292100" indent="-292100">
              <a:buNone/>
            </a:pPr>
            <a:r>
              <a:rPr lang="en-US" b="1" dirty="0" err="1" smtClean="0"/>
              <a:t>Endel</a:t>
            </a:r>
            <a:r>
              <a:rPr lang="en-US" b="1" dirty="0" smtClean="0"/>
              <a:t> </a:t>
            </a:r>
            <a:r>
              <a:rPr lang="en-US" b="1" dirty="0" err="1" smtClean="0"/>
              <a:t>Tulving</a:t>
            </a:r>
            <a:r>
              <a:rPr lang="en-US" dirty="0" smtClean="0"/>
              <a:t> (</a:t>
            </a:r>
            <a:r>
              <a:rPr lang="cs-CZ" dirty="0" smtClean="0"/>
              <a:t>nar. </a:t>
            </a:r>
            <a:r>
              <a:rPr lang="en-US" dirty="0" smtClean="0"/>
              <a:t>1927)</a:t>
            </a:r>
            <a:r>
              <a:rPr lang="cs-CZ" dirty="0" smtClean="0"/>
              <a:t> v díle z roku 1972 odlišil od sebe </a:t>
            </a:r>
            <a:r>
              <a:rPr lang="cs-CZ" b="1" dirty="0" smtClean="0"/>
              <a:t>epizodickou</a:t>
            </a:r>
            <a:r>
              <a:rPr lang="cs-CZ" dirty="0" smtClean="0"/>
              <a:t> a </a:t>
            </a:r>
            <a:r>
              <a:rPr lang="cs-CZ" b="1" dirty="0" smtClean="0"/>
              <a:t>sémantickou</a:t>
            </a:r>
            <a:r>
              <a:rPr lang="cs-CZ" dirty="0" smtClean="0"/>
              <a:t> část deklarativní paměti.</a:t>
            </a:r>
          </a:p>
          <a:p>
            <a:pPr marL="292100" indent="-292100">
              <a:buNone/>
            </a:pPr>
            <a:endParaRPr lang="cs-CZ" dirty="0" smtClean="0"/>
          </a:p>
          <a:p>
            <a:pPr marL="292100" indent="-292100">
              <a:buFont typeface="Wingdings 2" pitchFamily="18" charset="2"/>
              <a:buAutoNum type="arabicPeriod"/>
            </a:pPr>
            <a:r>
              <a:rPr lang="cs-CZ" b="1" dirty="0" smtClean="0"/>
              <a:t>Epizodická</a:t>
            </a:r>
            <a:r>
              <a:rPr lang="cs-CZ" dirty="0" smtClean="0"/>
              <a:t> p. – obsahy v čase a místě s osobním podtextem, s emocí (příběhy, zážitky, autobiografická paměť). (</a:t>
            </a:r>
            <a:r>
              <a:rPr lang="cs-CZ" dirty="0" err="1" smtClean="0"/>
              <a:t>Tulving</a:t>
            </a:r>
            <a:r>
              <a:rPr lang="cs-CZ" dirty="0" smtClean="0"/>
              <a:t>, 1983). „Vybavujeme si nějakou epizodu nebo stav tak, jak jsme je kdysi prožívali“ (</a:t>
            </a:r>
            <a:r>
              <a:rPr lang="cs-CZ" dirty="0" err="1" smtClean="0"/>
              <a:t>Wheeler</a:t>
            </a:r>
            <a:r>
              <a:rPr lang="cs-CZ" dirty="0" smtClean="0"/>
              <a:t>, </a:t>
            </a:r>
            <a:r>
              <a:rPr lang="cs-CZ" dirty="0" err="1" smtClean="0"/>
              <a:t>Stuss</a:t>
            </a:r>
            <a:r>
              <a:rPr lang="cs-CZ" dirty="0" smtClean="0"/>
              <a:t>, </a:t>
            </a:r>
            <a:r>
              <a:rPr lang="cs-CZ" dirty="0" err="1" smtClean="0"/>
              <a:t>Tulving</a:t>
            </a:r>
            <a:r>
              <a:rPr lang="cs-CZ" dirty="0" smtClean="0"/>
              <a:t>, 1997, s. 333)</a:t>
            </a:r>
          </a:p>
          <a:p>
            <a:pPr marL="292100" indent="-292100">
              <a:buFont typeface="Wingdings 2" pitchFamily="18" charset="2"/>
              <a:buAutoNum type="arabicPeriod"/>
            </a:pPr>
            <a:r>
              <a:rPr lang="cs-CZ" b="1" dirty="0" smtClean="0"/>
              <a:t>Sémantická</a:t>
            </a:r>
            <a:r>
              <a:rPr lang="cs-CZ" dirty="0" smtClean="0"/>
              <a:t> p. – obsahy bez vztahu k místu a času osvojení – obecná fakta (hlavní města, Pythagorova věta, protonové číslo uhlíku aj.). „… mentální tezaurus organizovaných vědomostí…“(</a:t>
            </a:r>
            <a:r>
              <a:rPr lang="cs-CZ" dirty="0" err="1" smtClean="0"/>
              <a:t>Wheeler</a:t>
            </a:r>
            <a:r>
              <a:rPr lang="cs-CZ" dirty="0" smtClean="0"/>
              <a:t>, </a:t>
            </a:r>
            <a:r>
              <a:rPr lang="cs-CZ" dirty="0" err="1" smtClean="0"/>
              <a:t>Stuss</a:t>
            </a:r>
            <a:r>
              <a:rPr lang="cs-CZ" dirty="0" smtClean="0"/>
              <a:t>, </a:t>
            </a:r>
            <a:r>
              <a:rPr lang="cs-CZ" dirty="0" err="1" smtClean="0"/>
              <a:t>Tulving</a:t>
            </a:r>
            <a:r>
              <a:rPr lang="cs-CZ" dirty="0" smtClean="0"/>
              <a:t>, 1997, s. 333)</a:t>
            </a:r>
          </a:p>
          <a:p>
            <a:pPr marL="292100" indent="-292100">
              <a:buNone/>
            </a:pPr>
            <a:r>
              <a:rPr lang="cs-CZ" dirty="0" smtClean="0"/>
              <a:t>Ač se o nich hovoří odděleně, jsou navzájem propojeny – nelze si osvojit stopu v sém. p., aniž by došlo k tvorbě odpovídající informace v epizod. p. a naopak (</a:t>
            </a:r>
            <a:r>
              <a:rPr lang="cs-CZ" dirty="0" err="1" smtClean="0"/>
              <a:t>Eysenck</a:t>
            </a:r>
            <a:r>
              <a:rPr lang="cs-CZ" dirty="0" smtClean="0"/>
              <a:t>, </a:t>
            </a:r>
            <a:r>
              <a:rPr lang="cs-CZ" dirty="0" err="1" smtClean="0"/>
              <a:t>Keane</a:t>
            </a:r>
            <a:r>
              <a:rPr lang="cs-CZ" dirty="0" smtClean="0"/>
              <a:t>, 2008, s. 231)</a:t>
            </a:r>
          </a:p>
          <a:p>
            <a:pPr marL="292100" indent="-292100">
              <a:buFont typeface="Wingdings 2" pitchFamily="18" charset="2"/>
              <a:buAutoNum type="arabicPeriod"/>
            </a:pPr>
            <a:endParaRPr lang="cs-CZ" dirty="0" smtClean="0"/>
          </a:p>
          <a:p>
            <a:pPr marL="292100" indent="-292100">
              <a:buNone/>
            </a:pPr>
            <a:endParaRPr lang="cs-CZ" dirty="0" smtClean="0"/>
          </a:p>
          <a:p>
            <a:pPr marL="292100" indent="-29210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51224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/>
          <a:lstStyle/>
          <a:p>
            <a:r>
              <a:rPr lang="cs-CZ" sz="4400" dirty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08912" cy="576064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cs-CZ" dirty="0" smtClean="0"/>
              <a:t>V souvislosti s DP musíme uvažovat trojí proces:</a:t>
            </a:r>
          </a:p>
          <a:p>
            <a:pPr marL="137160" indent="0">
              <a:buNone/>
            </a:pPr>
            <a:r>
              <a:rPr lang="cs-CZ" dirty="0" smtClean="0"/>
              <a:t>1. kódování, ukládání (hlavně sémantické)</a:t>
            </a:r>
          </a:p>
          <a:p>
            <a:pPr marL="137160" indent="0">
              <a:buNone/>
            </a:pPr>
            <a:r>
              <a:rPr lang="cs-CZ" dirty="0" smtClean="0"/>
              <a:t>2. uchování</a:t>
            </a:r>
          </a:p>
          <a:p>
            <a:pPr marL="137160" indent="0">
              <a:buNone/>
            </a:pPr>
            <a:r>
              <a:rPr lang="cs-CZ" dirty="0" smtClean="0"/>
              <a:t>3. vybavení (</a:t>
            </a:r>
            <a:r>
              <a:rPr lang="cs-CZ" i="1" dirty="0" err="1" smtClean="0"/>
              <a:t>retrieval</a:t>
            </a:r>
            <a:r>
              <a:rPr lang="cs-CZ" dirty="0" smtClean="0"/>
              <a:t>: </a:t>
            </a:r>
            <a:r>
              <a:rPr lang="cs-CZ" dirty="0" err="1" smtClean="0"/>
              <a:t>recall</a:t>
            </a:r>
            <a:r>
              <a:rPr lang="cs-CZ" dirty="0" smtClean="0"/>
              <a:t>, </a:t>
            </a:r>
            <a:r>
              <a:rPr lang="cs-CZ" dirty="0" err="1" smtClean="0"/>
              <a:t>recollection</a:t>
            </a:r>
            <a:r>
              <a:rPr lang="cs-CZ" dirty="0" smtClean="0"/>
              <a:t>, 				</a:t>
            </a:r>
            <a:r>
              <a:rPr lang="cs-CZ" dirty="0" err="1" smtClean="0"/>
              <a:t>familiarity</a:t>
            </a:r>
            <a:r>
              <a:rPr lang="cs-CZ" dirty="0" smtClean="0"/>
              <a:t>)</a:t>
            </a:r>
          </a:p>
          <a:p>
            <a:pPr marL="137160" indent="0">
              <a:buNone/>
            </a:pPr>
            <a:r>
              <a:rPr lang="cs-CZ" dirty="0" err="1" smtClean="0"/>
              <a:t>Tulving</a:t>
            </a:r>
            <a:r>
              <a:rPr lang="cs-CZ" dirty="0" smtClean="0"/>
              <a:t> (1966) upozornil na to, že často nezkoumáme schopnost si pamatovat (ukládat, podržet), ale spíše schopnost si </a:t>
            </a:r>
            <a:r>
              <a:rPr lang="cs-CZ" b="1" dirty="0" smtClean="0"/>
              <a:t>vybavit</a:t>
            </a:r>
            <a:r>
              <a:rPr lang="cs-CZ" dirty="0" smtClean="0"/>
              <a:t> (=v paměti je toho často mnohem víc, než se zdá – jen se k tomu dostat). Každý z nás </a:t>
            </a:r>
            <a:r>
              <a:rPr lang="cs-CZ" dirty="0"/>
              <a:t>v procesu </a:t>
            </a:r>
            <a:r>
              <a:rPr lang="cs-CZ" dirty="0" smtClean="0"/>
              <a:t>vybavování </a:t>
            </a:r>
            <a:r>
              <a:rPr lang="cs-CZ" dirty="0"/>
              <a:t>(</a:t>
            </a:r>
            <a:r>
              <a:rPr lang="cs-CZ" i="1" dirty="0" err="1"/>
              <a:t>retrieval</a:t>
            </a:r>
            <a:r>
              <a:rPr lang="cs-CZ" dirty="0"/>
              <a:t>) obsahů využívá </a:t>
            </a:r>
            <a:r>
              <a:rPr lang="cs-CZ" dirty="0" smtClean="0"/>
              <a:t>specifická vodítka (</a:t>
            </a:r>
            <a:r>
              <a:rPr lang="cs-CZ" i="1" dirty="0" err="1" smtClean="0"/>
              <a:t>cues</a:t>
            </a:r>
            <a:r>
              <a:rPr lang="cs-CZ" dirty="0" smtClean="0"/>
              <a:t>) (</a:t>
            </a:r>
            <a:r>
              <a:rPr lang="cs-CZ" dirty="0" err="1" smtClean="0"/>
              <a:t>Tulving</a:t>
            </a:r>
            <a:r>
              <a:rPr lang="cs-CZ" dirty="0" smtClean="0"/>
              <a:t>, 1983)!</a:t>
            </a:r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98850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253536"/>
            <a:ext cx="8229600" cy="655184"/>
          </a:xfrm>
        </p:spPr>
        <p:txBody>
          <a:bodyPr rIns="91440" anchor="b"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Práce s dlouhodobou pamětí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7346" name="Zástupný symbol pro obsah 2"/>
          <p:cNvSpPr>
            <a:spLocks noGrp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92100" indent="-292100">
              <a:buNone/>
            </a:pPr>
            <a:r>
              <a:rPr lang="cs-CZ" dirty="0" smtClean="0"/>
              <a:t>V rámci procesu </a:t>
            </a:r>
            <a:r>
              <a:rPr lang="cs-CZ" b="1" dirty="0" smtClean="0"/>
              <a:t>vybavování </a:t>
            </a:r>
            <a:r>
              <a:rPr lang="cs-CZ" dirty="0" smtClean="0"/>
              <a:t>(</a:t>
            </a:r>
            <a:r>
              <a:rPr lang="cs-CZ" i="1" dirty="0" err="1" smtClean="0"/>
              <a:t>retrieval</a:t>
            </a:r>
            <a:r>
              <a:rPr lang="cs-CZ" dirty="0" smtClean="0"/>
              <a:t>) se rozlišuje (</a:t>
            </a:r>
            <a:r>
              <a:rPr lang="cs-CZ" dirty="0" err="1" smtClean="0"/>
              <a:t>Mandler</a:t>
            </a:r>
            <a:r>
              <a:rPr lang="cs-CZ" dirty="0" smtClean="0"/>
              <a:t>, 1980; a další):</a:t>
            </a:r>
          </a:p>
          <a:p>
            <a:pPr marL="292100" indent="-292100">
              <a:buNone/>
            </a:pPr>
            <a:r>
              <a:rPr lang="cs-CZ" dirty="0" smtClean="0"/>
              <a:t>1. </a:t>
            </a:r>
            <a:r>
              <a:rPr lang="cs-CZ" b="1" dirty="0" smtClean="0"/>
              <a:t>známost</a:t>
            </a:r>
            <a:r>
              <a:rPr lang="cs-CZ" dirty="0" smtClean="0"/>
              <a:t> (</a:t>
            </a:r>
            <a:r>
              <a:rPr lang="cs-CZ" i="1" dirty="0" err="1" smtClean="0"/>
              <a:t>familiarity</a:t>
            </a:r>
            <a:r>
              <a:rPr lang="cs-CZ" i="1" dirty="0" smtClean="0"/>
              <a:t>, „</a:t>
            </a:r>
            <a:r>
              <a:rPr lang="cs-CZ" i="1" dirty="0" err="1" smtClean="0"/>
              <a:t>knowing</a:t>
            </a:r>
            <a:r>
              <a:rPr lang="cs-CZ" i="1" dirty="0" smtClean="0"/>
              <a:t>“</a:t>
            </a:r>
            <a:r>
              <a:rPr lang="cs-CZ" dirty="0" smtClean="0"/>
              <a:t>) – když na ulici rozpoznáme tvář nebo věc (ale nevíme, odkud ji známe …). Je to okamžitý stav.</a:t>
            </a:r>
          </a:p>
          <a:p>
            <a:pPr marL="292100" indent="-292100">
              <a:buNone/>
            </a:pPr>
            <a:r>
              <a:rPr lang="cs-CZ" dirty="0" smtClean="0"/>
              <a:t>2. </a:t>
            </a:r>
            <a:r>
              <a:rPr lang="cs-CZ" b="1" dirty="0" smtClean="0"/>
              <a:t>vzpomínání</a:t>
            </a:r>
            <a:r>
              <a:rPr lang="cs-CZ" dirty="0" smtClean="0"/>
              <a:t> (</a:t>
            </a:r>
            <a:r>
              <a:rPr lang="cs-CZ" i="1" dirty="0" err="1" smtClean="0"/>
              <a:t>recollection</a:t>
            </a:r>
            <a:r>
              <a:rPr lang="cs-CZ" i="1" dirty="0" smtClean="0"/>
              <a:t>, </a:t>
            </a:r>
            <a:r>
              <a:rPr lang="cs-CZ" i="1" dirty="0" err="1" smtClean="0"/>
              <a:t>remembering</a:t>
            </a:r>
            <a:r>
              <a:rPr lang="cs-CZ" dirty="0" smtClean="0"/>
              <a:t>) – musíme vykonat úsilí. Jedná se o lineární proces (hledání tzv. paměťové stopy). Při vzpomínání používáme paměťová vodítka; vodítka mohou být zavádějící nebo funkční. </a:t>
            </a:r>
          </a:p>
          <a:p>
            <a:pPr marL="292100" indent="-292100">
              <a:buNone/>
            </a:pPr>
            <a:r>
              <a:rPr lang="cs-CZ" dirty="0" smtClean="0"/>
              <a:t>3. </a:t>
            </a:r>
            <a:r>
              <a:rPr lang="cs-CZ" b="1" dirty="0" smtClean="0"/>
              <a:t>vzpomenutí si </a:t>
            </a:r>
            <a:r>
              <a:rPr lang="cs-CZ" dirty="0" smtClean="0"/>
              <a:t>(</a:t>
            </a:r>
            <a:r>
              <a:rPr lang="cs-CZ" i="1" dirty="0" err="1" smtClean="0"/>
              <a:t>recall</a:t>
            </a:r>
            <a:r>
              <a:rPr lang="cs-CZ" dirty="0" smtClean="0"/>
              <a:t>): např. odpověď na otázku v testu prostě znám</a:t>
            </a:r>
          </a:p>
          <a:p>
            <a:pPr marL="292100" indent="-29210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923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864096"/>
          </a:xfr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 3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7346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2776"/>
            <a:ext cx="8229600" cy="4896584"/>
          </a:xfrm>
        </p:spPr>
        <p:txBody>
          <a:bodyPr>
            <a:normAutofit/>
          </a:bodyPr>
          <a:lstStyle/>
          <a:p>
            <a:pPr marL="292100" indent="-292100">
              <a:buNone/>
            </a:pPr>
            <a:r>
              <a:rPr lang="cs-CZ" dirty="0" smtClean="0"/>
              <a:t>Odlišuje se (</a:t>
            </a:r>
            <a:r>
              <a:rPr lang="cs-CZ" dirty="0" err="1" smtClean="0"/>
              <a:t>Schacter</a:t>
            </a:r>
            <a:r>
              <a:rPr lang="cs-CZ" dirty="0" smtClean="0"/>
              <a:t>, 1987) </a:t>
            </a:r>
            <a:r>
              <a:rPr lang="cs-CZ" b="1" dirty="0" smtClean="0"/>
              <a:t>explicitní</a:t>
            </a:r>
            <a:r>
              <a:rPr lang="cs-CZ" dirty="0" smtClean="0"/>
              <a:t> a </a:t>
            </a:r>
            <a:r>
              <a:rPr lang="cs-CZ" b="1" dirty="0" smtClean="0"/>
              <a:t>implicitní</a:t>
            </a:r>
            <a:r>
              <a:rPr lang="cs-CZ" dirty="0" smtClean="0"/>
              <a:t> paměť (zjevná a nezjevná p.).</a:t>
            </a:r>
          </a:p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Určitá část procedurální paměti je </a:t>
            </a:r>
            <a:r>
              <a:rPr lang="cs-CZ" b="1" dirty="0" smtClean="0"/>
              <a:t>implicitní</a:t>
            </a:r>
            <a:r>
              <a:rPr lang="cs-CZ" dirty="0" smtClean="0"/>
              <a:t>: jak stát vzpřímeně, jak utvořit větu atd. Zautomatizovaná. </a:t>
            </a:r>
          </a:p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Např. dítě celkem dobře pozná pohádkový příběh, ale to neznamená, že ví, co jej činí pohádkovým</a:t>
            </a:r>
          </a:p>
          <a:p>
            <a:pPr marL="292100" indent="-292100" eaLnBrk="1" hangingPunct="1">
              <a:buFont typeface="Wingdings 2" pitchFamily="18" charset="2"/>
              <a:buNone/>
            </a:pPr>
            <a:endParaRPr lang="cs-CZ" dirty="0" smtClean="0"/>
          </a:p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+ </a:t>
            </a:r>
            <a:r>
              <a:rPr lang="cs-CZ" b="1" dirty="0" err="1" smtClean="0"/>
              <a:t>priming</a:t>
            </a:r>
            <a:r>
              <a:rPr lang="cs-CZ" dirty="0" smtClean="0"/>
              <a:t> je chápán jako součást implicitní p.</a:t>
            </a:r>
          </a:p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+</a:t>
            </a:r>
            <a:r>
              <a:rPr lang="cs-CZ" b="1" dirty="0" err="1" smtClean="0"/>
              <a:t>habituace</a:t>
            </a:r>
            <a:r>
              <a:rPr lang="cs-CZ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923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Systematika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Psychologie je věda, která studuje chování, duševní procesy, prožívání, tělesné dění, nemoc a její uzdravování (včetně jejich vzájemného vztahu a jejich zrání).</a:t>
            </a:r>
          </a:p>
          <a:p>
            <a:pPr marL="137160" indent="0">
              <a:buNone/>
            </a:pPr>
            <a:r>
              <a:rPr lang="cs-CZ" b="1" dirty="0" smtClean="0"/>
              <a:t>Základní </a:t>
            </a:r>
            <a:r>
              <a:rPr lang="cs-CZ" b="1" dirty="0" err="1" smtClean="0"/>
              <a:t>ps</a:t>
            </a:r>
            <a:r>
              <a:rPr lang="cs-CZ" b="1" dirty="0" smtClean="0"/>
              <a:t>. vědy</a:t>
            </a:r>
            <a:r>
              <a:rPr lang="cs-CZ" dirty="0" smtClean="0"/>
              <a:t>: obecná, vývojová, </a:t>
            </a:r>
            <a:r>
              <a:rPr lang="cs-CZ" b="1" dirty="0" smtClean="0"/>
              <a:t>kognitivní</a:t>
            </a:r>
            <a:r>
              <a:rPr lang="cs-CZ" dirty="0" smtClean="0"/>
              <a:t>, sociální, osobnosti, biologická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r>
              <a:rPr lang="cs-CZ" b="1" dirty="0" smtClean="0"/>
              <a:t>Aplikované </a:t>
            </a:r>
            <a:r>
              <a:rPr lang="cs-CZ" b="1" dirty="0" err="1" smtClean="0"/>
              <a:t>ps</a:t>
            </a:r>
            <a:r>
              <a:rPr lang="cs-CZ" b="1" dirty="0" smtClean="0"/>
              <a:t>. vědy</a:t>
            </a:r>
            <a:r>
              <a:rPr lang="cs-CZ" dirty="0" smtClean="0"/>
              <a:t>: psychoterapie a klinická </a:t>
            </a:r>
            <a:r>
              <a:rPr lang="cs-CZ" dirty="0" err="1" smtClean="0"/>
              <a:t>ps</a:t>
            </a:r>
            <a:r>
              <a:rPr lang="cs-CZ" dirty="0" smtClean="0"/>
              <a:t>., pedagogická, organizace a řízení, poradenská, dopravy, forenzní, sportu, umění, zdravého a spokojeného života, architektury…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80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57200" y="116632"/>
            <a:ext cx="8229600" cy="864096"/>
          </a:xfr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eaLnBrk="1" fontAlgn="auto" hangingPunct="1">
              <a:spcAft>
                <a:spcPts val="0"/>
              </a:spcAft>
              <a:defRPr/>
            </a:pPr>
            <a:r>
              <a:rPr lang="cs-CZ" sz="460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</a:rPr>
              <a:t>Dlouhodobá paměť</a:t>
            </a:r>
            <a:endParaRPr lang="cs-CZ" sz="460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</a:endParaRPr>
          </a:p>
        </p:txBody>
      </p:sp>
      <p:sp>
        <p:nvSpPr>
          <p:cNvPr id="57346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Určitá zmatení (nejednoznačnost) v terminologii:</a:t>
            </a:r>
          </a:p>
          <a:p>
            <a:pPr marL="292100" indent="-292100" eaLnBrk="1" hangingPunct="1">
              <a:buFont typeface="Wingdings 2" pitchFamily="18" charset="2"/>
              <a:buNone/>
            </a:pPr>
            <a:r>
              <a:rPr lang="cs-CZ" dirty="0" smtClean="0"/>
              <a:t>V rámci DP lze odlišit složku relativně krátkodobou (hodiny, dny, týdny) a dlouhodobou (týdny až desetiletí).</a:t>
            </a:r>
          </a:p>
          <a:p>
            <a:pPr marL="292100" indent="-292100">
              <a:buNone/>
            </a:pPr>
            <a:r>
              <a:rPr lang="cs-CZ" dirty="0" smtClean="0"/>
              <a:t>Krátkodobá složka DP: co nakoupit?, zamkl jsem?, počet dětí na výletě?, cíl cesty? Dnes nesmím zapomenout na…, výsledek neefektivního učení … atd. KP má analogie v živočišné říši (opylovač květů; srov. Veselovský, 2005).</a:t>
            </a:r>
          </a:p>
        </p:txBody>
      </p:sp>
    </p:spTree>
    <p:extLst>
      <p:ext uri="{BB962C8B-B14F-4D97-AF65-F5344CB8AC3E}">
        <p14:creationId xmlns:p14="http://schemas.microsoft.com/office/powerpoint/2010/main" xmlns="" val="49237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cs-CZ" sz="2400" b="1" dirty="0" smtClean="0"/>
              <a:t>Jiná dělení druhů paměti:</a:t>
            </a:r>
            <a:endParaRPr lang="cs-CZ" sz="2400" dirty="0" smtClean="0"/>
          </a:p>
          <a:p>
            <a:pPr eaLnBrk="1" hangingPunct="1"/>
            <a:r>
              <a:rPr lang="cs-CZ" sz="2400" b="1" dirty="0" smtClean="0"/>
              <a:t>bezděčná</a:t>
            </a:r>
            <a:r>
              <a:rPr lang="cs-CZ" sz="2400" dirty="0" smtClean="0"/>
              <a:t> a </a:t>
            </a:r>
            <a:r>
              <a:rPr lang="cs-CZ" sz="2400" b="1" dirty="0" smtClean="0"/>
              <a:t>záměrná</a:t>
            </a:r>
            <a:r>
              <a:rPr lang="cs-CZ" sz="2400" dirty="0" smtClean="0"/>
              <a:t> (s ohledem na úmysl si zapamatovat)</a:t>
            </a:r>
          </a:p>
          <a:p>
            <a:pPr eaLnBrk="1" hangingPunct="1"/>
            <a:r>
              <a:rPr lang="cs-CZ" sz="2400" b="1" dirty="0" smtClean="0"/>
              <a:t>logická</a:t>
            </a:r>
            <a:r>
              <a:rPr lang="cs-CZ" sz="2400" dirty="0" smtClean="0"/>
              <a:t> a </a:t>
            </a:r>
            <a:r>
              <a:rPr lang="cs-CZ" sz="2400" b="1" dirty="0" smtClean="0"/>
              <a:t>mechanická</a:t>
            </a:r>
            <a:r>
              <a:rPr lang="cs-CZ" sz="2400" dirty="0" smtClean="0"/>
              <a:t> (podle </a:t>
            </a:r>
            <a:r>
              <a:rPr lang="cs-CZ" sz="2400" i="1" dirty="0" smtClean="0"/>
              <a:t>hloubky</a:t>
            </a:r>
            <a:r>
              <a:rPr lang="cs-CZ" sz="2400" dirty="0" smtClean="0"/>
              <a:t> zpracování)</a:t>
            </a:r>
          </a:p>
          <a:p>
            <a:pPr eaLnBrk="1" hangingPunct="1"/>
            <a:r>
              <a:rPr lang="cs-CZ" sz="2400" dirty="0" smtClean="0"/>
              <a:t>sluchová, zraková, chuťová, čichová, kinestetická (podle smyslové modality)</a:t>
            </a:r>
          </a:p>
          <a:p>
            <a:pPr eaLnBrk="1" hangingPunct="1"/>
            <a:r>
              <a:rPr lang="cs-CZ" sz="2400" dirty="0" smtClean="0"/>
              <a:t>paměť pro pocity – emoční komplexy (relevance asociační metody)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39552" y="260648"/>
            <a:ext cx="8229600" cy="864096"/>
          </a:xfrm>
          <a:prstGeom prst="rect">
            <a:avLst/>
          </a:prstGeom>
        </p:spPr>
        <p:txBody>
          <a:bodyPr vert="horz"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Dlouhodobá paměť</a:t>
            </a:r>
            <a:endParaRPr kumimoji="0" lang="cs-CZ" sz="4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  <a:effectLst>
                <a:outerShdw blurRad="38100" dist="25500" dir="5400000" algn="tl" rotWithShape="0">
                  <a:srgbClr val="000000">
                    <a:satMod val="180000"/>
                    <a:alpha val="7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503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Paměť a lidské tělo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0064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Z nedávných výzkumů aktivace </a:t>
            </a:r>
            <a:r>
              <a:rPr lang="cs-CZ" dirty="0" err="1" smtClean="0"/>
              <a:t>mozk</a:t>
            </a:r>
            <a:r>
              <a:rPr lang="cs-CZ" dirty="0" smtClean="0"/>
              <a:t>. kůry (Gabrieli, 2001 aj.) plyne, že studujeme-li slovní materiál, více se aktivuje (dominantní) levá hemisféra, zatímco studujeme-li obrazový materiál, více se aktivuje pravá hemisféra.</a:t>
            </a:r>
          </a:p>
          <a:p>
            <a:pPr>
              <a:buNone/>
            </a:pPr>
            <a:r>
              <a:rPr lang="cs-CZ" dirty="0" smtClean="0"/>
              <a:t>Pracujeme-li s kategoriemi a pojmy, aktivuje se část spánkového laloku (</a:t>
            </a:r>
            <a:r>
              <a:rPr lang="cs-CZ" dirty="0" err="1" smtClean="0"/>
              <a:t>Visser</a:t>
            </a:r>
            <a:r>
              <a:rPr lang="cs-CZ" dirty="0" smtClean="0"/>
              <a:t>, </a:t>
            </a:r>
            <a:r>
              <a:rPr lang="cs-CZ" dirty="0" err="1" smtClean="0"/>
              <a:t>Jeffries</a:t>
            </a:r>
            <a:r>
              <a:rPr lang="cs-CZ" dirty="0" smtClean="0"/>
              <a:t>, </a:t>
            </a:r>
            <a:r>
              <a:rPr lang="cs-CZ" dirty="0" err="1" smtClean="0"/>
              <a:t>Ralph</a:t>
            </a:r>
            <a:r>
              <a:rPr lang="cs-CZ" dirty="0" smtClean="0"/>
              <a:t>, 2010).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49080"/>
            <a:ext cx="3485898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6588224" y="6581001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podle: Anderson, 2015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xmlns="" val="16689548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a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 experimentu (</a:t>
            </a:r>
            <a:r>
              <a:rPr lang="cs-CZ" dirty="0" err="1" smtClean="0"/>
              <a:t>Shepard</a:t>
            </a:r>
            <a:r>
              <a:rPr lang="cs-CZ" dirty="0" smtClean="0"/>
              <a:t>, 1967) je patrné, že sice velmi dobře rozpoznáme </a:t>
            </a:r>
            <a:r>
              <a:rPr lang="cs-CZ" b="1" dirty="0" smtClean="0"/>
              <a:t>verbální podnět </a:t>
            </a:r>
            <a:r>
              <a:rPr lang="cs-CZ" dirty="0" smtClean="0"/>
              <a:t>(dříve čtenou větu s 11,8% chyb), ale ještě lépe rozpoznáme viděné </a:t>
            </a:r>
            <a:r>
              <a:rPr lang="cs-CZ" b="1" dirty="0" smtClean="0"/>
              <a:t>obrázky</a:t>
            </a:r>
            <a:r>
              <a:rPr lang="cs-CZ" dirty="0" smtClean="0"/>
              <a:t> a fotky (1,5% chyb).</a:t>
            </a:r>
          </a:p>
          <a:p>
            <a:pPr>
              <a:buNone/>
            </a:pPr>
            <a:r>
              <a:rPr lang="cs-CZ" dirty="0" smtClean="0"/>
              <a:t>Podle dalších studií (</a:t>
            </a:r>
            <a:r>
              <a:rPr lang="cs-CZ" dirty="0" err="1" smtClean="0"/>
              <a:t>Nickerson</a:t>
            </a:r>
            <a:r>
              <a:rPr lang="cs-CZ" dirty="0" smtClean="0"/>
              <a:t>, </a:t>
            </a:r>
            <a:r>
              <a:rPr lang="cs-CZ" dirty="0" err="1" smtClean="0"/>
              <a:t>Adams</a:t>
            </a:r>
            <a:r>
              <a:rPr lang="cs-CZ" dirty="0" smtClean="0"/>
              <a:t>, 1979; </a:t>
            </a:r>
            <a:r>
              <a:rPr lang="cs-CZ" dirty="0" err="1" smtClean="0"/>
              <a:t>Marmie</a:t>
            </a:r>
            <a:r>
              <a:rPr lang="cs-CZ" dirty="0" smtClean="0"/>
              <a:t>, </a:t>
            </a:r>
            <a:r>
              <a:rPr lang="cs-CZ" dirty="0" err="1" smtClean="0"/>
              <a:t>Healy</a:t>
            </a:r>
            <a:r>
              <a:rPr lang="cs-CZ" dirty="0" smtClean="0"/>
              <a:t>, 2004) jde však o to, že si pamatujeme </a:t>
            </a:r>
            <a:r>
              <a:rPr lang="cs-CZ" b="1" dirty="0" smtClean="0"/>
              <a:t>obecné rysy </a:t>
            </a:r>
            <a:r>
              <a:rPr lang="cs-CZ" dirty="0" smtClean="0"/>
              <a:t>obrazového materiálu, ale mnohem hůře </a:t>
            </a:r>
            <a:r>
              <a:rPr lang="cs-CZ" b="1" dirty="0" smtClean="0"/>
              <a:t>detaily</a:t>
            </a:r>
            <a:r>
              <a:rPr lang="cs-CZ" dirty="0" smtClean="0"/>
              <a:t>, pokud na ně nejsme přímo upozorněni.</a:t>
            </a:r>
          </a:p>
          <a:p>
            <a:pPr>
              <a:buNone/>
            </a:pPr>
            <a:r>
              <a:rPr lang="cs-CZ" dirty="0" smtClean="0"/>
              <a:t>Obecně se ukazuje, že lidé jsou více pozorní ke změnám </a:t>
            </a:r>
            <a:r>
              <a:rPr lang="cs-CZ" b="1" dirty="0" smtClean="0"/>
              <a:t>obsahu-významu</a:t>
            </a:r>
            <a:r>
              <a:rPr lang="cs-CZ" dirty="0" smtClean="0"/>
              <a:t> obrazu (</a:t>
            </a:r>
            <a:r>
              <a:rPr lang="cs-CZ" dirty="0" err="1" smtClean="0"/>
              <a:t>Mandler</a:t>
            </a:r>
            <a:r>
              <a:rPr lang="cs-CZ" dirty="0" smtClean="0"/>
              <a:t>, </a:t>
            </a:r>
            <a:r>
              <a:rPr lang="cs-CZ" dirty="0" err="1" smtClean="0"/>
              <a:t>Ritchey</a:t>
            </a:r>
            <a:r>
              <a:rPr lang="cs-CZ" dirty="0" smtClean="0"/>
              <a:t>, 1977)  či vět (</a:t>
            </a:r>
            <a:r>
              <a:rPr lang="cs-CZ" dirty="0" err="1" smtClean="0"/>
              <a:t>Wanner</a:t>
            </a:r>
            <a:r>
              <a:rPr lang="cs-CZ" dirty="0" smtClean="0"/>
              <a:t>, 1968), než ke změnám </a:t>
            </a:r>
            <a:r>
              <a:rPr lang="cs-CZ" b="1" dirty="0" smtClean="0"/>
              <a:t>detailů</a:t>
            </a:r>
            <a:r>
              <a:rPr lang="cs-CZ" dirty="0" smtClean="0"/>
              <a:t> (např. slovosled).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566826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Paměť a smysluplnost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435280" cy="55446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Lépe si pamatujeme materiál, který má (dává nám) smysl, než materiál beze smyslu.</a:t>
            </a:r>
          </a:p>
          <a:p>
            <a:pPr>
              <a:buNone/>
            </a:pPr>
            <a:r>
              <a:rPr lang="cs-CZ" dirty="0" smtClean="0"/>
              <a:t>To platí jak pro text a verbální materiál (</a:t>
            </a:r>
            <a:r>
              <a:rPr lang="cs-CZ" dirty="0" err="1" smtClean="0"/>
              <a:t>Bransford</a:t>
            </a:r>
            <a:r>
              <a:rPr lang="cs-CZ" dirty="0" smtClean="0"/>
              <a:t>, </a:t>
            </a:r>
            <a:r>
              <a:rPr lang="cs-CZ" dirty="0" err="1" smtClean="0"/>
              <a:t>Johnson</a:t>
            </a:r>
            <a:r>
              <a:rPr lang="cs-CZ" dirty="0" smtClean="0"/>
              <a:t>, 1972), tak i pro obrazový materiál (pamatujeme si lépe tváře, 74%, než sněhové vločky, 30%, ač vločky mají větší variabilitu; </a:t>
            </a:r>
            <a:r>
              <a:rPr lang="cs-CZ" dirty="0" err="1" smtClean="0"/>
              <a:t>Goldstein</a:t>
            </a:r>
            <a:r>
              <a:rPr lang="cs-CZ" dirty="0" smtClean="0"/>
              <a:t>, </a:t>
            </a:r>
            <a:r>
              <a:rPr lang="cs-CZ" dirty="0" err="1" smtClean="0"/>
              <a:t>Chance</a:t>
            </a:r>
            <a:r>
              <a:rPr lang="cs-CZ" dirty="0" smtClean="0"/>
              <a:t>, 1970). Podobně další studie (</a:t>
            </a:r>
            <a:r>
              <a:rPr lang="cs-CZ" dirty="0" err="1" smtClean="0"/>
              <a:t>Bower</a:t>
            </a:r>
            <a:r>
              <a:rPr lang="cs-CZ" dirty="0" smtClean="0"/>
              <a:t>, Karlin, </a:t>
            </a:r>
            <a:r>
              <a:rPr lang="cs-CZ" dirty="0" err="1" smtClean="0"/>
              <a:t>Dueck</a:t>
            </a:r>
            <a:r>
              <a:rPr lang="cs-CZ" dirty="0" smtClean="0"/>
              <a:t>, 1975) ukazuje, že paměť na podivné kresby je horší (51% dobře zapamatovaných), když respondentům nebyl dán klíč k těmto kresbám, oproti paměti respondentů, kterým byl významový klíč podán (70%).</a:t>
            </a:r>
          </a:p>
          <a:p>
            <a:pPr>
              <a:buNone/>
            </a:pPr>
            <a:r>
              <a:rPr lang="cs-CZ" dirty="0" err="1" smtClean="0"/>
              <a:t>Bransford</a:t>
            </a:r>
            <a:r>
              <a:rPr lang="cs-CZ" dirty="0" smtClean="0"/>
              <a:t>, </a:t>
            </a:r>
            <a:r>
              <a:rPr lang="cs-CZ" dirty="0" err="1" smtClean="0"/>
              <a:t>Johnson</a:t>
            </a:r>
            <a:r>
              <a:rPr lang="cs-CZ" dirty="0" smtClean="0"/>
              <a:t> (1972) provedli důmyslný experiment, v němž si lidé četli a vzpomínali na text, který jim nedával smysl (3,6 ze 14 prvků) a nebo který jim dal smysl po doplnění názvu textu (praní prádla) – 8 ze 14 prvků.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064482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a smysluplnost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Craik</a:t>
            </a:r>
            <a:r>
              <a:rPr lang="cs-CZ" dirty="0" smtClean="0"/>
              <a:t>, </a:t>
            </a:r>
            <a:r>
              <a:rPr lang="cs-CZ" dirty="0" err="1" smtClean="0"/>
              <a:t>Lockhart</a:t>
            </a:r>
            <a:r>
              <a:rPr lang="cs-CZ" dirty="0" smtClean="0"/>
              <a:t>, 1972 – </a:t>
            </a:r>
            <a:r>
              <a:rPr lang="cs-CZ" b="1" dirty="0" smtClean="0"/>
              <a:t>hloubka zpracování</a:t>
            </a:r>
            <a:r>
              <a:rPr lang="cs-CZ" dirty="0" smtClean="0"/>
              <a:t>. 60 slov bylo dotazováno 3 otázkami (vzhled slova, fonetická struktura a sémantické zpracování), tato slova rozpoznávali mezi 180. Nejvíce zapamatovaných slov bylo z poslední skupiny.</a:t>
            </a:r>
          </a:p>
          <a:p>
            <a:pPr>
              <a:buNone/>
            </a:pPr>
            <a:r>
              <a:rPr lang="cs-CZ" dirty="0" smtClean="0"/>
              <a:t>Dokonce ani záměrné (oproti nezáměrnému) učení a ani větší počet opakování nevede k lepšímu osvojení (</a:t>
            </a:r>
            <a:r>
              <a:rPr lang="cs-CZ" dirty="0" err="1" smtClean="0"/>
              <a:t>Atkinson</a:t>
            </a:r>
            <a:r>
              <a:rPr lang="cs-CZ" dirty="0" smtClean="0"/>
              <a:t>, </a:t>
            </a:r>
            <a:r>
              <a:rPr lang="cs-CZ" dirty="0" err="1" smtClean="0"/>
              <a:t>Shiffrin</a:t>
            </a:r>
            <a:r>
              <a:rPr lang="cs-CZ" dirty="0" smtClean="0"/>
              <a:t>, 1968), pokud zůstává učení </a:t>
            </a:r>
            <a:r>
              <a:rPr lang="cs-CZ" b="1" dirty="0" smtClean="0"/>
              <a:t>povrchním</a:t>
            </a:r>
            <a:r>
              <a:rPr lang="cs-CZ" dirty="0" smtClean="0"/>
              <a:t> (oproti hloubkovému, tj. hledáme-li souvislosti apod.). </a:t>
            </a:r>
          </a:p>
          <a:p>
            <a:pPr>
              <a:buNone/>
            </a:pPr>
            <a:r>
              <a:rPr lang="cs-CZ" dirty="0" smtClean="0"/>
              <a:t>= propoziční, popř. konceptuální systém).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3861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92088"/>
          </a:xfrm>
        </p:spPr>
        <p:txBody>
          <a:bodyPr>
            <a:normAutofit/>
          </a:bodyPr>
          <a:lstStyle/>
          <a:p>
            <a:r>
              <a:rPr lang="cs-CZ" dirty="0" smtClean="0"/>
              <a:t>Paradox smysluplnosti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sz="3500" dirty="0" smtClean="0"/>
              <a:t>Pokud bychom posuzovali „velikost“ informace, mělo by být snazší zapamatovat si několik písmen či číslic oproti několika slovům.</a:t>
            </a:r>
          </a:p>
          <a:p>
            <a:pPr>
              <a:buNone/>
            </a:pPr>
            <a:r>
              <a:rPr lang="cs-CZ" sz="3500" dirty="0" smtClean="0"/>
              <a:t>Praxe ovšem ukazuje pravý opak: lépe si zapamatujeme větu, která je vlastně informačně mnohem složitější, než (nepropojený) sled několika znaků. Více slov si pamatujeme z příběhu, než ze seznamu slov. </a:t>
            </a:r>
          </a:p>
          <a:p>
            <a:pPr>
              <a:buNone/>
            </a:pPr>
            <a:r>
              <a:rPr lang="cs-CZ" sz="3500" dirty="0" smtClean="0"/>
              <a:t>Toho využívá mnemotechnika, např. </a:t>
            </a:r>
            <a:r>
              <a:rPr lang="cs-CZ" sz="3500" b="1" dirty="0" smtClean="0"/>
              <a:t>akrostich</a:t>
            </a:r>
            <a:r>
              <a:rPr lang="cs-CZ" sz="3500" dirty="0" smtClean="0"/>
              <a:t>: </a:t>
            </a:r>
          </a:p>
          <a:p>
            <a:pPr>
              <a:buNone/>
            </a:pPr>
            <a:r>
              <a:rPr lang="cs-CZ" sz="3500" dirty="0" smtClean="0"/>
              <a:t>6378 – „šetři se osle“</a:t>
            </a:r>
          </a:p>
          <a:p>
            <a:pPr>
              <a:buNone/>
            </a:pPr>
            <a:r>
              <a:rPr lang="cs-CZ" sz="3500" dirty="0" smtClean="0"/>
              <a:t>Spektrální třídy hvězd dle jejich teploty (sestupně): </a:t>
            </a:r>
            <a:r>
              <a:rPr lang="cs-CZ" sz="3500" b="1" dirty="0" err="1" smtClean="0"/>
              <a:t>O</a:t>
            </a:r>
            <a:r>
              <a:rPr lang="cs-CZ" sz="3500" dirty="0" err="1" smtClean="0"/>
              <a:t>h</a:t>
            </a:r>
            <a:r>
              <a:rPr lang="cs-CZ" sz="3500" dirty="0" smtClean="0"/>
              <a:t> </a:t>
            </a:r>
            <a:r>
              <a:rPr lang="cs-CZ" sz="3500" b="1" dirty="0" err="1" smtClean="0"/>
              <a:t>B</a:t>
            </a:r>
            <a:r>
              <a:rPr lang="cs-CZ" sz="3500" dirty="0" err="1" smtClean="0"/>
              <a:t>e</a:t>
            </a:r>
            <a:r>
              <a:rPr lang="cs-CZ" sz="3500" dirty="0" smtClean="0"/>
              <a:t> </a:t>
            </a:r>
            <a:r>
              <a:rPr lang="cs-CZ" sz="3500" b="1" dirty="0" smtClean="0"/>
              <a:t>A</a:t>
            </a:r>
            <a:r>
              <a:rPr lang="cs-CZ" sz="3500" dirty="0" smtClean="0"/>
              <a:t> </a:t>
            </a:r>
            <a:r>
              <a:rPr lang="cs-CZ" sz="3500" b="1" dirty="0" smtClean="0"/>
              <a:t>F</a:t>
            </a:r>
            <a:r>
              <a:rPr lang="cs-CZ" sz="3500" dirty="0" smtClean="0"/>
              <a:t>ine </a:t>
            </a:r>
            <a:r>
              <a:rPr lang="cs-CZ" sz="3500" b="1" dirty="0" smtClean="0"/>
              <a:t>G</a:t>
            </a:r>
            <a:r>
              <a:rPr lang="cs-CZ" sz="3500" dirty="0" smtClean="0"/>
              <a:t>irl, </a:t>
            </a:r>
            <a:r>
              <a:rPr lang="cs-CZ" sz="3500" b="1" dirty="0" err="1" smtClean="0"/>
              <a:t>K</a:t>
            </a:r>
            <a:r>
              <a:rPr lang="cs-CZ" sz="3500" dirty="0" err="1" smtClean="0"/>
              <a:t>iss</a:t>
            </a:r>
            <a:r>
              <a:rPr lang="cs-CZ" sz="3500" dirty="0" smtClean="0"/>
              <a:t> </a:t>
            </a:r>
            <a:r>
              <a:rPr lang="cs-CZ" sz="3500" b="1" dirty="0" err="1" smtClean="0"/>
              <a:t>M</a:t>
            </a:r>
            <a:r>
              <a:rPr lang="cs-CZ" sz="3500" dirty="0" err="1" smtClean="0"/>
              <a:t>e</a:t>
            </a:r>
            <a:endParaRPr lang="cs-CZ" sz="3500" dirty="0" smtClean="0"/>
          </a:p>
          <a:p>
            <a:pPr>
              <a:buNone/>
            </a:pPr>
            <a:r>
              <a:rPr lang="cs-CZ" sz="3500" dirty="0" smtClean="0"/>
              <a:t>Sloupec I.a periodické tabulky prvků: </a:t>
            </a:r>
            <a:r>
              <a:rPr lang="cs-CZ" sz="3500" b="1" i="1" dirty="0" smtClean="0"/>
              <a:t>H</a:t>
            </a:r>
            <a:r>
              <a:rPr lang="cs-CZ" sz="3500" i="1" dirty="0" smtClean="0"/>
              <a:t>elenu </a:t>
            </a:r>
            <a:r>
              <a:rPr lang="cs-CZ" sz="3500" b="1" i="1" dirty="0" smtClean="0"/>
              <a:t>Lí</a:t>
            </a:r>
            <a:r>
              <a:rPr lang="cs-CZ" sz="3500" i="1" dirty="0" smtClean="0"/>
              <a:t>bal </a:t>
            </a:r>
            <a:r>
              <a:rPr lang="cs-CZ" sz="3500" b="1" i="1" dirty="0" smtClean="0"/>
              <a:t>Na K</a:t>
            </a:r>
            <a:r>
              <a:rPr lang="cs-CZ" sz="3500" i="1" dirty="0" smtClean="0"/>
              <a:t>rk </a:t>
            </a:r>
            <a:r>
              <a:rPr lang="cs-CZ" sz="3500" b="1" i="1" dirty="0" smtClean="0"/>
              <a:t>R</a:t>
            </a:r>
            <a:r>
              <a:rPr lang="cs-CZ" sz="3500" i="1" dirty="0" smtClean="0"/>
              <a:t>o</a:t>
            </a:r>
            <a:r>
              <a:rPr lang="cs-CZ" sz="3500" b="1" i="1" dirty="0" smtClean="0"/>
              <a:t>b</a:t>
            </a:r>
            <a:r>
              <a:rPr lang="cs-CZ" sz="3500" i="1" dirty="0" smtClean="0"/>
              <a:t>ustní </a:t>
            </a:r>
            <a:r>
              <a:rPr lang="cs-CZ" sz="3500" b="1" i="1" dirty="0" smtClean="0"/>
              <a:t>C</a:t>
            </a:r>
            <a:r>
              <a:rPr lang="cs-CZ" sz="3500" i="1" dirty="0" smtClean="0"/>
              <a:t>e</a:t>
            </a:r>
            <a:r>
              <a:rPr lang="cs-CZ" sz="3500" b="1" i="1" dirty="0" smtClean="0"/>
              <a:t>s</a:t>
            </a:r>
            <a:r>
              <a:rPr lang="cs-CZ" sz="3500" i="1" dirty="0" smtClean="0"/>
              <a:t>tář </a:t>
            </a:r>
            <a:r>
              <a:rPr lang="cs-CZ" sz="3500" b="1" i="1" dirty="0" smtClean="0"/>
              <a:t>Fr</a:t>
            </a:r>
            <a:r>
              <a:rPr lang="cs-CZ" sz="3500" i="1" dirty="0" smtClean="0"/>
              <a:t>anc</a:t>
            </a:r>
          </a:p>
          <a:p>
            <a:pPr>
              <a:buNone/>
            </a:pPr>
            <a:r>
              <a:rPr lang="cs-CZ" sz="3500" dirty="0" smtClean="0"/>
              <a:t>Atd. (viz: </a:t>
            </a:r>
            <a:r>
              <a:rPr lang="cs-CZ" sz="3500" dirty="0" err="1" smtClean="0"/>
              <a:t>cs.wikipedia.org</a:t>
            </a:r>
            <a:r>
              <a:rPr lang="cs-CZ" sz="3500" dirty="0" smtClean="0"/>
              <a:t>/mnemotechnická pomůcka aj.)</a:t>
            </a:r>
          </a:p>
          <a:p>
            <a:pPr>
              <a:buNone/>
            </a:pPr>
            <a:endParaRPr lang="cs-CZ" sz="3500" dirty="0" smtClean="0"/>
          </a:p>
          <a:p>
            <a:pPr>
              <a:buNone/>
            </a:pPr>
            <a:r>
              <a:rPr lang="cs-CZ" sz="3500" dirty="0" smtClean="0"/>
              <a:t>Souvisí to patrně s lidskou schopností myslet v příbězích. (např</a:t>
            </a:r>
            <a:r>
              <a:rPr lang="cs-CZ" sz="3500" dirty="0"/>
              <a:t>. J. </a:t>
            </a:r>
            <a:r>
              <a:rPr lang="cs-CZ" sz="3500" dirty="0" err="1"/>
              <a:t>Bruner</a:t>
            </a:r>
            <a:r>
              <a:rPr lang="cs-CZ" sz="3500" dirty="0"/>
              <a:t>, s</a:t>
            </a:r>
            <a:r>
              <a:rPr lang="cs-CZ" sz="3500" dirty="0" smtClean="0"/>
              <a:t>rov. </a:t>
            </a:r>
            <a:r>
              <a:rPr lang="cs-CZ" sz="3500" dirty="0" smtClean="0">
                <a:hlinkClick r:id="rId2"/>
              </a:rPr>
              <a:t>www.erasmatazz.com</a:t>
            </a:r>
            <a:r>
              <a:rPr lang="cs-CZ" sz="3500" dirty="0" smtClean="0"/>
              <a:t> Ch. </a:t>
            </a:r>
            <a:r>
              <a:rPr lang="cs-CZ" sz="3500" dirty="0" err="1" smtClean="0"/>
              <a:t>Crawforda</a:t>
            </a:r>
            <a:r>
              <a:rPr lang="cs-CZ" sz="3500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89725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6265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Existují však navíc tzv. psychologické školy, které vše zmíněné pojímají někdy i značně odlišně: </a:t>
            </a:r>
          </a:p>
          <a:p>
            <a:pPr marL="137160" indent="0">
              <a:buNone/>
            </a:pPr>
            <a:r>
              <a:rPr lang="cs-CZ" dirty="0" err="1" smtClean="0"/>
              <a:t>Völkerpsychologie</a:t>
            </a:r>
            <a:r>
              <a:rPr lang="cs-CZ" dirty="0" smtClean="0"/>
              <a:t>, gestaltismus, </a:t>
            </a:r>
            <a:r>
              <a:rPr lang="cs-CZ" b="1" dirty="0" smtClean="0"/>
              <a:t>psychoanalýza</a:t>
            </a:r>
            <a:r>
              <a:rPr lang="cs-CZ" dirty="0" smtClean="0"/>
              <a:t>, </a:t>
            </a:r>
            <a:r>
              <a:rPr lang="cs-CZ" b="1" dirty="0" smtClean="0"/>
              <a:t>behaviorismus</a:t>
            </a:r>
            <a:r>
              <a:rPr lang="cs-CZ" dirty="0" smtClean="0"/>
              <a:t>, analytická, </a:t>
            </a:r>
            <a:r>
              <a:rPr lang="cs-CZ" b="1" dirty="0" smtClean="0"/>
              <a:t>biologická</a:t>
            </a:r>
            <a:r>
              <a:rPr lang="cs-CZ" dirty="0" smtClean="0"/>
              <a:t>, </a:t>
            </a:r>
            <a:r>
              <a:rPr lang="cs-CZ" b="1" dirty="0" smtClean="0"/>
              <a:t>kognitivní</a:t>
            </a:r>
            <a:r>
              <a:rPr lang="cs-CZ" dirty="0" smtClean="0"/>
              <a:t>, </a:t>
            </a:r>
            <a:r>
              <a:rPr lang="cs-CZ" b="1" dirty="0" smtClean="0"/>
              <a:t>transpersonální</a:t>
            </a:r>
            <a:r>
              <a:rPr lang="cs-CZ" dirty="0" smtClean="0"/>
              <a:t> psychologie aj.</a:t>
            </a:r>
          </a:p>
          <a:p>
            <a:pPr marL="137160" indent="0">
              <a:buNone/>
            </a:pPr>
            <a:endParaRPr lang="cs-CZ" dirty="0"/>
          </a:p>
          <a:p>
            <a:pPr marL="13716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664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Poznávací (kognitivní) procesy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600"/>
          </a:xfrm>
        </p:spPr>
        <p:txBody>
          <a:bodyPr>
            <a:normAutofit fontScale="92500" lnSpcReduction="20000"/>
          </a:bodyPr>
          <a:lstStyle/>
          <a:p>
            <a:pPr marL="137160" indent="0" eaLnBrk="1" hangingPunct="1">
              <a:buNone/>
            </a:pPr>
            <a:r>
              <a:rPr lang="cs-CZ" dirty="0" smtClean="0"/>
              <a:t>Mezi poznávací procesy se řadí:</a:t>
            </a:r>
          </a:p>
          <a:p>
            <a:pPr eaLnBrk="1" hangingPunct="1"/>
            <a:r>
              <a:rPr lang="cs-CZ" dirty="0" smtClean="0"/>
              <a:t>vnímání</a:t>
            </a:r>
          </a:p>
          <a:p>
            <a:r>
              <a:rPr lang="cs-CZ" dirty="0"/>
              <a:t>pozornost</a:t>
            </a:r>
          </a:p>
          <a:p>
            <a:r>
              <a:rPr lang="cs-CZ" dirty="0" smtClean="0"/>
              <a:t>paměť (a učení)</a:t>
            </a:r>
          </a:p>
          <a:p>
            <a:pPr eaLnBrk="1" hangingPunct="1"/>
            <a:r>
              <a:rPr lang="cs-CZ" dirty="0" smtClean="0"/>
              <a:t>představivost  (fantazie</a:t>
            </a:r>
          </a:p>
          <a:p>
            <a:pPr eaLnBrk="1" hangingPunct="1"/>
            <a:r>
              <a:rPr lang="cs-CZ" dirty="0" smtClean="0"/>
              <a:t>myšlení</a:t>
            </a:r>
          </a:p>
          <a:p>
            <a:pPr eaLnBrk="1" hangingPunct="1"/>
            <a:endParaRPr lang="cs-CZ" dirty="0" smtClean="0"/>
          </a:p>
          <a:p>
            <a:pPr eaLnBrk="1" hangingPunct="1">
              <a:buNone/>
            </a:pPr>
            <a:r>
              <a:rPr lang="cs-CZ" dirty="0" smtClean="0"/>
              <a:t>Co mezi kognitivní procesy </a:t>
            </a:r>
            <a:r>
              <a:rPr lang="cs-CZ" dirty="0" err="1" smtClean="0"/>
              <a:t>NEpatří</a:t>
            </a:r>
            <a:r>
              <a:rPr lang="cs-CZ" dirty="0" smtClean="0"/>
              <a:t>:</a:t>
            </a:r>
          </a:p>
          <a:p>
            <a:r>
              <a:rPr lang="cs-CZ" dirty="0" smtClean="0"/>
              <a:t>emoce, motivace, prožívání </a:t>
            </a:r>
            <a:endParaRPr lang="cs-CZ" dirty="0"/>
          </a:p>
          <a:p>
            <a:pPr marL="137160" indent="0">
              <a:buNone/>
            </a:pPr>
            <a:endParaRPr lang="cs-CZ" dirty="0" smtClean="0"/>
          </a:p>
          <a:p>
            <a:pPr marL="137160" indent="0">
              <a:buNone/>
            </a:pPr>
            <a:r>
              <a:rPr lang="cs-CZ" dirty="0" smtClean="0"/>
              <a:t>Reálně jsou emoce a kognice propojeny – srov. funkci limbického systému</a:t>
            </a:r>
          </a:p>
          <a:p>
            <a:pPr eaLnBrk="1" hangingPunct="1">
              <a:buNone/>
            </a:pPr>
            <a:endParaRPr lang="cs-CZ" dirty="0" smtClean="0"/>
          </a:p>
          <a:p>
            <a:pPr marL="137160" indent="0" eaLnBrk="1" hangingPunct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6533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Paměť a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2249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Člověk </a:t>
            </a:r>
            <a:r>
              <a:rPr lang="cs-CZ" b="1" dirty="0" smtClean="0"/>
              <a:t>vnímá</a:t>
            </a:r>
            <a:r>
              <a:rPr lang="cs-CZ" dirty="0" smtClean="0"/>
              <a:t> svými 6 vnějšími smysly svoje okolí. Během bdění však </a:t>
            </a:r>
            <a:r>
              <a:rPr lang="cs-CZ" dirty="0"/>
              <a:t>nevnímáme neustále, </a:t>
            </a:r>
            <a:r>
              <a:rPr lang="cs-CZ" dirty="0" smtClean="0"/>
              <a:t>ale také si </a:t>
            </a:r>
            <a:r>
              <a:rPr lang="cs-CZ" b="1" dirty="0" smtClean="0"/>
              <a:t>rozpomínáme</a:t>
            </a:r>
            <a:r>
              <a:rPr lang="cs-CZ" dirty="0" smtClean="0"/>
              <a:t> (příhody, učební látku), </a:t>
            </a:r>
            <a:r>
              <a:rPr lang="cs-CZ" b="1" dirty="0" smtClean="0"/>
              <a:t>fantazírujeme</a:t>
            </a:r>
            <a:r>
              <a:rPr lang="cs-CZ" dirty="0" smtClean="0"/>
              <a:t> (budoucí díla, plány do budoucna), </a:t>
            </a:r>
            <a:r>
              <a:rPr lang="cs-CZ" b="1" dirty="0" smtClean="0"/>
              <a:t>myslíme</a:t>
            </a:r>
            <a:r>
              <a:rPr lang="cs-CZ" dirty="0" smtClean="0"/>
              <a:t> (řešíme myšlenkové experimenty a úkoly), </a:t>
            </a:r>
            <a:r>
              <a:rPr lang="cs-CZ" b="1" dirty="0" smtClean="0"/>
              <a:t>učíme</a:t>
            </a:r>
            <a:r>
              <a:rPr lang="cs-CZ" dirty="0" smtClean="0"/>
              <a:t> se atd.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Kolik času trávíme ne-vnímáním? (srov. žáky) </a:t>
            </a:r>
          </a:p>
          <a:p>
            <a:pPr>
              <a:buNone/>
            </a:pPr>
            <a:r>
              <a:rPr lang="cs-CZ" dirty="0" smtClean="0"/>
              <a:t>Oscilace  pozornosti (denní rytmus, vyčerpání)</a:t>
            </a:r>
          </a:p>
          <a:p>
            <a:pPr>
              <a:buNone/>
            </a:pPr>
            <a:r>
              <a:rPr lang="cs-CZ" dirty="0" smtClean="0"/>
              <a:t>Co nás vyčerpává?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a pedagogika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cs-CZ" dirty="0" smtClean="0"/>
              <a:t>Poznatky o procesu učení a o paměti obecně jsou pro profesi učitele klíčové – chceme přeci něco </a:t>
            </a:r>
            <a:r>
              <a:rPr lang="cs-CZ" b="1" dirty="0" smtClean="0"/>
              <a:t>naučit</a:t>
            </a:r>
            <a:r>
              <a:rPr lang="cs-CZ" dirty="0" smtClean="0"/>
              <a:t>!</a:t>
            </a:r>
          </a:p>
          <a:p>
            <a:pPr marL="137160" indent="0">
              <a:buNone/>
            </a:pPr>
            <a:r>
              <a:rPr lang="cs-CZ" dirty="0" smtClean="0"/>
              <a:t>Stále více se zjišťuje, že </a:t>
            </a:r>
            <a:r>
              <a:rPr lang="cs-CZ" b="1" dirty="0" smtClean="0"/>
              <a:t>proces učení </a:t>
            </a:r>
            <a:r>
              <a:rPr lang="cs-CZ" dirty="0" smtClean="0"/>
              <a:t>neznamená ani tak výkon učitele (i když ten je druhý nejdůležitější), jako spíš </a:t>
            </a:r>
            <a:r>
              <a:rPr lang="cs-CZ" b="1" dirty="0" smtClean="0"/>
              <a:t>výkon žáka </a:t>
            </a:r>
            <a:r>
              <a:rPr lang="cs-CZ" dirty="0" smtClean="0"/>
              <a:t>se něco naučit.</a:t>
            </a:r>
          </a:p>
          <a:p>
            <a:pPr marL="137160" indent="0">
              <a:buNone/>
            </a:pPr>
            <a:r>
              <a:rPr lang="cs-CZ" dirty="0" smtClean="0"/>
              <a:t>(Proto asi klíčová „kompetence k učení“.)</a:t>
            </a:r>
          </a:p>
          <a:p>
            <a:pPr marL="137160" indent="0">
              <a:buNone/>
            </a:pPr>
            <a:r>
              <a:rPr lang="cs-CZ" dirty="0" smtClean="0"/>
              <a:t>Tím se úkol učitele „žáka něco naučit“ stává jednak </a:t>
            </a:r>
            <a:r>
              <a:rPr lang="cs-CZ" b="1" dirty="0" smtClean="0"/>
              <a:t>užší</a:t>
            </a:r>
            <a:r>
              <a:rPr lang="cs-CZ" dirty="0" smtClean="0"/>
              <a:t> (učitel se nemusí tolik soustředit na sebe a soustředí se více na porozumění žáka) a jednak </a:t>
            </a:r>
            <a:r>
              <a:rPr lang="cs-CZ" b="1" dirty="0" smtClean="0"/>
              <a:t>širší</a:t>
            </a:r>
            <a:r>
              <a:rPr lang="cs-CZ" dirty="0" smtClean="0"/>
              <a:t> (učitel se krom látky, kterou chce žákovi předat, </a:t>
            </a:r>
            <a:r>
              <a:rPr lang="cs-CZ" dirty="0"/>
              <a:t>musí </a:t>
            </a:r>
            <a:r>
              <a:rPr lang="cs-CZ" dirty="0" smtClean="0"/>
              <a:t>soustředit na práci s pamětí a představivostí žáka).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3210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4824536" cy="1143000"/>
          </a:xfrm>
        </p:spPr>
        <p:txBody>
          <a:bodyPr/>
          <a:lstStyle/>
          <a:p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4968552" cy="4680560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cs-CZ" dirty="0" smtClean="0"/>
              <a:t>To nejzákladnější představuje výzkum </a:t>
            </a:r>
            <a:r>
              <a:rPr lang="cs-CZ" b="1" dirty="0" smtClean="0"/>
              <a:t>Hermana </a:t>
            </a:r>
            <a:r>
              <a:rPr lang="cs-CZ" b="1" dirty="0" err="1" smtClean="0"/>
              <a:t>Ebbinghause</a:t>
            </a:r>
            <a:r>
              <a:rPr lang="cs-CZ" b="1" dirty="0" smtClean="0"/>
              <a:t> </a:t>
            </a:r>
            <a:r>
              <a:rPr lang="cs-CZ" dirty="0" smtClean="0"/>
              <a:t>(1850-1909) o </a:t>
            </a:r>
            <a:r>
              <a:rPr lang="cs-CZ" dirty="0"/>
              <a:t>možnostech paměti </a:t>
            </a:r>
            <a:r>
              <a:rPr lang="cs-CZ" dirty="0" smtClean="0"/>
              <a:t>(jeho verbální P).</a:t>
            </a:r>
          </a:p>
          <a:p>
            <a:pPr marL="137160" indent="0">
              <a:buNone/>
            </a:pPr>
            <a:r>
              <a:rPr lang="cs-CZ" dirty="0" smtClean="0"/>
              <a:t>Vytvořil seznam nesmyslných slabik (typu KVK) a ty se učil. Sledoval počet opakování nutných k osvojení i míru zapamatovaného materiálu.</a:t>
            </a:r>
          </a:p>
          <a:p>
            <a:pPr marL="137160" indent="0">
              <a:buNone/>
            </a:pPr>
            <a:r>
              <a:rPr lang="cs-CZ" dirty="0" smtClean="0"/>
              <a:t>Pokus opakoval cca 15.000x.</a:t>
            </a:r>
          </a:p>
          <a:p>
            <a:pPr marL="137160" indent="0">
              <a:buNone/>
            </a:pPr>
            <a:r>
              <a:rPr lang="cs-CZ" dirty="0" smtClean="0"/>
              <a:t>Své dílo publikoval </a:t>
            </a:r>
            <a:r>
              <a:rPr lang="cs-CZ" b="1" dirty="0" smtClean="0"/>
              <a:t>1885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773248"/>
            <a:ext cx="3131840" cy="30838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upload.wikimedia.org/wikipedia/commons/9/92/Ebbinghaus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816"/>
            <a:ext cx="3131840" cy="381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6584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3414</TotalTime>
  <Words>2277</Words>
  <Application>Microsoft Office PowerPoint</Application>
  <PresentationFormat>Předvádění na obrazovce (4:3)</PresentationFormat>
  <Paragraphs>198</Paragraphs>
  <Slides>37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Vrchol</vt:lpstr>
      <vt:lpstr>Poznávací (kognitivní) procesy</vt:lpstr>
      <vt:lpstr>Snímek 2</vt:lpstr>
      <vt:lpstr>Systematika psychologie</vt:lpstr>
      <vt:lpstr>Snímek 4</vt:lpstr>
      <vt:lpstr>Poznávací (kognitivní) procesy</vt:lpstr>
      <vt:lpstr>Paměť a učení</vt:lpstr>
      <vt:lpstr>Snímek 7</vt:lpstr>
      <vt:lpstr>Psychologie a pedagogika</vt:lpstr>
      <vt:lpstr>Učení</vt:lpstr>
      <vt:lpstr>Snímek 10</vt:lpstr>
      <vt:lpstr>Snímek 11</vt:lpstr>
      <vt:lpstr>PAMĚŤ</vt:lpstr>
      <vt:lpstr>STRUKTURA PAMĚTI</vt:lpstr>
      <vt:lpstr>Paměť smyslů - paobrazy</vt:lpstr>
      <vt:lpstr>Senzorická paměť</vt:lpstr>
      <vt:lpstr>Senzorická paměť</vt:lpstr>
      <vt:lpstr>Snímek 17</vt:lpstr>
      <vt:lpstr>Teorie krátkodobé paměti</vt:lpstr>
      <vt:lpstr>Krátkodobá paměť</vt:lpstr>
      <vt:lpstr>Pracovní paměť</vt:lpstr>
      <vt:lpstr>Snímek 21</vt:lpstr>
      <vt:lpstr>Snímek 22</vt:lpstr>
      <vt:lpstr>Dlouhodobá paměť</vt:lpstr>
      <vt:lpstr>Dlouhodobá paměť 1</vt:lpstr>
      <vt:lpstr>Snímek 25</vt:lpstr>
      <vt:lpstr>Dlouhodobá paměť 2</vt:lpstr>
      <vt:lpstr>Dlouhodobá paměť</vt:lpstr>
      <vt:lpstr>Práce s dlouhodobou pamětí</vt:lpstr>
      <vt:lpstr>Dlouhodobá paměť 3</vt:lpstr>
      <vt:lpstr>Dlouhodobá paměť</vt:lpstr>
      <vt:lpstr>Snímek 31</vt:lpstr>
      <vt:lpstr>Paměť a lidské tělo</vt:lpstr>
      <vt:lpstr>Paměť a obsah</vt:lpstr>
      <vt:lpstr>Paměť a smysluplnost</vt:lpstr>
      <vt:lpstr>Paměť a smysluplnost</vt:lpstr>
      <vt:lpstr>Paradox smysluplnosti</vt:lpstr>
      <vt:lpstr>Diskuze</vt:lpstr>
    </vt:vector>
  </TitlesOfParts>
  <Company>VUT 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ucitel</dc:creator>
  <cp:lastModifiedBy>Krasa</cp:lastModifiedBy>
  <cp:revision>293</cp:revision>
  <dcterms:created xsi:type="dcterms:W3CDTF">2015-02-16T07:32:26Z</dcterms:created>
  <dcterms:modified xsi:type="dcterms:W3CDTF">2015-11-11T09:11:10Z</dcterms:modified>
</cp:coreProperties>
</file>