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23" r:id="rId2"/>
    <p:sldId id="369" r:id="rId3"/>
    <p:sldId id="370" r:id="rId4"/>
    <p:sldId id="371" r:id="rId5"/>
    <p:sldId id="372" r:id="rId6"/>
    <p:sldId id="373" r:id="rId7"/>
    <p:sldId id="374" r:id="rId8"/>
    <p:sldId id="375" r:id="rId9"/>
    <p:sldId id="376" r:id="rId10"/>
    <p:sldId id="377" r:id="rId11"/>
    <p:sldId id="378" r:id="rId12"/>
    <p:sldId id="379" r:id="rId13"/>
    <p:sldId id="380" r:id="rId14"/>
    <p:sldId id="328"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27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3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45EBA8-D9A0-449E-979D-1E7C4BE92C50}" type="datetimeFigureOut">
              <a:rPr lang="cs-CZ" smtClean="0"/>
              <a:pPr/>
              <a:t>12.11.2015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54149-0BA7-4F42-86F3-A6C187F82088}" type="slidenum">
              <a:rPr lang="cs-CZ" smtClean="0"/>
              <a:pPr/>
              <a:t>‹#›</a:t>
            </a:fld>
            <a:endParaRPr lang="cs-CZ"/>
          </a:p>
        </p:txBody>
      </p:sp>
    </p:spTree>
    <p:extLst>
      <p:ext uri="{BB962C8B-B14F-4D97-AF65-F5344CB8AC3E}">
        <p14:creationId xmlns:p14="http://schemas.microsoft.com/office/powerpoint/2010/main" val="374749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Kliknutím lze upravit styl.</a:t>
            </a:r>
            <a:endParaRPr kumimoji="0" lang="en-US"/>
          </a:p>
        </p:txBody>
      </p:sp>
      <p:sp>
        <p:nvSpPr>
          <p:cNvPr id="28" name="Zástupný symbol pro datum 27"/>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FF58806B-DE02-48FE-8DF0-5145821CDD4D}" type="slidenum">
              <a:rPr lang="cs-CZ" smtClean="0"/>
              <a:pPr/>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FF58806B-DE02-48FE-8DF0-5145821CDD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Kliknutím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BE33C866-AEA6-4675-9AB0-C050BD5A5265}" type="datetimeFigureOut">
              <a:rPr lang="cs-CZ" smtClean="0"/>
              <a:pPr/>
              <a:t>12.11.2015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E33C866-AEA6-4675-9AB0-C050BD5A5265}" type="datetimeFigureOut">
              <a:rPr lang="cs-CZ" smtClean="0"/>
              <a:pPr/>
              <a:t>12.11.2015</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F58806B-DE02-48FE-8DF0-5145821CDD4D}"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gnArvcWaH6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332656"/>
            <a:ext cx="8229600" cy="1499592"/>
          </a:xfrm>
        </p:spPr>
        <p:txBody>
          <a:bodyPr/>
          <a:lstStyle/>
          <a:p>
            <a:r>
              <a:rPr lang="cs-CZ" dirty="0" smtClean="0"/>
              <a:t>Poznávací (kognitivní) procesy</a:t>
            </a:r>
            <a:endParaRPr lang="cs-CZ" dirty="0"/>
          </a:p>
        </p:txBody>
      </p:sp>
      <p:sp>
        <p:nvSpPr>
          <p:cNvPr id="3" name="Podnadpis 2"/>
          <p:cNvSpPr>
            <a:spLocks noGrp="1"/>
          </p:cNvSpPr>
          <p:nvPr>
            <p:ph type="subTitle" idx="1"/>
          </p:nvPr>
        </p:nvSpPr>
        <p:spPr/>
        <p:txBody>
          <a:bodyPr/>
          <a:lstStyle/>
          <a:p>
            <a:r>
              <a:rPr lang="cs-CZ" dirty="0" err="1" smtClean="0"/>
              <a:t>PdF</a:t>
            </a:r>
            <a:r>
              <a:rPr lang="cs-CZ" dirty="0" smtClean="0"/>
              <a:t> MU, podzim 2015</a:t>
            </a:r>
          </a:p>
          <a:p>
            <a:r>
              <a:rPr lang="cs-CZ" dirty="0" smtClean="0"/>
              <a:t>Mgr. Jan Krása, </a:t>
            </a:r>
            <a:r>
              <a:rPr lang="cs-CZ" dirty="0" err="1" smtClean="0"/>
              <a:t>Ph.D</a:t>
            </a:r>
            <a:r>
              <a:rPr lang="cs-CZ" dirty="0" smtClean="0"/>
              <a:t>.</a:t>
            </a:r>
            <a:endParaRPr lang="cs-CZ" dirty="0"/>
          </a:p>
        </p:txBody>
      </p:sp>
      <p:sp>
        <p:nvSpPr>
          <p:cNvPr id="4" name="Podnadpis 2"/>
          <p:cNvSpPr txBox="1">
            <a:spLocks/>
          </p:cNvSpPr>
          <p:nvPr/>
        </p:nvSpPr>
        <p:spPr>
          <a:xfrm>
            <a:off x="1403648" y="3933056"/>
            <a:ext cx="6400800" cy="175260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endParaRPr lang="cs-CZ" dirty="0"/>
          </a:p>
        </p:txBody>
      </p:sp>
      <p:sp>
        <p:nvSpPr>
          <p:cNvPr id="5" name="Nadpis 1"/>
          <p:cNvSpPr txBox="1">
            <a:spLocks/>
          </p:cNvSpPr>
          <p:nvPr/>
        </p:nvSpPr>
        <p:spPr>
          <a:xfrm>
            <a:off x="323528" y="1988840"/>
            <a:ext cx="8229600" cy="796950"/>
          </a:xfrm>
          <a:prstGeom prst="rect">
            <a:avLst/>
          </a:prstGeom>
        </p:spPr>
        <p:txBody>
          <a:bodyPr vert="horz" lIns="45720" tIns="0" rIns="45720" bIns="0" anchor="b">
            <a:normAutofit fontScale="92500"/>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800" b="1" i="0" u="none" strike="noStrike" kern="1200" cap="all"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rPr>
              <a:t>Aplikace do pedagogiky</a:t>
            </a:r>
            <a:endParaRPr kumimoji="0" lang="cs-CZ" sz="4800" b="1" i="0" u="none" strike="noStrike" kern="1200" cap="all"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906857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Využití poznatků o paměti v pedagogice</a:t>
            </a:r>
          </a:p>
        </p:txBody>
      </p:sp>
      <p:sp>
        <p:nvSpPr>
          <p:cNvPr id="3" name="Zástupný symbol pro obsah 2"/>
          <p:cNvSpPr>
            <a:spLocks noGrp="1"/>
          </p:cNvSpPr>
          <p:nvPr>
            <p:ph idx="1"/>
          </p:nvPr>
        </p:nvSpPr>
        <p:spPr/>
        <p:txBody>
          <a:bodyPr>
            <a:normAutofit lnSpcReduction="10000"/>
          </a:bodyPr>
          <a:lstStyle/>
          <a:p>
            <a:pPr>
              <a:buNone/>
            </a:pPr>
            <a:r>
              <a:rPr lang="cs-CZ" dirty="0" smtClean="0"/>
              <a:t>Jestliže si dítě začne vytvářet pojmy (propozice), objevuje/vytváří z propojení senzorické a verbální složky propoziční úroveň.</a:t>
            </a:r>
          </a:p>
          <a:p>
            <a:r>
              <a:rPr lang="cs-CZ" dirty="0" smtClean="0"/>
              <a:t>Tu někteří badatelé viděli ve vrozených řečových dispozicích člověka (srov. </a:t>
            </a:r>
            <a:r>
              <a:rPr lang="cs-CZ" dirty="0" err="1" smtClean="0"/>
              <a:t>Chomského</a:t>
            </a:r>
            <a:r>
              <a:rPr lang="cs-CZ" dirty="0" smtClean="0"/>
              <a:t> generativní gramatika a jazykové univerzálie).</a:t>
            </a:r>
          </a:p>
          <a:p>
            <a:pPr>
              <a:buNone/>
            </a:pPr>
            <a:r>
              <a:rPr lang="cs-CZ" dirty="0" smtClean="0"/>
              <a:t>Nicméně jazykový relativismus (</a:t>
            </a:r>
            <a:r>
              <a:rPr lang="cs-CZ" dirty="0" err="1" smtClean="0"/>
              <a:t>Sapir-Whorfova</a:t>
            </a:r>
            <a:r>
              <a:rPr lang="cs-CZ" dirty="0" smtClean="0"/>
              <a:t> teorie; </a:t>
            </a:r>
            <a:r>
              <a:rPr lang="cs-CZ" dirty="0" err="1" smtClean="0"/>
              <a:t>Carroll</a:t>
            </a:r>
            <a:r>
              <a:rPr lang="cs-CZ" dirty="0" smtClean="0"/>
              <a:t>, 1956) ukazuje, že struktura propozic je </a:t>
            </a:r>
            <a:r>
              <a:rPr lang="cs-CZ" dirty="0" smtClean="0"/>
              <a:t>závislá </a:t>
            </a:r>
            <a:r>
              <a:rPr lang="cs-CZ" dirty="0" smtClean="0"/>
              <a:t>na systému daného přirozeného jazyka.</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Využití poznatků o paměti v pedagogice</a:t>
            </a:r>
          </a:p>
        </p:txBody>
      </p:sp>
      <p:sp>
        <p:nvSpPr>
          <p:cNvPr id="3" name="Zástupný symbol pro obsah 2"/>
          <p:cNvSpPr>
            <a:spLocks noGrp="1"/>
          </p:cNvSpPr>
          <p:nvPr>
            <p:ph idx="1"/>
          </p:nvPr>
        </p:nvSpPr>
        <p:spPr/>
        <p:txBody>
          <a:bodyPr/>
          <a:lstStyle/>
          <a:p>
            <a:pPr marL="137160" indent="0">
              <a:buNone/>
            </a:pPr>
            <a:r>
              <a:rPr lang="cs-CZ" dirty="0" smtClean="0"/>
              <a:t>Jaká</a:t>
            </a:r>
            <a:r>
              <a:rPr lang="cs-CZ" dirty="0"/>
              <a:t> </a:t>
            </a:r>
            <a:r>
              <a:rPr lang="cs-CZ" dirty="0" smtClean="0"/>
              <a:t>vodítka (</a:t>
            </a:r>
            <a:r>
              <a:rPr lang="cs-CZ" i="1" dirty="0" err="1" smtClean="0"/>
              <a:t>cues</a:t>
            </a:r>
            <a:r>
              <a:rPr lang="cs-CZ" dirty="0" smtClean="0"/>
              <a:t>) žák používá k vybavení vzpomínky?</a:t>
            </a:r>
            <a:endParaRPr lang="cs-CZ" dirty="0"/>
          </a:p>
        </p:txBody>
      </p:sp>
    </p:spTree>
    <p:extLst>
      <p:ext uri="{BB962C8B-B14F-4D97-AF65-F5344CB8AC3E}">
        <p14:creationId xmlns:p14="http://schemas.microsoft.com/office/powerpoint/2010/main" val="265765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Rady k učení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3 krát po dvaceti minutách s přestávkami je více než 60 minut v zátahu – tzv. rozložené učení x nakupené učení. </a:t>
            </a:r>
            <a:r>
              <a:rPr lang="cs-CZ" dirty="0" err="1" smtClean="0"/>
              <a:t>Bahrick</a:t>
            </a:r>
            <a:r>
              <a:rPr lang="cs-CZ" dirty="0" smtClean="0"/>
              <a:t>, </a:t>
            </a:r>
            <a:r>
              <a:rPr lang="cs-CZ" dirty="0" err="1" smtClean="0"/>
              <a:t>Phelpsová</a:t>
            </a:r>
            <a:r>
              <a:rPr lang="cs-CZ" dirty="0" smtClean="0"/>
              <a:t> (1987) zjistili, že po rozloženém učení si látku pamatujeme déle.</a:t>
            </a:r>
          </a:p>
          <a:p>
            <a:r>
              <a:rPr lang="cs-CZ" dirty="0" smtClean="0"/>
              <a:t>Čím delší učení, tím delší pauzy – dělat jiné činnosti (motorické č. aj.)</a:t>
            </a:r>
          </a:p>
          <a:p>
            <a:r>
              <a:rPr lang="cs-CZ" dirty="0" smtClean="0"/>
              <a:t>Dbát na zdravý spánek – vliv na zapamatování (role snění, resp. REM fáze spánku při učení?)</a:t>
            </a:r>
          </a:p>
          <a:p>
            <a:r>
              <a:rPr lang="cs-CZ" dirty="0" smtClean="0"/>
              <a:t>Poznat celek, rozdělit si na části a ty se učit – nezapomenout na </a:t>
            </a:r>
            <a:r>
              <a:rPr lang="cs-CZ" dirty="0" err="1" smtClean="0"/>
              <a:t>sebetestování</a:t>
            </a:r>
            <a:endParaRPr lang="cs-CZ" dirty="0" smtClean="0"/>
          </a:p>
          <a:p>
            <a:r>
              <a:rPr lang="cs-CZ" dirty="0" smtClean="0"/>
              <a:t>Rozsáhlou látku se učit po kapitolách (částech – tzv. rozložené učení) vždy na jiném místě (v jiných „dekoracích“)</a:t>
            </a:r>
          </a:p>
          <a:p>
            <a:r>
              <a:rPr lang="cs-CZ" dirty="0" smtClean="0"/>
              <a:t>Zapojit, co nejvíce smyslových modalit</a:t>
            </a:r>
          </a:p>
          <a:p>
            <a:r>
              <a:rPr lang="cs-CZ" dirty="0" smtClean="0"/>
              <a:t>Zvětšovat štěpy pracovní paměti: kódováním, metodou </a:t>
            </a:r>
            <a:r>
              <a:rPr lang="cs-CZ" i="1" dirty="0" smtClean="0"/>
              <a:t>loci</a:t>
            </a:r>
            <a:r>
              <a:rPr lang="cs-CZ" dirty="0" smtClean="0"/>
              <a:t>, jiná mnemotechnika, jiné?</a:t>
            </a:r>
            <a:endParaRPr lang="cs-CZ" dirty="0"/>
          </a:p>
        </p:txBody>
      </p:sp>
    </p:spTree>
    <p:extLst>
      <p:ext uri="{BB962C8B-B14F-4D97-AF65-F5344CB8AC3E}">
        <p14:creationId xmlns:p14="http://schemas.microsoft.com/office/powerpoint/2010/main" val="3842084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Rady </a:t>
            </a:r>
            <a:r>
              <a:rPr lang="cs-CZ"/>
              <a:t>k </a:t>
            </a:r>
            <a:r>
              <a:rPr lang="cs-CZ" smtClean="0"/>
              <a:t>učení?</a:t>
            </a:r>
            <a:endParaRPr lang="cs-CZ" dirty="0"/>
          </a:p>
        </p:txBody>
      </p:sp>
      <p:sp>
        <p:nvSpPr>
          <p:cNvPr id="3" name="Zástupný symbol pro obsah 2"/>
          <p:cNvSpPr>
            <a:spLocks noGrp="1"/>
          </p:cNvSpPr>
          <p:nvPr>
            <p:ph idx="1"/>
          </p:nvPr>
        </p:nvSpPr>
        <p:spPr/>
        <p:txBody>
          <a:bodyPr/>
          <a:lstStyle/>
          <a:p>
            <a:r>
              <a:rPr lang="cs-CZ" dirty="0" smtClean="0"/>
              <a:t>Úloha opakování</a:t>
            </a:r>
          </a:p>
          <a:p>
            <a:r>
              <a:rPr lang="cs-CZ" dirty="0" smtClean="0"/>
              <a:t>Otázka vlivu hudby na učení</a:t>
            </a:r>
          </a:p>
          <a:p>
            <a:r>
              <a:rPr lang="cs-CZ" dirty="0" smtClean="0"/>
              <a:t>Jiné?</a:t>
            </a:r>
            <a:endParaRPr lang="cs-CZ" dirty="0"/>
          </a:p>
        </p:txBody>
      </p:sp>
      <p:pic>
        <p:nvPicPr>
          <p:cNvPr id="1026" name="Picture 2" descr="PSM V80 D211 Edward Lee Thorndik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3356991"/>
            <a:ext cx="2448272" cy="324013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upload.wikimedia.org/wikipedia/commons/9/92/Ebbinghaus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9410" y="3434746"/>
            <a:ext cx="2598199" cy="3162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988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962650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Psychologie a pedagogika</a:t>
            </a:r>
          </a:p>
        </p:txBody>
      </p:sp>
      <p:sp>
        <p:nvSpPr>
          <p:cNvPr id="3" name="Zástupný symbol pro obsah 2"/>
          <p:cNvSpPr>
            <a:spLocks noGrp="1"/>
          </p:cNvSpPr>
          <p:nvPr>
            <p:ph idx="1"/>
          </p:nvPr>
        </p:nvSpPr>
        <p:spPr/>
        <p:txBody>
          <a:bodyPr/>
          <a:lstStyle/>
          <a:p>
            <a:pPr marL="137160" indent="0">
              <a:buNone/>
            </a:pPr>
            <a:r>
              <a:rPr lang="cs-CZ" dirty="0" smtClean="0"/>
              <a:t>Co lze vůbec děti učit?</a:t>
            </a:r>
          </a:p>
          <a:p>
            <a:pPr marL="137160" indent="0">
              <a:buNone/>
            </a:pPr>
            <a:r>
              <a:rPr lang="cs-CZ" dirty="0" smtClean="0"/>
              <a:t>Informace, znalosti , data, fakta, modely, grify…?</a:t>
            </a:r>
          </a:p>
          <a:p>
            <a:pPr marL="137160" indent="0">
              <a:buNone/>
            </a:pPr>
            <a:r>
              <a:rPr lang="cs-CZ" dirty="0" smtClean="0"/>
              <a:t>Postupy, algoritmy, scénáře…?</a:t>
            </a:r>
          </a:p>
          <a:p>
            <a:pPr marL="137160" indent="0">
              <a:buNone/>
            </a:pPr>
            <a:r>
              <a:rPr lang="cs-CZ" dirty="0" smtClean="0"/>
              <a:t>Klíčové kompetence?</a:t>
            </a:r>
          </a:p>
          <a:p>
            <a:pPr marL="137160" indent="0">
              <a:buNone/>
            </a:pPr>
            <a:endParaRPr lang="cs-CZ" dirty="0"/>
          </a:p>
        </p:txBody>
      </p:sp>
    </p:spTree>
    <p:extLst>
      <p:ext uri="{BB962C8B-B14F-4D97-AF65-F5344CB8AC3E}">
        <p14:creationId xmlns:p14="http://schemas.microsoft.com/office/powerpoint/2010/main" val="18479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marL="137160" indent="0">
              <a:buNone/>
            </a:pPr>
            <a:r>
              <a:rPr lang="cs-CZ" dirty="0"/>
              <a:t>Někteří studenti si myslí, </a:t>
            </a:r>
            <a:r>
              <a:rPr lang="cs-CZ" dirty="0" smtClean="0"/>
              <a:t>že, aby se něco naučili, </a:t>
            </a:r>
            <a:r>
              <a:rPr lang="cs-CZ" dirty="0"/>
              <a:t>postačí být přítomni na </a:t>
            </a:r>
            <a:r>
              <a:rPr lang="cs-CZ" dirty="0" smtClean="0"/>
              <a:t>hodině a přitom si dělat jiné věci – </a:t>
            </a:r>
            <a:r>
              <a:rPr lang="cs-CZ" dirty="0"/>
              <a:t>to je iluze. </a:t>
            </a:r>
            <a:endParaRPr lang="cs-CZ" dirty="0" smtClean="0"/>
          </a:p>
          <a:p>
            <a:pPr marL="137160" indent="0">
              <a:buNone/>
            </a:pPr>
            <a:r>
              <a:rPr lang="cs-CZ" dirty="0" smtClean="0"/>
              <a:t>Aktivní aspekt učení se (=jedinec musí sám aktivně vytvářet paměťové stopy) je jedním z důvodů, </a:t>
            </a:r>
            <a:r>
              <a:rPr lang="cs-CZ" dirty="0"/>
              <a:t>proč je vhodné v hodině zanechat všech jiných </a:t>
            </a:r>
            <a:r>
              <a:rPr lang="cs-CZ" dirty="0" smtClean="0"/>
              <a:t>činností (připravovat se na další předmět, surfovat po </a:t>
            </a:r>
            <a:r>
              <a:rPr lang="cs-CZ" dirty="0" err="1" smtClean="0"/>
              <a:t>netu</a:t>
            </a:r>
            <a:r>
              <a:rPr lang="cs-CZ" dirty="0" smtClean="0"/>
              <a:t>, chatovat, psát </a:t>
            </a:r>
            <a:r>
              <a:rPr lang="cs-CZ" dirty="0" err="1" smtClean="0"/>
              <a:t>sms</a:t>
            </a:r>
            <a:r>
              <a:rPr lang="cs-CZ" dirty="0" smtClean="0"/>
              <a:t>, sledovat fota, hrát hry atp. – kreslení, čmárání, psaní… i pletení je </a:t>
            </a:r>
            <a:r>
              <a:rPr lang="cs-CZ" dirty="0" smtClean="0"/>
              <a:t>možná více neškodné – </a:t>
            </a:r>
            <a:r>
              <a:rPr lang="cs-CZ" dirty="0" smtClean="0"/>
              <a:t>srov. </a:t>
            </a:r>
            <a:r>
              <a:rPr lang="cs-CZ" dirty="0" smtClean="0"/>
              <a:t>funkci </a:t>
            </a:r>
            <a:r>
              <a:rPr lang="cs-CZ" dirty="0" smtClean="0"/>
              <a:t>fonologické smyčky).</a:t>
            </a:r>
            <a:endParaRPr lang="cs-CZ" dirty="0"/>
          </a:p>
          <a:p>
            <a:pPr marL="137160" indent="0">
              <a:buNone/>
            </a:pPr>
            <a:endParaRPr lang="cs-CZ" dirty="0"/>
          </a:p>
          <a:p>
            <a:pPr marL="137160" indent="0">
              <a:buNone/>
            </a:pPr>
            <a:endParaRPr lang="cs-CZ" dirty="0"/>
          </a:p>
        </p:txBody>
      </p:sp>
    </p:spTree>
    <p:extLst>
      <p:ext uri="{BB962C8B-B14F-4D97-AF65-F5344CB8AC3E}">
        <p14:creationId xmlns:p14="http://schemas.microsoft.com/office/powerpoint/2010/main" val="4136254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smtClean="0"/>
              <a:t>Behaviorismus</a:t>
            </a:r>
            <a:br>
              <a:rPr lang="cs-CZ" dirty="0" smtClean="0"/>
            </a:br>
            <a:r>
              <a:rPr lang="cs-CZ" sz="2000" dirty="0" smtClean="0"/>
              <a:t>(americký přístup v psychologii)</a:t>
            </a:r>
            <a:endParaRPr lang="cs-CZ" dirty="0"/>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pPr marL="137160" indent="0">
              <a:buNone/>
            </a:pPr>
            <a:r>
              <a:rPr lang="cs-CZ" dirty="0" smtClean="0"/>
              <a:t>Edward </a:t>
            </a:r>
            <a:r>
              <a:rPr lang="cs-CZ" dirty="0" err="1" smtClean="0"/>
              <a:t>Thorndike</a:t>
            </a:r>
            <a:r>
              <a:rPr lang="cs-CZ" dirty="0" smtClean="0"/>
              <a:t> (1874-1949) </a:t>
            </a:r>
          </a:p>
          <a:p>
            <a:pPr marL="137160" indent="0">
              <a:buNone/>
            </a:pPr>
            <a:r>
              <a:rPr lang="cs-CZ" dirty="0" smtClean="0"/>
              <a:t>první behaviorista. Pracoval se zvířaty, </a:t>
            </a:r>
          </a:p>
          <a:p>
            <a:pPr marL="137160" indent="0">
              <a:buNone/>
            </a:pPr>
            <a:r>
              <a:rPr lang="cs-CZ" dirty="0" smtClean="0"/>
              <a:t>hlavně s kočkami: kočky zavíral do „pro-</a:t>
            </a:r>
          </a:p>
          <a:p>
            <a:pPr marL="137160" indent="0">
              <a:buNone/>
            </a:pPr>
            <a:r>
              <a:rPr lang="cs-CZ" dirty="0" err="1" smtClean="0"/>
              <a:t>blémových</a:t>
            </a:r>
            <a:r>
              <a:rPr lang="cs-CZ" dirty="0" smtClean="0"/>
              <a:t> boxů“, kde musela kočka vět-</a:t>
            </a:r>
          </a:p>
          <a:p>
            <a:pPr marL="137160" indent="0">
              <a:buNone/>
            </a:pPr>
            <a:r>
              <a:rPr lang="cs-CZ" dirty="0" smtClean="0"/>
              <a:t>šinou zatáhnout za páčku, aby dostala jídlo.</a:t>
            </a:r>
          </a:p>
          <a:p>
            <a:pPr marL="137160" indent="0">
              <a:buNone/>
            </a:pPr>
            <a:r>
              <a:rPr lang="cs-CZ" dirty="0" smtClean="0"/>
              <a:t>Z jeho výzkumů i výzkumů jeho následovníků pro učitele vyplývá (</a:t>
            </a:r>
            <a:r>
              <a:rPr lang="cs-CZ" dirty="0" err="1" smtClean="0"/>
              <a:t>Petty</a:t>
            </a:r>
            <a:r>
              <a:rPr lang="cs-CZ" dirty="0" smtClean="0"/>
              <a:t>, 1996,s. 15):</a:t>
            </a:r>
          </a:p>
          <a:p>
            <a:r>
              <a:rPr lang="cs-CZ" dirty="0" smtClean="0"/>
              <a:t>Že žáci potřebují za to, že se něčemu učí, </a:t>
            </a:r>
            <a:r>
              <a:rPr lang="cs-CZ" b="1" dirty="0" smtClean="0"/>
              <a:t>odměnu</a:t>
            </a:r>
            <a:r>
              <a:rPr lang="cs-CZ" dirty="0" smtClean="0"/>
              <a:t> (viz téma: motivace, analýza lidských potřeb)</a:t>
            </a:r>
          </a:p>
          <a:p>
            <a:r>
              <a:rPr lang="cs-CZ" dirty="0" smtClean="0"/>
              <a:t>Odměna by měla následovat </a:t>
            </a:r>
            <a:r>
              <a:rPr lang="cs-CZ" b="1" dirty="0" smtClean="0"/>
              <a:t>co nejdříve </a:t>
            </a:r>
            <a:r>
              <a:rPr lang="cs-CZ" dirty="0" smtClean="0"/>
              <a:t>po správné reakci</a:t>
            </a:r>
          </a:p>
          <a:p>
            <a:r>
              <a:rPr lang="cs-CZ" dirty="0" smtClean="0"/>
              <a:t>Výsledky učení se dostavují spíše postupně než najednou a vlivem opakovaných úspěchů se zlepšují</a:t>
            </a:r>
          </a:p>
          <a:p>
            <a:r>
              <a:rPr lang="cs-CZ" dirty="0" smtClean="0"/>
              <a:t>Nezapomínáme na to, co si opakujeme, a co máme v čerstvé paměti</a:t>
            </a:r>
          </a:p>
          <a:p>
            <a:pPr marL="137160" indent="0">
              <a:buNone/>
            </a:pPr>
            <a:r>
              <a:rPr lang="cs-CZ" dirty="0" smtClean="0"/>
              <a:t> </a:t>
            </a:r>
            <a:endParaRPr lang="cs-CZ" dirty="0"/>
          </a:p>
        </p:txBody>
      </p:sp>
      <p:pic>
        <p:nvPicPr>
          <p:cNvPr id="4" name="Picture 2" descr="PSM V80 D211 Edward Lee Thorndik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0"/>
            <a:ext cx="2230803"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377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Využití poznatků o paměti v pedagogice</a:t>
            </a:r>
          </a:p>
        </p:txBody>
      </p:sp>
      <p:sp>
        <p:nvSpPr>
          <p:cNvPr id="3" name="Zástupný symbol pro obsah 2"/>
          <p:cNvSpPr>
            <a:spLocks noGrp="1"/>
          </p:cNvSpPr>
          <p:nvPr>
            <p:ph idx="1"/>
          </p:nvPr>
        </p:nvSpPr>
        <p:spPr/>
        <p:txBody>
          <a:bodyPr>
            <a:normAutofit fontScale="85000" lnSpcReduction="20000"/>
          </a:bodyPr>
          <a:lstStyle/>
          <a:p>
            <a:pPr marL="137160" indent="0">
              <a:buNone/>
            </a:pPr>
            <a:r>
              <a:rPr lang="cs-CZ" dirty="0" smtClean="0"/>
              <a:t>Aby vyučovaná látka přešla z KP do DP, musí být uspořádána tak, aby dávala smysl. </a:t>
            </a:r>
          </a:p>
          <a:p>
            <a:pPr marL="137160" indent="0">
              <a:buNone/>
            </a:pPr>
            <a:r>
              <a:rPr lang="cs-CZ" dirty="0" smtClean="0"/>
              <a:t>Smysl každé látky vytváří aktivně každý jedinec sám – takto mohou vzniknout podivně nebo i mylně osvojené poznatky (např. nosorožec má 20 žaludků; </a:t>
            </a:r>
            <a:r>
              <a:rPr lang="cs-CZ" dirty="0" err="1" smtClean="0"/>
              <a:t>Octomber</a:t>
            </a:r>
            <a:r>
              <a:rPr lang="cs-CZ" dirty="0" smtClean="0"/>
              <a:t>).</a:t>
            </a:r>
            <a:endParaRPr lang="cs-CZ" dirty="0"/>
          </a:p>
          <a:p>
            <a:pPr marL="137160" indent="0">
              <a:buNone/>
            </a:pPr>
            <a:r>
              <a:rPr lang="cs-CZ" dirty="0" smtClean="0"/>
              <a:t>Proto musí učitel kontrolovat způsob, jakým si žáci látku osvojili, aby takové chyby odstranil.</a:t>
            </a:r>
          </a:p>
          <a:p>
            <a:pPr marL="137160" indent="0">
              <a:buNone/>
            </a:pPr>
            <a:r>
              <a:rPr lang="cs-CZ" dirty="0" smtClean="0"/>
              <a:t>Doporučení (</a:t>
            </a:r>
            <a:r>
              <a:rPr lang="cs-CZ" dirty="0" err="1" smtClean="0"/>
              <a:t>Petty</a:t>
            </a:r>
            <a:r>
              <a:rPr lang="cs-CZ" dirty="0" smtClean="0"/>
              <a:t>, 1996, s. 12):</a:t>
            </a:r>
          </a:p>
          <a:p>
            <a:r>
              <a:rPr lang="cs-CZ" dirty="0" smtClean="0"/>
              <a:t>Neprobírat novou látku příliš rychle</a:t>
            </a:r>
          </a:p>
          <a:p>
            <a:r>
              <a:rPr lang="cs-CZ" dirty="0" smtClean="0"/>
              <a:t>Žáci potřebují činnosti, které je povedou k tomu, aby novou látku zpracovali</a:t>
            </a:r>
          </a:p>
          <a:p>
            <a:r>
              <a:rPr lang="cs-CZ" dirty="0" smtClean="0"/>
              <a:t>Informace se v DP uchovává jen tehdy, je-li často používána a připomínána</a:t>
            </a:r>
          </a:p>
        </p:txBody>
      </p:sp>
    </p:spTree>
    <p:extLst>
      <p:ext uri="{BB962C8B-B14F-4D97-AF65-F5344CB8AC3E}">
        <p14:creationId xmlns:p14="http://schemas.microsoft.com/office/powerpoint/2010/main" val="277332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Krátkodobá paměť</a:t>
            </a:r>
            <a:endParaRPr lang="cs-CZ" dirty="0"/>
          </a:p>
        </p:txBody>
      </p:sp>
      <p:sp>
        <p:nvSpPr>
          <p:cNvPr id="3" name="Zástupný symbol pro obsah 2"/>
          <p:cNvSpPr>
            <a:spLocks noGrp="1"/>
          </p:cNvSpPr>
          <p:nvPr>
            <p:ph idx="1"/>
          </p:nvPr>
        </p:nvSpPr>
        <p:spPr/>
        <p:txBody>
          <a:bodyPr/>
          <a:lstStyle/>
          <a:p>
            <a:pPr marL="137160" indent="0">
              <a:buNone/>
            </a:pPr>
            <a:r>
              <a:rPr lang="cs-CZ" dirty="0" smtClean="0"/>
              <a:t>Žák by měl na druhém stupni umět počítat z paměti: k tomu si musí v paměti „kreslit“, jakoby výpočet psal. Musí si pamatovat čísla, která zapsal, protože na rozdíl od papíru paměť, když přejdeme od jedné představy ke druhé, neuchová původní představu (asi jako kreslící destička).</a:t>
            </a:r>
            <a:endParaRPr lang="cs-CZ" dirty="0"/>
          </a:p>
        </p:txBody>
      </p:sp>
    </p:spTree>
    <p:extLst>
      <p:ext uri="{BB962C8B-B14F-4D97-AF65-F5344CB8AC3E}">
        <p14:creationId xmlns:p14="http://schemas.microsoft.com/office/powerpoint/2010/main" val="2570984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Využití poznatků o paměti v pedagogice</a:t>
            </a:r>
            <a:endParaRPr lang="cs-CZ" dirty="0"/>
          </a:p>
        </p:txBody>
      </p:sp>
      <p:sp>
        <p:nvSpPr>
          <p:cNvPr id="3" name="Zástupný symbol pro obsah 2"/>
          <p:cNvSpPr>
            <a:spLocks noGrp="1"/>
          </p:cNvSpPr>
          <p:nvPr>
            <p:ph idx="1"/>
          </p:nvPr>
        </p:nvSpPr>
        <p:spPr/>
        <p:txBody>
          <a:bodyPr/>
          <a:lstStyle/>
          <a:p>
            <a:pPr>
              <a:buNone/>
            </a:pPr>
            <a:r>
              <a:rPr lang="cs-CZ" dirty="0" smtClean="0"/>
              <a:t>Pokud se máme naučit soubor slov, velmi záleží na způsobu jejich prezentace (</a:t>
            </a:r>
            <a:r>
              <a:rPr lang="cs-CZ" dirty="0" err="1" smtClean="0"/>
              <a:t>Bower</a:t>
            </a:r>
            <a:r>
              <a:rPr lang="cs-CZ" dirty="0" smtClean="0"/>
              <a:t>, </a:t>
            </a:r>
            <a:r>
              <a:rPr lang="cs-CZ" dirty="0" err="1" smtClean="0"/>
              <a:t>Clark</a:t>
            </a:r>
            <a:r>
              <a:rPr lang="cs-CZ" dirty="0" smtClean="0"/>
              <a:t>, </a:t>
            </a:r>
            <a:r>
              <a:rPr lang="cs-CZ" dirty="0" err="1" smtClean="0"/>
              <a:t>Lesgold</a:t>
            </a:r>
            <a:r>
              <a:rPr lang="cs-CZ" dirty="0" smtClean="0"/>
              <a:t>, </a:t>
            </a:r>
            <a:r>
              <a:rPr lang="cs-CZ" dirty="0" err="1" smtClean="0"/>
              <a:t>Winzenz</a:t>
            </a:r>
            <a:r>
              <a:rPr lang="cs-CZ" dirty="0" smtClean="0"/>
              <a:t>, 1969). Pokud byla slova prezentována v náhodném pořadí, respondenti si vybavili 19%. Pokud byla slova prezentována např. ve formě „stromu“ (minerál – rudy+drahé kameny - atd.; srov. </a:t>
            </a:r>
            <a:r>
              <a:rPr lang="cs-CZ" dirty="0" err="1" smtClean="0"/>
              <a:t>Porfyriův</a:t>
            </a:r>
            <a:r>
              <a:rPr lang="cs-CZ" dirty="0" smtClean="0"/>
              <a:t> strom), vybavili si 65% slov.</a:t>
            </a:r>
            <a:endParaRPr lang="cs-CZ" dirty="0"/>
          </a:p>
        </p:txBody>
      </p:sp>
    </p:spTree>
    <p:extLst>
      <p:ext uri="{BB962C8B-B14F-4D97-AF65-F5344CB8AC3E}">
        <p14:creationId xmlns:p14="http://schemas.microsoft.com/office/powerpoint/2010/main" val="357165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Využití poznatků o paměti v pedagogice</a:t>
            </a:r>
          </a:p>
        </p:txBody>
      </p:sp>
      <p:sp>
        <p:nvSpPr>
          <p:cNvPr id="3" name="Zástupný symbol pro obsah 2"/>
          <p:cNvSpPr>
            <a:spLocks noGrp="1"/>
          </p:cNvSpPr>
          <p:nvPr>
            <p:ph idx="1"/>
          </p:nvPr>
        </p:nvSpPr>
        <p:spPr/>
        <p:txBody>
          <a:bodyPr/>
          <a:lstStyle/>
          <a:p>
            <a:pPr marL="137160" indent="0">
              <a:buNone/>
            </a:pPr>
            <a:r>
              <a:rPr lang="cs-CZ" dirty="0" smtClean="0"/>
              <a:t>Nová slova/termíny, které mají více než 3 slabiky budou pro žáka představovat vrchol výkonu osvojení. Srov. termíny v biologii, matematice, fyzice, zeměpisu (jména měst a států), dějepisu (jména osob). Porozumění je dobré podpořit např. etymologickým rozborem, příběhem o jménu, mnemotechnikou).</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Využití poznatků o paměti v pedagogice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Učitel dítě vychovává a učí. Co můžeme učit? – Obsahy deklarativní i procedurální paměti pro každý předmět?</a:t>
            </a:r>
          </a:p>
          <a:p>
            <a:r>
              <a:rPr lang="cs-CZ" dirty="0" smtClean="0"/>
              <a:t>Učitel musí sledovat i proces </a:t>
            </a:r>
            <a:r>
              <a:rPr lang="cs-CZ" b="1" dirty="0" smtClean="0"/>
              <a:t>tvoření pojmů</a:t>
            </a:r>
            <a:r>
              <a:rPr lang="cs-CZ" dirty="0" smtClean="0"/>
              <a:t>, protože děti učí také myslet, usuzovat a orientovat se ve světě.</a:t>
            </a:r>
          </a:p>
          <a:p>
            <a:r>
              <a:rPr lang="cs-CZ" dirty="0" smtClean="0"/>
              <a:t>Před příchodem do ZŠ je kognitivní systém dítěte většinou tak zralý, aby byl schopen vytvářet pojmy (koncepty, propozice) – viz </a:t>
            </a:r>
            <a:r>
              <a:rPr lang="cs-CZ" dirty="0" err="1" smtClean="0"/>
              <a:t>Piagetův</a:t>
            </a:r>
            <a:r>
              <a:rPr lang="cs-CZ" dirty="0" smtClean="0"/>
              <a:t> experiment s konzervací:</a:t>
            </a:r>
          </a:p>
          <a:p>
            <a:pPr>
              <a:buNone/>
            </a:pPr>
            <a:r>
              <a:rPr lang="cs-CZ" dirty="0" smtClean="0">
                <a:hlinkClick r:id="rId2"/>
              </a:rPr>
              <a:t>	https://www.youtube.com/watch?v=gnArvcWaH6I</a:t>
            </a:r>
            <a:r>
              <a:rPr lang="cs-CZ" dirty="0" smtClean="0"/>
              <a:t> </a:t>
            </a:r>
          </a:p>
          <a:p>
            <a:pPr>
              <a:buNone/>
            </a:pPr>
            <a:r>
              <a:rPr lang="cs-CZ" dirty="0" smtClean="0"/>
              <a:t>My se dítěte neptáme, jak to vypadá, že to je, ale jak to je „doopravdy“. Zkoušíme, jestli je proň 5 vždy 5. =Jestli si vybudoval abstraktní pojem pěti. </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3483</TotalTime>
  <Words>880</Words>
  <Application>Microsoft Office PowerPoint</Application>
  <PresentationFormat>Předvádění na obrazovce (4:3)</PresentationFormat>
  <Paragraphs>62</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Vrchol</vt:lpstr>
      <vt:lpstr>Poznávací (kognitivní) procesy</vt:lpstr>
      <vt:lpstr>Psychologie a pedagogika</vt:lpstr>
      <vt:lpstr>Prezentace aplikace PowerPoint</vt:lpstr>
      <vt:lpstr>Behaviorismus (americký přístup v psychologii)</vt:lpstr>
      <vt:lpstr>Využití poznatků o paměti v pedagogice</vt:lpstr>
      <vt:lpstr>Krátkodobá paměť</vt:lpstr>
      <vt:lpstr>Využití poznatků o paměti v pedagogice</vt:lpstr>
      <vt:lpstr>Využití poznatků o paměti v pedagogice</vt:lpstr>
      <vt:lpstr>Využití poznatků o paměti v pedagogice</vt:lpstr>
      <vt:lpstr>Využití poznatků o paměti v pedagogice</vt:lpstr>
      <vt:lpstr>Využití poznatků o paměti v pedagogice</vt:lpstr>
      <vt:lpstr>Rady k učení</vt:lpstr>
      <vt:lpstr>Rady k učení?</vt:lpstr>
      <vt:lpstr>Diskuze</vt:lpstr>
    </vt:vector>
  </TitlesOfParts>
  <Company>VUT Brno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ucitel</dc:creator>
  <cp:lastModifiedBy>ucitel</cp:lastModifiedBy>
  <cp:revision>297</cp:revision>
  <dcterms:created xsi:type="dcterms:W3CDTF">2015-02-16T07:32:26Z</dcterms:created>
  <dcterms:modified xsi:type="dcterms:W3CDTF">2015-11-12T19:37:09Z</dcterms:modified>
</cp:coreProperties>
</file>