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23" r:id="rId2"/>
    <p:sldId id="329" r:id="rId3"/>
    <p:sldId id="333" r:id="rId4"/>
    <p:sldId id="334" r:id="rId5"/>
    <p:sldId id="335" r:id="rId6"/>
    <p:sldId id="336" r:id="rId7"/>
    <p:sldId id="337" r:id="rId8"/>
    <p:sldId id="338" r:id="rId9"/>
    <p:sldId id="359" r:id="rId10"/>
    <p:sldId id="339" r:id="rId11"/>
    <p:sldId id="340" r:id="rId12"/>
    <p:sldId id="341" r:id="rId13"/>
    <p:sldId id="342" r:id="rId14"/>
    <p:sldId id="343" r:id="rId15"/>
    <p:sldId id="362" r:id="rId16"/>
    <p:sldId id="344" r:id="rId17"/>
    <p:sldId id="345" r:id="rId18"/>
    <p:sldId id="346" r:id="rId19"/>
    <p:sldId id="347" r:id="rId20"/>
    <p:sldId id="361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60" r:id="rId29"/>
    <p:sldId id="356" r:id="rId30"/>
    <p:sldId id="357" r:id="rId31"/>
    <p:sldId id="358" r:id="rId32"/>
    <p:sldId id="331" r:id="rId33"/>
    <p:sldId id="332" r:id="rId34"/>
    <p:sldId id="32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3757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F9C95-7EA4-41DC-8DF4-6BEE2FA0D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363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33C866-AEA6-4675-9AB0-C050BD5A5265}" type="datetimeFigureOut">
              <a:rPr lang="cs-CZ" smtClean="0"/>
              <a:pPr/>
              <a:t>18.12.2015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nqFgsIbh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499592"/>
          </a:xfrm>
        </p:spPr>
        <p:txBody>
          <a:bodyPr/>
          <a:lstStyle/>
          <a:p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PdF</a:t>
            </a:r>
            <a:r>
              <a:rPr lang="cs-CZ" dirty="0" smtClean="0"/>
              <a:t> MU, podzim 2015</a:t>
            </a:r>
          </a:p>
          <a:p>
            <a:r>
              <a:rPr lang="cs-CZ" dirty="0" smtClean="0"/>
              <a:t>Mgr. Jan Krása,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8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 smtClean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Batolata jsou zvídavá – ráda se učí, nejprve hlavně nápodobou, později i verbálně (srov.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Pochopení pravidel, která se učí verbálně, umožňuje emancipaci dítěte – důvod lpění na pravidlech, stereotypech a rituálech (=jistota).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39965"/>
          </a:xfrm>
        </p:spPr>
        <p:txBody>
          <a:bodyPr>
            <a:normAutofit fontScale="925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tvary: od největšího po nejmenší a naopak;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kostkami: schopnost stavět na sebe i vedle sebe; schopnost stavět tvary=schopnost napodobovat vizuálně (ke konci období 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Dítě je schopno symbolizace: Ve hře se kostka/předmět stává zvířetem, člověkem, potravou atd. Dítě však fantazíruje i kontext. Pokud si dítě umí hrát na „jako…“, značí to rozvoj symbolického myšlení.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Už batole dokáže pochopit, že někdo něco dělá „jako…“ čili „z legrace“ (</a:t>
            </a:r>
            <a:r>
              <a:rPr lang="cs-CZ" altLang="cs-CZ" sz="2600" dirty="0" err="1" smtClean="0"/>
              <a:t>Racoczy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et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al</a:t>
            </a:r>
            <a:r>
              <a:rPr lang="cs-CZ" altLang="cs-CZ" sz="2600" dirty="0" smtClean="0"/>
              <a:t>., 2004).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mtClean="0"/>
              <a:t>Dítě si již dokáže představit objekt či činnost a její výsledky, aniž by je muselo vidět či konat: 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	tj. dítě nemusí problém řešit reálným uskutečňováním pokusů (omylů), ale jen na symbolické úrovni: ve vědomí, v mysli).</a:t>
            </a:r>
          </a:p>
          <a:p>
            <a:pPr>
              <a:buFont typeface="Wingdings 2" pitchFamily="18" charset="2"/>
              <a:buNone/>
            </a:pPr>
            <a:endParaRPr lang="cs-CZ" altLang="cs-CZ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řeči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1. měsíc – hlavně komunikuje pláčem</a:t>
            </a:r>
          </a:p>
          <a:p>
            <a:r>
              <a:rPr lang="cs-CZ" altLang="cs-CZ" dirty="0" smtClean="0"/>
              <a:t>2. měsíc – dochází k vokalizaci, „broukání“</a:t>
            </a:r>
          </a:p>
          <a:p>
            <a:r>
              <a:rPr lang="cs-CZ" altLang="cs-CZ" dirty="0" smtClean="0"/>
              <a:t>6. měsíc – žvatlání (slabiky), sluchová ostrost, vyjadřuje nespokojenost a požadavky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kanonické žvatlání („dada“, „mama“)</a:t>
            </a:r>
          </a:p>
          <a:p>
            <a:r>
              <a:rPr lang="cs-CZ" altLang="cs-CZ" dirty="0" smtClean="0"/>
              <a:t>8.-10. měsíc – dítě rozumí jednoduchému verbálnímu sdělení</a:t>
            </a:r>
          </a:p>
          <a:p>
            <a:r>
              <a:rPr lang="cs-CZ" altLang="cs-CZ" dirty="0" smtClean="0"/>
              <a:t>12. měsíců – umí několik „globálních“ slov=</a:t>
            </a:r>
            <a:r>
              <a:rPr lang="cs-CZ" altLang="cs-CZ" b="1" dirty="0" err="1" smtClean="0"/>
              <a:t>holofrází</a:t>
            </a:r>
            <a:r>
              <a:rPr lang="cs-CZ" altLang="cs-CZ" dirty="0" smtClean="0"/>
              <a:t> (jedno z prvních je zápor, „ne“, což je i jedno z nejabstraktnějších slov!)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+</a:t>
            </a:r>
            <a:r>
              <a:rPr lang="cs-CZ" altLang="cs-CZ" dirty="0" err="1" smtClean="0"/>
              <a:t>Preverbální</a:t>
            </a:r>
            <a:r>
              <a:rPr lang="cs-CZ" altLang="cs-CZ" dirty="0" smtClean="0"/>
              <a:t> schopnost komunikovat - znakování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25807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14925"/>
          </a:xfrm>
        </p:spPr>
        <p:txBody>
          <a:bodyPr>
            <a:normAutofit fontScale="92500"/>
          </a:bodyPr>
          <a:lstStyle/>
          <a:p>
            <a:pPr lvl="1" eaLnBrk="1" hangingPunct="1"/>
            <a:r>
              <a:rPr lang="cs-CZ" altLang="en-US" dirty="0" smtClean="0"/>
              <a:t>12 měsíců – první slova, </a:t>
            </a:r>
            <a:r>
              <a:rPr lang="cs-CZ" altLang="en-US" dirty="0" err="1" smtClean="0"/>
              <a:t>holofráze</a:t>
            </a:r>
            <a:r>
              <a:rPr lang="cs-CZ" altLang="en-US" dirty="0" smtClean="0"/>
              <a:t> (srovnej </a:t>
            </a:r>
            <a:r>
              <a:rPr lang="cs-CZ" altLang="en-US" dirty="0" err="1" smtClean="0"/>
              <a:t>pidžiny</a:t>
            </a:r>
            <a:r>
              <a:rPr lang="cs-CZ" altLang="en-US" dirty="0" smtClean="0"/>
              <a:t>)</a:t>
            </a:r>
          </a:p>
          <a:p>
            <a:pPr lvl="1" eaLnBrk="1" hangingPunct="1"/>
            <a:r>
              <a:rPr lang="cs-CZ" altLang="en-US" dirty="0" smtClean="0"/>
              <a:t>18 měsíců – 30-50 slov;</a:t>
            </a:r>
            <a:r>
              <a:rPr lang="cs-CZ" altLang="en-US" dirty="0" smtClean="0">
                <a:solidFill>
                  <a:srgbClr val="FFFF00"/>
                </a:solidFill>
              </a:rPr>
              <a:t> </a:t>
            </a:r>
            <a:r>
              <a:rPr lang="cs-CZ" altLang="en-US" dirty="0" err="1" smtClean="0"/>
              <a:t>tata</a:t>
            </a:r>
            <a:r>
              <a:rPr lang="cs-CZ" altLang="en-US" dirty="0" smtClean="0"/>
              <a:t>-ne, </a:t>
            </a:r>
            <a:r>
              <a:rPr lang="cs-CZ" altLang="en-US" dirty="0" err="1" smtClean="0"/>
              <a:t>gaga</a:t>
            </a:r>
            <a:r>
              <a:rPr lang="cs-CZ" altLang="en-US" dirty="0" smtClean="0"/>
              <a:t>-tam</a:t>
            </a:r>
          </a:p>
          <a:p>
            <a:pPr lvl="1" eaLnBrk="1" hangingPunct="1"/>
            <a:r>
              <a:rPr lang="cs-CZ" altLang="en-US" dirty="0" smtClean="0"/>
              <a:t>24 měsíců – 200 slov, první kombinace a známky gramatiky: dvouslovné věty: ono-voní, pejsek štěká… tím započíná prudký rozvoj řeči.</a:t>
            </a:r>
          </a:p>
          <a:p>
            <a:pPr lvl="1" eaLnBrk="1" hangingPunct="1"/>
            <a:r>
              <a:rPr lang="cs-CZ" altLang="en-US" dirty="0" smtClean="0"/>
              <a:t>3 roky – věty postupně nabývají „dospělé“ podoby</a:t>
            </a:r>
          </a:p>
          <a:p>
            <a:pPr lvl="1" eaLnBrk="1" hangingPunct="1"/>
            <a:r>
              <a:rPr lang="cs-CZ" altLang="en-US" dirty="0" smtClean="0"/>
              <a:t>4 let – s dítětem lze konverzovat na řadu témat, dítě užívá složitější syntaxe (souvětí, spojky…)</a:t>
            </a:r>
          </a:p>
          <a:p>
            <a:pPr lvl="1" eaLnBrk="1" hangingPunct="1"/>
            <a:r>
              <a:rPr lang="cs-CZ" altLang="en-US" dirty="0" smtClean="0"/>
              <a:t>5 let – metajazyková dovednost (dítě ví, že existují správné a špatné formy slov)</a:t>
            </a:r>
          </a:p>
          <a:p>
            <a:pPr lvl="1" eaLnBrk="1" hangingPunct="1"/>
            <a:r>
              <a:rPr lang="cs-CZ" altLang="en-US" dirty="0" smtClean="0"/>
              <a:t>dospělost – 3-10 000 slov v aktivní slovní zásobě, v pasivní 3-6x více (</a:t>
            </a:r>
            <a:r>
              <a:rPr lang="cs-CZ" altLang="en-US" dirty="0" err="1" smtClean="0"/>
              <a:t>Kosslyn</a:t>
            </a:r>
            <a:r>
              <a:rPr lang="cs-CZ" altLang="en-US" dirty="0" smtClean="0"/>
              <a:t>, </a:t>
            </a:r>
            <a:r>
              <a:rPr lang="cs-CZ" altLang="en-US" dirty="0" err="1" smtClean="0"/>
              <a:t>Koenig</a:t>
            </a:r>
            <a:r>
              <a:rPr lang="cs-CZ" altLang="en-US" dirty="0" smtClean="0"/>
              <a:t>, 1995, uvádějí 20-50 tisíc slov), slovníky cca 200 000 hesel (Svobodová, 2003)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PŘEDŠKOLNÍ VĚK (3-6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 smtClean="0"/>
              <a:t>Kognitivní vývoj v předškolním věku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Konec období je určen především sociálně – nástupem do školy.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Období se nazývá věkem her.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Děti se začínají ptát „proč?...“ – druh poznávání, druh komunikace s rodiči. (? Tvorba propozičních reprezentací?)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Pojetí času: dítě si rozpomene na významné či opakující se události (Vánoce, Velikonoce…). Dítě ovšem musí pochopit koloběh roku.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Předoperační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dirty="0" smtClean="0"/>
              <a:t>Jean </a:t>
            </a:r>
            <a:r>
              <a:rPr lang="cs-CZ" altLang="cs-CZ" dirty="0" err="1" smtClean="0"/>
              <a:t>Piaget</a:t>
            </a:r>
            <a:r>
              <a:rPr lang="cs-CZ" altLang="cs-CZ" dirty="0" smtClean="0"/>
              <a:t> (1970) nazval toto období (od 2 do 7 let) </a:t>
            </a:r>
            <a:r>
              <a:rPr lang="cs-CZ" altLang="cs-CZ" b="1" dirty="0" smtClean="0"/>
              <a:t>fází předoperační, </a:t>
            </a:r>
            <a:r>
              <a:rPr lang="cs-CZ" altLang="cs-CZ" dirty="0" smtClean="0"/>
              <a:t>tj.  fází symbolického, </a:t>
            </a:r>
            <a:r>
              <a:rPr lang="cs-CZ" altLang="cs-CZ" dirty="0" err="1" smtClean="0"/>
              <a:t>předpojmového</a:t>
            </a:r>
            <a:r>
              <a:rPr lang="cs-CZ" altLang="cs-CZ" dirty="0" smtClean="0"/>
              <a:t> myšlení; popř. fáze operací s reprezentacemi (R. Case, 1985).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dirty="0" err="1" smtClean="0"/>
              <a:t>Piaget</a:t>
            </a:r>
            <a:r>
              <a:rPr lang="cs-CZ" altLang="cs-CZ" dirty="0" smtClean="0"/>
              <a:t> rozděluje fázi </a:t>
            </a:r>
            <a:r>
              <a:rPr lang="cs-CZ" altLang="cs-CZ" dirty="0" err="1" smtClean="0"/>
              <a:t>předpojmového</a:t>
            </a:r>
            <a:r>
              <a:rPr lang="cs-CZ" altLang="cs-CZ" dirty="0" smtClean="0"/>
              <a:t> myšlení na:</a:t>
            </a:r>
          </a:p>
          <a:p>
            <a:pPr marL="650875" indent="-514350">
              <a:buFont typeface="Wingdings 2" pitchFamily="18" charset="2"/>
              <a:buAutoNum type="arabicPeriod"/>
              <a:defRPr/>
            </a:pPr>
            <a:r>
              <a:rPr lang="cs-CZ" altLang="cs-CZ" dirty="0" smtClean="0"/>
              <a:t>Symbolickou </a:t>
            </a:r>
            <a:r>
              <a:rPr lang="cs-CZ" altLang="cs-CZ" dirty="0" err="1" smtClean="0"/>
              <a:t>podfázi</a:t>
            </a:r>
            <a:endParaRPr lang="cs-CZ" altLang="cs-CZ" dirty="0" smtClean="0"/>
          </a:p>
          <a:p>
            <a:pPr marL="650875" indent="-514350">
              <a:buFont typeface="Wingdings 2" pitchFamily="18" charset="2"/>
              <a:buAutoNum type="arabicPeriod"/>
              <a:defRPr/>
            </a:pPr>
            <a:r>
              <a:rPr lang="cs-CZ" altLang="cs-CZ" dirty="0" smtClean="0"/>
              <a:t>Intuitivní </a:t>
            </a:r>
            <a:r>
              <a:rPr lang="cs-CZ" altLang="cs-CZ" dirty="0" err="1" smtClean="0"/>
              <a:t>podfázi</a:t>
            </a:r>
            <a:endParaRPr lang="cs-CZ" altLang="cs-CZ" dirty="0" smtClean="0"/>
          </a:p>
          <a:p>
            <a:pPr>
              <a:buFont typeface="Wingdings 2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4400" dirty="0" smtClean="0"/>
              <a:t>1. symbolická </a:t>
            </a:r>
            <a:r>
              <a:rPr lang="cs-CZ" altLang="cs-CZ" sz="4400" dirty="0" err="1" smtClean="0"/>
              <a:t>podfáze</a:t>
            </a:r>
            <a:r>
              <a:rPr lang="cs-CZ" altLang="cs-CZ" sz="4400" dirty="0" smtClean="0"/>
              <a:t> (2-4 let)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399881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700" dirty="0" smtClean="0"/>
              <a:t>Dochází k zvětšování slovní zásoby, schopnosti symbolizace a reprezentace, rozvoj imaginativní hry.</a:t>
            </a:r>
          </a:p>
          <a:p>
            <a:pPr>
              <a:buFont typeface="Wingdings 2" pitchFamily="18" charset="2"/>
              <a:buNone/>
            </a:pPr>
            <a:r>
              <a:rPr lang="cs-CZ" altLang="cs-CZ" sz="2700" dirty="0" smtClean="0"/>
              <a:t>	Kognitivní systém dítěte je limitován zejména </a:t>
            </a:r>
            <a:r>
              <a:rPr lang="cs-CZ" altLang="cs-CZ" sz="2700" b="1" dirty="0" smtClean="0"/>
              <a:t>egocentrismem</a:t>
            </a:r>
            <a:r>
              <a:rPr lang="cs-CZ" altLang="cs-CZ" sz="2700" dirty="0" smtClean="0"/>
              <a:t> (dítě není schopno hledět na svět z jiné než své perspektivy – </a:t>
            </a:r>
            <a:r>
              <a:rPr lang="cs-CZ" altLang="cs-CZ" sz="2700" i="1" dirty="0" smtClean="0"/>
              <a:t>Test tří kopců</a:t>
            </a:r>
            <a:r>
              <a:rPr lang="cs-CZ" altLang="cs-CZ" sz="2700" dirty="0" smtClean="0"/>
              <a:t>) a </a:t>
            </a:r>
            <a:r>
              <a:rPr lang="cs-CZ" altLang="cs-CZ" sz="2700" b="1" dirty="0" smtClean="0"/>
              <a:t>animismem</a:t>
            </a:r>
            <a:r>
              <a:rPr lang="cs-CZ" altLang="cs-CZ" sz="2700" dirty="0" smtClean="0"/>
              <a:t> (dítě přisuzuje pocity a záměry i neživým objektům; ostříhá </a:t>
            </a:r>
            <a:r>
              <a:rPr lang="cs-CZ" altLang="cs-CZ" sz="2700" dirty="0" err="1" smtClean="0"/>
              <a:t>plyšáka</a:t>
            </a:r>
            <a:r>
              <a:rPr lang="cs-CZ" altLang="cs-CZ" sz="2700" dirty="0" smtClean="0"/>
              <a:t>).</a:t>
            </a:r>
          </a:p>
          <a:p>
            <a:pPr>
              <a:buFont typeface="Wingdings 2" pitchFamily="18" charset="2"/>
              <a:buNone/>
            </a:pPr>
            <a:r>
              <a:rPr lang="cs-CZ" altLang="cs-CZ" sz="2700" dirty="0" smtClean="0">
                <a:hlinkClick r:id="rId2"/>
              </a:rPr>
              <a:t>https://www.youtube.com/watch?v=OinqFgsIbh0</a:t>
            </a:r>
            <a:endParaRPr lang="cs-CZ" altLang="cs-CZ" sz="2700" dirty="0" smtClean="0"/>
          </a:p>
          <a:p>
            <a:pPr>
              <a:buNone/>
            </a:pPr>
            <a:r>
              <a:rPr lang="cs-CZ" altLang="cs-CZ" sz="2700" dirty="0" smtClean="0"/>
              <a:t>Egocentrismus: pokud nedokáže reprezentovat pohled druhého, existuje pouze jediný výklad světa a to je ten jeho (zakrývá si oči).</a:t>
            </a:r>
          </a:p>
          <a:p>
            <a:pPr>
              <a:buFont typeface="Wingdings 2" pitchFamily="18" charset="2"/>
              <a:buNone/>
            </a:pPr>
            <a:r>
              <a:rPr lang="cs-CZ" altLang="cs-CZ" sz="2700" dirty="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Úloha chybného přesvědčení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(</a:t>
            </a:r>
            <a:r>
              <a:rPr lang="cs-CZ" altLang="cs-CZ" sz="2400" i="1" dirty="0" err="1" smtClean="0"/>
              <a:t>false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belief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task</a:t>
            </a:r>
            <a:r>
              <a:rPr lang="cs-CZ" altLang="cs-CZ" sz="2400" dirty="0" smtClean="0"/>
              <a:t>; </a:t>
            </a:r>
            <a:r>
              <a:rPr lang="cs-CZ" altLang="cs-CZ" sz="2400" dirty="0" err="1" smtClean="0"/>
              <a:t>Wimmer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Perner</a:t>
            </a:r>
            <a:r>
              <a:rPr lang="cs-CZ" altLang="cs-CZ" sz="2400" dirty="0" smtClean="0"/>
              <a:t>, 1983): loutka si schová bonbon do jedné ze dvou skrýší a pak odejde; výzkumník pak přemístí bonbon na druhé místo. Když se loutka vrátí výzkumník se zeptá dítěte, kde bude bonbon hledat.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3-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dítě bude odpovídat, že jej bude hledat tam, kde skutečně je.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Až 4-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děti si začnou uvědomovat, že ji loutka musí hledat tam, kam ji sama dala. Toto se považuje za silný doklad toho, že dítě rozvinulo </a:t>
            </a:r>
            <a:r>
              <a:rPr lang="cs-CZ" altLang="cs-CZ" sz="2400" b="1" dirty="0" smtClean="0"/>
              <a:t>teorii mysli (=</a:t>
            </a:r>
            <a:r>
              <a:rPr lang="cs-CZ" altLang="cs-CZ" sz="2400" b="1" dirty="0" err="1" smtClean="0"/>
              <a:t>ToM</a:t>
            </a:r>
            <a:r>
              <a:rPr lang="cs-CZ" altLang="cs-CZ" sz="2400" b="1" dirty="0" smtClean="0"/>
              <a:t>; vztah k autismu)</a:t>
            </a:r>
            <a:r>
              <a:rPr lang="cs-CZ" altLang="cs-CZ" sz="2400" dirty="0" smtClean="0"/>
              <a:t>. 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>
                <a:hlinkClick r:id="rId2"/>
              </a:rPr>
              <a:t>https://www.youtube.com/watch?v=RUpxZksAMPw</a:t>
            </a: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Mezi které vědy patří vývojová psychologie?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2. Intuitivní </a:t>
            </a:r>
            <a:r>
              <a:rPr lang="cs-CZ" altLang="cs-CZ" dirty="0" err="1" smtClean="0"/>
              <a:t>podfáze</a:t>
            </a:r>
            <a:r>
              <a:rPr lang="cs-CZ" altLang="cs-CZ" dirty="0" smtClean="0"/>
              <a:t> (4-6 let)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Rozvíjí se zejména klasifikace, vznikají pojmy: hodný-zlý, masožravec, býložravec, rostlina atd., které nicméně zůstávají intuitivní, neboť dítě nezná koncepty, na kterých klasifikace  stojí.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</a:t>
            </a:r>
            <a:r>
              <a:rPr lang="cs-CZ" altLang="cs-CZ" dirty="0" err="1" smtClean="0"/>
              <a:t>Piaget</a:t>
            </a:r>
            <a:r>
              <a:rPr lang="cs-CZ" altLang="cs-CZ" dirty="0" smtClean="0"/>
              <a:t> zkoumal schopnost konzervace u tekutin, počtu, délky váhy aj.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>
                <a:hlinkClick r:id="rId2"/>
              </a:rPr>
              <a:t>https://www.youtube.com/watch?v=gnArvcWaH6I</a:t>
            </a:r>
            <a:r>
              <a:rPr lang="cs-CZ" altLang="cs-CZ" sz="2400" dirty="0" smtClean="0"/>
              <a:t> </a:t>
            </a:r>
          </a:p>
          <a:p>
            <a:pPr>
              <a:buNone/>
            </a:pPr>
            <a:r>
              <a:rPr lang="cs-CZ" altLang="cs-CZ" sz="2400" dirty="0" smtClean="0"/>
              <a:t>Zhruba do 6 let děti ještě nejsou schopny </a:t>
            </a:r>
            <a:r>
              <a:rPr lang="cs-CZ" altLang="cs-CZ" sz="2400" b="1" dirty="0" smtClean="0"/>
              <a:t>konzervace</a:t>
            </a:r>
            <a:r>
              <a:rPr lang="cs-CZ" altLang="cs-CZ" sz="2400" dirty="0" smtClean="0"/>
              <a:t>.</a:t>
            </a:r>
          </a:p>
          <a:p>
            <a:pPr>
              <a:buNone/>
            </a:pPr>
            <a:r>
              <a:rPr lang="cs-CZ" altLang="cs-CZ" sz="2400" dirty="0" smtClean="0"/>
              <a:t>Tj. nejsou schopny transformace (srov. vratnost transformací)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Oakley</a:t>
            </a:r>
            <a:r>
              <a:rPr lang="cs-CZ" altLang="cs-CZ" sz="2400" dirty="0" smtClean="0"/>
              <a:t>, 2004, s. 31): </a:t>
            </a:r>
            <a:r>
              <a:rPr lang="en-US" altLang="cs-CZ" sz="2400" dirty="0" smtClean="0"/>
              <a:t>Piaget introduced child-</a:t>
            </a:r>
            <a:r>
              <a:rPr lang="en-US" altLang="cs-CZ" sz="2400" dirty="0" err="1" smtClean="0"/>
              <a:t>centred</a:t>
            </a:r>
            <a:r>
              <a:rPr lang="en-US" altLang="cs-CZ" sz="2400" dirty="0" smtClean="0"/>
              <a:t> learning. It was his view that children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differed from adults in the manner in which they acquired knowledge.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Therefore, teaching has to be focused upon the child, taking into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account their developmental stage and level. Piaget felt that the child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should not have free will over their learning, but learning should be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teacher-directed. The teacher initiates and </a:t>
            </a:r>
            <a:r>
              <a:rPr lang="cs-CZ" altLang="cs-CZ" sz="2400" dirty="0" smtClean="0"/>
              <a:t>d</a:t>
            </a:r>
            <a:r>
              <a:rPr lang="en-US" altLang="cs-CZ" sz="2400" dirty="0" err="1" smtClean="0"/>
              <a:t>etermines</a:t>
            </a:r>
            <a:r>
              <a:rPr lang="en-US" altLang="cs-CZ" sz="2400" dirty="0" smtClean="0"/>
              <a:t> the activities.</a:t>
            </a:r>
            <a:r>
              <a:rPr lang="cs-CZ" altLang="cs-CZ" sz="2400" dirty="0" smtClean="0"/>
              <a:t> </a:t>
            </a:r>
            <a:r>
              <a:rPr lang="en-US" altLang="cs-CZ" sz="2400" b="1" dirty="0" smtClean="0"/>
              <a:t>The role of the teacher is to create a situation in which the child can</a:t>
            </a:r>
            <a:r>
              <a:rPr lang="cs-CZ" altLang="cs-CZ" sz="2400" b="1" dirty="0" smtClean="0"/>
              <a:t> </a:t>
            </a:r>
            <a:r>
              <a:rPr lang="en-US" altLang="cs-CZ" sz="2400" b="1" dirty="0" smtClean="0"/>
              <a:t>learn </a:t>
            </a:r>
            <a:r>
              <a:rPr lang="en-US" altLang="cs-CZ" sz="2400" dirty="0" smtClean="0"/>
              <a:t>and to encourage questions, experiments and speculation (</a:t>
            </a:r>
            <a:r>
              <a:rPr lang="en-US" altLang="cs-CZ" sz="2400" dirty="0" err="1" smtClean="0"/>
              <a:t>Slavin</a:t>
            </a:r>
            <a:r>
              <a:rPr lang="en-US" altLang="cs-CZ" sz="2400" dirty="0" smtClean="0"/>
              <a:t>,</a:t>
            </a:r>
            <a:r>
              <a:rPr lang="cs-CZ" altLang="cs-CZ" sz="2400" dirty="0" smtClean="0"/>
              <a:t> 1994).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mtClean="0"/>
              <a:t>Hudsonová, Shapiro, Sosa (1995) zkoumali schopnost dětí plánovat výlet (co si všechno vzít?):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3 letí zapomínali na podstatné věci jako jídlo a mysleli jen na to, co je zajímalo.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5 letí jsou lepší, ale stále nedovedou plánovat v řadě několika na sebe navazujících kroků.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Ellis a Siegler (1997) uvažují o tom, že k plánování je třeba schopnost odložit a potlačit aktuální podněty.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Dítě je schopno naučit se reakci na ukázané jevy (např. rozpoznat kopřivu a ukázat na ni) už kolem 1,5 let. Ovšem, pokud danou situaci dlouho neopakuje, zapomene na ni. </a:t>
            </a:r>
          </a:p>
          <a:p>
            <a:pPr marL="136525" indent="0">
              <a:buNone/>
            </a:pPr>
            <a:r>
              <a:rPr lang="cs-CZ" dirty="0" smtClean="0"/>
              <a:t>Teprve v předškolním věku si dítě (pod pokyny rodiče) začne budovat trvalejší paměťové stopy, které však také podléhají po čase nepoužívání zkáze.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2291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Kresba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2765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mtClean="0"/>
              <a:t>Vágnerová (2012, s. 187) rozlišuje: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1. presymbolická, senzomotorická fáze: dítě čmárá, ale málo jej zajímá výsledek.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2. Fáze přechodu na symbolickou úroveň – dítě postupně zjistí (je učeno), že čmáráním může něco napodobit. Výtvor bývá pojmenován.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3. Fáze primárního symbolického vyjádření – dítě dokáže uskutečnit záměr něco zobrazit. Kreslí subjektivně významné rysy.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Vývoj kresby má svůj typický průběh, v němž se určitým způsobem odráží i vývoj dětské psychiky.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580063" y="404813"/>
            <a:ext cx="3779837" cy="3213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678944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Kresba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435975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mtClean="0"/>
              <a:t>3-5 let obličej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ruce, nohy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oči, ústa, nos, vlasy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trup – ne vždy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5 let – dvojdimenzionální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mtClean="0"/>
              <a:t>			  trup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6 let – detaily – oblečení, znaky průhlednosti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7 let – zpřesnění proporcí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8 let – profil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9 let – pohyb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10 let – stínování, perspektiva</a:t>
            </a:r>
          </a:p>
        </p:txBody>
      </p:sp>
      <p:pic>
        <p:nvPicPr>
          <p:cNvPr id="22533" name="Picture 8" descr="http://www.pyramidacek.cz/img/vyvoj-kresby-lidske-postav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76250"/>
            <a:ext cx="32861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06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4351337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125538"/>
            <a:ext cx="451485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HRA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Symbolická hra </a:t>
            </a:r>
            <a:r>
              <a:rPr lang="cs-CZ" altLang="cs-CZ" dirty="0" smtClean="0"/>
              <a:t>dle Vágnerové (2012, s. 189) slouží mj. jako prostředek vyrovnání s realitou, která je pro ně zatěžující. Hra mu umožňuje (alespoň symbolicky) uspokojit přání, která ve skutečnosti splnit nelze. Hra mu umožňuje přizpůsobit si realitu svým potřebám. Mj. si dítě může vyzkoušet i negativní role, které jsou mu jinak odpírány.</a:t>
            </a:r>
          </a:p>
          <a:p>
            <a:pPr>
              <a:buFont typeface="Wingdings 2" pitchFamily="18" charset="2"/>
              <a:buNone/>
            </a:pPr>
            <a:r>
              <a:rPr lang="cs-CZ" altLang="cs-CZ" b="1" dirty="0" err="1" smtClean="0"/>
              <a:t>Tématická</a:t>
            </a:r>
            <a:r>
              <a:rPr lang="cs-CZ" altLang="cs-CZ" b="1" dirty="0" smtClean="0"/>
              <a:t> (námětová) hra</a:t>
            </a:r>
            <a:r>
              <a:rPr lang="cs-CZ" altLang="cs-CZ" dirty="0" smtClean="0"/>
              <a:t>: ve hrách „na…“ si dítě zkouší různé role (maminka, tatínek, doktor, učitel…).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Fantazie má velký význam pro harmonizaci jedince, ale i pro rozvoj hry;</a:t>
            </a:r>
          </a:p>
          <a:p>
            <a:r>
              <a:rPr lang="cs-CZ" dirty="0" smtClean="0"/>
              <a:t>Předškolní děti mají sklon ke </a:t>
            </a:r>
            <a:r>
              <a:rPr lang="cs-CZ" b="1" dirty="0" err="1" smtClean="0"/>
              <a:t>konfabulaci</a:t>
            </a:r>
            <a:r>
              <a:rPr lang="cs-CZ" b="1" dirty="0" smtClean="0"/>
              <a:t> – „vymýšlení si</a:t>
            </a:r>
            <a:r>
              <a:rPr lang="cs-CZ" dirty="0" smtClean="0"/>
              <a:t>“ (nikoli lhaní)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Strachy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0-12 </a:t>
            </a:r>
            <a:r>
              <a:rPr lang="cs-CZ" dirty="0" err="1" smtClean="0"/>
              <a:t>měs</a:t>
            </a:r>
            <a:r>
              <a:rPr lang="cs-CZ" dirty="0" smtClean="0"/>
              <a:t>. – hlasité zvuky, neznámé předměty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1 rok – separace od matky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2 roky – hlasité podněty (siréna), zvířata, tmavé místnosti,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3-5 let – masky, tma, zvířata,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6 let – nadpřirozené bytosti, bouřka, blesk, spát nebo zůstat sám,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7-8 let – tma, úraz, nadpřirozené bytosti, nebezpečí, ohrožení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9-12 let – zkoušení ve škole, vysvědčení, úraz, vzhled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náctiletí – soc. začlenění, přijetí skupinou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16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r>
              <a:rPr lang="cs-CZ" altLang="cs-CZ" smtClean="0"/>
              <a:t>Prenatální</a:t>
            </a:r>
          </a:p>
          <a:p>
            <a:r>
              <a:rPr lang="pt-BR" altLang="cs-CZ" smtClean="0"/>
              <a:t> Novorozenecké (do 1 měsíce)</a:t>
            </a:r>
          </a:p>
          <a:p>
            <a:r>
              <a:rPr lang="pl-PL" altLang="cs-CZ" smtClean="0"/>
              <a:t> Kojenecké (do 1 roku)</a:t>
            </a:r>
          </a:p>
          <a:p>
            <a:r>
              <a:rPr lang="pt-BR" altLang="cs-CZ" smtClean="0"/>
              <a:t> </a:t>
            </a:r>
            <a:r>
              <a:rPr lang="pt-BR" altLang="cs-CZ" b="1" smtClean="0"/>
              <a:t>Batolecí (do 3 let)</a:t>
            </a:r>
          </a:p>
          <a:p>
            <a:r>
              <a:rPr lang="cs-CZ" altLang="cs-CZ" smtClean="0"/>
              <a:t> </a:t>
            </a:r>
            <a:r>
              <a:rPr lang="cs-CZ" altLang="cs-CZ" b="1" smtClean="0"/>
              <a:t>Předškolní období (3-6)</a:t>
            </a:r>
            <a:endParaRPr lang="cs-CZ" altLang="cs-CZ" sz="2400" b="1" smtClean="0"/>
          </a:p>
          <a:p>
            <a:r>
              <a:rPr lang="cs-CZ" altLang="cs-CZ" sz="2400" smtClean="0"/>
              <a:t> Školní věk – mladší, střední, starší</a:t>
            </a:r>
          </a:p>
          <a:p>
            <a:r>
              <a:rPr lang="cs-CZ" altLang="cs-CZ" sz="2400" smtClean="0"/>
              <a:t> Dospívání (adolescence)</a:t>
            </a:r>
          </a:p>
          <a:p>
            <a:r>
              <a:rPr lang="cs-CZ" altLang="cs-CZ" sz="2400" smtClean="0"/>
              <a:t> Dospělost – mladší (20-40), střední (40-50), starší (50-60)</a:t>
            </a:r>
          </a:p>
          <a:p>
            <a:r>
              <a:rPr lang="pt-BR" altLang="cs-CZ" sz="2400" smtClean="0"/>
              <a:t> Stáří – rané (60-75), pravé (75 a více)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4744"/>
            <a:ext cx="4038600" cy="5472608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2000" dirty="0" smtClean="0"/>
              <a:t>Vágnerová (2012, s. 178-179):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egocentrismus</a:t>
            </a:r>
            <a:r>
              <a:rPr lang="cs-CZ" sz="1800" dirty="0" smtClean="0"/>
              <a:t> – svět je takový, jakým ho dítě vidí – není schopno jiného pohledu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animismus</a:t>
            </a:r>
            <a:r>
              <a:rPr lang="cs-CZ" sz="1800" dirty="0" smtClean="0"/>
              <a:t> – neživé předměty mají živé vlastnosti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fenomenismus</a:t>
            </a:r>
            <a:r>
              <a:rPr lang="cs-CZ" sz="1800" dirty="0" smtClean="0"/>
              <a:t> – děti kladou důraz na svět jaký je právě teď (počítání)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magičnost</a:t>
            </a:r>
            <a:r>
              <a:rPr lang="cs-CZ" sz="1800" dirty="0" smtClean="0"/>
              <a:t> – zdůvodňují pohádkově logické souvislosti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antropomorfismus</a:t>
            </a:r>
            <a:r>
              <a:rPr lang="cs-CZ" sz="1800" dirty="0" smtClean="0"/>
              <a:t> – polidšťování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artificialismus</a:t>
            </a:r>
            <a:r>
              <a:rPr lang="cs-CZ" sz="1800" dirty="0" smtClean="0"/>
              <a:t> – vše se děje samo o sobě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absolutismus</a:t>
            </a:r>
            <a:r>
              <a:rPr lang="cs-CZ" sz="1800" dirty="0" smtClean="0"/>
              <a:t> – jak se mi to jeví, tak to určitě je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endParaRPr lang="cs-CZ" sz="1800" dirty="0" smtClean="0"/>
          </a:p>
        </p:txBody>
      </p:sp>
      <p:pic>
        <p:nvPicPr>
          <p:cNvPr id="26631" name="Picture 7" descr="Draw-a-child-test-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23864"/>
            <a:ext cx="400050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6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6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6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265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 smtClean="0"/>
              <a:t>Batolecí období</a:t>
            </a:r>
            <a:r>
              <a:rPr lang="cs-CZ" dirty="0" smtClean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754562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Dle Eriksona v tomto věku dítě nachází </a:t>
            </a:r>
            <a:r>
              <a:rPr lang="cs-CZ" altLang="en-US" b="1" smtClean="0"/>
              <a:t>autonomii</a:t>
            </a:r>
            <a:r>
              <a:rPr lang="cs-CZ" altLang="en-US" sz="240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2"/>
            <a:ext cx="8229600" cy="5616847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Dítě se postupně zdokonaluje. Mizí baculatost. Zlepšuje se koordinace pohybů:</a:t>
            </a:r>
          </a:p>
          <a:p>
            <a:r>
              <a:rPr lang="cs-CZ" altLang="cs-CZ" sz="2400" dirty="0" smtClean="0"/>
              <a:t>umí kopnou do míče, ke konci období i hodit míčem na cíl a chytit míč</a:t>
            </a:r>
          </a:p>
          <a:p>
            <a:r>
              <a:rPr lang="cs-CZ" altLang="cs-CZ" sz="2400" dirty="0" smtClean="0"/>
              <a:t>chodit po špičkách </a:t>
            </a:r>
          </a:p>
          <a:p>
            <a:r>
              <a:rPr lang="cs-CZ" altLang="cs-CZ" sz="2400" dirty="0" smtClean="0"/>
              <a:t>chvilku stát na jedné noze </a:t>
            </a:r>
          </a:p>
          <a:p>
            <a:r>
              <a:rPr lang="cs-CZ" altLang="cs-CZ" sz="2400" dirty="0" smtClean="0"/>
              <a:t>do schodů střídat nohy</a:t>
            </a:r>
          </a:p>
          <a:p>
            <a:r>
              <a:rPr lang="cs-CZ" altLang="cs-CZ" sz="2400" dirty="0" smtClean="0"/>
              <a:t>(neumí stojku, svíčku, neumí se </a:t>
            </a:r>
            <a:r>
              <a:rPr lang="cs-CZ" altLang="cs-CZ" sz="2400" dirty="0" smtClean="0"/>
              <a:t>rozhoupat na houpačce)</a:t>
            </a:r>
            <a:endParaRPr lang="cs-CZ" altLang="cs-CZ" sz="24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 smtClean="0"/>
              <a:t>Potřeba aktivity </a:t>
            </a:r>
            <a:r>
              <a:rPr lang="cs-CZ" altLang="cs-CZ" sz="2400" dirty="0" smtClean="0"/>
              <a:t>je u batolat velká (schopnost opakovat aktivity nevyčerpatelná!) – srov. zákaz pohybu batoleti nebo zákazy a narušování her.</a:t>
            </a:r>
          </a:p>
          <a:p>
            <a:r>
              <a:rPr lang="cs-CZ" altLang="cs-CZ" sz="2000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3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Dle Vágnerové (2012, s. 121) jsou významné 2 druhy pohybu:</a:t>
            </a:r>
          </a:p>
          <a:p>
            <a:r>
              <a:rPr lang="cs-CZ" altLang="cs-CZ" sz="2300" dirty="0" smtClean="0"/>
              <a:t>Retence – tj. udržení něčeho, setrvání někde.</a:t>
            </a:r>
          </a:p>
          <a:p>
            <a:r>
              <a:rPr lang="cs-CZ" altLang="cs-CZ" sz="2300" dirty="0" smtClean="0"/>
              <a:t>Eliminace tj. tendence pustit, zahodit, opustit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Nejprve je jich obou dosahováno svalovou aktivitou, později i symbolicky. Freud nazval toto období </a:t>
            </a:r>
            <a:r>
              <a:rPr lang="cs-CZ" altLang="cs-CZ" sz="2300" b="1" dirty="0" smtClean="0"/>
              <a:t>anální fází</a:t>
            </a:r>
            <a:r>
              <a:rPr lang="cs-CZ" altLang="cs-CZ" sz="2300" dirty="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Dítě získá velmi zřejmou (</a:t>
            </a:r>
            <a:r>
              <a:rPr lang="cs-CZ" altLang="cs-CZ" sz="2300" dirty="0" err="1" smtClean="0"/>
              <a:t>seberegulační</a:t>
            </a:r>
            <a:r>
              <a:rPr lang="cs-CZ" altLang="cs-CZ" sz="2300" dirty="0" smtClean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Emoční vývoj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7997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Objevují se vztahové emoce: radost z kontaktu, žárlivost, soucit, projevy lítosti, smutku, napětí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Sebehodnotící emoce – hrdost, pýcha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Pocity studu jako reakce na nesplnění očekávání druhých </a:t>
            </a:r>
            <a:r>
              <a:rPr lang="cs-CZ" altLang="cs-CZ" sz="2400" i="1" dirty="0" smtClean="0"/>
              <a:t>(viz </a:t>
            </a:r>
            <a:r>
              <a:rPr lang="cs-CZ" altLang="cs-CZ" sz="2400" i="1" dirty="0" err="1" smtClean="0"/>
              <a:t>Erikson</a:t>
            </a:r>
            <a:r>
              <a:rPr lang="cs-CZ" altLang="cs-CZ" sz="2400" i="1" dirty="0" smtClean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Nově se objevují afekty hněvu a vzteku 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Dokáže se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Ve školce (mezi 4.-5. rokem zvládne tuto zátěž většina dětí) se dítě učí navazovat a udržovat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vztahy s vrstevníky.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altLang="en-US" sz="2800" smtClean="0"/>
              <a:t>v 18. měsíci se pozná v zrcadle</a:t>
            </a:r>
          </a:p>
          <a:p>
            <a:pPr lvl="1" eaLnBrk="1" hangingPunct="1"/>
            <a:r>
              <a:rPr lang="cs-CZ" altLang="en-US" sz="2800" smtClean="0"/>
              <a:t>kolem 2 let – negativistické období</a:t>
            </a:r>
          </a:p>
          <a:p>
            <a:pPr lvl="1" eaLnBrk="1" hangingPunct="1"/>
            <a:r>
              <a:rPr lang="cs-CZ" altLang="en-US" sz="2800" smtClean="0"/>
              <a:t>z on na já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Pokusy o separaci a samostatné chování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smtClean="0"/>
              <a:t> </a:t>
            </a:r>
            <a:endParaRPr lang="cs-CZ" altLang="cs-CZ" smtClean="0"/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zároveň přetrvává </a:t>
            </a:r>
            <a:r>
              <a:rPr lang="cs-CZ" altLang="cs-CZ" b="1" smtClean="0"/>
              <a:t>potřeba jistoty a bezpečí</a:t>
            </a:r>
          </a:p>
          <a:p>
            <a:pPr>
              <a:buFont typeface="Wingdings 2" pitchFamily="18" charset="2"/>
              <a:buNone/>
            </a:pPr>
            <a:r>
              <a:rPr lang="cs-CZ" altLang="cs-CZ" b="1" smtClean="0"/>
              <a:t>vynucená separace </a:t>
            </a:r>
            <a:r>
              <a:rPr lang="cs-CZ" altLang="cs-CZ" smtClean="0"/>
              <a:t>(hospitalizace,týdenní jesle…) je v tomto období velmi zatěžující (i v řádu dní; </a:t>
            </a:r>
            <a:r>
              <a:rPr lang="cs-CZ" altLang="cs-CZ" i="1" smtClean="0"/>
              <a:t>J. Bowlby: fáze protestu – zoufalství – odpoutání od matky</a:t>
            </a:r>
            <a:r>
              <a:rPr lang="cs-CZ" altLang="cs-CZ" smtClean="0"/>
              <a:t>)</a:t>
            </a:r>
            <a:endParaRPr lang="cs-CZ" altLang="en-US" smtClean="0"/>
          </a:p>
          <a:p>
            <a:pPr>
              <a:buFont typeface="Wingdings 2" pitchFamily="18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„Období vzdoru“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(několik měsíců mezi 2,5 – 3,5 roku)</a:t>
            </a:r>
          </a:p>
          <a:p>
            <a:pPr>
              <a:buNone/>
            </a:pPr>
            <a:r>
              <a:rPr lang="cs-CZ" dirty="0" smtClean="0"/>
              <a:t>velmi omezená schopnost kooperace</a:t>
            </a:r>
          </a:p>
          <a:p>
            <a:r>
              <a:rPr lang="cs-CZ" dirty="0" smtClean="0"/>
              <a:t> aktivní odpor, vlastní nároky („ne“, „já sám“…)</a:t>
            </a:r>
          </a:p>
          <a:p>
            <a:r>
              <a:rPr lang="cs-CZ" dirty="0" smtClean="0"/>
              <a:t> nechuť dělit se (o hračky apod.)</a:t>
            </a:r>
          </a:p>
          <a:p>
            <a:r>
              <a:rPr lang="pl-PL" dirty="0" smtClean="0"/>
              <a:t> při „vhodné“ kombinaci s temperamentem je obvyklé</a:t>
            </a:r>
            <a:r>
              <a:rPr lang="cs-CZ" dirty="0" smtClean="0"/>
              <a:t>fyzické napadání ostatních dětí, rodičů</a:t>
            </a:r>
          </a:p>
          <a:p>
            <a:pPr>
              <a:buNone/>
            </a:pPr>
            <a:r>
              <a:rPr lang="cs-CZ" dirty="0" smtClean="0"/>
              <a:t>nic z výše jmenovaného není v batolecím věku známkou patologie nebo nevychovanosti, ale nemělo by být ani záminkou pro nevychovávání</a:t>
            </a:r>
          </a:p>
          <a:p>
            <a:r>
              <a:rPr lang="cs-CZ" dirty="0" smtClean="0"/>
              <a:t> emočně nabité konflikty přispívají k dětskému pochopení </a:t>
            </a:r>
            <a:r>
              <a:rPr lang="pt-BR" dirty="0" smtClean="0"/>
              <a:t>sebe, lidí a sociálního světa</a:t>
            </a:r>
          </a:p>
          <a:p>
            <a:r>
              <a:rPr lang="cs-CZ" dirty="0" smtClean="0"/>
              <a:t> „testování stability“ rodičů slouží i k jejich prověření – rodič rozčilený, trestající apod. stabilní není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3517</TotalTime>
  <Words>1959</Words>
  <Application>Microsoft Office PowerPoint</Application>
  <PresentationFormat>Předvádění na obrazovce (4:3)</PresentationFormat>
  <Paragraphs>171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Vrchol</vt:lpstr>
      <vt:lpstr>Vývojová psychologie</vt:lpstr>
      <vt:lpstr>Systematika psychologie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Vývoj řeči</vt:lpstr>
      <vt:lpstr>Vývoj řeči</vt:lpstr>
      <vt:lpstr>PŘEDŠKOLNÍ VĚK (3-6 LET)</vt:lpstr>
      <vt:lpstr>Kognitivní vývoj v předškolním věku</vt:lpstr>
      <vt:lpstr>Předoperační fáze</vt:lpstr>
      <vt:lpstr>1. symbolická podfáze (2-4 let)</vt:lpstr>
      <vt:lpstr>Úloha chybného přesvědčení</vt:lpstr>
      <vt:lpstr>2. Intuitivní podfáze (4-6 let)</vt:lpstr>
      <vt:lpstr>Snímek 21</vt:lpstr>
      <vt:lpstr>Snímek 22</vt:lpstr>
      <vt:lpstr>Paměť </vt:lpstr>
      <vt:lpstr>Kresba</vt:lpstr>
      <vt:lpstr>Kresba</vt:lpstr>
      <vt:lpstr>Snímek 26</vt:lpstr>
      <vt:lpstr>HRA</vt:lpstr>
      <vt:lpstr>Snímek 28</vt:lpstr>
      <vt:lpstr>Strachy</vt:lpstr>
      <vt:lpstr>Snímek 30</vt:lpstr>
      <vt:lpstr>Děkuji za pozornost</vt:lpstr>
      <vt:lpstr>Snímek 32</vt:lpstr>
      <vt:lpstr>Snímek 33</vt:lpstr>
      <vt:lpstr>Diskuze</vt:lpstr>
    </vt:vector>
  </TitlesOfParts>
  <Company>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Krasa</cp:lastModifiedBy>
  <cp:revision>304</cp:revision>
  <dcterms:created xsi:type="dcterms:W3CDTF">2015-02-16T07:32:26Z</dcterms:created>
  <dcterms:modified xsi:type="dcterms:W3CDTF">2015-12-18T06:26:58Z</dcterms:modified>
</cp:coreProperties>
</file>