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1" r:id="rId9"/>
    <p:sldId id="262" r:id="rId10"/>
    <p:sldId id="263" r:id="rId11"/>
    <p:sldId id="268" r:id="rId12"/>
    <p:sldId id="264" r:id="rId13"/>
    <p:sldId id="265" r:id="rId14"/>
    <p:sldId id="266" r:id="rId15"/>
    <p:sldId id="270" r:id="rId16"/>
    <p:sldId id="269" r:id="rId17"/>
    <p:sldId id="272" r:id="rId18"/>
    <p:sldId id="271" r:id="rId19"/>
    <p:sldId id="273" r:id="rId20"/>
    <p:sldId id="274" r:id="rId21"/>
    <p:sldId id="275" r:id="rId22"/>
    <p:sldId id="276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50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886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776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253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995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999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3021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21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476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390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067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1291-4DCD-48BF-8780-CEED0B579D74}" type="datetimeFigureOut">
              <a:rPr lang="cs-CZ" smtClean="0"/>
              <a:pPr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3FF5-5A37-4DF6-AB1D-77F48E4338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341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Vizuální interpretace leteckých a družicových snímků u dospívajících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3579" y="486936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Hana Svatoňová, </a:t>
            </a:r>
            <a:r>
              <a:rPr lang="cs-CZ" dirty="0" err="1" smtClean="0"/>
              <a:t>PdF</a:t>
            </a:r>
            <a:r>
              <a:rPr lang="cs-CZ" dirty="0" smtClean="0"/>
              <a:t> MU Brno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23. mezinárodní geografická konference Brno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1382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16" y="735807"/>
            <a:ext cx="4680284" cy="2459173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/>
              <a:t>Snímek </a:t>
            </a:r>
            <a:r>
              <a:rPr lang="cs-CZ" sz="2400" b="1" dirty="0"/>
              <a:t>a mapa – úspěšnost jejich identifikace v závislosti na </a:t>
            </a:r>
            <a:r>
              <a:rPr lang="cs-CZ" sz="2400" b="1" dirty="0" smtClean="0"/>
              <a:t>věku respondentů</a:t>
            </a:r>
            <a:endParaRPr lang="cs-CZ" sz="2400" b="1" dirty="0"/>
          </a:p>
        </p:txBody>
      </p:sp>
      <p:pic>
        <p:nvPicPr>
          <p:cNvPr id="4" name="obrázek 4"/>
          <p:cNvPicPr/>
          <p:nvPr/>
        </p:nvPicPr>
        <p:blipFill>
          <a:blip r:embed="rId2" cstate="print"/>
          <a:srcRect l="23030" t="34293" r="30138" b="22782"/>
          <a:stretch>
            <a:fillRect/>
          </a:stretch>
        </p:blipFill>
        <p:spPr bwMode="auto">
          <a:xfrm>
            <a:off x="368801" y="580768"/>
            <a:ext cx="7304745" cy="493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457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7"/>
          <p:cNvPicPr/>
          <p:nvPr/>
        </p:nvPicPr>
        <p:blipFill>
          <a:blip r:embed="rId2" cstate="print"/>
          <a:srcRect l="19266" t="30464" r="22029" b="12977"/>
          <a:stretch>
            <a:fillRect/>
          </a:stretch>
        </p:blipFill>
        <p:spPr bwMode="auto">
          <a:xfrm>
            <a:off x="1104500" y="364309"/>
            <a:ext cx="3868553" cy="28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10"/>
          <p:cNvPicPr/>
          <p:nvPr/>
        </p:nvPicPr>
        <p:blipFill>
          <a:blip r:embed="rId3" cstate="print"/>
          <a:srcRect l="18714" t="22296" r="28114" b="25607"/>
          <a:stretch>
            <a:fillRect/>
          </a:stretch>
        </p:blipFill>
        <p:spPr bwMode="auto">
          <a:xfrm>
            <a:off x="955509" y="3567824"/>
            <a:ext cx="4017544" cy="28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xfrm>
            <a:off x="5919621" y="593308"/>
            <a:ext cx="5454232" cy="428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 smtClean="0"/>
              <a:t>úspěšnost jejich identifikace v závislosti na pohlaví respondentů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letecká data  - nahoře</a:t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mapa - dole</a:t>
            </a:r>
            <a:br>
              <a:rPr lang="cs-CZ" sz="2400" b="1" dirty="0" smtClean="0"/>
            </a:b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229852" y="325344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letecká data 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74758" y="6488668"/>
            <a:ext cx="21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mapa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1557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54779" y="175693"/>
            <a:ext cx="4042609" cy="4283627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Snímek a mapa – počet identifikovaných objektů</a:t>
            </a:r>
          </a:p>
        </p:txBody>
      </p:sp>
      <p:pic>
        <p:nvPicPr>
          <p:cNvPr id="4" name="obrázek 13"/>
          <p:cNvPicPr/>
          <p:nvPr/>
        </p:nvPicPr>
        <p:blipFill>
          <a:blip r:embed="rId2" cstate="print"/>
          <a:srcRect l="18852" t="30243" r="27822" b="18275"/>
          <a:stretch>
            <a:fillRect/>
          </a:stretch>
        </p:blipFill>
        <p:spPr bwMode="auto">
          <a:xfrm>
            <a:off x="656087" y="-192890"/>
            <a:ext cx="5455956" cy="332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154779" y="4232407"/>
            <a:ext cx="3240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Snímek a mapa – úlohy zakreslení liniových a bodových objektů.</a:t>
            </a:r>
          </a:p>
          <a:p>
            <a:endParaRPr lang="cs-CZ" sz="2400" b="1" dirty="0"/>
          </a:p>
        </p:txBody>
      </p:sp>
      <p:pic>
        <p:nvPicPr>
          <p:cNvPr id="7" name="obrázek 19"/>
          <p:cNvPicPr/>
          <p:nvPr/>
        </p:nvPicPr>
        <p:blipFill>
          <a:blip r:embed="rId3" cstate="print"/>
          <a:srcRect l="23990" t="22561" r="23204" b="21520"/>
          <a:stretch>
            <a:fillRect/>
          </a:stretch>
        </p:blipFill>
        <p:spPr bwMode="auto">
          <a:xfrm>
            <a:off x="656087" y="3625516"/>
            <a:ext cx="5455956" cy="295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232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cs-CZ" sz="3200" b="1" dirty="0"/>
              <a:t>Dílčí závěry k vizuální interpretaci </a:t>
            </a:r>
            <a:r>
              <a:rPr lang="cs-CZ" sz="3200" b="1" u="sng" dirty="0"/>
              <a:t>družicových snímků v pravých a nepravých barvách</a:t>
            </a:r>
            <a:r>
              <a:rPr lang="cs-CZ" sz="3200" b="1" dirty="0"/>
              <a:t> u starších dětí a adolescentů.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vizuální interpretace </a:t>
            </a:r>
            <a:r>
              <a:rPr lang="cs-CZ" b="1" dirty="0"/>
              <a:t>satelitních snímků různé barevnosti není shodná</a:t>
            </a:r>
            <a:r>
              <a:rPr lang="cs-CZ" dirty="0"/>
              <a:t>, úspěšnost oscilovala v rozmezí 69 – 94 % v průměru,</a:t>
            </a:r>
          </a:p>
          <a:p>
            <a:pPr lvl="0"/>
            <a:r>
              <a:rPr lang="cs-CZ" dirty="0"/>
              <a:t>úspěšnost interpretace byla oproti očekávání </a:t>
            </a:r>
            <a:r>
              <a:rPr lang="cs-CZ" b="1" dirty="0"/>
              <a:t>mírně lepší na snímku v nepravých barvách,</a:t>
            </a:r>
          </a:p>
          <a:p>
            <a:pPr lvl="0"/>
            <a:r>
              <a:rPr lang="cs-CZ" b="1" dirty="0"/>
              <a:t>rozdíly v úspěšnosti </a:t>
            </a:r>
            <a:r>
              <a:rPr lang="cs-CZ" dirty="0"/>
              <a:t>intepretace snímku v pravých a nepravých barvách ale byly malé, rozdíl podle věkových kategorií respondentů </a:t>
            </a:r>
            <a:r>
              <a:rPr lang="cs-CZ" b="1" dirty="0"/>
              <a:t>byl maximálně 5 %, </a:t>
            </a:r>
          </a:p>
          <a:p>
            <a:pPr lvl="0"/>
            <a:r>
              <a:rPr lang="cs-CZ" dirty="0"/>
              <a:t> potvrdil se předpoklad, že použití snímku v </a:t>
            </a:r>
            <a:r>
              <a:rPr lang="cs-CZ" b="1" dirty="0"/>
              <a:t>barevné kombinaci zdůrazňující některou vlastnost objektu </a:t>
            </a:r>
            <a:r>
              <a:rPr lang="cs-CZ" dirty="0"/>
              <a:t>(zde voda, navíc modrá barva na snímku ji asociuje s realitou) umožní i laikům jeho úspěšnější interpretaci,</a:t>
            </a:r>
          </a:p>
          <a:p>
            <a:pPr lvl="0"/>
            <a:r>
              <a:rPr lang="cs-CZ" dirty="0"/>
              <a:t>tvarově či barevné výrazné objekty respondenti identifikovali lépe,</a:t>
            </a:r>
          </a:p>
          <a:p>
            <a:pPr lvl="0"/>
            <a:r>
              <a:rPr lang="cs-CZ" dirty="0"/>
              <a:t>vizuální intepretace snímků s ohledem </a:t>
            </a:r>
            <a:r>
              <a:rPr lang="cs-CZ" b="1" dirty="0"/>
              <a:t>na pohlaví je velmi vyrovnaná</a:t>
            </a:r>
            <a:r>
              <a:rPr lang="cs-CZ" dirty="0"/>
              <a:t>,</a:t>
            </a:r>
          </a:p>
          <a:p>
            <a:r>
              <a:rPr lang="cs-CZ" dirty="0"/>
              <a:t>vizuální intepretace snímků </a:t>
            </a:r>
            <a:r>
              <a:rPr lang="cs-CZ" b="1" dirty="0"/>
              <a:t>podle věku ukazuje, že s věkem úspěšnost vizuální interpretace v období dospívání roste. </a:t>
            </a:r>
          </a:p>
        </p:txBody>
      </p:sp>
    </p:spTree>
    <p:extLst>
      <p:ext uri="{BB962C8B-B14F-4D97-AF65-F5344CB8AC3E}">
        <p14:creationId xmlns:p14="http://schemas.microsoft.com/office/powerpoint/2010/main" xmlns="" val="347720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06653" y="866273"/>
            <a:ext cx="4796588" cy="2387389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Úspěšnost identifikace objektů na snímku v přirozených a na snímku v nepřirozených barvách</a:t>
            </a:r>
          </a:p>
        </p:txBody>
      </p:sp>
      <p:pic>
        <p:nvPicPr>
          <p:cNvPr id="4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60" t="28477" r="33398" b="14959"/>
          <a:stretch>
            <a:fillRect/>
          </a:stretch>
        </p:blipFill>
        <p:spPr bwMode="auto">
          <a:xfrm>
            <a:off x="256675" y="657727"/>
            <a:ext cx="6849978" cy="445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664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8295" y="381834"/>
            <a:ext cx="3898232" cy="6002923"/>
          </a:xfrm>
        </p:spPr>
        <p:txBody>
          <a:bodyPr>
            <a:normAutofit/>
          </a:bodyPr>
          <a:lstStyle/>
          <a:p>
            <a:r>
              <a:rPr lang="cs-CZ" sz="2400" b="1" dirty="0"/>
              <a:t>Úspěšnost identifikace objektů na snímku v přirozených barvách podle </a:t>
            </a:r>
            <a:r>
              <a:rPr lang="cs-CZ" sz="2400" b="1" dirty="0" smtClean="0"/>
              <a:t>pohlaví</a:t>
            </a:r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/>
          </a:p>
          <a:p>
            <a:r>
              <a:rPr lang="cs-CZ" sz="2400" b="1" dirty="0" smtClean="0"/>
              <a:t>Úspěšnost </a:t>
            </a:r>
            <a:r>
              <a:rPr lang="cs-CZ" sz="2400" b="1" dirty="0"/>
              <a:t>identifikace objektů na snímku v nepřirozených barvách podle pohlaví</a:t>
            </a:r>
          </a:p>
        </p:txBody>
      </p:sp>
      <p:pic>
        <p:nvPicPr>
          <p:cNvPr id="4" name="obrázek 10"/>
          <p:cNvPicPr/>
          <p:nvPr/>
        </p:nvPicPr>
        <p:blipFill>
          <a:blip r:embed="rId2" cstate="print"/>
          <a:srcRect l="14156" t="21854" r="35330" b="20088"/>
          <a:stretch>
            <a:fillRect/>
          </a:stretch>
        </p:blipFill>
        <p:spPr bwMode="auto">
          <a:xfrm>
            <a:off x="481264" y="0"/>
            <a:ext cx="5390148" cy="362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3"/>
          <p:cNvPicPr/>
          <p:nvPr/>
        </p:nvPicPr>
        <p:blipFill>
          <a:blip r:embed="rId3" cstate="print"/>
          <a:srcRect l="14178" t="22092" r="31603" b="16492"/>
          <a:stretch>
            <a:fillRect/>
          </a:stretch>
        </p:blipFill>
        <p:spPr bwMode="auto">
          <a:xfrm>
            <a:off x="481264" y="3625516"/>
            <a:ext cx="5390148" cy="323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246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31242" y="1825625"/>
            <a:ext cx="4022558" cy="3933491"/>
          </a:xfrm>
        </p:spPr>
        <p:txBody>
          <a:bodyPr>
            <a:normAutofit fontScale="92500" lnSpcReduction="20000"/>
          </a:bodyPr>
          <a:lstStyle/>
          <a:p>
            <a:r>
              <a:rPr lang="cs-CZ" sz="2600" b="1" dirty="0"/>
              <a:t>Úspěšnost interpretace typů ploch (</a:t>
            </a:r>
            <a:r>
              <a:rPr lang="cs-CZ" sz="2600" b="1" dirty="0" err="1"/>
              <a:t>land</a:t>
            </a:r>
            <a:r>
              <a:rPr lang="cs-CZ" sz="2600" b="1" dirty="0"/>
              <a:t> use) na satelitních snímcích </a:t>
            </a:r>
            <a:r>
              <a:rPr lang="cs-CZ" sz="2600" b="1" u="sng" dirty="0"/>
              <a:t>podle barevnosti</a:t>
            </a:r>
            <a:r>
              <a:rPr lang="cs-CZ" sz="2600" b="1" u="sng" dirty="0" smtClean="0"/>
              <a:t>.</a:t>
            </a:r>
          </a:p>
          <a:p>
            <a:endParaRPr lang="cs-CZ" sz="26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r>
              <a:rPr lang="cs-CZ" sz="2600" b="1" dirty="0"/>
              <a:t>Úspěšnost identifikace jednotlivých typů </a:t>
            </a:r>
            <a:r>
              <a:rPr lang="cs-CZ" sz="2600" b="1" dirty="0" err="1"/>
              <a:t>land</a:t>
            </a:r>
            <a:r>
              <a:rPr lang="cs-CZ" sz="2600" b="1" dirty="0"/>
              <a:t> use na snímku v přirozených barvách </a:t>
            </a:r>
            <a:r>
              <a:rPr lang="cs-CZ" sz="2600" b="1" u="sng" dirty="0"/>
              <a:t>podle věku.</a:t>
            </a:r>
          </a:p>
        </p:txBody>
      </p:sp>
      <p:pic>
        <p:nvPicPr>
          <p:cNvPr id="4" name="obrázek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4" t="30696" r="38971" b="13974"/>
          <a:stretch>
            <a:fillRect/>
          </a:stretch>
        </p:blipFill>
        <p:spPr bwMode="auto">
          <a:xfrm>
            <a:off x="604477" y="19259"/>
            <a:ext cx="5412422" cy="36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9"/>
          <p:cNvPicPr/>
          <p:nvPr/>
        </p:nvPicPr>
        <p:blipFill>
          <a:blip r:embed="rId3" cstate="print"/>
          <a:srcRect l="3485" t="30205" r="44638" b="15328"/>
          <a:stretch>
            <a:fillRect/>
          </a:stretch>
        </p:blipFill>
        <p:spPr bwMode="auto">
          <a:xfrm>
            <a:off x="604477" y="3631991"/>
            <a:ext cx="5442285" cy="3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431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6116" y="2047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Subjektivní </a:t>
            </a:r>
            <a:r>
              <a:rPr lang="cs-CZ" dirty="0"/>
              <a:t>vnímání obtížnosti čtení různých typů snímků, preferenci mapy či </a:t>
            </a:r>
            <a:r>
              <a:rPr lang="cs-CZ" dirty="0" smtClean="0"/>
              <a:t>snímku, zkušenost </a:t>
            </a:r>
            <a:r>
              <a:rPr lang="cs-CZ" dirty="0"/>
              <a:t>s využíváním snímků ve výuce.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21" y="209834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žáci vnímají mapu a barevný letecký snímek jako poměrně dobře identifikovatelné, </a:t>
            </a:r>
          </a:p>
          <a:p>
            <a:pPr lvl="0"/>
            <a:r>
              <a:rPr lang="cs-CZ" dirty="0"/>
              <a:t>mění se vnímání obtížnosti interpretace s věkem respondentů, </a:t>
            </a:r>
          </a:p>
          <a:p>
            <a:pPr lvl="0"/>
            <a:r>
              <a:rPr lang="cs-CZ" dirty="0"/>
              <a:t>barevnost je vnímána velice pozitivně pro identifikovatelnost informací ze snímku,</a:t>
            </a:r>
          </a:p>
          <a:p>
            <a:pPr lvl="0"/>
            <a:r>
              <a:rPr lang="cs-CZ" dirty="0"/>
              <a:t>přestože respondenti interpretovali objekty na snímku v nepřirozených barvách o něco lépe než na snímku v přirozených barvách, označili snímek v nepřirozených barvách jako velmi obtížně interpretovatelný,</a:t>
            </a:r>
          </a:p>
          <a:p>
            <a:pPr lvl="0"/>
            <a:r>
              <a:rPr lang="cs-CZ" dirty="0"/>
              <a:t>respondenti se snímky pracují na internetu, činnost je pro ně zajímavá a zábavná,</a:t>
            </a:r>
          </a:p>
          <a:p>
            <a:pPr lvl="0"/>
            <a:r>
              <a:rPr lang="cs-CZ" dirty="0"/>
              <a:t>ve škole se se snímky pravidelně zatím pracuje jen málo.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7070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652084" y="513347"/>
            <a:ext cx="475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effectLst/>
                <a:ea typeface="Calibri" panose="020F0502020204030204" pitchFamily="34" charset="0"/>
              </a:rPr>
              <a:t>Subjektivní hodnocení obtížnosti čtení leteckých snímků a mapy.</a:t>
            </a:r>
            <a:endParaRPr lang="cs-CZ" sz="2400" b="1" dirty="0"/>
          </a:p>
        </p:txBody>
      </p:sp>
      <p:pic>
        <p:nvPicPr>
          <p:cNvPr id="5" name="obrázek 28"/>
          <p:cNvPicPr/>
          <p:nvPr/>
        </p:nvPicPr>
        <p:blipFill>
          <a:blip r:embed="rId2" cstate="print"/>
          <a:srcRect l="22164" t="29581" r="26773" b="14128"/>
          <a:stretch>
            <a:fillRect/>
          </a:stretch>
        </p:blipFill>
        <p:spPr bwMode="auto">
          <a:xfrm>
            <a:off x="368969" y="304799"/>
            <a:ext cx="7106652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0248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831" y="527801"/>
            <a:ext cx="3653589" cy="4077870"/>
          </a:xfrm>
        </p:spPr>
        <p:txBody>
          <a:bodyPr>
            <a:normAutofit/>
          </a:bodyPr>
          <a:lstStyle/>
          <a:p>
            <a:r>
              <a:rPr lang="cs-CZ" sz="2400" b="1" dirty="0"/>
              <a:t>Subjektivní hodnocení obtížnosti čtení družicových snímků.</a:t>
            </a:r>
          </a:p>
        </p:txBody>
      </p:sp>
      <p:pic>
        <p:nvPicPr>
          <p:cNvPr id="4" name="obrázek 55"/>
          <p:cNvPicPr/>
          <p:nvPr/>
        </p:nvPicPr>
        <p:blipFill>
          <a:blip r:embed="rId2" cstate="print"/>
          <a:srcRect l="14554" t="24162" r="36604" b="20988"/>
          <a:stretch>
            <a:fillRect/>
          </a:stretch>
        </p:blipFill>
        <p:spPr bwMode="auto">
          <a:xfrm>
            <a:off x="176463" y="204704"/>
            <a:ext cx="7523748" cy="553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959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Interpretace </a:t>
            </a:r>
            <a:r>
              <a:rPr lang="cs-CZ" dirty="0"/>
              <a:t>leteckých a satelitních </a:t>
            </a:r>
            <a:r>
              <a:rPr lang="cs-CZ" dirty="0" smtClean="0"/>
              <a:t>snímků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2789" y="1690688"/>
            <a:ext cx="10515600" cy="4351338"/>
          </a:xfrm>
        </p:spPr>
        <p:txBody>
          <a:bodyPr/>
          <a:lstStyle/>
          <a:p>
            <a:r>
              <a:rPr lang="cs-CZ" dirty="0" smtClean="0"/>
              <a:t>2013</a:t>
            </a:r>
          </a:p>
          <a:p>
            <a:r>
              <a:rPr lang="cs-CZ" dirty="0" smtClean="0"/>
              <a:t>výzkumné šetření pro skupinu studentů a žáků</a:t>
            </a:r>
          </a:p>
          <a:p>
            <a:r>
              <a:rPr lang="cs-CZ" dirty="0" smtClean="0"/>
              <a:t>motivace výzkumu  -  </a:t>
            </a:r>
            <a:r>
              <a:rPr lang="cs-CZ" dirty="0"/>
              <a:t>zjistit, jak </a:t>
            </a:r>
            <a:r>
              <a:rPr lang="cs-CZ" dirty="0" smtClean="0"/>
              <a:t>uživatelé</a:t>
            </a:r>
            <a:r>
              <a:rPr lang="cs-CZ" dirty="0"/>
              <a:t>, kteří jsou již od mladého věku konfrontováni se satelitními snímky na internetu či v televizi, jsou schopni interpretovat letecké snímky a družicové snímky v pravých či nepravých barvách</a:t>
            </a:r>
          </a:p>
        </p:txBody>
      </p:sp>
    </p:spTree>
    <p:extLst>
      <p:ext uri="{BB962C8B-B14F-4D97-AF65-F5344CB8AC3E}">
        <p14:creationId xmlns:p14="http://schemas.microsoft.com/office/powerpoint/2010/main" xmlns="" val="1873073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08064" y="930441"/>
            <a:ext cx="3870325" cy="3979195"/>
          </a:xfrm>
        </p:spPr>
        <p:txBody>
          <a:bodyPr>
            <a:normAutofit/>
          </a:bodyPr>
          <a:lstStyle/>
          <a:p>
            <a:r>
              <a:rPr lang="cs-CZ" sz="2400" b="1" dirty="0"/>
              <a:t>Prohlížení snímků na internetu ve volném čase.</a:t>
            </a:r>
          </a:p>
        </p:txBody>
      </p:sp>
      <p:pic>
        <p:nvPicPr>
          <p:cNvPr id="4" name="obrázek 58"/>
          <p:cNvPicPr/>
          <p:nvPr/>
        </p:nvPicPr>
        <p:blipFill>
          <a:blip r:embed="rId2" cstate="print"/>
          <a:srcRect l="14884" t="23104" r="36935" b="23104"/>
          <a:stretch>
            <a:fillRect/>
          </a:stretch>
        </p:blipFill>
        <p:spPr bwMode="auto">
          <a:xfrm>
            <a:off x="517358" y="728077"/>
            <a:ext cx="6869864" cy="499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686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6251" y="503572"/>
            <a:ext cx="4006516" cy="4351338"/>
          </a:xfrm>
        </p:spPr>
        <p:txBody>
          <a:bodyPr>
            <a:normAutofit/>
          </a:bodyPr>
          <a:lstStyle/>
          <a:p>
            <a:r>
              <a:rPr lang="cs-CZ" sz="2400" b="1" dirty="0"/>
              <a:t>Práce s družicovými snímky ve škole - subjektivní hodnocení žáků.</a:t>
            </a:r>
          </a:p>
        </p:txBody>
      </p:sp>
      <p:pic>
        <p:nvPicPr>
          <p:cNvPr id="4" name="obrázek 61"/>
          <p:cNvPicPr/>
          <p:nvPr/>
        </p:nvPicPr>
        <p:blipFill>
          <a:blip r:embed="rId2" cstate="print"/>
          <a:srcRect l="15325" t="32451" r="36935" b="21164"/>
          <a:stretch>
            <a:fillRect/>
          </a:stretch>
        </p:blipFill>
        <p:spPr bwMode="auto">
          <a:xfrm>
            <a:off x="838199" y="320842"/>
            <a:ext cx="6573253" cy="511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733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6390" y="316999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Shrnutí výsledků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Výzkum </a:t>
            </a:r>
            <a:r>
              <a:rPr lang="cs-CZ" dirty="0"/>
              <a:t>ukázal, že letecké a družicové snímky jsou srozumitelný podkladem pro starší děti a  dospívající, zvláště 11-leté děti preferují letecké snímky. </a:t>
            </a:r>
            <a:endParaRPr lang="cs-CZ" dirty="0" smtClean="0"/>
          </a:p>
          <a:p>
            <a:r>
              <a:rPr lang="cs-CZ" dirty="0" smtClean="0"/>
              <a:t>Nepravá </a:t>
            </a:r>
            <a:r>
              <a:rPr lang="cs-CZ" dirty="0"/>
              <a:t>barevnost není překážkou čtení snímků. </a:t>
            </a:r>
            <a:endParaRPr lang="cs-CZ" dirty="0" smtClean="0"/>
          </a:p>
          <a:p>
            <a:r>
              <a:rPr lang="cs-CZ" dirty="0" smtClean="0"/>
              <a:t>Podle </a:t>
            </a:r>
            <a:r>
              <a:rPr lang="cs-CZ" dirty="0"/>
              <a:t>zkušeností z vlastního testování je práce se snímky pro žáky zajímavá, je to jiný podklad než více známá mapa, čtení snímku vyžaduje i větší aktivitu – při identifikaci snímků, při popisování objektů například ve spolupráci s mapou. </a:t>
            </a:r>
            <a:endParaRPr lang="cs-CZ" dirty="0" smtClean="0"/>
          </a:p>
          <a:p>
            <a:r>
              <a:rPr lang="cs-CZ" u="sng" dirty="0" smtClean="0"/>
              <a:t>Letecká a satelitní obrazová data jsou vhodným </a:t>
            </a:r>
            <a:r>
              <a:rPr lang="cs-CZ" u="sng" dirty="0"/>
              <a:t>podkladem pro rozvíjení kartografických dovedností.</a:t>
            </a:r>
          </a:p>
        </p:txBody>
      </p:sp>
    </p:spTree>
    <p:extLst>
      <p:ext uri="{BB962C8B-B14F-4D97-AF65-F5344CB8AC3E}">
        <p14:creationId xmlns:p14="http://schemas.microsoft.com/office/powerpoint/2010/main" xmlns="" val="699229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1744" y="619991"/>
            <a:ext cx="10515600" cy="1325563"/>
          </a:xfrm>
        </p:spPr>
        <p:txBody>
          <a:bodyPr/>
          <a:lstStyle/>
          <a:p>
            <a:r>
              <a:rPr lang="cs-CZ" dirty="0" smtClean="0"/>
              <a:t>Děkuji za pozornost </a:t>
            </a:r>
            <a:r>
              <a:rPr lang="cs-CZ" dirty="0" smtClean="0">
                <a:sym typeface="Wingdings" panose="05000000000000000000" pitchFamily="2" charset="2"/>
              </a:rPr>
              <a:t>.</a:t>
            </a:r>
            <a:endParaRPr lang="cs-CZ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15422" t="25704" r="3611" b="20839"/>
          <a:stretch>
            <a:fillRect/>
          </a:stretch>
        </p:blipFill>
        <p:spPr bwMode="auto">
          <a:xfrm>
            <a:off x="8219495" y="2279055"/>
            <a:ext cx="3568480" cy="38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E:\1_PROJEKTY\1_ESF UCITEL PRIRODOVEDY\webovky\UCITEL_FOTO NA WEB\101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761" y="3162460"/>
            <a:ext cx="3979234" cy="2984173"/>
          </a:xfrm>
          <a:prstGeom prst="rect">
            <a:avLst/>
          </a:prstGeom>
          <a:noFill/>
        </p:spPr>
      </p:pic>
      <p:pic>
        <p:nvPicPr>
          <p:cNvPr id="5" name="Picture 3" descr="E:\7 PUBLIKACE_PRÁCE\ČLÁNKY A POSTERY KVĚTEN 2013\DIG DĚTI\FOTO\IMAG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42" y="2163651"/>
            <a:ext cx="2800719" cy="398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605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Cíle výzkumu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3401607"/>
              </p:ext>
            </p:extLst>
          </p:nvPr>
        </p:nvGraphicFramePr>
        <p:xfrm>
          <a:off x="433138" y="2065588"/>
          <a:ext cx="10940715" cy="45567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22197"/>
                <a:gridCol w="9018518"/>
              </a:tblGrid>
              <a:tr h="0">
                <a:tc>
                  <a:txBody>
                    <a:bodyPr/>
                    <a:lstStyle/>
                    <a:p>
                      <a:pPr marL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Číslo cíle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Formulace cíle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31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Zpracování výzkumu </a:t>
                      </a:r>
                      <a:r>
                        <a:rPr lang="cs-CZ" sz="2000" b="1" dirty="0">
                          <a:effectLst/>
                        </a:rPr>
                        <a:t>vizuální interpretace leteckých snímků a  družicových snímků u starších dětí a </a:t>
                      </a:r>
                      <a:r>
                        <a:rPr lang="cs-CZ" sz="2000" b="1" dirty="0" smtClean="0">
                          <a:effectLst/>
                        </a:rPr>
                        <a:t>adolescentů </a:t>
                      </a:r>
                      <a:endParaRPr lang="cs-CZ" sz="2000" b="1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Úkoly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Porovnat úspěšnost vizuální interpretace </a:t>
                      </a:r>
                      <a:r>
                        <a:rPr lang="cs-CZ" sz="2000" b="1" dirty="0">
                          <a:effectLst/>
                        </a:rPr>
                        <a:t>leteckého snímku a mapy s</a:t>
                      </a:r>
                      <a:r>
                        <a:rPr lang="cs-CZ" sz="2000" dirty="0">
                          <a:effectLst/>
                        </a:rPr>
                        <a:t>tejného území u starších dětí a adolescentů.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83185"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Porovnat úspěšnost vizuální interpretace </a:t>
                      </a:r>
                      <a:r>
                        <a:rPr lang="cs-CZ" sz="2000" b="1" dirty="0">
                          <a:effectLst/>
                        </a:rPr>
                        <a:t>satelitního snímku v pravých barvách a satelitního snímku v nepravých barvách</a:t>
                      </a:r>
                      <a:r>
                        <a:rPr lang="cs-CZ" sz="2000" dirty="0">
                          <a:effectLst/>
                        </a:rPr>
                        <a:t> u starších dětí a adolescentů.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83185"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Vyhodnotit </a:t>
                      </a:r>
                      <a:r>
                        <a:rPr lang="cs-CZ" sz="2000" b="1" dirty="0">
                          <a:effectLst/>
                        </a:rPr>
                        <a:t>subjektivní vnímání obtížnosti </a:t>
                      </a:r>
                      <a:r>
                        <a:rPr lang="cs-CZ" sz="2000" dirty="0">
                          <a:effectLst/>
                        </a:rPr>
                        <a:t>čtení různých typů snímků, preferenci mapy či snímku u starších dětí a adolescentů, jejich zkušenost s využíváním snímků ve výuce.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83185"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Zhodnotit výsledky výzkumu </a:t>
                      </a:r>
                      <a:r>
                        <a:rPr lang="cs-CZ" sz="2000" dirty="0">
                          <a:effectLst/>
                        </a:rPr>
                        <a:t>s ohledem na možnosti využití snímků v pedagogické praxi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434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a zpracování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 sestávající ze tří hlavních </a:t>
            </a:r>
            <a:r>
              <a:rPr lang="cs-CZ" dirty="0" smtClean="0"/>
              <a:t>částí: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i="1" dirty="0" smtClean="0"/>
              <a:t>úlohy </a:t>
            </a:r>
            <a:r>
              <a:rPr lang="cs-CZ" i="1" dirty="0"/>
              <a:t>k vyhodnocení úspěšnosti interpretace leteckých snímků a map</a:t>
            </a:r>
            <a:r>
              <a:rPr lang="cs-CZ" dirty="0" smtClean="0"/>
              <a:t>,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i="1" dirty="0" smtClean="0"/>
              <a:t>vyhodnocení </a:t>
            </a:r>
            <a:r>
              <a:rPr lang="cs-CZ" i="1" dirty="0"/>
              <a:t>úspěšnosti interpretace satelitních snímků</a:t>
            </a:r>
            <a:r>
              <a:rPr lang="cs-CZ" dirty="0" smtClean="0"/>
              <a:t>,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i="1" dirty="0" smtClean="0"/>
              <a:t>subjektivní hodnocení</a:t>
            </a:r>
          </a:p>
          <a:p>
            <a:pPr marL="914400" lvl="1" indent="-457200">
              <a:buFont typeface="+mj-lt"/>
              <a:buAutoNum type="arabicPeriod"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dva </a:t>
            </a:r>
            <a:r>
              <a:rPr lang="cs-CZ" dirty="0"/>
              <a:t>odpovídající si soubory testů – varianta A </a:t>
            </a:r>
            <a:r>
              <a:rPr lang="cs-CZ" dirty="0" err="1"/>
              <a:t>a</a:t>
            </a:r>
            <a:r>
              <a:rPr lang="cs-CZ" dirty="0"/>
              <a:t> varianta B. </a:t>
            </a:r>
          </a:p>
        </p:txBody>
      </p:sp>
    </p:spTree>
    <p:extLst>
      <p:ext uri="{BB962C8B-B14F-4D97-AF65-F5344CB8AC3E}">
        <p14:creationId xmlns:p14="http://schemas.microsoft.com/office/powerpoint/2010/main" xmlns="" val="375568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Testované </a:t>
            </a:r>
            <a:r>
              <a:rPr lang="cs-CZ" dirty="0" smtClean="0"/>
              <a:t>materiály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základní topografická mapa, měřítko 1:10 000,</a:t>
            </a:r>
          </a:p>
          <a:p>
            <a:pPr lvl="0"/>
            <a:r>
              <a:rPr lang="cs-CZ" dirty="0"/>
              <a:t>letecký snímek kolmý, rozlišení 0,5 m,</a:t>
            </a:r>
          </a:p>
          <a:p>
            <a:pPr lvl="0"/>
            <a:r>
              <a:rPr lang="cs-CZ" dirty="0"/>
              <a:t>satelitní snímek v přirozených barvách (LANDSAT 7, RGB 321), měřítko 1:100000, rozlišení 30 m,</a:t>
            </a:r>
          </a:p>
          <a:p>
            <a:pPr lvl="0"/>
            <a:r>
              <a:rPr lang="cs-CZ" dirty="0"/>
              <a:t>satelitní snímek v nepřirozených barvách (LANDSAT 7, RGB 742), měřítko 1:100000, rozlišení 30 m,</a:t>
            </a:r>
          </a:p>
          <a:p>
            <a:pPr lvl="0"/>
            <a:r>
              <a:rPr lang="cs-CZ" dirty="0"/>
              <a:t>dvojice satelitních snímků z družice LANDSAT (RGB 742) z roku 1984 a 2005, ESA </a:t>
            </a:r>
            <a:r>
              <a:rPr lang="cs-CZ" dirty="0" err="1"/>
              <a:t>School</a:t>
            </a:r>
            <a:r>
              <a:rPr lang="cs-CZ" dirty="0"/>
              <a:t> atlas,</a:t>
            </a:r>
          </a:p>
          <a:p>
            <a:pPr lvl="0"/>
            <a:r>
              <a:rPr lang="cs-CZ" dirty="0"/>
              <a:t>archivní letecký černobílý letecký snímek z 50. let 20. století, výřez z mozaiky.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149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Identifikace  zadaných objektů na leteckém snímku/na mapě</a:t>
            </a:r>
          </a:p>
          <a:p>
            <a:r>
              <a:rPr lang="cs-CZ" dirty="0" smtClean="0"/>
              <a:t>Zakreslení linie ( cesty)</a:t>
            </a:r>
          </a:p>
          <a:p>
            <a:r>
              <a:rPr lang="cs-CZ" dirty="0" smtClean="0"/>
              <a:t>Výčet prvků, počet identifikovaných prvků z podkladu</a:t>
            </a:r>
          </a:p>
          <a:p>
            <a:r>
              <a:rPr lang="cs-CZ" dirty="0" smtClean="0"/>
              <a:t>Identifikace  </a:t>
            </a:r>
            <a:r>
              <a:rPr lang="cs-CZ" dirty="0" err="1" smtClean="0"/>
              <a:t>land</a:t>
            </a:r>
            <a:r>
              <a:rPr lang="cs-CZ" dirty="0" smtClean="0"/>
              <a:t> use na satelitních snímcích</a:t>
            </a:r>
          </a:p>
          <a:p>
            <a:r>
              <a:rPr lang="cs-CZ" dirty="0" smtClean="0"/>
              <a:t>Přiřazení výřezu ze snímku do mapy</a:t>
            </a:r>
          </a:p>
          <a:p>
            <a:r>
              <a:rPr lang="cs-CZ" dirty="0" smtClean="0"/>
              <a:t>Identifikace objektů a míst na ČB historických snímcích</a:t>
            </a:r>
          </a:p>
          <a:p>
            <a:r>
              <a:rPr lang="cs-CZ" dirty="0" smtClean="0"/>
              <a:t>Identifikace změn na satelitních snímcích s časovým posunem (Krušné hory)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5353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274" y="240879"/>
            <a:ext cx="5354052" cy="372978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928" y="2105773"/>
            <a:ext cx="6753225" cy="46196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2585" y="4338136"/>
            <a:ext cx="4282741" cy="252352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556084" y="762401"/>
            <a:ext cx="489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Ukázky úloh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75333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Respondenti</a:t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2744196"/>
              </p:ext>
            </p:extLst>
          </p:nvPr>
        </p:nvGraphicFramePr>
        <p:xfrm>
          <a:off x="838200" y="2027573"/>
          <a:ext cx="10515601" cy="42930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06925"/>
                <a:gridCol w="2302892"/>
                <a:gridCol w="2302892"/>
                <a:gridCol w="2302892"/>
              </a:tblGrid>
              <a:tr h="483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věk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3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respondenti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celkový počet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108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134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136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dívky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59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61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chlapci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49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ročník a škola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6. ročník základní školy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9. ročník základní školy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1. ročník bc. studia, PdF MU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3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počet tříd/ročníků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38200" y="1044357"/>
            <a:ext cx="986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Testovanými osobami byli žáci a studenti ve věku 11, 15 a 19 let. </a:t>
            </a:r>
            <a:endParaRPr lang="cs-CZ" sz="2400" dirty="0" smtClean="0"/>
          </a:p>
          <a:p>
            <a:r>
              <a:rPr lang="cs-CZ" sz="2400" dirty="0" smtClean="0"/>
              <a:t>Celkově </a:t>
            </a:r>
            <a:r>
              <a:rPr lang="cs-CZ" sz="2400" dirty="0"/>
              <a:t>bylo testováno </a:t>
            </a:r>
            <a:r>
              <a:rPr lang="cs-CZ" sz="2400" i="1" dirty="0"/>
              <a:t>378 respondentů,</a:t>
            </a:r>
            <a:r>
              <a:rPr lang="cs-CZ" sz="2400" dirty="0"/>
              <a:t> 198 chlapců a 180 </a:t>
            </a:r>
            <a:r>
              <a:rPr lang="cs-CZ" sz="2400" dirty="0" smtClean="0"/>
              <a:t>dívek.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6978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Dílčí závěry k vizuální interpretaci </a:t>
            </a:r>
            <a:r>
              <a:rPr lang="cs-CZ" sz="3200" b="1" u="sng" dirty="0"/>
              <a:t>leteckých snímků </a:t>
            </a:r>
            <a:r>
              <a:rPr lang="cs-CZ" sz="3200" b="1" dirty="0"/>
              <a:t>u starších dětí a adolescentů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484" y="1264151"/>
            <a:ext cx="10278979" cy="595479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interpretace objektů na leteckém snímku a na mapě ve smyslu úspěšnosti </a:t>
            </a:r>
            <a:r>
              <a:rPr lang="cs-CZ" b="1" dirty="0"/>
              <a:t>není shodná</a:t>
            </a:r>
            <a:r>
              <a:rPr lang="cs-CZ" dirty="0"/>
              <a:t>, objekty na leteckém snímku byly úspěšně identifikovány </a:t>
            </a:r>
            <a:r>
              <a:rPr lang="cs-CZ" b="1" dirty="0"/>
              <a:t>v 64 – 80 %, </a:t>
            </a:r>
            <a:r>
              <a:rPr lang="cs-CZ" dirty="0"/>
              <a:t>shodné objekty </a:t>
            </a:r>
            <a:r>
              <a:rPr lang="cs-CZ" b="1" dirty="0"/>
              <a:t>na mapě </a:t>
            </a:r>
            <a:r>
              <a:rPr lang="cs-CZ" dirty="0"/>
              <a:t>byly úspěšně identifikovány v rozmezí </a:t>
            </a:r>
            <a:r>
              <a:rPr lang="cs-CZ" b="1" dirty="0"/>
              <a:t>53 – 70 %,</a:t>
            </a:r>
          </a:p>
          <a:p>
            <a:pPr lvl="0"/>
            <a:r>
              <a:rPr lang="cs-CZ" dirty="0"/>
              <a:t>pro věkovou skupinu respondentů v rozmezí </a:t>
            </a:r>
            <a:r>
              <a:rPr lang="cs-CZ" b="1" dirty="0"/>
              <a:t>11 a 19 </a:t>
            </a:r>
            <a:r>
              <a:rPr lang="cs-CZ" dirty="0"/>
              <a:t>let – nelze </a:t>
            </a:r>
            <a:r>
              <a:rPr lang="cs-CZ" b="1" dirty="0"/>
              <a:t>jednoznačně konstatovat, na kterém podkladu (mapa nebo snímek) jsou úspěšnější, </a:t>
            </a:r>
          </a:p>
          <a:p>
            <a:pPr lvl="0"/>
            <a:r>
              <a:rPr lang="cs-CZ" b="1" dirty="0"/>
              <a:t>poměr úspěšnosti dvojice snímek – mapa </a:t>
            </a:r>
            <a:r>
              <a:rPr lang="cs-CZ" dirty="0"/>
              <a:t>se s </a:t>
            </a:r>
            <a:r>
              <a:rPr lang="cs-CZ" b="1" dirty="0"/>
              <a:t>věkem respondentů vyrovnával</a:t>
            </a:r>
            <a:r>
              <a:rPr lang="cs-CZ" dirty="0"/>
              <a:t>, největší rozdíl v prospěch snímku měli </a:t>
            </a:r>
            <a:r>
              <a:rPr lang="cs-CZ" b="1" dirty="0"/>
              <a:t>žáci v 11 letech (+ 16 %). </a:t>
            </a:r>
            <a:r>
              <a:rPr lang="cs-CZ" dirty="0"/>
              <a:t>V </a:t>
            </a:r>
            <a:r>
              <a:rPr lang="cs-CZ" b="1" dirty="0"/>
              <a:t>19 l</a:t>
            </a:r>
            <a:r>
              <a:rPr lang="cs-CZ" dirty="0"/>
              <a:t>etech už zaznamenáváme o něco vyšší úspěšnost na mapě </a:t>
            </a:r>
            <a:r>
              <a:rPr lang="cs-CZ" b="1" dirty="0"/>
              <a:t>(+ 4 %</a:t>
            </a:r>
            <a:r>
              <a:rPr lang="cs-CZ" dirty="0"/>
              <a:t>), viz </a:t>
            </a:r>
            <a:r>
              <a:rPr lang="cs-CZ" dirty="0" smtClean="0"/>
              <a:t>obr</a:t>
            </a:r>
          </a:p>
          <a:p>
            <a:pPr lvl="0"/>
            <a:r>
              <a:rPr lang="cs-CZ" dirty="0" smtClean="0"/>
              <a:t> </a:t>
            </a:r>
            <a:r>
              <a:rPr lang="cs-CZ" b="1" dirty="0"/>
              <a:t>věk má významný vliv na objektivní úspěšnost </a:t>
            </a:r>
            <a:r>
              <a:rPr lang="cs-CZ" dirty="0"/>
              <a:t>interpretace a projevuje se i </a:t>
            </a:r>
            <a:r>
              <a:rPr lang="cs-CZ" b="1" dirty="0"/>
              <a:t> v  subjektivním vnímání </a:t>
            </a:r>
            <a:r>
              <a:rPr lang="cs-CZ" dirty="0"/>
              <a:t>obtížnosti interpretace. Žáci ve věku </a:t>
            </a:r>
            <a:r>
              <a:rPr lang="cs-CZ" b="1" dirty="0"/>
              <a:t>11 let jsou úspěšnější v práci s leteckým </a:t>
            </a:r>
            <a:r>
              <a:rPr lang="cs-CZ" dirty="0"/>
              <a:t>snímkem, snímek také preferují a vnímají ho jako snadněji čitelný (interpretovatelný). </a:t>
            </a:r>
            <a:r>
              <a:rPr lang="cs-CZ" b="1" dirty="0"/>
              <a:t>19-letí studenti mají výsledky interpretace na mapě a na snímku poměrně vyrovnané,</a:t>
            </a:r>
          </a:p>
          <a:p>
            <a:pPr lvl="0"/>
            <a:r>
              <a:rPr lang="cs-CZ" dirty="0"/>
              <a:t>výsledky testů potvrdily, že s věkem se </a:t>
            </a:r>
            <a:r>
              <a:rPr lang="cs-CZ" b="1" dirty="0"/>
              <a:t>rozvíjí schopnost abstraktního myšlení</a:t>
            </a:r>
            <a:r>
              <a:rPr lang="cs-CZ" dirty="0"/>
              <a:t>, které </a:t>
            </a:r>
            <a:r>
              <a:rPr lang="cs-CZ" b="1" dirty="0"/>
              <a:t>ulehčuje čtení mapy </a:t>
            </a:r>
            <a:r>
              <a:rPr lang="cs-CZ" dirty="0"/>
              <a:t>– převedení kódovaného obrazu na mapě do hodnocení reálné situace, úspěšnost interpretace objektů na mapě s věkem rostla,</a:t>
            </a:r>
          </a:p>
          <a:p>
            <a:pPr lvl="0"/>
            <a:r>
              <a:rPr lang="cs-CZ" dirty="0"/>
              <a:t>srovnáme-li výsledky respondentů podle pohlaví, pak na </a:t>
            </a:r>
            <a:r>
              <a:rPr lang="cs-CZ" b="1" dirty="0"/>
              <a:t>snímcích byla úspěšnost vyrovnaná </a:t>
            </a:r>
            <a:r>
              <a:rPr lang="cs-CZ" dirty="0" smtClean="0"/>
              <a:t>, </a:t>
            </a:r>
            <a:r>
              <a:rPr lang="cs-CZ" b="1" dirty="0"/>
              <a:t>chlapci byli s přibývajícím věkem úspěšnější na mapě </a:t>
            </a:r>
            <a:r>
              <a:rPr lang="cs-CZ" dirty="0"/>
              <a:t>(obr. 8.3), </a:t>
            </a:r>
          </a:p>
          <a:p>
            <a:r>
              <a:rPr lang="cs-CZ" dirty="0"/>
              <a:t>celá věková skupina </a:t>
            </a:r>
            <a:r>
              <a:rPr lang="cs-CZ" b="1" dirty="0"/>
              <a:t>19letých respondentů – dívek i chlapců – výrazně preferuje mapu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27435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678</Words>
  <Application>Microsoft Office PowerPoint</Application>
  <PresentationFormat>Vlastní</PresentationFormat>
  <Paragraphs>127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Office</vt:lpstr>
      <vt:lpstr>Vizuální interpretace leteckých a družicových snímků u dospívajících</vt:lpstr>
      <vt:lpstr>Interpretace leteckých a satelitních snímků</vt:lpstr>
      <vt:lpstr>Cíle výzkumu</vt:lpstr>
      <vt:lpstr>Příprava a zpracování testu</vt:lpstr>
      <vt:lpstr>Testované materiály </vt:lpstr>
      <vt:lpstr>Test</vt:lpstr>
      <vt:lpstr>Snímek 7</vt:lpstr>
      <vt:lpstr>Respondenti </vt:lpstr>
      <vt:lpstr>Dílčí závěry k vizuální interpretaci leteckých snímků u starších dětí a adolescentů</vt:lpstr>
      <vt:lpstr>Snímek a mapa – úspěšnost jejich identifikace v závislosti na věku respondentů</vt:lpstr>
      <vt:lpstr>úspěšnost jejich identifikace v závislosti na pohlaví respondentů   letecká data  - nahoře   mapa - dole </vt:lpstr>
      <vt:lpstr>Snímek a mapa – počet identifikovaných objektů</vt:lpstr>
      <vt:lpstr>Dílčí závěry k vizuální interpretaci družicových snímků v pravých a nepravých barvách u starších dětí a adolescentů. </vt:lpstr>
      <vt:lpstr>Úspěšnost identifikace objektů na snímku v přirozených a na snímku v nepřirozených barvách</vt:lpstr>
      <vt:lpstr>Snímek 15</vt:lpstr>
      <vt:lpstr>Snímek 16</vt:lpstr>
      <vt:lpstr>Subjektivní vnímání obtížnosti čtení různých typů snímků, preferenci mapy či snímku, zkušenost s využíváním snímků ve výuce.</vt:lpstr>
      <vt:lpstr>Snímek 18</vt:lpstr>
      <vt:lpstr>Snímek 19</vt:lpstr>
      <vt:lpstr>Snímek 20</vt:lpstr>
      <vt:lpstr>Snímek 21</vt:lpstr>
      <vt:lpstr>Shrnutí výsledků </vt:lpstr>
      <vt:lpstr>Děkuji za pozornost .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Vizuální interpretace leteckých a družicových snímků u dospívajících</dc:title>
  <dc:creator>Svatonova</dc:creator>
  <cp:lastModifiedBy>Svatonova</cp:lastModifiedBy>
  <cp:revision>13</cp:revision>
  <dcterms:created xsi:type="dcterms:W3CDTF">2015-10-04T19:54:17Z</dcterms:created>
  <dcterms:modified xsi:type="dcterms:W3CDTF">2015-10-05T12:25:06Z</dcterms:modified>
</cp:coreProperties>
</file>