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65" r:id="rId6"/>
    <p:sldId id="274" r:id="rId7"/>
    <p:sldId id="264" r:id="rId8"/>
    <p:sldId id="261" r:id="rId9"/>
    <p:sldId id="273" r:id="rId10"/>
    <p:sldId id="259" r:id="rId11"/>
    <p:sldId id="260" r:id="rId12"/>
    <p:sldId id="263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EA620-DDBD-45B0-8D3E-35AF7E5209F7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0D4C3FE-1DA0-4919-852B-E4B07C2F8CE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EA620-DDBD-45B0-8D3E-35AF7E5209F7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4C3FE-1DA0-4919-852B-E4B07C2F8CE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EA620-DDBD-45B0-8D3E-35AF7E5209F7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4C3FE-1DA0-4919-852B-E4B07C2F8CE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EA620-DDBD-45B0-8D3E-35AF7E5209F7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4C3FE-1DA0-4919-852B-E4B07C2F8CE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EA620-DDBD-45B0-8D3E-35AF7E5209F7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4C3FE-1DA0-4919-852B-E4B07C2F8CE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EA620-DDBD-45B0-8D3E-35AF7E5209F7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4C3FE-1DA0-4919-852B-E4B07C2F8CE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EA620-DDBD-45B0-8D3E-35AF7E5209F7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4C3FE-1DA0-4919-852B-E4B07C2F8CE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EA620-DDBD-45B0-8D3E-35AF7E5209F7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4C3FE-1DA0-4919-852B-E4B07C2F8CE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EA620-DDBD-45B0-8D3E-35AF7E5209F7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4C3FE-1DA0-4919-852B-E4B07C2F8CE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EA620-DDBD-45B0-8D3E-35AF7E5209F7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4C3FE-1DA0-4919-852B-E4B07C2F8CE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EA620-DDBD-45B0-8D3E-35AF7E5209F7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4C3FE-1DA0-4919-852B-E4B07C2F8CE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8BEA620-DDBD-45B0-8D3E-35AF7E5209F7}" type="datetimeFigureOut">
              <a:rPr lang="cs-CZ" smtClean="0"/>
              <a:pPr/>
              <a:t>5.11.2015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0D4C3FE-1DA0-4919-852B-E4B07C2F8CE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Mgr. Andrea Manová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cs-CZ" sz="9600" dirty="0" smtClean="0"/>
              <a:t>MIKULOV</a:t>
            </a:r>
            <a:endParaRPr lang="cs-CZ" sz="96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89475" y="548680"/>
            <a:ext cx="1485879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2372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6000" dirty="0" smtClean="0"/>
              <a:t>Historie města</a:t>
            </a:r>
            <a:endParaRPr lang="cs-CZ" sz="6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V r.1279 trhová osada povýšena na </a:t>
            </a:r>
            <a:r>
              <a:rPr lang="cs-CZ" b="1" dirty="0" smtClean="0"/>
              <a:t>městečko</a:t>
            </a:r>
          </a:p>
          <a:p>
            <a:r>
              <a:rPr lang="cs-CZ" dirty="0" smtClean="0"/>
              <a:t>V r.1410 povýšení na </a:t>
            </a:r>
            <a:r>
              <a:rPr lang="cs-CZ" b="1" dirty="0" smtClean="0"/>
              <a:t>město</a:t>
            </a:r>
          </a:p>
          <a:p>
            <a:r>
              <a:rPr lang="cs-CZ" dirty="0" smtClean="0"/>
              <a:t>Od konce 13.stol. do konce 16.stol. v držení </a:t>
            </a:r>
            <a:r>
              <a:rPr lang="cs-CZ" b="1" dirty="0" smtClean="0"/>
              <a:t>Liechtensteinů</a:t>
            </a:r>
          </a:p>
          <a:p>
            <a:r>
              <a:rPr lang="cs-CZ" dirty="0" smtClean="0"/>
              <a:t>Poté až do r.1945 v majetku </a:t>
            </a:r>
            <a:r>
              <a:rPr lang="cs-CZ" b="1" dirty="0" err="1" smtClean="0"/>
              <a:t>Dietrichsteinů</a:t>
            </a:r>
            <a:endParaRPr lang="cs-CZ" b="1" dirty="0" smtClean="0"/>
          </a:p>
          <a:p>
            <a:pPr marL="114300" indent="0">
              <a:buNone/>
            </a:pPr>
            <a:endParaRPr lang="cs-CZ" dirty="0"/>
          </a:p>
        </p:txBody>
      </p:sp>
      <p:pic>
        <p:nvPicPr>
          <p:cNvPr id="5122" name="Picture 2" descr="Panoramatický pohled na Mikulov ze Svatého kope&amp;ccaron;ku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1" y="4293094"/>
            <a:ext cx="8128205" cy="134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83324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6000" dirty="0" smtClean="0"/>
              <a:t>Židovská obec</a:t>
            </a:r>
            <a:endParaRPr lang="cs-CZ" sz="6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Od 1.pol.16.stol. do r.1851 byl Mikulov sídlem moravských zemských </a:t>
            </a:r>
            <a:r>
              <a:rPr lang="cs-CZ" b="1" dirty="0" smtClean="0"/>
              <a:t>rabínů</a:t>
            </a:r>
          </a:p>
          <a:p>
            <a:r>
              <a:rPr lang="cs-CZ" dirty="0" smtClean="0"/>
              <a:t>V 1.pol.18.stol. zde žila nejpočetnější </a:t>
            </a:r>
            <a:r>
              <a:rPr lang="cs-CZ" b="1" dirty="0" smtClean="0"/>
              <a:t>židovská obec </a:t>
            </a:r>
            <a:r>
              <a:rPr lang="cs-CZ" dirty="0" smtClean="0"/>
              <a:t>na Moravě</a:t>
            </a:r>
          </a:p>
          <a:p>
            <a:r>
              <a:rPr lang="cs-CZ" dirty="0" smtClean="0"/>
              <a:t>V 1.pol.19.stol. tvořili Židé téměř polovinu obyvatel</a:t>
            </a:r>
          </a:p>
          <a:p>
            <a:r>
              <a:rPr lang="cs-CZ" dirty="0" smtClean="0"/>
              <a:t>Zánik židovské komunity přinesla </a:t>
            </a:r>
            <a:r>
              <a:rPr lang="cs-CZ" b="1" dirty="0" smtClean="0"/>
              <a:t>II. světová válka</a:t>
            </a:r>
          </a:p>
          <a:p>
            <a:r>
              <a:rPr lang="cs-CZ" dirty="0" smtClean="0"/>
              <a:t>Dnes je památkou na židovské </a:t>
            </a:r>
            <a:r>
              <a:rPr lang="cs-CZ" b="1" dirty="0" smtClean="0"/>
              <a:t>ghetto</a:t>
            </a:r>
            <a:r>
              <a:rPr lang="cs-CZ" dirty="0" smtClean="0"/>
              <a:t> </a:t>
            </a:r>
            <a:r>
              <a:rPr lang="cs-CZ" b="1" dirty="0" smtClean="0"/>
              <a:t>synagoga</a:t>
            </a:r>
            <a:r>
              <a:rPr lang="cs-CZ" dirty="0" smtClean="0"/>
              <a:t>, 45 domů a </a:t>
            </a:r>
            <a:r>
              <a:rPr lang="cs-CZ" b="1" dirty="0" smtClean="0"/>
              <a:t>hřbitov</a:t>
            </a:r>
          </a:p>
          <a:p>
            <a:endParaRPr lang="cs-CZ" dirty="0"/>
          </a:p>
        </p:txBody>
      </p:sp>
      <p:pic>
        <p:nvPicPr>
          <p:cNvPr id="2050" name="Picture 2" descr="https://encrypted-tbn1.gstatic.com/images?q=tbn:ANd9GcS9Lm8UFwF4_MgvzESKYdxAsVn84zYppfws1btWy8r8i0Jvagr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725144"/>
            <a:ext cx="988186" cy="1324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28385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cs-CZ" sz="4800" dirty="0" smtClean="0"/>
              <a:t>Pamětihodnosti města</a:t>
            </a:r>
            <a:endParaRPr lang="cs-CZ" sz="4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Historické centrum má status </a:t>
            </a:r>
            <a:r>
              <a:rPr lang="cs-CZ" b="1" dirty="0" smtClean="0"/>
              <a:t>městské památkové rezervace</a:t>
            </a:r>
          </a:p>
          <a:p>
            <a:r>
              <a:rPr lang="cs-CZ" b="1" dirty="0" smtClean="0"/>
              <a:t>Hlavní pamětihodnosti města</a:t>
            </a:r>
            <a:r>
              <a:rPr lang="cs-CZ" dirty="0" smtClean="0"/>
              <a:t>: </a:t>
            </a:r>
          </a:p>
          <a:p>
            <a:r>
              <a:rPr lang="cs-CZ" dirty="0" smtClean="0"/>
              <a:t>Zámek Mikulov</a:t>
            </a:r>
          </a:p>
          <a:p>
            <a:r>
              <a:rPr lang="cs-CZ" dirty="0" err="1" smtClean="0"/>
              <a:t>Dietrichsteinská</a:t>
            </a:r>
            <a:r>
              <a:rPr lang="cs-CZ" dirty="0" smtClean="0"/>
              <a:t> hrobka</a:t>
            </a:r>
          </a:p>
          <a:p>
            <a:r>
              <a:rPr lang="cs-CZ" dirty="0" smtClean="0"/>
              <a:t>Židovská synagoga</a:t>
            </a:r>
          </a:p>
          <a:p>
            <a:r>
              <a:rPr lang="cs-CZ" dirty="0" smtClean="0"/>
              <a:t>Židovský hřbitov</a:t>
            </a:r>
          </a:p>
          <a:p>
            <a:r>
              <a:rPr lang="cs-CZ" dirty="0" smtClean="0"/>
              <a:t>Svatý kopeček</a:t>
            </a:r>
          </a:p>
          <a:p>
            <a:r>
              <a:rPr lang="cs-CZ" dirty="0" smtClean="0"/>
              <a:t>Kozí hrádek</a:t>
            </a:r>
          </a:p>
          <a:p>
            <a:r>
              <a:rPr lang="cs-CZ" dirty="0" smtClean="0"/>
              <a:t>Historické náměstí</a:t>
            </a:r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0705" y="3140968"/>
            <a:ext cx="4212468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81755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6000" dirty="0" smtClean="0"/>
              <a:t>Zámek Mikulov</a:t>
            </a:r>
            <a:endParaRPr lang="cs-CZ" sz="6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Zámek byl mnohokrát přestavován – zejména v pozdně </a:t>
            </a:r>
            <a:r>
              <a:rPr lang="cs-CZ" b="1" dirty="0" smtClean="0"/>
              <a:t>renesančním</a:t>
            </a:r>
            <a:r>
              <a:rPr lang="cs-CZ" dirty="0" smtClean="0"/>
              <a:t> a </a:t>
            </a:r>
            <a:r>
              <a:rPr lang="cs-CZ" b="1" dirty="0" smtClean="0"/>
              <a:t>barokním slohu</a:t>
            </a:r>
            <a:r>
              <a:rPr lang="cs-CZ" dirty="0" smtClean="0"/>
              <a:t> </a:t>
            </a:r>
          </a:p>
          <a:p>
            <a:r>
              <a:rPr lang="cs-CZ" dirty="0" smtClean="0"/>
              <a:t>Byl majetkem rodu Liechtensteinů a </a:t>
            </a:r>
            <a:r>
              <a:rPr lang="cs-CZ" dirty="0" err="1" smtClean="0"/>
              <a:t>Dietrichsteinů</a:t>
            </a:r>
            <a:r>
              <a:rPr lang="cs-CZ" dirty="0" smtClean="0"/>
              <a:t>  </a:t>
            </a:r>
          </a:p>
          <a:p>
            <a:endParaRPr lang="cs-CZ" dirty="0"/>
          </a:p>
        </p:txBody>
      </p:sp>
      <p:pic>
        <p:nvPicPr>
          <p:cNvPr id="4" name="Obrázek 3" descr="http://commondatastorage.googleapis.com/static.panoramio.com/photos/original/3674044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45024"/>
            <a:ext cx="3888512" cy="2356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 descr="http://upload.wikimedia.org/wikipedia/commons/5/5d/Mikulov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40968"/>
            <a:ext cx="3600440" cy="25910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234534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4800" dirty="0" err="1" smtClean="0"/>
              <a:t>Dietrichsteinská</a:t>
            </a:r>
            <a:r>
              <a:rPr lang="cs-CZ" sz="4800" dirty="0" smtClean="0"/>
              <a:t> hrobka</a:t>
            </a:r>
            <a:endParaRPr lang="cs-CZ" sz="4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Je rodinnou </a:t>
            </a:r>
            <a:r>
              <a:rPr lang="cs-CZ" b="1" dirty="0" smtClean="0"/>
              <a:t>hrobkou </a:t>
            </a:r>
            <a:r>
              <a:rPr lang="cs-CZ" b="1" dirty="0" err="1" smtClean="0"/>
              <a:t>Dietrichsteinů</a:t>
            </a:r>
            <a:r>
              <a:rPr lang="cs-CZ" b="1" dirty="0" smtClean="0"/>
              <a:t>   </a:t>
            </a:r>
          </a:p>
          <a:p>
            <a:r>
              <a:rPr lang="cs-CZ" dirty="0" smtClean="0"/>
              <a:t>Původně na jejím místě stála loretánská kaple, nad níž byl vybudován kostel </a:t>
            </a:r>
            <a:r>
              <a:rPr lang="cs-CZ" dirty="0" err="1" smtClean="0"/>
              <a:t>sv.Anny</a:t>
            </a:r>
            <a:endParaRPr lang="cs-CZ" dirty="0"/>
          </a:p>
        </p:txBody>
      </p:sp>
      <p:pic>
        <p:nvPicPr>
          <p:cNvPr id="4" name="Obrázek 3" descr="http://www.legrestour.com/fotogalerie/ceska-republika/obce/mikulov/detail/mikulov-1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36912"/>
            <a:ext cx="2160240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4" descr="https://encrypted-tbn3.gstatic.com/images?q=tbn:ANd9GcQBFjFTUPmXxTQ0JyrBMP0K3CwFwWML5Tw7vM-9GqDj1QmJWB1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736281"/>
            <a:ext cx="2619375" cy="17430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AutoShape 2" descr="data:image/jpeg;base64,/9j/4AAQSkZJRgABAQAAAQABAAD/2wCEAAkGBxQTEhQUEhQVFhUXGBsYGBcXFxkcFxcWGhgXFxcUFxgYHCggGBwlHBcYIjEiJSkrLi4uGB8zODMsNygtLisBCgoKDg0OGxAQGjQkHyQsLCwsLCwsLywsLCwsLCwsLCwsLCwsLCwsLCwsLCwsLCwsLCwsLCwsLCwsLCwsLCwsLP/AABEIAMIBAwMBIgACEQEDEQH/xAAcAAAABwEBAAAAAAAAAAAAAAAAAQIDBAUGBwj/xABFEAABAwIDBAcFBQUGBgMAAAABAAIRAyEEEjEFQVFhBhMicYGRoTKxwdHwFCNCUmIHcpKy4TNDgqLC8SRTY3OT0gij8v/EABoBAAIDAQEAAAAAAAAAAAAAAAEDAAIFBAb/xAAqEQACAgEDAwEJAQEAAAAAAAAAAQIRAxIhMQRBUWEFExQVIjJxgaFDQv/aAAwDAQACEQMRAD8AmBqGVOwgQvUHnRvKkkJ2EkhQsNwhCXCEIkEQhCXCEKEEQjhKhCFACYSgEN4EG86RaxO88koBC+waCASgEYCMBQAQCUAjARgKACASwEAEoBAgAEYCMBHChAQg8GDFis/tXa7s/VMJZr2w2dCfxGw04FRKlV5s7EVOFoHuC4snW44ujsh0WSSs1tEmBOvdHonQViHgH2qtZ0CLvfoLAdyZ+z0gZaO1BAc4k7jxOiT8xh4G/LpvudBalgLPdE8S8xTfL3nTLcAAG2q1uJwD6YBeInT5Lpx54ZEmmcuXBLG2mRgE40IgEsK7FE7CsDmEDLmFzOpA4H4KxbVptaOzmNpJOnkqNjoUilUjVc88dj4ZKNbhKocwEIhROcumxGiq9l4lxcGtFt/1uVkXOLsoMWnRZs4OMmjShkUopklBMkv3AeZ+SNKobqOUAIiE5CSQvTHnxuEUJyEUIhG4QhOQihQgiEUJyEiqwkHKYO481G6RFuV+J2qxpIEucJkN3HcDMRKgO25WPs0Gjm6oPc1p96q63Zc9xLQ4ntHeT5qA7aMuhskeA94K8/P2lmb+nZfg3Yez8KW+5fO2piCf7lscnO3ETqOKl7Ax9R9R7KjpgDKcgAe4loysg8CT4LO4fFtNiSD9cFsOhmyftD6vVn7xtMvpnMYzhzRlJGgIJE7pnUJPxudO7GS6TBpqieAjhL1vEayIgtcDDmkboO7cZF4RwvQ4sqywU49zBy43jk4vsJARwlAIwEwWEAlAIwEsBAgQaieyQRxEJwBVXSTaDqFMFoEukZvymLECIPj6peSahFyZfHBzkoozlSowCXOifPwAVdiNpN0aCTzn3TdQaxESQ421Lot9blFoAXMHuA+O9eZ+k9LuS24ozJj0/wBlMp7UgeyCfJV3VDg7zHzS+qNuzHjKlxJTNf0T6VU6NUuqS22WRdtzfS404LouzdritBLg+k/nI3i3CD7lxAsIFjfSLT5aroHQLAllA1Hgh1R0wZ9kSAYOkmT3QtHpWpfTX7M7q46frv8ARuxsXM45CQ0fm48AQNNFCr4Coz2mkDju8wn8Fj3MsDbgtBg8c143fXFNnky43vujmhDFkXhmRDUYKv8AbPZhrWgA3sN6pXBPx5NauhOTHodDmFxLm+ySJ+CsmY17yBv5aqpaFLw1SCCqZIJ71uGE2tr2NF2tzmxzF/egolNhcJI1RLP0o0FP0/rOfEJJCdhEWr0BjDUIoTuVFlRINwhlTmVCFCDWVZTpJt6oyoaTOxES6DmMibcBzWwhZTp4xgZTdl+8JgO/SLkHjfcubrHNYm4ujq6PS8qUlZisTULiBNgSb8TE89wShS4SQODfrgncDQLnOmIAkngE4cx9mI42E90rzcmz0MUiM9rgNCe9S8BtOth3h9B5Y+DdhgxwPEbyDaycGHzNJL7gXClbIpPD6cBwkyCN4m5PEdh1oI15hReoJehp9nbddVIc52c1HZnOLQM1iGkBgaA8OGQ2MkyPaV8AsH1hoyx2UGlGXQtcyQ6lUbeD+DjIyOv2itnsXFmrSDnZc2jsuk2I1J3ELW9mZFvD9mT7Rx8T/RKDUsNSg1LDVq2ZYgNRgJeVHCFkEgKn6WUaZw7nVDBbdl4mp+Fsb5MW9yuwFmun7D9nZANqjT6OAnhchJ6h1jlaH9OryxpmGrVLETui31H+ydwtA5A4uAHd/RRsTZp7m+4lDF1XZGtJEQCAPivOs9AH9p5lSaYzD2j9eKr2PMG3uR0apFpj1USYWyVhJmYsDcTfUDuFyLLr+ys3U0s/tZGz3wJXJ8I3Kav7rj5Nzj+Vdfw78zWu4gHzErR6F7szfaH2ofphSMLiS0623jkooSwF3ySfJmqTW6LA7ScRBv37lFSWhKhLUVHgs5OXIAE9QiRMxy1TSTiC7I7JAdByyJExaQpLgkeS/p7RosAa6pTaRqHPYHCbiQTwQXG6jA4lzu04mSXXJPElGsttWbKg0uTVZURan8qLKvQWYAxlRZU/lRZUbIM5UWVP5UWVGyDOVUnS1g6i/wCdsd9z7pWgyrP9Mj92wfqJ8mkf6lz9VKsMvwP6RXmj+TAE5abjxdx1Agx6p8YiGkQPmOP1xR9WDQaTBJcT6H5BZerq7vdaR9BedS1HoXLSX9B8uPJpNt8CwPK63PR7EmiKVRrcxp0Q8N/MQcSQLarHbMpwwga9UB5/7LabOZLGgSCMLMjWR1p1Fx/VLkyxX9M6AqVgHjq8r7loEBr7mziI7QeQJjtE/iWj2Fs51GmA92Z5AzECBawIBEzEAk6xMTKhiq3FmgXNLCWyQfaaWvygTo6DTeM0AkEHeYunbTo0nhryLQDNgBlJEk7rR3kLR9nUrlLtsZvXttKMe5KoYVzzDQSVc7F2M1xPW/hsW3EEgEAnuIMDiEWz9pYcw8MLQQCIJIgiZI4rKdMdt1evdToVCymQyoctnF4AEybgRlkb8o4merqM862VI5unwQb3ds3jNh0HNkF1iRMwZa4tdaOIKptt4ZjKmWnoGib70fQLEvxWDmo7tsqOlwHtExUlwmDd58k30xxbMOGFrc73ucHcbNIED98t8AUrDnadyk2NzYLVRSRDDEWIw7i1zYvBseMKP0W2z1wqZ2CWZRwklvaNt2YOjkQrzrp/CJ4mZ4X4rt97qWy2OF49Lpvc4NiWOAcHAghoBB1DhIIPOU7VotLabj+U+gkJ/pU0txGIv/fVR/8AY75Jim/7ql3Ee5YUlTN9OzLvmXa6uCutisBpNJGh9A4qlrjtn94+8q22O/7p3In4fNMlwUjyaCgPv4/NlH8TS34rpfRypmwtB3Gm30EfBcrquitSdzZ6OXT+hw/4ZrfyOezuyvIhP6J1P9HN16vHfqXICcaEGhLAWi2ZIAEaNCFUsEEsBIjtDuPw/qsl0w6bsw4dSoEPraF2rKZ5/mdy3b+CpKairYzHjlN0iLiabGvc06hxGsaEo1zDEYx73F73Oc5xkkuMk8UFnOrNhJ0dyYQ4S0gjiLjzRlqefTDLWAAngAOKQHtMAEGRIvqDvHFbEMsWk7MOeOUW1Q3lRZU9HohkTNQuhjKhlT+VFkR1EoYyrJ9PB/Zcg8nu7NvRbPIuedKKlWo+oXhjW05aGiSYB1J4nuXJ1uRLFXk7Ogg3lvwZ2qYo0hxzn0WVdv8AHctNiSQ1oMcuIBBPuVYcFS/V4u8NwWPFpGzNOXBcbObAff8ACwe9bDAZqQ0JLcK8xukUwb8tVntnYXI89oEOaJljHcYjMDHgnHbfqUqrQ3KWtLWFrmN7TXWLJYAcsO/DfTWAlabZdvY13R6majcDmtnrVSNJyOe7fvuSm/2gbN6utWazMewxwtMyCN2nsR5qhw/SB4osq0w0No53U23MAmcpNp05K46SY6s4te+pSzMz5TSbE9U91MZi8ZnjMx0CYunYrUX+RMkrX4NJsjDuFClYx1bDMcWg/FU3SWmGPD49pnqHNt3kEeSk0unGKIGeth2kxOWkZ/DNn1OZ8t14oNqbVNYDPXGsw0MaB2WEGzjN3OF40C78uVyx00cOLDpyak/J0f8AZrhOqwLXPgGo41O5phrfMNB8UP2hYEPoNqtaDkeC8yBDCCJP+LKFgML0mNGi1rMa4ZWGGxSgENruyjskm7KYnXt8TaLtbpC2oHNfiX1W5gRmdLXduu2cobfsspH/ABzvXNp7o6L33Nh0F2I/qqlXKC17gWXHaDcwJjv0WtoUahaRkaCOLYPmuLnbeH+zvpmrWmHEU+tqdVPWUMkUvZ9g1jf8s6xDOy9t4RjX5+sDjOUMNUAgU3BshjgJzkXN78ArLLJKqKvDFy1WVXSGu2picRll4NWp2hoZqOM3VfSrwGsg9g8CpGIqNNesaTSKZqPNMG0Uy9xYO0dcpG9IEiXEW11E7rRM7tYXO92dKpIon0JcSDYnmpuyRlDm6zy7reiksoG4GW28uYB4Sb+CFJt7lojeSe7cJPhKjbIkiZRr9oF1MOgQJdG+5sLra9BNu1H1nYcUm5Tmql2aC3QGBl7UuLbW1JWFa4Wl7fAOOu7QK66P7ep4WqKpDnCC0hjPwmCfbqa2CZhlpmmLzx1waOwBqMBZ3ox0wpY2o5lOlVblGYucG5QJgAkOME3tG4rSwtNSTVoxpQcXTCAQe4NBc4gACSSYAA1JJ0CRi8Sykx1Sq4MY0SXHQfM8lx/pj0xqYsljJZQBs3e+NHP/APXQczdLnkUUNw4XkfoWvTLp0ak0sK4tpiZqCQ59iCG7w255nksCXEoAE/XoOJWg2X0fkZq3Zbub+J3Ix7gs7Ln8mviwqKpFC1vee4EjzQXQqNEhoDaYDRpc6f4RCC5ffMfpRquluCNSiX05LmCS1ur2D2mczeR3Llz+l7s4fTaG5WhrQASIBN55g87rsdbosWXaHU+bHloHeAT7lxLp5g3UsZVpua0ZTLXAR1jHXa+NJ1BgC88EMUNOzZTM1P6khWyOllalULg5o6wtz2MQyTaJgmSJjeNFttk9PmVMzXtAeDAIPYImASd0jTuK5MyiSMwaSBMxeIgmfP3peGxeRwcA3UGItIuJj6suyOacftZxzwwlyju7ukOHES83/S7ly5hSGbWoOFqg8f6hYLYm1KWIZ2RTFWLh1Jr7CAXXAgXtdXJqANEMaQBcCnd3gBIv4hW+YZO6X9KfAwfdk7aXSxlF+XqnOGodmDQ4cQYPlrxhYTF131M76lUHOSSGtAibwASbDvlabFhlSi5zwHBk3a27SeGkTEm2nJZ3EuZksyDbWN3clZOpyZOTqwYIY1siA3Cl4GZwtuyieFiZ9yadsq2877WI+CuKVPsjK0fxD4FSWi3st8/6JDnI6NKKJuHDdHPPGfIblFrYSXZRnvrJPy+pV6zGNEi2vNV4xM1DcTzBveePP0CKlLyBpCW4FoAHa0sCTYb9NEoUQ0Wa71PmSpXWfqH8Ovqk1MQHNs6ZBjsm9tyilLyRpFZQotc4uAEbokd+ikCkwbo81Y7EwQfSpmADGoIvE6k8lZtpCnYGSRJIggAGI057pVtUr5K0jOsDY8fr4IFxBMX8bq/bsoU4kHLYTYiTAGl4uqvbJy1II7ssCZ4k8IUtk2IzWugS2I+uCDqTn6x4Sm6mNuB2ribu03XgW1UepiII9q5iAdI48kGEfZhXTHwUevhnZg2TzsAnaTzmMg+JKRiHCWkRO8ee/gpsAcGFAEfJJ+zj6j5J9rWbyPIpIFPj6KEIrsKAdSJ5pLsICYDtdTP9U5iDoW3B35d6ZqvtETe1tf6KyAzsvQrC4ehhaYpFoLmtfUOYmaha0EmSY3WFhwUjbnSjDYZv3j5dua1pJdEEgGIHeSsVs/HU8Ng2PdmEZg0NgFzi5xgSZk740WC2jtF9eoX1HST5AflbyCdDq58VsJn0OO9TbbZb9Kek9XGvl5y02nsUwbD9R/M7n7lWYLAvquysEn0Hedyk7L2S6pDnS1nHeeTR8f8AdbHA4ANbEZW8N55uO/61SMmdsfDGoqkQdkbIbTuAHv8AzEdlvJv14q7bQa3tPN+J939Ao79oBtqbcx5WHnBnv05qVjMOHtm8tFoMeHLvC5ueRg07abR+F3m0ejnAjxQWcdtkgkCnYHgPiUEaAd76R45tKmC+YLos0u3E6NBO5c+6X7Gw+0aYFOrTGIYPuySJIN+re03g+hvxB6VtFtJ0NrRB0mRy1WM6edFcOzCV64zNcxhLRqM1g0aTqRvT549UtSZWOSo6Wjz3tDD1KT306jXMe0lrmmRcbjuNiDO8EHRJLRc9rNrBG6+pOunofB/EF8Euc8kED2radkwTIsCOURZR6tYvcCBcANF500uVYSyVsfEvo12FszI9ki4dFju8FuMTthrmHK7tDi+CNcsjW8HfpKxeCa18kWyiSJGkzmFhOhPGCplZ7C1jX1Cyp7XZktcZIZJBPavc625QkTVyJZrqlVtWg9wqmQ0EXEOO9pGuW5IG/wAVRYlhMN3Ejdw/2UrDv+4tMBtgYJFmhpOW12lp8d6Rgn5njU6ergpFuhsOB6lVLIY3QaWGgt3oPxThMu9PkEnaP9o4CbwBAvqbAcTBTWGpkOaJmT3WkdkhSxg3VoX7IO4nv1381XspZqt76m/GYn0HkrbadSKhA3fJQ8Nd/gPiVZfaB8jWNaW5iCRB+HHdKjuYW0wZOg4R7IN+HBStqHs1O93pI+CPaVqZ7vSAPgrR7AZo9kU4pUgNeraT4huviCpOOqNfF4I9o7ssiW87gKnxTfumEkiGNNjA9loAKRg8E4du12kNl0e0PU/1RsqXlTEsfEZbaxGo0E8JVF0lM1KbvzF1geQI9yjVcGWMbni8AGZ1tvCXtmhlFBrREEgeDXix8EdgFJTZ96fAan8Rdv7wEunTisBuyk6zvaPiktBD3nhkP+Yj4p2ifvgf0O/0n4IMsidXEOHCEyxsvERcR709tT8Kj4N33jVWP2hfIdRhDoMWvv8AmmbTYCfHTjqnNqE5+zqYA7zA+KKtTLCWk3ABnykWPFEAZpuyySImwAUdtSDaD3+6ylvd9ye/4qrayXBswCbnfyCKfkDHcVXdWeA2XACG8hqY4Akm6nbM2VFQB8TEgHRw3kH8UcByVxgsIyk0W8NSe/j4pW13E03zHZBcB+KW9oEcNFRyvYuWjCxlh2ncBr6aBIw9XramVxEEE5RGlr/XomcBPXRIgEgCLmW5pnd3DglbHYG1XNt7dQG0XysLfLteaqogsi1SesewktY17W2El2cw0mT5m61lFkxzWX200trVoEzSDgL6te127xWswtSWDdaPK3wVtKoF7nOto9iq9vA/1QV9tHCN6186yjVQndKd6rzJgNaIm0yTOXcbi/cqfp/TY/A1WVT2XwNdTIIFrm40F4BV6KEOLpN9RaOHCVQdNspbRDqgZFTOTny9ljTmdMyYB0GpIXUJPN1bBw6oC5zqbIbmJItNiGnUSCI8YG6M11EvDTnYL5nBwsYG7KeB531Vntyt12LDcMA4uGUfqJNR5ME2gP8A8vFU+19lvw78jy0uiewSQJAdewMwZgiRIO8KjV8ga7kjaOEFJwaHtLX5S0jMZFrkae1NhOiry9wImRzFtZulYUSC21wfagbrQT56jh3yqeFDHdpmbQy0/hnUnQNnl8kOAIsdguJbUDgZAAm44C4Opsr3ZFP7wfXP4JjC7OaxnWMBAcGiDEi2e4Aga7t0TdS9nGKo+tzvkkuVp0PhwFXd9+CRYPk8gDqfFwQpEGuQBEOiNNIJTGMzEvtmDjNnG4BFrdyPZ1SapJgSc0HUWiIN0f8Akt3C2n/aO8FF2fd58P5VKx7pe48ymNnDtnw9wUX2kfJH2pOSpbe/d+ohObYtTPiPUpe1X/dP/wAXvKRtx/Z7pMcbm3JWXYD7ju0MYOy0m2VvoABbXirvB4luRgLhGVupA3An65LOsw7XEAtvE3vEcE4cKOceKNoFMm9JMS3I2HAw7cQYEjWFXvxYe2le7Xkazqx3km62HH+8qPRpdpo5mY7jACNoFBO9t/cz+cIUP7Zo/S4en9Ep/wDaO7h6Pb80X96yP1fylBhJ21Pw+PwULDu+8b3/ACUzaAs3x+ChscJb+8EIcBkP42lmqtA4g6xplNjxScdWzPBB7JBMWgOaYPoj2kW5gc1xBAAkggyD5x5KG+pMy46kt036qy4KvkmU70XD63FQQIcORHvUmlUAY4TMg8tygveguQmwyxTJFj1uWeWlyeJATu0qQNSoBHbpR506sQe/KkZvu3knR7XeBfN/NPVQXVKTuNJrTAMa3vusSpSQLBs+p97TP5hRJ7jTePeQnB2cU7/usOp0c17SfOE1sXCOdToPBAAYyRF5YTz5e9W1bBU3Vs5cc1jEmBGhjT6KhCD0jpjrWkkAGk9p43DgPWFbdH3TQYDqBHiAJ9b+KfrUWuIJAtyTtJoGiBCDi8DmeTa8e4IKcXjl5hBDSGzrC45+3bGRVw7N7WFwtN3ugGN/9n7l2MLhv7ezlxDOzJfSZDp9nK+rmAG+ZbfdHNdIkyvR/ZGHY6hVxdSmKNTrA6SXFv3bjTL2ZTAzFp38wBrQ7dMuYym/rGNbDDJLoMCDJJF47O6Y7peBoZsP94HEOcwNM2aMzQWtGgdFzA333KLtvY78NWNNxAdJ7IMlscTpM2sTolSa1Ft9JXisXZGD2W5gDBJh0kkwDPKB8zZYCvZwaDkLMhcWk5jZwaG5omWgATqQodFhaQ5zSdQQd/ZgADXee63crh+zy1jL5MoJIpus65hxP5u7khJgSbexb0q4NBrGAQ0j9+AwQHWG+T4prDslxkmwG7cBf3p2rgTRlsvu4k5wc2aBIOYA8LHT3ssk541vcG/4dL96UthseCdVotcwbhHjxUbHsBbvkXBGoPFVrdqPGcAN7JIBJMcp8o73NT5rOeOFwLHdIkG/0CFbS1uTUnsATl7WsX+Ke2ee2bb/AJJNQwHdx8jYpWy/aPeUHwW7je0YLBz+Kj7Zd2XX3u95S9oP7LRxj4Jva8ZXf4veVZdgPuHjIDmmYEEnwhQBtJznAMDQJAl58JMGGhP7aJLDHd6tOvgorcGQyRBBAcAbZqeYsLrOt2hEa71aMbVlJypl5jNmObSbVa/MCJdAIgcQCZhVxMG1v/ytNhZqYZ2WpTcWtIIyGxy6Tn1i0wsu4XA5/wClUi7LDVF56wzfsj+dideYrM7z/KVGpn7090/52FLn71h/VHmCrgLLaR7LTG/4KrqVDbvVpjD2G/W5VdYRHf8AAqsOAyHKYh0GZ1Tj2SZg7+G9QMfijTcTE3jU8yox2y78o/iKvpb3K2kWNbQ2PDx81HaDEFBtUuYDoSefGE61qHATW4LGODW5abDLWyS4iSAL9lhlS24yrIcAwQIjtEeVgq3ZWKbka06hk+AkfBWDMXTyh0jKTAPNVdhGtl4h4phrHjK0uH9necxkdp8WMqXnqEg9ZUnkKY+B+iqvAYsML2wSTVqRHg/3FWVXGNaxroPa7uHNSpN0iOkKLah1qVSP+5H8oRfZJ9oF371R7h6oDaDModuIJ8tU5h8fTeQGmZ0sffHJUdh2G/sLP+VT/hRqeGI0NyHXMPtvDuAy1WX0BIB5WN1yT/5AvDjg3tu371pM2zDIQB4F3pyXXsLsukwABgtpImO4aDwXMP8A5A05p4P96qfRi6Y6u4l0YHaFQU6ODqYVxLGtp1HkhpDcSxrSQZ1IJbbQBzBrKp8TtmrWf1lao5z3VCSTA7PAbmiSbBbPop0Bx2LbT64dTh2hwYalnZXuD3ZGRJBcAZdFtDAC6Lgf2b0GODiaTyP+gyd2tzw3Qo4hUjj32S1LMWO60ZmC0jKTDXHcYy/xd6Vs7Dlzy11gamXlEwT3artmK6A4eo0hwZugimGloEHK3KRlBg8+0brDdNtiYRjzh2PFGo1oANPC0Q1z3NBa59SQ7fc95Q92MeRXsg/2n4ltXFjIQ8NYBLSHC8nUaLGsdlzcVIpUoaA6ZAAIMTIteRMqqxph1uf+kfNLq2S6RDoMJZUMCC780TLg3KYdoTlOmrArZ1RwMOJJzN1P7hk9o3KoKDh1ZlpMuA1I3gkTFt1/1jgrOhdzWl0zJm97wTBjU9qN2aNybNbCo8j2KPtXtf1S9kPue8+9PYygAw33Hdy71U7OcTVewHKIn3SlqNoZe47iXf2Y/d94Q2qZZ4KRisHn/FEb4TFfASD2rgcI3IpLYjZH2vcEQT2gIGpvFke0K00X5tXDObAZqmYjrGgNEMymI43VfXxR6uZIIgyNQRvHBbfpR0dp0sDUe0uzNaxol5iHVaYLYOovN79kcE2CpUKnuzM9HdqVG0upaxsHMS4iOyQe0TPaN4HxSSe0O/8A0pvCYMNaDnIIERI01jzRUjJdH1YJKW7YxcEdz4qH90+8J1zu3T7wkYjCwZCa6kyCNRdXpELfFu+7Hh7lXVil0cV1g4QjqgEa+gVYxrkLdkLbh7I/eB9D81T51ZY8lzCNSCPryUCjg6j5ysc6NYBMeSbBbULky2wj/ux3/FTQomE2fWFODSfrw3KQMHW/5b/T5oPFK+CLJHyWmzqgzMHGm9vq4/H0QYZwjf01WxpwbfzlL2PU6tpFVjwZkdknd+kHmrQYKm6mWNkNcZtI80HFrlFlJPghbKdNRp/6lM/x0miPNW/SCiXNc1hg5jEECJmb7rFVeHYKdV7Zs0Uj4CWg99la7YxGR14iM08xkHxKkdqa8ke+xT4azGj8r3s/zEKFsns1qRH/ADHsPkI77J/BOzCpG6sT4GCfWVW9blr30FVp8TI8v6KtbsPY6HmQTQcEEugnacVjBTa5zpytBcTfQd2p5LHbb2mzEVKbm0iTTk03upkkExLg1zSG6CCRPMKz2Rt9uIpU6wdGZs5SbsOjmmN4IIlSa2OmD1kRexInvjUJ1imSdj4Zxp5qxc5zrwSeyNw3XT5p5Hgicp1mYB7yq120SNanqVh8T+1NjHVDSoV61Np7VTPlEwPYa4G38PdvJTJR1P7U3XMIGpkQO9cx6YdE8VicbUrUmNdSdlLX9YwAwxrSLunUEaKFW/axTqNcx1CqWvaWmHgHK4QYMWMHVTtn9LWBobhsAXxmu85nEl2btQ2dTpzVg7V6mX2rsuo2q9uV5vfKwuaHauaHAXAcSPBVdTYdUz2K/wD4nfJdpwmMe5jTUYGOcMxaNGk3jvv5ynDizwP14pd+gTglTo04D2KoEzLqZ79YTT9mvztObQQOyQu//bUKeNcdQOVz/wCtlNfoCjgtXCVYPa3Rdp89FXNwD2vLhUaCeEr0h9stf3n5Jt1Zhs5oPIgEKKS8Eo889VV31AfNKe90QcpPe7z0XfKuz8O6ZoUr6k0mT55UhnRvBxbCUP8AxM9bI6o+A7nnV+BOXLLd3Hy8VcdINq1MTTyOawGAJbIAAc12hcZ9kBd5wuxsPTM08NSaeIpsH9VKFJo/CPIWVve12K6Ty9TwDhB1E87nhKcp0nhzrXgbxz4r0N0m28zCUX1CJIs1umZx08FwnH451Wo6pUMveZcYPkOQ08EU9ROCuq9ad3u+abpsq/lPoprqw4omYpv5gjoRNTIeEo1GatPvt4J7rD+U+RUl1YfmHgR9blffaqIpy4ABouchFgOF7/NRxje4bdGbpbIe6M5ZTB/E9zdIHstmSbK7NA0aWXBMY6faqOcCSfcT4gDgtN0P2dQxNJ1Z9PSGhrhINy4ZhxEmRzU7aVKnTaSAGtG4DedAAN/IJuGSTewvKk4qnv8Aw5Vjdn4157ed3c9seABA8goL9i1hrRd5A+5brEbapmRDm8zlHl2p9FAx3SSmwdkZzyI9f6Jr0i05GNOGfTIc6m8AaktcB5wpNHab6ZBa90cJkDuBsndo7ZdUNzA4RYdw48yqiq6TZIlV7DE33NTh9tNeXPqPDXFgZwBglwMagi/HULSHbmGqW62ndoF3AXk8fBYHY72doPAPAkBP4ptOYpNHOwg9w3KriqDrd0bPZ2HaAS2O0ATHHiqfbGAeHPc2CCZjQmLjVUGDxzmGKRc3iCZbbf3KXjNoOqTJgb+aU40xmrYtR00eLdQLfrP/AKoKnpYOo4SA2DpJE+qCtpBrR12n+zXG0xlpbULW3hvVOAEmT/eHeSn8H0O2pSmMfRqzuq0nuHhDraromZBUIc/fsfa4MA7OcOJFcT5Osqx/QvaBo1af/CNFRxccj6ga0mJAaWE7hEkx5z1OEkqEOQN/ZbiHZZqYWhBuaf2io53f1r8o/wAMarpOxtmjDUGUWZA1ogBjS0cSYLnGSbkzvVq7vSHqN2Qac3mm45pwuCJzu5Ag1kQLfrROi6DQpRBhtLWSUohOR9fBSaGHi58EKCIw2G/EZ7lIe4AElAhKaNfldQJltodIjTJAq4Y3s0h+bx7QVM/p1XDiBTouA/fHjqV0J7QdwPeo9bC0yO0xhHAhp94RTQDkfTHpM7FU+rNNjQCCSC4zw1AhYpzFsOlL2PxNTI1rWgwA1oA52AWYxNHKfcnx4FshOpps0lKITTgVYBFdSTLqBM9qJ1t71PLE0+mpQRdDa+JpDKx5iANdw0EGyZxm28RVNJrnXFQOEwJIMiSO5JdhTxTFTBHiq0GyRjcJTfUcGvjW51cT2jNwAZJFuCrn4PgQe75IY2i9t4BA5SVENc70I6k+S0tLSpULfbVIzBOUW9bUAPdr3bzzKtcdsMNgNMnSzTd2aAYJPZ4+avqbF0UoeBpZH9oP5imClUYLm5pAkTAExN4neqtlkiaAQI3nX5JJebSCrluynlpeKZqEtHsz2TxjU+y7RVjaZzZdD+q0d86Jeo6VhT2sbdVk6+h+AQWlPQrFb2t/i+SCt7xg+Gj5R6MpG31xTg1CCCUJDSPr3okEWQbrnVR2a+A+CCCqwhN9rx+ae3IIKIDCCUfifeUSCsAXTFx3qYTc/W5BBBlkHFkhu/wQQQCOv08VBx5+6f8Aun4oIIgOIVDLnTe5+Cg4r2QgguhFGQXFN7kEEQCJSB8UEFCBPKacggowERzjJuVHrFGgllxjCDtjvP8AKtJtEdpv/cZ/OEEFaPBV8mTq6nvPvSW6hGggWOndAr0Gzf7wDwl9k50lpgsBIBOYCSLxkJjulBBLlwO/1Mm7atcWFaqANAKjoHqgggqHfS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AutoShape 4" descr="data:image/jpeg;base64,/9j/4AAQSkZJRgABAQAAAQABAAD/2wCEAAkGBxQTEhQUEhQVFhUXGBsYGBcXFxkcFxcWGhgXFxcUFxgYHCggGBwlHBcYIjEiJSkrLi4uGB8zODMsNygtLisBCgoKDg0OGxAQGjQkHyQsLCwsLCwsLywsLCwsLCwsLCwsLCwsLCwsLCwsLCwsLCwsLCwsLCwsLCwsLCwsLCwsLP/AABEIAMIBAwMBIgACEQEDEQH/xAAcAAAABwEBAAAAAAAAAAAAAAAAAQIDBAUGBwj/xABFEAABAwIDBAcFBQUGBgMAAAABAAIRAyEEEjEFQVFhBhMicYGRoTKxwdHwFCNCUmIHcpKy4TNDgqLC8SRTY3OT0gij8v/EABoBAAIDAQEAAAAAAAAAAAAAAAEDAAIFBAb/xAAqEQACAgEDAwEJAQEAAAAAAAAAAQIRAxIhMQRBUWEFExQVIjJxgaFDQv/aAAwDAQACEQMRAD8AmBqGVOwgQvUHnRvKkkJ2EkhQsNwhCXCEIkEQhCXCEKEEQjhKhCFACYSgEN4EG86RaxO88koBC+waCASgEYCMBQAQCUAjARgKACASwEAEoBAgAEYCMBHChAQg8GDFis/tXa7s/VMJZr2w2dCfxGw04FRKlV5s7EVOFoHuC4snW44ujsh0WSSs1tEmBOvdHonQViHgH2qtZ0CLvfoLAdyZ+z0gZaO1BAc4k7jxOiT8xh4G/LpvudBalgLPdE8S8xTfL3nTLcAAG2q1uJwD6YBeInT5Lpx54ZEmmcuXBLG2mRgE40IgEsK7FE7CsDmEDLmFzOpA4H4KxbVptaOzmNpJOnkqNjoUilUjVc88dj4ZKNbhKocwEIhROcumxGiq9l4lxcGtFt/1uVkXOLsoMWnRZs4OMmjShkUopklBMkv3AeZ+SNKobqOUAIiE5CSQvTHnxuEUJyEUIhG4QhOQihQgiEUJyEiqwkHKYO481G6RFuV+J2qxpIEucJkN3HcDMRKgO25WPs0Gjm6oPc1p96q63Zc9xLQ4ntHeT5qA7aMuhskeA94K8/P2lmb+nZfg3Yez8KW+5fO2piCf7lscnO3ETqOKl7Ax9R9R7KjpgDKcgAe4loysg8CT4LO4fFtNiSD9cFsOhmyftD6vVn7xtMvpnMYzhzRlJGgIJE7pnUJPxudO7GS6TBpqieAjhL1vEayIgtcDDmkboO7cZF4RwvQ4sqywU49zBy43jk4vsJARwlAIwEwWEAlAIwEsBAgQaieyQRxEJwBVXSTaDqFMFoEukZvymLECIPj6peSahFyZfHBzkoozlSowCXOifPwAVdiNpN0aCTzn3TdQaxESQ421Lot9blFoAXMHuA+O9eZ+k9LuS24ozJj0/wBlMp7UgeyCfJV3VDg7zHzS+qNuzHjKlxJTNf0T6VU6NUuqS22WRdtzfS404LouzdritBLg+k/nI3i3CD7lxAsIFjfSLT5aroHQLAllA1Hgh1R0wZ9kSAYOkmT3QtHpWpfTX7M7q46frv8ARuxsXM45CQ0fm48AQNNFCr4Coz2mkDju8wn8Fj3MsDbgtBg8c143fXFNnky43vujmhDFkXhmRDUYKv8AbPZhrWgA3sN6pXBPx5NauhOTHodDmFxLm+ySJ+CsmY17yBv5aqpaFLw1SCCqZIJ71uGE2tr2NF2tzmxzF/egolNhcJI1RLP0o0FP0/rOfEJJCdhEWr0BjDUIoTuVFlRINwhlTmVCFCDWVZTpJt6oyoaTOxES6DmMibcBzWwhZTp4xgZTdl+8JgO/SLkHjfcubrHNYm4ujq6PS8qUlZisTULiBNgSb8TE89wShS4SQODfrgncDQLnOmIAkngE4cx9mI42E90rzcmz0MUiM9rgNCe9S8BtOth3h9B5Y+DdhgxwPEbyDaycGHzNJL7gXClbIpPD6cBwkyCN4m5PEdh1oI15hReoJehp9nbddVIc52c1HZnOLQM1iGkBgaA8OGQ2MkyPaV8AsH1hoyx2UGlGXQtcyQ6lUbeD+DjIyOv2itnsXFmrSDnZc2jsuk2I1J3ELW9mZFvD9mT7Rx8T/RKDUsNSg1LDVq2ZYgNRgJeVHCFkEgKn6WUaZw7nVDBbdl4mp+Fsb5MW9yuwFmun7D9nZANqjT6OAnhchJ6h1jlaH9OryxpmGrVLETui31H+ydwtA5A4uAHd/RRsTZp7m+4lDF1XZGtJEQCAPivOs9AH9p5lSaYzD2j9eKr2PMG3uR0apFpj1USYWyVhJmYsDcTfUDuFyLLr+ys3U0s/tZGz3wJXJ8I3Kav7rj5Nzj+Vdfw78zWu4gHzErR6F7szfaH2ofphSMLiS0623jkooSwF3ySfJmqTW6LA7ScRBv37lFSWhKhLUVHgs5OXIAE9QiRMxy1TSTiC7I7JAdByyJExaQpLgkeS/p7RosAa6pTaRqHPYHCbiQTwQXG6jA4lzu04mSXXJPElGsttWbKg0uTVZURan8qLKvQWYAxlRZU/lRZUbIM5UWVP5UWVGyDOVUnS1g6i/wCdsd9z7pWgyrP9Mj92wfqJ8mkf6lz9VKsMvwP6RXmj+TAE5abjxdx1Agx6p8YiGkQPmOP1xR9WDQaTBJcT6H5BZerq7vdaR9BedS1HoXLSX9B8uPJpNt8CwPK63PR7EmiKVRrcxp0Q8N/MQcSQLarHbMpwwga9UB5/7LabOZLGgSCMLMjWR1p1Fx/VLkyxX9M6AqVgHjq8r7loEBr7mziI7QeQJjtE/iWj2Fs51GmA92Z5AzECBawIBEzEAk6xMTKhiq3FmgXNLCWyQfaaWvygTo6DTeM0AkEHeYunbTo0nhryLQDNgBlJEk7rR3kLR9nUrlLtsZvXttKMe5KoYVzzDQSVc7F2M1xPW/hsW3EEgEAnuIMDiEWz9pYcw8MLQQCIJIgiZI4rKdMdt1evdToVCymQyoctnF4AEybgRlkb8o4merqM862VI5unwQb3ds3jNh0HNkF1iRMwZa4tdaOIKptt4ZjKmWnoGib70fQLEvxWDmo7tsqOlwHtExUlwmDd58k30xxbMOGFrc73ucHcbNIED98t8AUrDnadyk2NzYLVRSRDDEWIw7i1zYvBseMKP0W2z1wqZ2CWZRwklvaNt2YOjkQrzrp/CJ4mZ4X4rt97qWy2OF49Lpvc4NiWOAcHAghoBB1DhIIPOU7VotLabj+U+gkJ/pU0txGIv/fVR/8AY75Jim/7ql3Ee5YUlTN9OzLvmXa6uCutisBpNJGh9A4qlrjtn94+8q22O/7p3In4fNMlwUjyaCgPv4/NlH8TS34rpfRypmwtB3Gm30EfBcrquitSdzZ6OXT+hw/4ZrfyOezuyvIhP6J1P9HN16vHfqXICcaEGhLAWi2ZIAEaNCFUsEEsBIjtDuPw/qsl0w6bsw4dSoEPraF2rKZ5/mdy3b+CpKairYzHjlN0iLiabGvc06hxGsaEo1zDEYx73F73Oc5xkkuMk8UFnOrNhJ0dyYQ4S0gjiLjzRlqefTDLWAAngAOKQHtMAEGRIvqDvHFbEMsWk7MOeOUW1Q3lRZU9HohkTNQuhjKhlT+VFkR1EoYyrJ9PB/Zcg8nu7NvRbPIuedKKlWo+oXhjW05aGiSYB1J4nuXJ1uRLFXk7Ogg3lvwZ2qYo0hxzn0WVdv8AHctNiSQ1oMcuIBBPuVYcFS/V4u8NwWPFpGzNOXBcbObAff8ACwe9bDAZqQ0JLcK8xukUwb8tVntnYXI89oEOaJljHcYjMDHgnHbfqUqrQ3KWtLWFrmN7TXWLJYAcsO/DfTWAlabZdvY13R6majcDmtnrVSNJyOe7fvuSm/2gbN6utWazMewxwtMyCN2nsR5qhw/SB4osq0w0No53U23MAmcpNp05K46SY6s4te+pSzMz5TSbE9U91MZi8ZnjMx0CYunYrUX+RMkrX4NJsjDuFClYx1bDMcWg/FU3SWmGPD49pnqHNt3kEeSk0unGKIGeth2kxOWkZ/DNn1OZ8t14oNqbVNYDPXGsw0MaB2WEGzjN3OF40C78uVyx00cOLDpyak/J0f8AZrhOqwLXPgGo41O5phrfMNB8UP2hYEPoNqtaDkeC8yBDCCJP+LKFgML0mNGi1rMa4ZWGGxSgENruyjskm7KYnXt8TaLtbpC2oHNfiX1W5gRmdLXduu2cobfsspH/ABzvXNp7o6L33Nh0F2I/qqlXKC17gWXHaDcwJjv0WtoUahaRkaCOLYPmuLnbeH+zvpmrWmHEU+tqdVPWUMkUvZ9g1jf8s6xDOy9t4RjX5+sDjOUMNUAgU3BshjgJzkXN78ArLLJKqKvDFy1WVXSGu2picRll4NWp2hoZqOM3VfSrwGsg9g8CpGIqNNesaTSKZqPNMG0Uy9xYO0dcpG9IEiXEW11E7rRM7tYXO92dKpIon0JcSDYnmpuyRlDm6zy7reiksoG4GW28uYB4Sb+CFJt7lojeSe7cJPhKjbIkiZRr9oF1MOgQJdG+5sLra9BNu1H1nYcUm5Tmql2aC3QGBl7UuLbW1JWFa4Wl7fAOOu7QK66P7ep4WqKpDnCC0hjPwmCfbqa2CZhlpmmLzx1waOwBqMBZ3ox0wpY2o5lOlVblGYucG5QJgAkOME3tG4rSwtNSTVoxpQcXTCAQe4NBc4gACSSYAA1JJ0CRi8Sykx1Sq4MY0SXHQfM8lx/pj0xqYsljJZQBs3e+NHP/APXQczdLnkUUNw4XkfoWvTLp0ak0sK4tpiZqCQ59iCG7w255nksCXEoAE/XoOJWg2X0fkZq3Zbub+J3Ix7gs7Ln8mviwqKpFC1vee4EjzQXQqNEhoDaYDRpc6f4RCC5ffMfpRquluCNSiX05LmCS1ur2D2mczeR3Llz+l7s4fTaG5WhrQASIBN55g87rsdbosWXaHU+bHloHeAT7lxLp5g3UsZVpua0ZTLXAR1jHXa+NJ1BgC88EMUNOzZTM1P6khWyOllalULg5o6wtz2MQyTaJgmSJjeNFttk9PmVMzXtAeDAIPYImASd0jTuK5MyiSMwaSBMxeIgmfP3peGxeRwcA3UGItIuJj6suyOacftZxzwwlyju7ukOHES83/S7ly5hSGbWoOFqg8f6hYLYm1KWIZ2RTFWLh1Jr7CAXXAgXtdXJqANEMaQBcCnd3gBIv4hW+YZO6X9KfAwfdk7aXSxlF+XqnOGodmDQ4cQYPlrxhYTF131M76lUHOSSGtAibwASbDvlabFhlSi5zwHBk3a27SeGkTEm2nJZ3EuZksyDbWN3clZOpyZOTqwYIY1siA3Cl4GZwtuyieFiZ9yadsq2877WI+CuKVPsjK0fxD4FSWi3st8/6JDnI6NKKJuHDdHPPGfIblFrYSXZRnvrJPy+pV6zGNEi2vNV4xM1DcTzBveePP0CKlLyBpCW4FoAHa0sCTYb9NEoUQ0Wa71PmSpXWfqH8Ovqk1MQHNs6ZBjsm9tyilLyRpFZQotc4uAEbokd+ikCkwbo81Y7EwQfSpmADGoIvE6k8lZtpCnYGSRJIggAGI057pVtUr5K0jOsDY8fr4IFxBMX8bq/bsoU4kHLYTYiTAGl4uqvbJy1II7ssCZ4k8IUtk2IzWugS2I+uCDqTn6x4Sm6mNuB2ribu03XgW1UepiII9q5iAdI48kGEfZhXTHwUevhnZg2TzsAnaTzmMg+JKRiHCWkRO8ee/gpsAcGFAEfJJ+zj6j5J9rWbyPIpIFPj6KEIrsKAdSJ5pLsICYDtdTP9U5iDoW3B35d6ZqvtETe1tf6KyAzsvQrC4ehhaYpFoLmtfUOYmaha0EmSY3WFhwUjbnSjDYZv3j5dua1pJdEEgGIHeSsVs/HU8Ng2PdmEZg0NgFzi5xgSZk740WC2jtF9eoX1HST5AflbyCdDq58VsJn0OO9TbbZb9Kek9XGvl5y02nsUwbD9R/M7n7lWYLAvquysEn0Hedyk7L2S6pDnS1nHeeTR8f8AdbHA4ANbEZW8N55uO/61SMmdsfDGoqkQdkbIbTuAHv8AzEdlvJv14q7bQa3tPN+J939Ao79oBtqbcx5WHnBnv05qVjMOHtm8tFoMeHLvC5ueRg07abR+F3m0ejnAjxQWcdtkgkCnYHgPiUEaAd76R45tKmC+YLos0u3E6NBO5c+6X7Gw+0aYFOrTGIYPuySJIN+re03g+hvxB6VtFtJ0NrRB0mRy1WM6edFcOzCV64zNcxhLRqM1g0aTqRvT549UtSZWOSo6Wjz3tDD1KT306jXMe0lrmmRcbjuNiDO8EHRJLRc9rNrBG6+pOunofB/EF8Euc8kED2radkwTIsCOURZR6tYvcCBcANF500uVYSyVsfEvo12FszI9ki4dFju8FuMTthrmHK7tDi+CNcsjW8HfpKxeCa18kWyiSJGkzmFhOhPGCplZ7C1jX1Cyp7XZktcZIZJBPavc625QkTVyJZrqlVtWg9wqmQ0EXEOO9pGuW5IG/wAVRYlhMN3Ejdw/2UrDv+4tMBtgYJFmhpOW12lp8d6Rgn5njU6ergpFuhsOB6lVLIY3QaWGgt3oPxThMu9PkEnaP9o4CbwBAvqbAcTBTWGpkOaJmT3WkdkhSxg3VoX7IO4nv1381XspZqt76m/GYn0HkrbadSKhA3fJQ8Nd/gPiVZfaB8jWNaW5iCRB+HHdKjuYW0wZOg4R7IN+HBStqHs1O93pI+CPaVqZ7vSAPgrR7AZo9kU4pUgNeraT4huviCpOOqNfF4I9o7ssiW87gKnxTfumEkiGNNjA9loAKRg8E4du12kNl0e0PU/1RsqXlTEsfEZbaxGo0E8JVF0lM1KbvzF1geQI9yjVcGWMbni8AGZ1tvCXtmhlFBrREEgeDXix8EdgFJTZ96fAan8Rdv7wEunTisBuyk6zvaPiktBD3nhkP+Yj4p2ifvgf0O/0n4IMsidXEOHCEyxsvERcR709tT8Kj4N33jVWP2hfIdRhDoMWvv8AmmbTYCfHTjqnNqE5+zqYA7zA+KKtTLCWk3ABnykWPFEAZpuyySImwAUdtSDaD3+6ylvd9ye/4qrayXBswCbnfyCKfkDHcVXdWeA2XACG8hqY4Akm6nbM2VFQB8TEgHRw3kH8UcByVxgsIyk0W8NSe/j4pW13E03zHZBcB+KW9oEcNFRyvYuWjCxlh2ncBr6aBIw9XramVxEEE5RGlr/XomcBPXRIgEgCLmW5pnd3DglbHYG1XNt7dQG0XysLfLteaqogsi1SesewktY17W2El2cw0mT5m61lFkxzWX200trVoEzSDgL6te127xWswtSWDdaPK3wVtKoF7nOto9iq9vA/1QV9tHCN6186yjVQndKd6rzJgNaIm0yTOXcbi/cqfp/TY/A1WVT2XwNdTIIFrm40F4BV6KEOLpN9RaOHCVQdNspbRDqgZFTOTny9ljTmdMyYB0GpIXUJPN1bBw6oC5zqbIbmJItNiGnUSCI8YG6M11EvDTnYL5nBwsYG7KeB531Vntyt12LDcMA4uGUfqJNR5ME2gP8A8vFU+19lvw78jy0uiewSQJAdewMwZgiRIO8KjV8ga7kjaOEFJwaHtLX5S0jMZFrkae1NhOiry9wImRzFtZulYUSC21wfagbrQT56jh3yqeFDHdpmbQy0/hnUnQNnl8kOAIsdguJbUDgZAAm44C4Opsr3ZFP7wfXP4JjC7OaxnWMBAcGiDEi2e4Aga7t0TdS9nGKo+tzvkkuVp0PhwFXd9+CRYPk8gDqfFwQpEGuQBEOiNNIJTGMzEvtmDjNnG4BFrdyPZ1SapJgSc0HUWiIN0f8Akt3C2n/aO8FF2fd58P5VKx7pe48ymNnDtnw9wUX2kfJH2pOSpbe/d+ohObYtTPiPUpe1X/dP/wAXvKRtx/Z7pMcbm3JWXYD7ju0MYOy0m2VvoABbXirvB4luRgLhGVupA3An65LOsw7XEAtvE3vEcE4cKOceKNoFMm9JMS3I2HAw7cQYEjWFXvxYe2le7Xkazqx3km62HH+8qPRpdpo5mY7jACNoFBO9t/cz+cIUP7Zo/S4en9Ep/wDaO7h6Pb80X96yP1fylBhJ21Pw+PwULDu+8b3/ACUzaAs3x+ChscJb+8EIcBkP42lmqtA4g6xplNjxScdWzPBB7JBMWgOaYPoj2kW5gc1xBAAkggyD5x5KG+pMy46kt036qy4KvkmU70XD63FQQIcORHvUmlUAY4TMg8tygveguQmwyxTJFj1uWeWlyeJATu0qQNSoBHbpR506sQe/KkZvu3knR7XeBfN/NPVQXVKTuNJrTAMa3vusSpSQLBs+p97TP5hRJ7jTePeQnB2cU7/usOp0c17SfOE1sXCOdToPBAAYyRF5YTz5e9W1bBU3Vs5cc1jEmBGhjT6KhCD0jpjrWkkAGk9p43DgPWFbdH3TQYDqBHiAJ9b+KfrUWuIJAtyTtJoGiBCDi8DmeTa8e4IKcXjl5hBDSGzrC45+3bGRVw7N7WFwtN3ugGN/9n7l2MLhv7ezlxDOzJfSZDp9nK+rmAG+ZbfdHNdIkyvR/ZGHY6hVxdSmKNTrA6SXFv3bjTL2ZTAzFp38wBrQ7dMuYym/rGNbDDJLoMCDJJF47O6Y7peBoZsP94HEOcwNM2aMzQWtGgdFzA333KLtvY78NWNNxAdJ7IMlscTpM2sTolSa1Ft9JXisXZGD2W5gDBJh0kkwDPKB8zZYCvZwaDkLMhcWk5jZwaG5omWgATqQodFhaQ5zSdQQd/ZgADXee63crh+zy1jL5MoJIpus65hxP5u7khJgSbexb0q4NBrGAQ0j9+AwQHWG+T4prDslxkmwG7cBf3p2rgTRlsvu4k5wc2aBIOYA8LHT3ssk541vcG/4dL96UthseCdVotcwbhHjxUbHsBbvkXBGoPFVrdqPGcAN7JIBJMcp8o73NT5rOeOFwLHdIkG/0CFbS1uTUnsATl7WsX+Ke2ee2bb/AJJNQwHdx8jYpWy/aPeUHwW7je0YLBz+Kj7Zd2XX3u95S9oP7LRxj4Jva8ZXf4veVZdgPuHjIDmmYEEnwhQBtJznAMDQJAl58JMGGhP7aJLDHd6tOvgorcGQyRBBAcAbZqeYsLrOt2hEa71aMbVlJypl5jNmObSbVa/MCJdAIgcQCZhVxMG1v/ytNhZqYZ2WpTcWtIIyGxy6Tn1i0wsu4XA5/wClUi7LDVF56wzfsj+dideYrM7z/KVGpn7090/52FLn71h/VHmCrgLLaR7LTG/4KrqVDbvVpjD2G/W5VdYRHf8AAqsOAyHKYh0GZ1Tj2SZg7+G9QMfijTcTE3jU8yox2y78o/iKvpb3K2kWNbQ2PDx81HaDEFBtUuYDoSefGE61qHATW4LGODW5abDLWyS4iSAL9lhlS24yrIcAwQIjtEeVgq3ZWKbka06hk+AkfBWDMXTyh0jKTAPNVdhGtl4h4phrHjK0uH9necxkdp8WMqXnqEg9ZUnkKY+B+iqvAYsML2wSTVqRHg/3FWVXGNaxroPa7uHNSpN0iOkKLah1qVSP+5H8oRfZJ9oF371R7h6oDaDModuIJ8tU5h8fTeQGmZ0sffHJUdh2G/sLP+VT/hRqeGI0NyHXMPtvDuAy1WX0BIB5WN1yT/5AvDjg3tu371pM2zDIQB4F3pyXXsLsukwABgtpImO4aDwXMP8A5A05p4P96qfRi6Y6u4l0YHaFQU6ODqYVxLGtp1HkhpDcSxrSQZ1IJbbQBzBrKp8TtmrWf1lao5z3VCSTA7PAbmiSbBbPop0Bx2LbT64dTh2hwYalnZXuD3ZGRJBcAZdFtDAC6Lgf2b0GODiaTyP+gyd2tzw3Qo4hUjj32S1LMWO60ZmC0jKTDXHcYy/xd6Vs7Dlzy11gamXlEwT3artmK6A4eo0hwZugimGloEHK3KRlBg8+0brDdNtiYRjzh2PFGo1oANPC0Q1z3NBa59SQ7fc95Q92MeRXsg/2n4ltXFjIQ8NYBLSHC8nUaLGsdlzcVIpUoaA6ZAAIMTIteRMqqxph1uf+kfNLq2S6RDoMJZUMCC780TLg3KYdoTlOmrArZ1RwMOJJzN1P7hk9o3KoKDh1ZlpMuA1I3gkTFt1/1jgrOhdzWl0zJm97wTBjU9qN2aNybNbCo8j2KPtXtf1S9kPue8+9PYygAw33Hdy71U7OcTVewHKIn3SlqNoZe47iXf2Y/d94Q2qZZ4KRisHn/FEb4TFfASD2rgcI3IpLYjZH2vcEQT2gIGpvFke0K00X5tXDObAZqmYjrGgNEMymI43VfXxR6uZIIgyNQRvHBbfpR0dp0sDUe0uzNaxol5iHVaYLYOovN79kcE2CpUKnuzM9HdqVG0upaxsHMS4iOyQe0TPaN4HxSSe0O/8A0pvCYMNaDnIIERI01jzRUjJdH1YJKW7YxcEdz4qH90+8J1zu3T7wkYjCwZCa6kyCNRdXpELfFu+7Hh7lXVil0cV1g4QjqgEa+gVYxrkLdkLbh7I/eB9D81T51ZY8lzCNSCPryUCjg6j5ysc6NYBMeSbBbULky2wj/ux3/FTQomE2fWFODSfrw3KQMHW/5b/T5oPFK+CLJHyWmzqgzMHGm9vq4/H0QYZwjf01WxpwbfzlL2PU6tpFVjwZkdknd+kHmrQYKm6mWNkNcZtI80HFrlFlJPghbKdNRp/6lM/x0miPNW/SCiXNc1hg5jEECJmb7rFVeHYKdV7Zs0Uj4CWg99la7YxGR14iM08xkHxKkdqa8ke+xT4azGj8r3s/zEKFsns1qRH/ADHsPkI77J/BOzCpG6sT4GCfWVW9blr30FVp8TI8v6KtbsPY6HmQTQcEEugnacVjBTa5zpytBcTfQd2p5LHbb2mzEVKbm0iTTk03upkkExLg1zSG6CCRPMKz2Rt9uIpU6wdGZs5SbsOjmmN4IIlSa2OmD1kRexInvjUJ1imSdj4Zxp5qxc5zrwSeyNw3XT5p5Hgicp1mYB7yq120SNanqVh8T+1NjHVDSoV61Np7VTPlEwPYa4G38PdvJTJR1P7U3XMIGpkQO9cx6YdE8VicbUrUmNdSdlLX9YwAwxrSLunUEaKFW/axTqNcx1CqWvaWmHgHK4QYMWMHVTtn9LWBobhsAXxmu85nEl2btQ2dTpzVg7V6mX2rsuo2q9uV5vfKwuaHauaHAXAcSPBVdTYdUz2K/wD4nfJdpwmMe5jTUYGOcMxaNGk3jvv5ynDizwP14pd+gTglTo04D2KoEzLqZ79YTT9mvztObQQOyQu//bUKeNcdQOVz/wCtlNfoCjgtXCVYPa3Rdp89FXNwD2vLhUaCeEr0h9stf3n5Jt1Zhs5oPIgEKKS8Eo889VV31AfNKe90QcpPe7z0XfKuz8O6ZoUr6k0mT55UhnRvBxbCUP8AxM9bI6o+A7nnV+BOXLLd3Hy8VcdINq1MTTyOawGAJbIAAc12hcZ9kBd5wuxsPTM08NSaeIpsH9VKFJo/CPIWVve12K6Ty9TwDhB1E87nhKcp0nhzrXgbxz4r0N0m28zCUX1CJIs1umZx08FwnH451Wo6pUMveZcYPkOQ08EU9ROCuq9ad3u+abpsq/lPoprqw4omYpv5gjoRNTIeEo1GatPvt4J7rD+U+RUl1YfmHgR9blffaqIpy4ABouchFgOF7/NRxje4bdGbpbIe6M5ZTB/E9zdIHstmSbK7NA0aWXBMY6faqOcCSfcT4gDgtN0P2dQxNJ1Z9PSGhrhINy4ZhxEmRzU7aVKnTaSAGtG4DedAAN/IJuGSTewvKk4qnv8Aw5Vjdn4157ed3c9seABA8goL9i1hrRd5A+5brEbapmRDm8zlHl2p9FAx3SSmwdkZzyI9f6Jr0i05GNOGfTIc6m8AaktcB5wpNHab6ZBa90cJkDuBsndo7ZdUNzA4RYdw48yqiq6TZIlV7DE33NTh9tNeXPqPDXFgZwBglwMagi/HULSHbmGqW62ndoF3AXk8fBYHY72doPAPAkBP4ptOYpNHOwg9w3KriqDrd0bPZ2HaAS2O0ATHHiqfbGAeHPc2CCZjQmLjVUGDxzmGKRc3iCZbbf3KXjNoOqTJgb+aU40xmrYtR00eLdQLfrP/AKoKnpYOo4SA2DpJE+qCtpBrR12n+zXG0xlpbULW3hvVOAEmT/eHeSn8H0O2pSmMfRqzuq0nuHhDraromZBUIc/fsfa4MA7OcOJFcT5Osqx/QvaBo1af/CNFRxccj6ga0mJAaWE7hEkx5z1OEkqEOQN/ZbiHZZqYWhBuaf2io53f1r8o/wAMarpOxtmjDUGUWZA1ogBjS0cSYLnGSbkzvVq7vSHqN2Qac3mm45pwuCJzu5Ag1kQLfrROi6DQpRBhtLWSUohOR9fBSaGHi58EKCIw2G/EZ7lIe4AElAhKaNfldQJltodIjTJAq4Y3s0h+bx7QVM/p1XDiBTouA/fHjqV0J7QdwPeo9bC0yO0xhHAhp94RTQDkfTHpM7FU+rNNjQCCSC4zw1AhYpzFsOlL2PxNTI1rWgwA1oA52AWYxNHKfcnx4FshOpps0lKITTgVYBFdSTLqBM9qJ1t71PLE0+mpQRdDa+JpDKx5iANdw0EGyZxm28RVNJrnXFQOEwJIMiSO5JdhTxTFTBHiq0GyRjcJTfUcGvjW51cT2jNwAZJFuCrn4PgQe75IY2i9t4BA5SVENc70I6k+S0tLSpULfbVIzBOUW9bUAPdr3bzzKtcdsMNgNMnSzTd2aAYJPZ4+avqbF0UoeBpZH9oP5imClUYLm5pAkTAExN4neqtlkiaAQI3nX5JJebSCrluynlpeKZqEtHsz2TxjU+y7RVjaZzZdD+q0d86Jeo6VhT2sbdVk6+h+AQWlPQrFb2t/i+SCt7xg+Gj5R6MpG31xTg1CCCUJDSPr3okEWQbrnVR2a+A+CCCqwhN9rx+ae3IIKIDCCUfifeUSCsAXTFx3qYTc/W5BBBlkHFkhu/wQQQCOv08VBx5+6f8Aun4oIIgOIVDLnTe5+Cg4r2QgguhFGQXFN7kEEQCJSB8UEFCBPKacggowERzjJuVHrFGgllxjCDtjvP8AKtJtEdpv/cZ/OEEFaPBV8mTq6nvPvSW6hGggWOndAr0Gzf7wDwl9k50lpgsBIBOYCSLxkJjulBBLlwO/1Mm7atcWFaqANAKjoHqgggqHfSP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032" name="Picture 8" descr="https://encrypted-tbn3.gstatic.com/images?q=tbn:ANd9GcTgNsuHwjrycSmu1AixmQJnNwNVxNGHeJZnKiI0ExVom5hRsdQaj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9747" y="3356992"/>
            <a:ext cx="2209800" cy="146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0116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5400" dirty="0" smtClean="0"/>
              <a:t>Židovská synagoga</a:t>
            </a:r>
            <a:endParaRPr lang="cs-CZ" sz="5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0375" y="1772816"/>
            <a:ext cx="8229600" cy="4373563"/>
          </a:xfr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Původně byla vystavěna v </a:t>
            </a:r>
            <a:r>
              <a:rPr lang="cs-CZ" b="1" dirty="0" smtClean="0"/>
              <a:t>renesančním slohu</a:t>
            </a:r>
            <a:r>
              <a:rPr lang="cs-CZ" dirty="0" smtClean="0"/>
              <a:t>, ale po požáru byla </a:t>
            </a:r>
            <a:r>
              <a:rPr lang="cs-CZ" b="1" dirty="0" smtClean="0"/>
              <a:t>barokně</a:t>
            </a:r>
            <a:r>
              <a:rPr lang="cs-CZ" dirty="0" smtClean="0"/>
              <a:t> přestavěna   </a:t>
            </a:r>
          </a:p>
          <a:p>
            <a:pPr marL="114300" indent="0">
              <a:buNone/>
            </a:pPr>
            <a:endParaRPr lang="cs-CZ" dirty="0"/>
          </a:p>
        </p:txBody>
      </p:sp>
      <p:pic>
        <p:nvPicPr>
          <p:cNvPr id="4" name="Obrázek 3" descr="http://www.jizni-morava.cz/doc/img/2241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80928"/>
            <a:ext cx="4320480" cy="2985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4" descr="https://encrypted-tbn3.gstatic.com/images?q=tbn:ANd9GcRASu_VhjREN9R3up7oC1o29J0bEol_E6RQHfoDkIdK2Asmyws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473388"/>
            <a:ext cx="285750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AutoShape 2" descr="data:image/jpeg;base64,/9j/4AAQSkZJRgABAQAAAQABAAD/2wCEAAkGBxQTEhUUEhQWFRUXFxgYGBcXFhgYHRcXGRccGBwXGBgcHSggGBwlHBUXITEhJSkrLi4uFx8zODMsNygtLisBCgoKDg0OGhAQGiwkHyQsLCwsLCwsLCwsLCwsLCwsLCwsLCwsLCwsLCwsLCwsLCwsLCwsLCwsLCwsLCwsLCwrLP/AABEIAKgBKwMBIgACEQEDEQH/xAAbAAACAwEBAQAAAAAAAAAAAAAEBQIDBgABB//EADwQAAIBAgQDBgUDBAAGAgMAAAECEQADBBIhMQVBUQYTImFxgZGhscHwIzLRFEJS4QcVYnKS8UOCFjNT/8QAGAEAAwEBAAAAAAAAAAAAAAAAAQIDAAT/xAAlEQACAwACAQQDAAMAAAAAAAAAAQIRIQMxEiIyQVEEE2EjcYH/2gAMAwEAAhEDEQA/APm1yyR51ytNHlapuWAf9VIoVrVlUG2w21rhc66VqMEV4tVi5UwaFBPWFeAVEmuFYxYTXk1Ga9omPa6dKjNTRZHvv7bVjBvDLkb7T/qnSgUitxEU0wTyIO4oMwSp1qx0zCokGKmtFGKGUAVWgqeI/dXW9TTCnrmoaVc6yaqg0jGRFwapuaCryKpu25PUClCCuhIMTv8AOT/NViyQI/BR6pyFRuWvOjYQB9PSh3SP2/Cj7lg0G1oiiKynvetSDCrIkbVE2geVEx5NdXhsjqfj/qo9z/1GsYmTVTsJ1qYsDrVgsKNYrABSQfMUDfsx6fm9O3tyIoC5b5GisA0K3WvbSyavuW4NQtqBM9PlNMKe3G8vOoBakxqOaiYfsKrC1aFJ2FWDDGkHBTVeYc6P/pPOoPgKxgLuFO3yrjhjyPxq84Qg1Yq+tAwJ/Tt5V53DdB8aOt25qbJrEmflWMLu4by+NSFg9aYHD1G7ajXf3isYEXDjmatJ0AHtVly3FEYa1z50Gw0eYbCdaMtWwuoFVsOhquwrDUtOp+E7fKlthobDWuDAVXhrwyny0P1pVxDiROiaDm3X0o3Rkmy3imPAOVBmbn0HqetD4Pi6gw8qfPb40HaEjT/3VVy2R/ulXK7K/pVGntYlW21qfOskog6EqfL70TZ4o67ww+BplJMR8bRonWhXvKuhOtUWeMIdCYPnp89jS9jMk8zNFiDVMQvI/GrQs0mFSt3CNjS0EPe6QwUDeRO8QOetTZZAnqPrVGHxckAjWeXpH3oq6ND6VjA13DR+2qSKPzCaruJrP4aZMDF9xY/PnXpw/MetF3rWYUC1s7SNABqxE6dBtRASazAJ6V7bBIjfzqNm1OgIB5xP1NG2bFFGKbdifSrLuDDCPnRVtQBr1pbxPiRWVtjMwjN/ikmBmPXyo0AW37MSG/POgysGKc4HhV66CzSoyhs905EfMxCi2xAC6Kx8RGgJpZdSftRprsAO7dagSPyP5qbCRVRSsA2QWvY61OKXcQukutpDlLCWb/FeceZoJWFuuy+/xO2hgkT0Gp+VVf8APLfOR6qaWthxbdlQaqWhj+7U6GRHIfM0xwnEM0m7DMZEk6R+0abT7c/Oi40hP2B1m+lzVSDpy/PKpXcOImlpwgOY2AVdSSCTllRGmWIOs9KZcPxPeKZ0YHKw89vhQlFrR4yT6KP6eK7u/EGH5+afCm5w9D3MNG230pBgO+rHYgfD71WqEghj9KPUda8KdB86AQDuQdOURVeAt6EjaWEehifXSmK2NKGwFrLbEHMNTMdTSykMkWolDYm+AIHvRUxrS11JGux5/nI1glL3yRHLp19arFokyfz0q7uwu+p6fyftUgDuTHSdPhU2yudItswNI1qDzOlSsJ4hNXFINDLA7ooNoHce40+VDvhx5EfA/GirhAMNqTyFc+Q7MJ6dPtWtGtgDW45SOh/mvEtjlKnoNvhR5t1VeXoJM8qZWZtfRBRXM0Vwsueg9asFtV1Op8/sKqQJ4S2dWOnSiLTkDU9d+VQVyRpUryc49QdJomCEGgPlXH0qGHmIPKr0HSlCVhaqYRuKIry4s78qdaB4VKk7CKLtW/gKqsL+edEXBAHxNOlgjYn45xDu9AcpciDE5RsWjnA2FUYHEORlw+HBt/2XLzFQXP8A8xIIz3J2gnLpApl2X4ZZxmIt98WIdyWyCSlseG3b6KzsCeseZr6FgHw+HugW3WzbVblu5eyh7meyx0VnDFBluW58MctDVIRYGzDYLsVibpP9XcfJKM2ZjYtAFCA7ArmiLRUEIP2jUTRPaXsjbtYcXMOzvkALjuLqKbZ2uW2eS4EasTsQdOep7W8XuW/6fvs8XEdiLigE90yujuUIAQAsSpghiBIB0Oxt26y3Gc3Lzsvc4QoFRHzKJYqDDDMfExBXLb0G4qnimsBb7Pht9eY969t2pEmnvajs8cIygtnBzqSRBz27hRpHIGAw8npDB5bVBprAmvC0ouYW+TfxNop3aOtpixEyRsAdSOsdafWxWg7IcFX+jW+pV2uO98KdCrITbCiAZDTsY2BqnFBPSfLKkfO8Ti75Xx2QQ2zATIPTff71cnErQMFXtEaFY0BG4y/yKduhymwyKVRyQyyWIIVsjRAgA+kk+VL1SR3bAZRqGO8b+HNz+e2+9NyQaV2c8ZRbqjuFXFz+FwIbwzE/UafzWk4hwpFezct6C9bJPmytqdPM/KkVvBWmQW8gF0N4jJ+fKDPyrVdneEpNtQxbwy2oPdvmOgHSADG+tI5Pxplox9VoOwXC5hG2j9w1ynz8q84l2euWgSV8PUbGfOmuP4Tdstng5f8AIbeVN/8A8mtf0yrfE5iVPtz+lc8mrZeN0fLrqZTB5fSoW2BNMOM92bhymOYgyGU8xQ1oqgLbAak0jlg6TH3DezTYpW7uFYAzJjWKzRwJtDIdCuYfA077K9rltOxVhGUjxGATyjqYmkq8Q74Zm3JM67E66/Gkl0OloFiDVVnCTyq1lgkGm3DkUkDlTroDM9iLMEkjQUtYMzdegAJPwivp3bfs/Zs2bRttmLrJ8+cjy1+VfPmRkPeKpOVhMaRM/YGkrf6G7CMPhWkFwQeY5zpVlyzqRPONZ3/irOH3hdlgSddVJ1G3hg7H0r3Ep4Wg6aR8JP561yylJSOmKTQq4hhGXxkjUwIPsOXlQeSB/qrcddJhdgpPvsJ8tqPwrMy/qnNIhZ/t9K6YX46c8qspwtwkEHcVfboe3hiGkmANPXUDT85UwGEM+HUHlrPp50vnFManWgrtRNnA/wBzak7L/NTs4chpYa8h50XiGKwqgvcY5VUbsx5eQG5PIAmupaQYPeuBBLMFUecAUGnFLbEIBcZo2W2x+AiT8KBxNu2b7Jfu540/SUuWMDwWRBykNOpIzAGSK1HZvE4lLh/oLC4eFhnuob11c5P9qjwxqoDkCIkmAadQsVyoVAgmNVYa5XVkYDzVgDV6U64h2QvXrp/q7t67iJtqjkjvIdS020VhaQAhv3OQJAiTqnOEuWna3eHjSNYjOpGZXABMBlIPrI5UsoUGM7ZxHWosK9ZvaqHxAHn6UiHYRa2PqP5rztExWyxG5SB6mF+9U2b8/Giu0ixhUucvCT/9WBP0roirRFumPuyWARVBLQVvKtywpUSmHUKhDwGL974oDa6+7bDcCui/cd3K9+wNy05JKWryuip3gkgzbAaQ0kjaJKrhn/ELLh+5wuEvX3z3jnb9O3Fy6zAyZJ0YchSviGNx2JYtexKYdSAMmHBzQGzCWkkEET+6q3QqeH0rjKYfCIL+KvoLgNqA9wmLYaGS2jEkyjvMfu06AVkz/wARsMltLWCwlzEXUGXOqi2pyyoJaCzAgzEc6y1rhOHVsxRrz83vOWJ9v5JotsUwGVTlX/FAFHwFL5xXyZRdgPFzjMU7viRasoxLd2DLSUVRA1I//Wh5DQ9ax922VYqdCDW1NDPaUnVQT6VCc7ZWMfs94jdy2bjf9JA9ToPrUuFdqP6ewLV3C3VCoFLajUycxDARMyBNVcYw7XFt2UEvduKigmJJMAE8tSK0eMwt21cXFXrTq6uCwhoKKkFEBABAK5jAEVbjxEpxUuzMWu0NpmY5ioZmOqzudNRPICrrWLtEvFwRMjxanYHQ8tzTbjmAt4ljiAotqBPdlNe7XNLPlOadB6GqX7EI3jtOrWZALrIlcxBZJlYAWd9ZG1VkpLs5UoN4WYMW3zEgESAunkvMedObWHCYx0tjKES2D/3d2pYnzkmlGM7Crbuoti9dykKWuDKwTM0AwCpYdY21MmCKlwV3ttiQ9w3HBde9OpYqSM2pO8dTStfaKRVamfRV7SqMMnermzFlPoOfzrBcStteYpbBaSSgUkzOminUbDSaSYdHtAgspDTtPXnJgbnQUb2W4wLN+29xgFUySSdpJ085kfmnDJ6dsULLnD7ouZW/TgkEuwXLDZCTPLMY/wDVRtcUQG4t1vAqsEKKWzPsIO2U7yY0q7tVxVcRecgQpOgO05i2wnmx/ms3j+HtAZSIYmVAbwepgyPOfWKVaO8OawXiCqqCX5HQAmdJOaBt6Uw4TdBvDOy20YqrOQQBr+9tdNz5VnFushcE6lSu8/u0mfT61yXLgAPLkdDtpodxTuGCeemtvXjce53ad4VkkqZAUaF9OWoq7hWOOVswCkRGsCNjvSPAvcWSO8RyNIjXmZnULAJjWYr6V2dwmFvYa7euaOLakRsCDlOg31X4GpyjlDp/IotcZXFOimQLYVNWBmBqRHLStR2g7IsApwue4rWpMR4tCcsmBrynQSOtYd0W3muIihSS0gawentR2C4h/wAwlLZvpikRLdsWrhCtbUeI3BllQJ5HdloQ47l0CcvGPZFuFWrf61suEuquuSM2hIYSBJIaTGnxoPFoGttkZtQTlKjbyjYbmjsRZugKjYp8RbCIVV0UGydfBmDNJCrtMDQUA40OkD7T+Cn/ACEnPyoPBfhVim7abfQjlz2otYj+K9UE9decbzy9f5rikaE6zr61PibljGmkjkTfnqN/zTb60XdTwiJ0AjloYUz7j5mhDsSZjyMURhApGmYRrq0g0r4fV/BlP0heGGs/4/U0Lb4OuLcM1/IC5tqoI0tgxcvXNQ2Ut4YETG9FG5lsO/TMfgsinvBuz91bbqFyG0llTp4VZSt65cMjxFu7tQwM5idgNO/jgjjnIv4fwnDWFVbVr9Vs6KGUANKZ0Lojd40hP2OxJPTlddxpCW7TADNhmuKjILYc2rkoGVIzTmMJAO5I0p3j8BatOLuJuW8OtvEFhlcIFe5aCl8xiYBA13kkjYBQe1+FUAYWxdxZi4jlUCoRoFm64CwMoOx3J3mq/wCiW/JTxNLpvOLQuG2bNkZ7Ya1DWnbO+SRKrnKwDqSZ60n7aMVYBrJs3SS0BAqC3CqqqZ8UZJOkAs1ecb7UY64yA93hh3ZtfoAXmCMVzBmaEnwD9uwml17CyxuXLl69cIgveuFzHQL+1R5RUZyVNFYxdpicAnqatTCn09aYZa5RXPZagb+kETJ3HwNN1vSioQCFmJE767bUvujSjLQ0FUU2lgjim9Ju5O506cvhVQ+9WkVCNT7H7fag5N9hqiMVArV5WqyK1hKCKoYa0S4qFYwPfvouLw/eNlRZcmYjTw68tRW5xnE7Ny0EXEC4CFQ/qZv3uqnmeRb4VgXwqXr90MCzBVW2oJHikS09Br132p1a7H4crcF12R7ZA/TIZXmNQrDNOsRPKuqEqRy8kbZtOKYy3btE+BmW2ziVB8RWAQesj1oq21hLQGVIt2SCM5AIjUZQYg5TI5zXzXBdlmbMEuvaAAMNsyn+6VMCJEjWOtE4TDYy4Xt2sV3kDKwc/uUkjw5wTGp6ETR/bF9g/Q/hm/Xg1gWYBdALYJCssTEsdpmRM8q+d8JQiyzf5fzTAY3HqtwnurmUMHKqsoIynxLA58p517ZSMMnUnWllJPUPGMljM/xItBgjz06+/lSIuSCpMA7n05elafE2TB86SYjDrMzB6Vxx06wBgS2h2/PjTLDYnTXpvQ1vDpB111qq7abI3sfnTDZRfxWzbaGZSSSASvMDSDofSvb1i2tsZBHnqD7zrQK3eXMa6fn5NVNcJOs0KNWhdu6Ijy+fKmVnEXRlS0pKMYdZEMJmNaVW7fPL7077P4YlhqYBmPIa69eVZIEi3EXMpKkNoSAQCdAdJI5jz6V9A7O8Z4fFi3dvYfMqXA63QtvK7XUOUltC0BtROx1rCYw6t5sf5phhMFaujurllAzDvFxL2l0y6NbLQC3iiJJAWdoBDwdaS5niHnaG3ZCK1nJ4ruIJKPmU/qwDvEkc+fnWaVJOu0RRC2bKIDYtC1J8YDOQbq+Fo7wkgCAJmDuKqXl+fgrcusbh9gFhrYz7nTbWflFU4u54jpRGDH6vrVuMsCToKSKoaYst3JDDmIPz/wB0xwduRG0gj5UE9kLJH5rR3CrslR0MUfmwr2sKOGLYMqpUsxYCTAiIkzypo/F8XcFwPiBaS6Ze3h0AnwBI725LAZVGw60DZtxp00+FFLZqq5fo5/D7Bf6K3mzlO8fncvE3nPqbhI+AFXXHJOpJ00k7enSru7q5cIWErrA18vP0pZSbGUUhLjpGUgf3rPpqPvVzpXcasxbM6QVPwIq/LImosoAMtRC0Z3BPKqzboWYGuCiML+0VC6mlTwQ8PoaZPAF5WhL8i4nigGREDUxO++wPwo4LQfE2yhX/AMXX4HQ/WiYuioMKDx3F0t6DxHyOg9TWexfaO42imPJR9z9qKAapxVNYi/xO9zLddS21Uf8ANrv+Z+J/mmoFn1fsbgVfNcMhmvMARocqqJE7gSw+FbHB8Ds4lhnbxgSpOsr58jGuu+9ZbsrwzEQEtlSonQpJGYyTP91HcQwGKwb5lZHBG4O0g6QTodao5R8SSjLys02G4ZatN3d1SVJ0OkeRkajYUo4/grNtg1m8EBaNj0IKk8uetSwfakthbguhc1sgkE65TABUjcgyfasZxXixK+C2fFuwzeIEzqDz5fGp+elKZqreIs5J/tnKYhgVZi2UiBzE9NKZ8Z7P2TZVrLAD92Unl5f7r5Y/Hoe2HQhQFzW8vhfLsSP7pE6+ZonC9pL5kbnZTlICgHoBrO1K5fSMl9s0tjhwY5CR6yKWdo+yNyxlZllSNCNRApndvhbVpxKu6uzAxpDEDTWDA60fZ7aWruFNu4ssIVRsYAMuB0kD40iHtnzO5heW1QGG8LieVOsUQW0/mlN3EwduUf7obZbyVCzDYY52g7Ag/WrbdptzFeWOIgs2WARp/wBw2P0okCdY1o6a4s5GYCDqOY3rRcDEIzRymk9qzKiNyY960eHWLLDpoPhRixZ18Ce5qOWp/wB/em2A7aWrDhWzqyIFJKllPiVthrEAUlLa+gpbxHD3CSFUlSFaRryy7e31qvFpD8iKpWa7H8WTEW7bW3zQb2YwRDNee4Brr+11PvQScvw8q4EmxYJtC0cpmFAzFGKlzG5JET0AHKo4ffX8ipcz9ZbhX+MFwR/UHrTHEpqfSgsOv6o9aYY3ST5UzFkLb671LAW4uKRtNRvnw/Co4BiGX1pCkemP2WGNO+DYcMdpH9y+XUUov7j0o7hmONpg8xGtMRY147wPugrqcyNqD9jS3h2K7q4rdPn5UX2k7W23Um2JUaFZHrmWJnflWRxPE8+HvOhju7ltSw0Kq4OoHPVWHLei2BGp/wCINq01t2swBlBMQADvOukelZ/B3gbaHSMo5z8/astY4m1tGeXJLshEAjJcRpGp+fmKo4XxNmDWhYa6r6lFaMuUEK6tvIztodDmilpjWj6TwHi62O9DhfHbIXMQJMiAJ39KGs4Frga6F/TDAMRymsriMMxtWhd0y5BlB8Uqxggg6QrH4U5sdojZR7GVj3pUAjUDL4gTzMiRp0oGHPabhNqyR3b5pUEjSQSJ5UB2e4f31zuwQpY6TtMbUssYq6+Y3iCZIEf4jQDYdK9w+IYM3dtleJU9DyPxpkAb4rCG25VhqDEUl7a4+yzNbw4IUIGYSCSQoJA168t/LlQvHeNXGRQ7fqNq55gj/f0rI8QxIZiyA2xMhQxO6wTm3JJ138qKRmy7Dsz3vDGVSLhnQDJ4teUTp0MjrULjWf6h2APc52YQBIUkxuNIJ28qGs2spLGDGnimIYRPUaNvVeHtgh5Oykjlry99PlVPFi2bT/iTiMKHW1YCHurVu3nVcpJAnMw2nKVGnQ+2EaJ025T0ovGBCwCkt4fLQ9CT5EbUbh79vKJBmI1ZJ09xRUQWb3A8Zu2CGtHxT9dPfej8N2suBg7/AKjRBOUGWIgSPKQTSHLXoQRHKpsagbjGLuAl1UEHUgDkZGo6a7eYoXhj3T4phQcpVidNI25RofamxXSK9RI+JPxM0KRhSMOjMWuDM05gIPiQDYGdOQ13inmIfNJVcvhEKOXOKp7gb/nWo94eVCTVBS0jeQhXcM2uoDcgOQHKY+dJ8I4BWRrEfGmmNv8A6bAiDlPvSG82gFBDjS4xnoIpPiGzNE7/AEpstv8AT11IGk9KQ35AY+1GKw03ovJhpGhmtPatErppSTg2HW5eRHbKpYAt0E719F4hwuz31xMK4Nu0mYuzfuKrLQRzkbeVaWAizPYe0VySdS2n/ieu+9PbSfpMPP7VRxLEWC2HFo7ZVck//IVafafhTwC0eHO6CWz5c+viEnUTrHhqfSHbtmHxMx66fOizjLqlctl2UIokQQYk6a6DxUJj2gqPf8+NajAp+mn/AGj6VbhbJ/kRUlouu4kPh7IyshQOpDCDrde4D5iHGvrVA0P51j70RxpoK9BJNL7bk++X+ftU+S3KynFkKDMHZJvEDcNt11p1f4WzozKJyjxDmBO/pSXD3cuInowPyBrZYntAFi7YQBwCtxDs42LAc51096bsnLDD4uxFsn/t+/8AIoXCnUHnNMsXjO9RyFyKQNOcgnX0gj4UvwUe80kisHhpb+ymkmMxheQuqryHPzozjmKK2h1bT89qyFvibW7qsu6a+9OlZJ4MsZw91RboBKe8A9D00j7VTwvANdOVZztMKP7+UDz1Nbmx2xwpt3lFsKLltAycg+maB/jM+m43rGXeLLYuBralsrQs8gDPKDmkTNEUpwvB7rMbS29TOYEaqRMzO2qn4U2HZp7dpO9shVdldWVtWB1Eny0/BVfDO2EYlb9xJYvLQT4tTOkxqDEc6at237xRahcjui5TI7tEcuo+ZGh6U6Vit0QuoJHpof8AdBtYII10G0bxyB5aTRL3wwBUggzqPhp8KpJqDxlVp6ggRQ9h4uD3FXTQN54YHzP0oxMxDx/Fyzt1MD0GlKcHhmd1VQWJ0A5Zv4q/iW6jqaJ4bfNlRcU22JZ0VGmVgKRc8JHNiBPQ6GrxRKTKOJWSt0odD0J29+fOqgCxjQQPtM+VH4tg6C49wteL+LwxAyyCrDaCsRHPzqzH8OsBWIxGcgWyFy/uZwC6k/8ATJ15x50zeipYV4TAo9tCZtMGywf7gQ3jg6nxwsD/AB61G3wFyAWS5JAJ8D8xPIRFW43jDuCWujPnL6JbWD4XDIwEqS4MgRsN5qgcYuDQYi4ANABccQB5A068RWpGxz1JXoaakprmLhWapq1ChqmprGCs1D3Vj0qU1Ri7sQPeg0FFeNHgM0lxzQRTPid7wDzI/PlSrE6mKwyD2xOZRrBgCR761nMVic7c4EinAQkab6/Ss+OG3ea8/wDIfSaaKSQOS28JWbgzgTrmFaUMQrBSRodjGnQ9aTNYYtblT4Pl5Ue92Nfzc/xQl/DRVdh6cPt3iCBBVTsYzGD08606OFwhtrtI09gKQ8CbVp6CPQ0wuX5Vuk/T/wBUK9IX7sEPEGlyOkCtbgHm2voKxN5/ET0/Pz0rU8Nu/pL6UYYbk1A/Hn28xHz/ANUuwzTl82+n/uruOPqKGwR8a+hP57ikl2PD2h2LaL484P2ovFXoJoXGauh8x9B/BqGOu6+32FNQkiN274W9vz5UOm0jfT8+tQa54W9vvVeHYfGlkh+PoddoxNi23OfqP9VgXBJJ6n71u8c+ayFO3h9taSJwa1zzH/7H7VRMi0J0LAGDtUjEfu5nn9K0Fvg9gf2T6kn70Tb4dZG1pP8AxFMLRksyAHxDc6T51xuKQYknWIB25VshYQbKo9AKrvYlUGumsaCt5G8QXgt79GIIysQJBGm/w1o0XKhcuyPhVStUpdlF0FZ6Axx0PsaA43xAJCk7gyJ18tN6p4TdLWmJJIkhZ3AAG/vWivkzIXOFG7BDhYJ5T96LTgOjTdPiMkKijXf23O1Twd3ep4LiQuEiCIEieY+1OJRUOAW+bOfcfxXf8jsjkT6saP72qWuVglI4XZG1tfeT9al/QWv/AOaf+Ipc+PdbhzHwTGwEDkZo/wDqKJhmtSBqoNXZqAC4VYrUMHr03awQstULl4AaxQbXjVF2DvrShLuI2WYDLsDJ3+1K2tsW/aY9Dr8qapcHMemsT6irxhlOpB186LqjJ6LVaOUHp7ULcxQgajfrVfEMUA9wD9qiPcf+6ShjtRcbQyno9NwkqNg2gO+7AUx4jwsImYOSSwEEDzpFg8Tom5CkExqf3AkfKmfFeJi4gVVecwOoHIHz86Xxozk2F8KvACWMAAan3pniGUWyVj2rEveIXKRAMb+WtP7DxhhHOfrTPEDtiu4fma1HDLn6S+lZV9/SnGFjIpO42+NBDTLOLNJHp96H4cfH7D7fzXmNefz861LhY8RP5tSvsZe0a3xsfL6D/dZ3tFiQHSQSQk76bkCPPT6VosSZX86Vk+1dyDbjmrD4EEfU08USkw7BXSyNIyzA1+tRtORvQHBL0i5PILr13mmKJOo1jfy86EkNB4Tx/EYNu31AJMjTppzofHcUNuCFBXn4oiTGgikfFrn6pU7gzPqAYqvEXS+p5CmoCVsa2uKXVfMWzAnVJ2E7g+VXYXjAXFMpeVaRvoGnSOQ5iklvEQSBpP0pfiFhjGnMUyQknXQ343j2GIzKxJQgCdtNYgbjWmPFeLZ7SlV10JPJT5fMVl7SlmAG5NPThWW3lMFY1I86EsDBXpZYxTGGFxivQzy59aa4XGhkknaQfYxWZvv3a5FJB/Narw2OZQQDoRPoTQ8bGnJInxO7mdiZmZ+VecMxpttE+E7+o50DcuEmevSok09ZRNy20aThWIEtB0Jn0/DJ96S38e3eF1OXUxHToetdwu9lf1qjEIVMEQZJ8t+VBKjN3poOF8YziGgN9R1o9r8AnoCfhWLBjXprWjzZkI6qR8RWaAmJr+LLhi25IPttHwFRt424oAVyANhVBEaV1NQp9DW5Us9dXVMocblQNyurqASOaos1dXUGEKsNtRqtXV1YBmcXYBZyVUyxOs9fWqRbzf2CR5V1dRCKmdlZiuhBO38VA4+91+Qrq6iarOXE3jGYnLInQRvWxviLaqOg/mvK6g3YYqhX3Z/PrTS0f0tOVdXVkGQMxkA+Zo7haQJ6z+fKurqV9hXtGESD5Vke0mmSRMF/t/FdXVRE5EOzVonvDpEKJnmJ0inNnCsDKkfT2rq6hIMehR2vwzDu7pEFgVbbcaifafgKzwfqa6up6Jt0zs9QumYrq6sAt4Yf1V9T9DT9bhbwD38hO1e11JMtB+j/AKKuOW4cHkyj5fgoC4a8rqaPRKXZXXV7XU4pO2Y1n88qne1APl1murqASCoKMt3WA0Jrq6gYoxKT4ufOhq9rqKA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AutoShape 4" descr="data:image/jpeg;base64,/9j/4AAQSkZJRgABAQAAAQABAAD/2wCEAAkGBxQTEhUUEhQWFRUXFxgYGBcXFhgYHRcXGRccGBwXGBgcHSggGBwlHBUXITEhJSkrLi4uFx8zODMsNygtLisBCgoKDg0OGhAQGiwkHyQsLCwsLCwsLCwsLCwsLCwsLCwsLCwsLCwsLCwsLCwsLCwsLCwsLCwsLCwsLCwsLCwrLP/AABEIAKgBKwMBIgACEQEDEQH/xAAbAAACAwEBAQAAAAAAAAAAAAAEBQIDBgABB//EADwQAAIBAgQDBgUDBAAGAgMAAAECEQADBBIhMQVBUQYTImFxgZGhscHwIzLRFEJS4QcVYnKS8UOCFjNT/8QAGAEAAwEBAAAAAAAAAAAAAAAAAQIDAAT/xAAlEQACAwACAQQDAAMAAAAAAAAAAQIRIQMxEiIyQVEEE2EjcYH/2gAMAwEAAhEDEQA/APm1yyR51ytNHlapuWAf9VIoVrVlUG2w21rhc66VqMEV4tVi5UwaFBPWFeAVEmuFYxYTXk1Ga9omPa6dKjNTRZHvv7bVjBvDLkb7T/qnSgUitxEU0wTyIO4oMwSp1qx0zCokGKmtFGKGUAVWgqeI/dXW9TTCnrmoaVc6yaqg0jGRFwapuaCryKpu25PUClCCuhIMTv8AOT/NViyQI/BR6pyFRuWvOjYQB9PSh3SP2/Cj7lg0G1oiiKynvetSDCrIkbVE2geVEx5NdXhsjqfj/qo9z/1GsYmTVTsJ1qYsDrVgsKNYrABSQfMUDfsx6fm9O3tyIoC5b5GisA0K3WvbSyavuW4NQtqBM9PlNMKe3G8vOoBakxqOaiYfsKrC1aFJ2FWDDGkHBTVeYc6P/pPOoPgKxgLuFO3yrjhjyPxq84Qg1Yq+tAwJ/Tt5V53DdB8aOt25qbJrEmflWMLu4by+NSFg9aYHD1G7ajXf3isYEXDjmatJ0AHtVly3FEYa1z50Gw0eYbCdaMtWwuoFVsOhquwrDUtOp+E7fKlthobDWuDAVXhrwyny0P1pVxDiROiaDm3X0o3Rkmy3imPAOVBmbn0HqetD4Pi6gw8qfPb40HaEjT/3VVy2R/ulXK7K/pVGntYlW21qfOskog6EqfL70TZ4o67ww+BplJMR8bRonWhXvKuhOtUWeMIdCYPnp89jS9jMk8zNFiDVMQvI/GrQs0mFSt3CNjS0EPe6QwUDeRO8QOetTZZAnqPrVGHxckAjWeXpH3oq6ND6VjA13DR+2qSKPzCaruJrP4aZMDF9xY/PnXpw/MetF3rWYUC1s7SNABqxE6dBtRASazAJ6V7bBIjfzqNm1OgIB5xP1NG2bFFGKbdifSrLuDDCPnRVtQBr1pbxPiRWVtjMwjN/ikmBmPXyo0AW37MSG/POgysGKc4HhV66CzSoyhs905EfMxCi2xAC6Kx8RGgJpZdSftRprsAO7dagSPyP5qbCRVRSsA2QWvY61OKXcQukutpDlLCWb/FeceZoJWFuuy+/xO2hgkT0Gp+VVf8APLfOR6qaWthxbdlQaqWhj+7U6GRHIfM0xwnEM0m7DMZEk6R+0abT7c/Oi40hP2B1m+lzVSDpy/PKpXcOImlpwgOY2AVdSSCTllRGmWIOs9KZcPxPeKZ0YHKw89vhQlFrR4yT6KP6eK7u/EGH5+afCm5w9D3MNG230pBgO+rHYgfD71WqEghj9KPUda8KdB86AQDuQdOURVeAt6EjaWEehifXSmK2NKGwFrLbEHMNTMdTSykMkWolDYm+AIHvRUxrS11JGux5/nI1glL3yRHLp19arFokyfz0q7uwu+p6fyftUgDuTHSdPhU2yudItswNI1qDzOlSsJ4hNXFINDLA7ooNoHce40+VDvhx5EfA/GirhAMNqTyFc+Q7MJ6dPtWtGtgDW45SOh/mvEtjlKnoNvhR5t1VeXoJM8qZWZtfRBRXM0Vwsueg9asFtV1Op8/sKqQJ4S2dWOnSiLTkDU9d+VQVyRpUryc49QdJomCEGgPlXH0qGHmIPKr0HSlCVhaqYRuKIry4s78qdaB4VKk7CKLtW/gKqsL+edEXBAHxNOlgjYn45xDu9AcpciDE5RsWjnA2FUYHEORlw+HBt/2XLzFQXP8A8xIIz3J2gnLpApl2X4ZZxmIt98WIdyWyCSlseG3b6KzsCeseZr6FgHw+HugW3WzbVblu5eyh7meyx0VnDFBluW58MctDVIRYGzDYLsVibpP9XcfJKM2ZjYtAFCA7ArmiLRUEIP2jUTRPaXsjbtYcXMOzvkALjuLqKbZ2uW2eS4EasTsQdOep7W8XuW/6fvs8XEdiLigE90yujuUIAQAsSpghiBIB0Oxt26y3Gc3Lzsvc4QoFRHzKJYqDDDMfExBXLb0G4qnimsBb7Pht9eY969t2pEmnvajs8cIygtnBzqSRBz27hRpHIGAw8npDB5bVBprAmvC0ouYW+TfxNop3aOtpixEyRsAdSOsdafWxWg7IcFX+jW+pV2uO98KdCrITbCiAZDTsY2BqnFBPSfLKkfO8Ti75Xx2QQ2zATIPTff71cnErQMFXtEaFY0BG4y/yKduhymwyKVRyQyyWIIVsjRAgA+kk+VL1SR3bAZRqGO8b+HNz+e2+9NyQaV2c8ZRbqjuFXFz+FwIbwzE/UafzWk4hwpFezct6C9bJPmytqdPM/KkVvBWmQW8gF0N4jJ+fKDPyrVdneEpNtQxbwy2oPdvmOgHSADG+tI5Pxplox9VoOwXC5hG2j9w1ynz8q84l2euWgSV8PUbGfOmuP4Tdstng5f8AIbeVN/8A8mtf0yrfE5iVPtz+lc8mrZeN0fLrqZTB5fSoW2BNMOM92bhymOYgyGU8xQ1oqgLbAak0jlg6TH3DezTYpW7uFYAzJjWKzRwJtDIdCuYfA077K9rltOxVhGUjxGATyjqYmkq8Q74Zm3JM67E66/Gkl0OloFiDVVnCTyq1lgkGm3DkUkDlTroDM9iLMEkjQUtYMzdegAJPwivp3bfs/Zs2bRttmLrJ8+cjy1+VfPmRkPeKpOVhMaRM/YGkrf6G7CMPhWkFwQeY5zpVlyzqRPONZ3/irOH3hdlgSddVJ1G3hg7H0r3Ep4Wg6aR8JP561yylJSOmKTQq4hhGXxkjUwIPsOXlQeSB/qrcddJhdgpPvsJ8tqPwrMy/qnNIhZ/t9K6YX46c8qspwtwkEHcVfboe3hiGkmANPXUDT85UwGEM+HUHlrPp50vnFManWgrtRNnA/wBzak7L/NTs4chpYa8h50XiGKwqgvcY5VUbsx5eQG5PIAmupaQYPeuBBLMFUecAUGnFLbEIBcZo2W2x+AiT8KBxNu2b7Jfu540/SUuWMDwWRBykNOpIzAGSK1HZvE4lLh/oLC4eFhnuob11c5P9qjwxqoDkCIkmAadQsVyoVAgmNVYa5XVkYDzVgDV6U64h2QvXrp/q7t67iJtqjkjvIdS020VhaQAhv3OQJAiTqnOEuWna3eHjSNYjOpGZXABMBlIPrI5UsoUGM7ZxHWosK9ZvaqHxAHn6UiHYRa2PqP5rztExWyxG5SB6mF+9U2b8/Giu0ixhUucvCT/9WBP0roirRFumPuyWARVBLQVvKtywpUSmHUKhDwGL974oDa6+7bDcCui/cd3K9+wNy05JKWryuip3gkgzbAaQ0kjaJKrhn/ELLh+5wuEvX3z3jnb9O3Fy6zAyZJ0YchSviGNx2JYtexKYdSAMmHBzQGzCWkkEET+6q3QqeH0rjKYfCIL+KvoLgNqA9wmLYaGS2jEkyjvMfu06AVkz/wARsMltLWCwlzEXUGXOqi2pyyoJaCzAgzEc6y1rhOHVsxRrz83vOWJ9v5JotsUwGVTlX/FAFHwFL5xXyZRdgPFzjMU7viRasoxLd2DLSUVRA1I//Wh5DQ9ax922VYqdCDW1NDPaUnVQT6VCc7ZWMfs94jdy2bjf9JA9ToPrUuFdqP6ewLV3C3VCoFLajUycxDARMyBNVcYw7XFt2UEvduKigmJJMAE8tSK0eMwt21cXFXrTq6uCwhoKKkFEBABAK5jAEVbjxEpxUuzMWu0NpmY5ioZmOqzudNRPICrrWLtEvFwRMjxanYHQ8tzTbjmAt4ljiAotqBPdlNe7XNLPlOadB6GqX7EI3jtOrWZALrIlcxBZJlYAWd9ZG1VkpLs5UoN4WYMW3zEgESAunkvMedObWHCYx0tjKES2D/3d2pYnzkmlGM7Crbuoti9dykKWuDKwTM0AwCpYdY21MmCKlwV3ttiQ9w3HBde9OpYqSM2pO8dTStfaKRVamfRV7SqMMnermzFlPoOfzrBcStteYpbBaSSgUkzOminUbDSaSYdHtAgspDTtPXnJgbnQUb2W4wLN+29xgFUySSdpJ085kfmnDJ6dsULLnD7ouZW/TgkEuwXLDZCTPLMY/wDVRtcUQG4t1vAqsEKKWzPsIO2U7yY0q7tVxVcRecgQpOgO05i2wnmx/ms3j+HtAZSIYmVAbwepgyPOfWKVaO8OawXiCqqCX5HQAmdJOaBt6Uw4TdBvDOy20YqrOQQBr+9tdNz5VnFushcE6lSu8/u0mfT61yXLgAPLkdDtpodxTuGCeemtvXjce53ad4VkkqZAUaF9OWoq7hWOOVswCkRGsCNjvSPAvcWSO8RyNIjXmZnULAJjWYr6V2dwmFvYa7euaOLakRsCDlOg31X4GpyjlDp/IotcZXFOimQLYVNWBmBqRHLStR2g7IsApwue4rWpMR4tCcsmBrynQSOtYd0W3muIihSS0gawentR2C4h/wAwlLZvpikRLdsWrhCtbUeI3BllQJ5HdloQ47l0CcvGPZFuFWrf61suEuquuSM2hIYSBJIaTGnxoPFoGttkZtQTlKjbyjYbmjsRZugKjYp8RbCIVV0UGydfBmDNJCrtMDQUA40OkD7T+Cn/ACEnPyoPBfhVim7abfQjlz2otYj+K9UE9decbzy9f5rikaE6zr61PibljGmkjkTfnqN/zTb60XdTwiJ0AjloYUz7j5mhDsSZjyMURhApGmYRrq0g0r4fV/BlP0heGGs/4/U0Lb4OuLcM1/IC5tqoI0tgxcvXNQ2Ut4YETG9FG5lsO/TMfgsinvBuz91bbqFyG0llTp4VZSt65cMjxFu7tQwM5idgNO/jgjjnIv4fwnDWFVbVr9Vs6KGUANKZ0Lojd40hP2OxJPTlddxpCW7TADNhmuKjILYc2rkoGVIzTmMJAO5I0p3j8BatOLuJuW8OtvEFhlcIFe5aCl8xiYBA13kkjYBQe1+FUAYWxdxZi4jlUCoRoFm64CwMoOx3J3mq/wCiW/JTxNLpvOLQuG2bNkZ7Ya1DWnbO+SRKrnKwDqSZ60n7aMVYBrJs3SS0BAqC3CqqqZ8UZJOkAs1ecb7UY64yA93hh3ZtfoAXmCMVzBmaEnwD9uwml17CyxuXLl69cIgveuFzHQL+1R5RUZyVNFYxdpicAnqatTCn09aYZa5RXPZagb+kETJ3HwNN1vSioQCFmJE767bUvujSjLQ0FUU2lgjim9Ju5O506cvhVQ+9WkVCNT7H7fag5N9hqiMVArV5WqyK1hKCKoYa0S4qFYwPfvouLw/eNlRZcmYjTw68tRW5xnE7Ny0EXEC4CFQ/qZv3uqnmeRb4VgXwqXr90MCzBVW2oJHikS09Br132p1a7H4crcF12R7ZA/TIZXmNQrDNOsRPKuqEqRy8kbZtOKYy3btE+BmW2ziVB8RWAQesj1oq21hLQGVIt2SCM5AIjUZQYg5TI5zXzXBdlmbMEuvaAAMNsyn+6VMCJEjWOtE4TDYy4Xt2sV3kDKwc/uUkjw5wTGp6ETR/bF9g/Q/hm/Xg1gWYBdALYJCssTEsdpmRM8q+d8JQiyzf5fzTAY3HqtwnurmUMHKqsoIynxLA58p517ZSMMnUnWllJPUPGMljM/xItBgjz06+/lSIuSCpMA7n05elafE2TB86SYjDrMzB6Vxx06wBgS2h2/PjTLDYnTXpvQ1vDpB111qq7abI3sfnTDZRfxWzbaGZSSSASvMDSDofSvb1i2tsZBHnqD7zrQK3eXMa6fn5NVNcJOs0KNWhdu6Ijy+fKmVnEXRlS0pKMYdZEMJmNaVW7fPL7077P4YlhqYBmPIa69eVZIEi3EXMpKkNoSAQCdAdJI5jz6V9A7O8Z4fFi3dvYfMqXA63QtvK7XUOUltC0BtROx1rCYw6t5sf5phhMFaujurllAzDvFxL2l0y6NbLQC3iiJJAWdoBDwdaS5niHnaG3ZCK1nJ4ruIJKPmU/qwDvEkc+fnWaVJOu0RRC2bKIDYtC1J8YDOQbq+Fo7wkgCAJmDuKqXl+fgrcusbh9gFhrYz7nTbWflFU4u54jpRGDH6vrVuMsCToKSKoaYst3JDDmIPz/wB0xwduRG0gj5UE9kLJH5rR3CrslR0MUfmwr2sKOGLYMqpUsxYCTAiIkzypo/F8XcFwPiBaS6Ze3h0AnwBI725LAZVGw60DZtxp00+FFLZqq5fo5/D7Bf6K3mzlO8fncvE3nPqbhI+AFXXHJOpJ00k7enSru7q5cIWErrA18vP0pZSbGUUhLjpGUgf3rPpqPvVzpXcasxbM6QVPwIq/LImosoAMtRC0Z3BPKqzboWYGuCiML+0VC6mlTwQ8PoaZPAF5WhL8i4nigGREDUxO++wPwo4LQfE2yhX/AMXX4HQ/WiYuioMKDx3F0t6DxHyOg9TWexfaO42imPJR9z9qKAapxVNYi/xO9zLddS21Uf8ANrv+Z+J/mmoFn1fsbgVfNcMhmvMARocqqJE7gSw+FbHB8Ds4lhnbxgSpOsr58jGuu+9ZbsrwzEQEtlSonQpJGYyTP91HcQwGKwb5lZHBG4O0g6QTodao5R8SSjLys02G4ZatN3d1SVJ0OkeRkajYUo4/grNtg1m8EBaNj0IKk8uetSwfakthbguhc1sgkE65TABUjcgyfasZxXixK+C2fFuwzeIEzqDz5fGp+elKZqreIs5J/tnKYhgVZi2UiBzE9NKZ8Z7P2TZVrLAD92Unl5f7r5Y/Hoe2HQhQFzW8vhfLsSP7pE6+ZonC9pL5kbnZTlICgHoBrO1K5fSMl9s0tjhwY5CR6yKWdo+yNyxlZllSNCNRApndvhbVpxKu6uzAxpDEDTWDA60fZ7aWruFNu4ssIVRsYAMuB0kD40iHtnzO5heW1QGG8LieVOsUQW0/mlN3EwduUf7obZbyVCzDYY52g7Ag/WrbdptzFeWOIgs2WARp/wBw2P0okCdY1o6a4s5GYCDqOY3rRcDEIzRymk9qzKiNyY960eHWLLDpoPhRixZ18Ce5qOWp/wB/em2A7aWrDhWzqyIFJKllPiVthrEAUlLa+gpbxHD3CSFUlSFaRryy7e31qvFpD8iKpWa7H8WTEW7bW3zQb2YwRDNee4Brr+11PvQScvw8q4EmxYJtC0cpmFAzFGKlzG5JET0AHKo4ffX8ipcz9ZbhX+MFwR/UHrTHEpqfSgsOv6o9aYY3ST5UzFkLb671LAW4uKRtNRvnw/Co4BiGX1pCkemP2WGNO+DYcMdpH9y+XUUov7j0o7hmONpg8xGtMRY147wPugrqcyNqD9jS3h2K7q4rdPn5UX2k7W23Um2JUaFZHrmWJnflWRxPE8+HvOhju7ltSw0Kq4OoHPVWHLei2BGp/wCINq01t2swBlBMQADvOukelZ/B3gbaHSMo5z8/astY4m1tGeXJLshEAjJcRpGp+fmKo4XxNmDWhYa6r6lFaMuUEK6tvIztodDmilpjWj6TwHi62O9DhfHbIXMQJMiAJ39KGs4Frga6F/TDAMRymsriMMxtWhd0y5BlB8Uqxggg6QrH4U5sdojZR7GVj3pUAjUDL4gTzMiRp0oGHPabhNqyR3b5pUEjSQSJ5UB2e4f31zuwQpY6TtMbUssYq6+Y3iCZIEf4jQDYdK9w+IYM3dtleJU9DyPxpkAb4rCG25VhqDEUl7a4+yzNbw4IUIGYSCSQoJA168t/LlQvHeNXGRQ7fqNq55gj/f0rI8QxIZiyA2xMhQxO6wTm3JJ138qKRmy7Dsz3vDGVSLhnQDJ4teUTp0MjrULjWf6h2APc52YQBIUkxuNIJ28qGs2spLGDGnimIYRPUaNvVeHtgh5Oykjlry99PlVPFi2bT/iTiMKHW1YCHurVu3nVcpJAnMw2nKVGnQ+2EaJ025T0ovGBCwCkt4fLQ9CT5EbUbh79vKJBmI1ZJ09xRUQWb3A8Zu2CGtHxT9dPfej8N2suBg7/AKjRBOUGWIgSPKQTSHLXoQRHKpsagbjGLuAl1UEHUgDkZGo6a7eYoXhj3T4phQcpVidNI25RofamxXSK9RI+JPxM0KRhSMOjMWuDM05gIPiQDYGdOQ13inmIfNJVcvhEKOXOKp7gb/nWo94eVCTVBS0jeQhXcM2uoDcgOQHKY+dJ8I4BWRrEfGmmNv8A6bAiDlPvSG82gFBDjS4xnoIpPiGzNE7/AEpstv8AT11IGk9KQ35AY+1GKw03ovJhpGhmtPatErppSTg2HW5eRHbKpYAt0E719F4hwuz31xMK4Nu0mYuzfuKrLQRzkbeVaWAizPYe0VySdS2n/ieu+9PbSfpMPP7VRxLEWC2HFo7ZVck//IVafafhTwC0eHO6CWz5c+viEnUTrHhqfSHbtmHxMx66fOizjLqlctl2UIokQQYk6a6DxUJj2gqPf8+NajAp+mn/AGj6VbhbJ/kRUlouu4kPh7IyshQOpDCDrde4D5iHGvrVA0P51j70RxpoK9BJNL7bk++X+ftU+S3KynFkKDMHZJvEDcNt11p1f4WzozKJyjxDmBO/pSXD3cuInowPyBrZYntAFi7YQBwCtxDs42LAc51096bsnLDD4uxFsn/t+/8AIoXCnUHnNMsXjO9RyFyKQNOcgnX0gj4UvwUe80kisHhpb+ymkmMxheQuqryHPzozjmKK2h1bT89qyFvibW7qsu6a+9OlZJ4MsZw91RboBKe8A9D00j7VTwvANdOVZztMKP7+UDz1Nbmx2xwpt3lFsKLltAycg+maB/jM+m43rGXeLLYuBralsrQs8gDPKDmkTNEUpwvB7rMbS29TOYEaqRMzO2qn4U2HZp7dpO9shVdldWVtWB1Eny0/BVfDO2EYlb9xJYvLQT4tTOkxqDEc6at237xRahcjui5TI7tEcuo+ZGh6U6Vit0QuoJHpof8AdBtYII10G0bxyB5aTRL3wwBUggzqPhp8KpJqDxlVp6ggRQ9h4uD3FXTQN54YHzP0oxMxDx/Fyzt1MD0GlKcHhmd1VQWJ0A5Zv4q/iW6jqaJ4bfNlRcU22JZ0VGmVgKRc8JHNiBPQ6GrxRKTKOJWSt0odD0J29+fOqgCxjQQPtM+VH4tg6C49wteL+LwxAyyCrDaCsRHPzqzH8OsBWIxGcgWyFy/uZwC6k/8ATJ15x50zeipYV4TAo9tCZtMGywf7gQ3jg6nxwsD/AB61G3wFyAWS5JAJ8D8xPIRFW43jDuCWujPnL6JbWD4XDIwEqS4MgRsN5qgcYuDQYi4ANABccQB5A068RWpGxz1JXoaakprmLhWapq1ChqmprGCs1D3Vj0qU1Ri7sQPeg0FFeNHgM0lxzQRTPid7wDzI/PlSrE6mKwyD2xOZRrBgCR761nMVic7c4EinAQkab6/Ss+OG3ea8/wDIfSaaKSQOS28JWbgzgTrmFaUMQrBSRodjGnQ9aTNYYtblT4Pl5Ue92Nfzc/xQl/DRVdh6cPt3iCBBVTsYzGD08606OFwhtrtI09gKQ8CbVp6CPQ0wuX5Vuk/T/wBUK9IX7sEPEGlyOkCtbgHm2voKxN5/ET0/Pz0rU8Nu/pL6UYYbk1A/Hn28xHz/ANUuwzTl82+n/uruOPqKGwR8a+hP57ikl2PD2h2LaL484P2ovFXoJoXGauh8x9B/BqGOu6+32FNQkiN274W9vz5UOm0jfT8+tQa54W9vvVeHYfGlkh+PoddoxNi23OfqP9VgXBJJ6n71u8c+ayFO3h9taSJwa1zzH/7H7VRMi0J0LAGDtUjEfu5nn9K0Fvg9gf2T6kn70Tb4dZG1pP8AxFMLRksyAHxDc6T51xuKQYknWIB25VshYQbKo9AKrvYlUGumsaCt5G8QXgt79GIIysQJBGm/w1o0XKhcuyPhVStUpdlF0FZ6Axx0PsaA43xAJCk7gyJ18tN6p4TdLWmJJIkhZ3AAG/vWivkzIXOFG7BDhYJ5T96LTgOjTdPiMkKijXf23O1Twd3ep4LiQuEiCIEieY+1OJRUOAW+bOfcfxXf8jsjkT6saP72qWuVglI4XZG1tfeT9al/QWv/AOaf+Ipc+PdbhzHwTGwEDkZo/wDqKJhmtSBqoNXZqAC4VYrUMHr03awQstULl4AaxQbXjVF2DvrShLuI2WYDLsDJ3+1K2tsW/aY9Dr8qapcHMemsT6irxhlOpB186LqjJ6LVaOUHp7ULcxQgajfrVfEMUA9wD9qiPcf+6ShjtRcbQyno9NwkqNg2gO+7AUx4jwsImYOSSwEEDzpFg8Tom5CkExqf3AkfKmfFeJi4gVVecwOoHIHz86Xxozk2F8KvACWMAAan3pniGUWyVj2rEveIXKRAMb+WtP7DxhhHOfrTPEDtiu4fma1HDLn6S+lZV9/SnGFjIpO42+NBDTLOLNJHp96H4cfH7D7fzXmNefz861LhY8RP5tSvsZe0a3xsfL6D/dZ3tFiQHSQSQk76bkCPPT6VosSZX86Vk+1dyDbjmrD4EEfU08USkw7BXSyNIyzA1+tRtORvQHBL0i5PILr13mmKJOo1jfy86EkNB4Tx/EYNu31AJMjTppzofHcUNuCFBXn4oiTGgikfFrn6pU7gzPqAYqvEXS+p5CmoCVsa2uKXVfMWzAnVJ2E7g+VXYXjAXFMpeVaRvoGnSOQ5iklvEQSBpP0pfiFhjGnMUyQknXQ343j2GIzKxJQgCdtNYgbjWmPFeLZ7SlV10JPJT5fMVl7SlmAG5NPThWW3lMFY1I86EsDBXpZYxTGGFxivQzy59aa4XGhkknaQfYxWZvv3a5FJB/Narw2OZQQDoRPoTQ8bGnJInxO7mdiZmZ+VecMxpttE+E7+o50DcuEmevSok09ZRNy20aThWIEtB0Jn0/DJ96S38e3eF1OXUxHToetdwu9lf1qjEIVMEQZJ8t+VBKjN3poOF8YziGgN9R1o9r8AnoCfhWLBjXprWjzZkI6qR8RWaAmJr+LLhi25IPttHwFRt424oAVyANhVBEaV1NQp9DW5Us9dXVMocblQNyurqASOaos1dXUGEKsNtRqtXV1YBmcXYBZyVUyxOs9fWqRbzf2CR5V1dRCKmdlZiuhBO38VA4+91+Qrq6iarOXE3jGYnLInQRvWxviLaqOg/mvK6g3YYqhX3Z/PrTS0f0tOVdXVkGQMxkA+Zo7haQJ6z+fKurqV9hXtGESD5Vke0mmSRMF/t/FdXVRE5EOzVonvDpEKJnmJ0inNnCsDKkfT2rq6hIMehR2vwzDu7pEFgVbbcaifafgKzwfqa6up6Jt0zs9QumYrq6sAt4Yf1V9T9DT9bhbwD38hO1e11JMtB+j/AKKuOW4cHkyj5fgoC4a8rqaPRKXZXXV7XU4pO2Y1n88qne1APl1murqASCoKMt3WA0Jrq6gYoxKT4ufOhq9rqKAz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94895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6000" dirty="0" smtClean="0"/>
              <a:t>Židovský hřbitov</a:t>
            </a:r>
            <a:endParaRPr lang="cs-CZ" sz="6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Patří k nejvýznamnějším a nejstarším </a:t>
            </a:r>
            <a:r>
              <a:rPr lang="cs-CZ" b="1" dirty="0" smtClean="0"/>
              <a:t>židovským hřbitovům </a:t>
            </a:r>
            <a:r>
              <a:rPr lang="cs-CZ" dirty="0" smtClean="0"/>
              <a:t>v ČR   </a:t>
            </a:r>
          </a:p>
          <a:p>
            <a:pPr marL="114300" indent="0">
              <a:buNone/>
            </a:pPr>
            <a:endParaRPr lang="cs-CZ" dirty="0"/>
          </a:p>
        </p:txBody>
      </p:sp>
      <p:pic>
        <p:nvPicPr>
          <p:cNvPr id="4" name="Obrázek 3" descr="http://www.czechtourism.com/getmedia/27b63e01-7562-42ad-a55f-eb804141eb59/c-mikulov-jewish-museum-1.jpg.aspx?width=800&amp;height=450&amp;ext=.jpg&amp;crop=1&amp;maxsidesize=80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52936"/>
            <a:ext cx="5184656" cy="2808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492896"/>
            <a:ext cx="2239918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93605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6000" dirty="0" smtClean="0"/>
              <a:t>Svatý kopeček</a:t>
            </a:r>
            <a:endParaRPr lang="cs-CZ" sz="6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Je jeden z kopců </a:t>
            </a:r>
            <a:r>
              <a:rPr lang="cs-CZ" b="1" dirty="0" smtClean="0"/>
              <a:t>Pavlovských vrchů</a:t>
            </a:r>
            <a:r>
              <a:rPr lang="cs-CZ" dirty="0" smtClean="0"/>
              <a:t> o výšce 363 m  </a:t>
            </a:r>
          </a:p>
          <a:p>
            <a:r>
              <a:rPr lang="cs-CZ" dirty="0" smtClean="0"/>
              <a:t>Na jeho vrchu je zvonice a </a:t>
            </a:r>
            <a:r>
              <a:rPr lang="cs-CZ" b="1" dirty="0" smtClean="0"/>
              <a:t>kaple sv. Šebestiána</a:t>
            </a:r>
          </a:p>
          <a:p>
            <a:r>
              <a:rPr lang="cs-CZ" b="1" dirty="0" smtClean="0"/>
              <a:t>Křížová cesta </a:t>
            </a:r>
            <a:r>
              <a:rPr lang="cs-CZ" dirty="0" smtClean="0"/>
              <a:t>je</a:t>
            </a:r>
            <a:r>
              <a:rPr lang="cs-CZ" b="1" dirty="0" smtClean="0"/>
              <a:t> </a:t>
            </a:r>
            <a:r>
              <a:rPr lang="cs-CZ" dirty="0" smtClean="0"/>
              <a:t>nejstarší křížovou cestou v ČR</a:t>
            </a:r>
            <a:endParaRPr lang="cs-CZ" b="1" dirty="0" smtClean="0"/>
          </a:p>
          <a:p>
            <a:pPr marL="114300" indent="0">
              <a:buNone/>
            </a:pPr>
            <a:endParaRPr lang="cs-CZ" dirty="0"/>
          </a:p>
        </p:txBody>
      </p:sp>
      <p:pic>
        <p:nvPicPr>
          <p:cNvPr id="5" name="Obrázek 4" descr="http://www.farnostimikulovska.cz/image/Fotky/Farnosti/mikulovKopecek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306" y="3176971"/>
            <a:ext cx="3913000" cy="2848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 descr="http://www.penzionverde.cz/wp-content/uploads/2012/11/kopecek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56992"/>
            <a:ext cx="3772823" cy="24880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12015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6000" dirty="0" smtClean="0"/>
              <a:t>Kozí hrádek</a:t>
            </a:r>
            <a:endParaRPr lang="cs-CZ" sz="6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373563"/>
          </a:xfr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V 15.stol. zde byla vybudována </a:t>
            </a:r>
            <a:r>
              <a:rPr lang="cs-CZ" b="1" dirty="0" smtClean="0"/>
              <a:t>dělostřelecká věž </a:t>
            </a:r>
            <a:r>
              <a:rPr lang="cs-CZ" dirty="0" smtClean="0"/>
              <a:t>s ochozem, prolomená střílnami   </a:t>
            </a:r>
          </a:p>
          <a:p>
            <a:endParaRPr lang="cs-CZ" dirty="0"/>
          </a:p>
        </p:txBody>
      </p:sp>
      <p:sp>
        <p:nvSpPr>
          <p:cNvPr id="4" name="AutoShape 2" descr="data:image/jpeg;base64,/9j/4AAQSkZJRgABAQAAAQABAAD/2wCEAAkGBhQSERQUExQWFRUWGBwaFxgYFxgaGBccHBcXHBwdHBogISYeGhwjGhcdIC8gIycpLSwsHB4xNTAqNSYsLCkBCQoKDgwOGg8PGiwkHiQsLCwsKSwsLCksLCwsLCwsKSwsLCwsKSwsLCwsLCwsLCwpLCwsLCwsLCwsLCwsLCwsLP/AABEIAMUBAAMBIgACEQEDEQH/xAAcAAABBQEBAQAAAAAAAAAAAAAFAQIDBAYABwj/xAA/EAACAQIEBAQDBgUCBgIDAAABAhEDIQAEEjEFQVFhBhMicYGRoRQyQrHB8AcjUtHhYvEVJDNygpKishYXc//EABkBAAMBAQEAAAAAAAAAAAAAAAECAwAEBf/EACYRAAICAgICAwABBQAAAAAAAAABAhEDIRIxBEETIlEUFTJhcaH/2gAMAwEAAhEDEQA/AMOMqszBnth4pgdcUM7WII+kYnXNQBqtbpipzC5qk34Pjh60wB+eI3zY/wA4r1M0dsAJcKj9xjgRgZ9owrZiJ9samBhHWo9/ywtfNLpMDlgG9XEtMtHL54zh7YUyc562HrVOkTPXCUamnl+WJHhgfTc7EkYzCkyEVzecMFTvhTlCP8Xw9qM8j+mDo2yJaxBgc8WEpWNwJ354j8ojbC+W2NYKZMrIOU9z+mGaxyPy5YY1MyPb++E8s9PywOzUyXXH4scr9ziLym6flhfKbp9RgUCmO198cWHU4TyX5fn/AIwpy7zy+eNRuLO1jCaxhwyb9vrhPsT9R9cbRuLE19sL5nbDhkm/qGF+w/6vpgWg8RhqYQ1bb4X7KvNz8hjhSTqx+MY1oFDNZwmvDjo5KfiTjmZf6R9Tg2aiPV3wmodcP8zso+Aw01D+xgmO+fywuEYHnOGrTOMYfmqmogfLHNTLD2HP9MR1swLRviM5g4KTDonVLDCLSOqbY6nXkXxJ5uA7MIaN5OJKlINv8sNZ8MGZGBsOhy5RBy+uJ1AGwGK/n4Tz/wBxjfY1ot6xjvNxVNa2IKmaMyMZJsPIJGoMcamKNTN9LYifNE43Fm5BEZkYYc8OWKM2xq/A/wDD18+tSoSUpKCqsLk1IBFv6QDJPwGA6irbArbpAo5oHT/2j8zhhzAGNHxLwAzpQGXdKjIKiVXnSrxUdl0g3JCteJtHLAyr/DrOi+hTci1ReXvheUX7HcZA05sdYwpzQ/zgo38N84u6ofZwdwDbrvy74m//AFjnbwKRjeKqzv8AQ9jgXD9BxkBFzgx3208sF83/AA5zVJCzvQBBjT51OY6zMAfu04BcW4bVoFRUgagCpDKwI+Bt8e+CuLemBqSHHOse2G+cx2wONS2HUswyn0nFOApf0seuHJk2bcxil5xBmYxMMyevzwrT9G17LH2PvjhQWLnFFnk7x+WJgfjgU/0Oiby1HU/rhgdRyPzxEGnqMc1QdMajWSBx0GONTDAx6YaoJ3Ee4ODRrHmp1wnmDDhljG2O8gzt+WDoxUNMxhKSyb7DExoN2xy5cjmPlinIUb5uFWva2FOUY8x8sKMmeo+AwLQRpqTYnliNSeuJhkj/AFfTCjJ/6sDkjHCtbb44j1k9sSHJg8zh65MX9sa4gK1QziJnxdGXX9nDhQGMppGKGrDQcERll6DCjLr0GNzRiiDj2/8AgpU/5BunnP8AH0rb648g8pemPZv4OIPsDCLeax+iY5fJlcC+D+4B5d4qtTqLFUlrkIIPqlTBFiOcyZjBatST1PAYgTAjUJfUBvMnl1tyxkqlRVrszkspdQLMSGLgArLACTE72G2NlSqyZEkmZkQBcgDdrAd554509HZONMoMKlOnU9MrpJkA6Re1xMwJGqDv8cYpPGqVarLobf1NqJ7bc743+eygqoRDzqIUqQAFABaYn08h8Zxh8t4Oo0a5Y63DEmCQANjyAJm/7GKwJOi0KgcmPUukEMRM8iSSe45YznHdT0KbRBZzb2DL+mNOG9cRMT0AF4nlymO18BeND+Ugm2ra07NJMdcXTpkZdGU+zHEi5WP98XNA/c44AfsYpzIFQ0CbWxz0WPTFsR+zhBH7OByAVRlj+xiQUz1xMWx2rG5BGrbv7nHBzvb5bYcrXAPXHasCwHecepwprt1PzwxmHaMKrjpjBsQk4S2F1Y7VbGAOBx2rphqt3wmrGCPdzhdsMX544MIxgDhUx04bPbDJv07XxqMSycKogN7fqMQM4jHK3TBoxIMLqHXEWrChsajEgb5Y4tiMthVGBRiQdzj2T+DdT/kn/wD6t/8AVMeN0qDOYVSY6DHr38Ksu1PJwwg1KxHtJpCfljl8lrjR0eOrkQcDyi0wRoEq7etQQxJYsdTE7CRaAbD4k80TYKsiee0DqJncjvafdcvlHUspaRqJmTZdUsIm87zizmaZP4oJ73Ek94FvyxJJtHVKSsoZis2k+gSF2JEM0mZPIkqNtgcZx9TASdBG5W8GbwYGrblbGufJQCdbQQZPpuLgEQs/HtyxkmpwxlrmYAJFgTy1bd8UgTkymC0meUbkSRHYxa426YDeIT/LXu36HBmqbna47/Ac7ycUM5lFqQrfuxv8pxZtR2yUtoyjn4/pjlbGuVQAQqgAgW0iTHXr/viseHpUlSum8mNzzxH+Uva0T+N+jNUqZcgKCSdhgi3AnC3nV0iQB3OD9LIqmiCAVG8QSL8uQnGd4xxqK/oY6Qsdpg9e554CzyyOoDfFS2MrcNYOVW45Hadv1MYucM4BUdpZQAOR52B3259eWBdLjzlYcztBjoZxpMpx1dCmZIUDe21+U/LC5MmWKpIfhAoDgYUjWTIPqHx27YkzWTVnRQDpkCBYATf4nF458VBJjSOthc/Xb4x2x2XNIMouYYbm0loknEfln3LsKhFukZnP0tDsvKbdsRohYwLk40PEM+qurtoOqQwCkD7x6i/Plz54qNxFB5gDBQGABVBdbk9iCYHfHVHO+PROeNKRUqcIqCLAnoCDHc4hzeQenGocp6iCLYtVcwmtCrgIANVjsAPgP8nCU+JBizlzoURpJjUeQF5gfljLLP2LwQOnHT3xzLGEN8dhI4n3+uE09cOwkHBMcJwoHxOOJ6Y5AcYJzm/6YUiMcbYaDgGFwpMe+OJGEB74xjpwRyXCWcqOR3I5DFTLUSzQo1HpjVM3l0wQokdbR0AgX3xy+RlcKUeykIX2HvD/AAKg+XdncoqNGld45te5ALXgY9B4dw6llaVNZhVOtqjGB1mCZ/CLDYYGcD8KhMvR81AxRQzJAguzBjc3hRAjaRi7xrO06dSSZ0r92dw0zEkBWAEwdxbHNDHfZ08q6LNXJI6scu41vs8lokEm2wHv1xi+F8aY5hsvWgm/8x29JGorG17zvAE4FZrjFSnmCaLEIAYUbKCADzIE2MA4D5nihesjIV8wPpblGowbf9xnHVw0JZ61TyYAg6ixGmSSZ26mLyLf2OAPEODI4NakwIQlDzkWmdWwDGTsLDfkU4k/k0FcV0IFOFJFmcCZ35kctge2BPAvEJzKl1akstLI8lyt9yLKoBkW/PEUvY9mXzuZVQoI01I/CIpkWuL7jtb25g+IZ0o66hCNbVNln/Bxc8SZlnJWnoJRjBPMdm3uDzxn8vTq1WK1YZCOZNiBY25jbHTScd9EmF3ZWupj6i5j9g8sT5KtpQs7DcAN2+GK9HK0QoVfjBi3x74Fcfy9TQioCyljEX0x+XO8445YU9J6GjKnY7jfHYYaII6mLjvznYfucZqu8mbXwyspB0mxBuOkY4JJAsb46oY1BaFlKxabCRMxg5k0Vl0rZiPSSYG/72xQ+zhW9f4hywX4TlhpBi0W798JkloUkzWWYUwo9R6jpF/jPPEb0nBVQN9yNiQNh3Hfni8+cCEHtz2OKedzfQgxz/QDEFYxHmW0srOVMG83Y++87YrUK5JJ0IFgkyQA3YgdDBANrd8V1y5ckxJ1H0iY6RY298PTgTNA1AE3AIJgROLKKS2wU2VM67zN4iBAAER2t3jEBzZ0xaDY2At777jBpuF1QoBqQn9KzzB6774r1PDxAs4JOwIv3npikZxM4shD2F/hhyP7DCNkqkBghIJgH98r74r1EcG4OL6fsjRM+Y6YaK57+3TC5OizOIVyZF1G2NtS4RRpinU/mFmpgVQxW9QyXPpvAOwmbXxPLljiWxowcjFiqoEzgvwrgxrU9cwhMT/j6T3xbq5DL6xqp6SCJE+mBH4e+Dn2hCdK+lVGwsOottH6jHJm8p19EOofpmeJcCekqEXkeu49J7c4jFKnw5nB03AG8/TB3ilbXK2iPTPKCR7YfwimAmkRKmCB+f1xo+RJQt9m4WzNU+EVWplwCY2EH1XiR1ucEeF8DqNROpCGNQRIg6QDMSOp+mNz4d4W1Wi9QulKmGjUxMCImFFyBIGNTw7h2WpOut/Mf7y20qLxq/1dr8vln5GSWqKRxxMp4O/hxULaqggGOzxGyzYSbSf8Y3VDhi0qZGXpJGthU1aiQIuQxmfTG0rGwxBm+OVAhemBVaSANlFxvN4iNh8sCMlxX7PWrUaj+STsRrcarqRf0wNNgRcHnGAouT5MfS0E+J8Uqu+mhoPllUdi0BGJiRFiSwIgrsJwLocX8/K1daI1dLSoHqFiWEWB033NzgZxriK1nlVIEAMAAAx1EyAAB+L474pZJGpvcsQwgmy3vEAdRI9gMdUYaJtgvxDQqelaSiSbA8xcn69cV8xwWqcv5wpxUAljpgHkRO231jF/xDU89qXlvpqCEABGwN9Rvve3tiXiVDTTCwzqLkMZkkRJAAmDcQOeC3oBnMx4lreRDX0yAAZ0SAJmTExtilluKVEZijsDUWCBteNu+JOFKaZ/mgksI6wBaDiM8OZmlEJB2Okzv9YwIpUZWEmJWmJ3bb5gDn2F/jhclk3QtraFvs0/TF3M8I+4ZqKqEFmqIy8wLCJn2xYr+H3rUnrATTUKWDalJJgaQI3G5NhfnieWVrihlEz+YZVbeT77wcVl4uy2FwP6Z/XF3OcMZwItC/GL87+2+2B+Q4TVaWVSQu5AML72j5fDGxRXsRpogzdPzADcNHbmeg788Jwng4cksdJW8CZjBalwVy0lgo2ncn4WNv7YnOQUiwIkQSRBHudhMYOScUqTGjBsE8SgRpZjExG8k3vzGI8nmmQKrg6bGRG2/wCxh2ayaC5DKQOsbc5PXtixSBqUUQEeZAMtAm8/4nnhFSiDjs7iWbQ/caSNycVKvmOsgWmNtzt8cTZbg9RmeSFS8m+ljGwG/wAdsElyarCq0iNhex2ue+NyjHSHjC+wGlJ1adRnnEj54vUc4iAMRc8yZxHxrO6bAC29rf3/AN8ARVna/YYoo81bM/q9Giq8YkxthtH+Y0xaQCRPM++IOE8GapBK1N4jQ0R1Le+ClCgE9Kxyi+/6jE5cY6QyuXZcfRtqEdt7cvgcR1eDs7iCLjc8vhvz+mNPl/JNMUkpg1ASTVZrtCmxEQAYERz64FZ63qA35c9x+XfEFNp3EZYl7YtDLU0n0geiCQedifjtv2xao5Bq1N2QMfLgEASZJI5bHv7YC5jP2lbxJ97gA/TE3DfESppZwsFgKgiPMAIJF5m/flibjKT5MDUV0KmUWoPSbi8mf15W3xUqGqCPTPt2Pbf/AHwa4VwipnKzNTpsFLbkEIBcxqiDttgzS8JsztTpunmIRJiFAIsQwnU0yIgYO7G+slpUDcpwdKuWLNCHkDYA8gTElrGwtcY7IZL+dToKQRUZFDLMeoxMmCYnpyx6JkuCURlWplASPUNUAsQIJ1d9J6ESRbHl1eq2WAqqSHWosGSTEnrttOKRxqSpiWkeuUskEbytJ0Ip8umGCKQDYkA32Mk9Ba+G8A4f/KZXA/mHV6eSzKjV8ZxRyXEVr0FdVDNZqhuCWJK7jqI/9tsaPh+TKE6t4AEfdA7Dpy+GHetAM7xd0ouWhQZDBVUM8WuSdlIETyvG2MN464oDmi4hXsGCHVAEgaoF2sAZj6Y9PzuUWvQMkwfTYiXC235AwfaeWPPvH1RPKC03WG/mczrBJi4kyukATy98WxvYsjIJnKxrIiW13YkSO7f6bb9Y74N0syNRpuxM3Bt6gD+kbex54zwqQsrOoRBG/SB3i/wxZp8QZwOqMDqiLRff3g4s2ktipN9FnPZtafqUhVJJ+6LMD7dD+eLPhvN/a3rIfvICVkg6jaBy5n64CZlwziwEE6gANr/v/fEuVzRoQyn1bavumI5H2/PHLOfIqoNGrp8br0TpLIAJXTC6hAN7DULgb/riI+OapYCEIP3TpsIidoHM4D5rNGqA03Aj5bTG5j9MJSyjP6FGp72GwW8EsRAsJg798QtdUUr2EeK8frHV6lgmfTzj98sJV8R1KtJQ5sBpA29NrHmdt998Ca+R8qNVRQ5PqS50iLHrJ9sVM3kq1OpTYPCEghka3piBG4O231wVjbFlMsVc3OpQdJA0zJkdpNhfE3FKk0l8x2qN6SFLl5EWPfabYyucrBAUlldnJkk7GRcfvljuGVtIamzaSdmMkCO24xT4mtpiRmrphl89qphQSI/SbDmI3v0xZTNjTAJIkyJ9RsYJnnsMBKJAUsdyYk2+XMYbUzoS6gAGx37gX5/5xnDkPyov52oo1at5tsQYPIcxgc3EVpsYBTVvEA22i1hiGrxVjB0i03E7TcdyeuKGazeszPz3xSONrTElOzT8U4mGRTTaYAIiJ2+h64FvxHSshwzc7dtx1MdcBxWJtqMDb/bFrIcMas/pGqw5wB8sNHCkhXNs1WS8GZ2pUpVKa06iyrA66ZWLESPY3EdbY9V4BwXMj/qrQQb+lKU/JRbHklYGiFQzYA6hudvzxoeA+MEpMEKOXOmG1EAkk7gRESLSNueEk9DLbNV4oytYvp80MhMBFEAN/wCMc95xg3ydWnUqKylUvLCNLf8AlMAXO0zjW5rxLpH3pmZG5v8Ai6zgBxrxArqwICtMhlmDYxPe24xyLZeX1BtfNMtX+lryRsQL/pgdW4oxa6kzY2t8yPngoc0q1Ed2aBsAdJ7wRzPfFrh/FftLVKZbTSWGECbKSbjnaBc7+2KwVro53tg3OLTpoRrVmcRABssAxJFrmfhgp4D8PZfMVXqVtJpUqZKq33S2wkbsdzHbHf8A4zTJatmKnloTqVABLBtWm2wlRz69MFMpxDLKr0ksCIAkiI58rzPXl7Yb/Q3G9s0HBTreiUDDy9SqQfRTJ1SALLoCkTab2NhPV87TRyVeorKTrOo3OkTqM3IkC3IkcsUvDvFMvldY1moCBoamrFtjqmTCk9htzM4p57JMXqMqolMyzGoRbUfvETIItsMKvz2M/wDAmb8RsyuiNCc9/V0O5j2xkePZsNA1bn1f3PfFh84UEj1AzDAHTvvPvG4xS4hSIphmsHkhiLekifzHzxWMeLJs238NeIHzEpTMQDJG6+ofG2PUcyzMSFgW+JuP7/l1x84+FOKtl69N1cEqwMXsDe9o/wB8enZz+Kjr/wBOkuqJJJkfDruOfPAn2aJuUypp0EQMJDCTEgDWCw+Uj448oz70qxLOCYaFECFSDYfG/wATzOJMz43bMp/MlXDahpJCkqRcr1Fr32GA+fr8xt07X54T5GtILVlZcjSQmDM7dsMFEEn1TeTO0dMRUqTVCAtyeUXAHU8t8XuJ5F8rpWshSRIuCOY3B37TgPk9thi6IqNKXlRYc+Q9z8dvbGg4VwWmafm1dQWCUVbF4O5Jn0x0HLcc6fgnglTNMsUyKbEkudm2BjtAI9/lj0fMcOKq7IoV0UBQYjRABAH4bemNrDljKO9jORnclwby4dVWkrKXZRq1lQLKWPIsHk9LA4FcXyNamXqUlNTWfUUaUF5joN8eh8Lza1hUAliARJFidyN7+ocrbYwdbP1E/wCXqCNMBlsW1MCAT9AQCAbTiqgpMm2BKWVqZuqEKMrfeNQiOl9UEFZ5Cd++NTXyuQy9Blb+Y7EAyxWGgiQDYQZsZM/LA1EqlfNojW1FQ2mY9ACqQDESJFtoPTC53I0Uy6DMllFZWqEhpgswYCAehjYTvvis69gQCzj5YSQrMFka3ZSV6adKiItcHGXqcHZmLC4UyGkQwkEc5kjlA5XwUdF0sNblfwyFEiIEkA9OU4ZkGpxpA53sSAQOuxPwwksiS+oFV7BFDhNSvVZYISQTcWkGLdzPyw6pwdUsxJ5C/c9N8aY5pommhMm/4bAHl2ntgNn+IBCU3k6iYg3+kgyPniUcspSpIfVFPK5EKhkEkkgDqLf5w6pw5HBhQCIJM8umEOdVucDncT/YfLD0zonebXH6noIxZykLoJcF8L5VgGqV1n+mCQvudufX4Y0vCuP0sqD5dFWfYSAaZAjYC873+WMCuZAqGSYEQOvuemJM3xLS34Y3te+8fHthZuUtBVI03E+LfaHZ3VQfwgAhUkkm24ucBa1chiFAki7c7c+vPFfJ5kuCdX3hYDeSeY354pZ0n0k78wJkH9nlhIw3Qzegnl8yWABMt1/Q4g9YfTUf0tcC0xt8PhheC8KcMxf0rpmRBO536bGRhc69MsKhVgJiImL7wd/8jGtKVI3q2WuC8MfOsKS6ZAsTIiPYGcH+H8BoZaaldvMVGRSiWZz6riSDHXsRjJcG8S5jLBzl3NPWAGgAyAZuI/YJGCWV8cV21KWCqByA5fmcUcZLroRNUaXxbn6eYo0RTb+YoJ0wBIJvI5aRA9hGIuBeHhmNTs4RRUC2UEsdOom9jAwP4dT+21gaEeqRLKFKgAaiY3M8+dsa6vw6tQOVWjTf+UapaBq1SoHqIG0i3S198Rb3RRK9lrgHDKdCrpKs5X1SYgAhiCQNrQY/tgD4r8UirSr0fLAnToN9RCxPK9xa/PF/j+aqq4qI5Tzae4S+oFFKxEBQFNzuZjGR4qrbiZA3iSe0k88CMlFmlbK2Q4A7uhVXe4MBQe8H4j5YLcdyFXSFqqAph1iNEMJCjYCygQOlpjGu4TmFp5WlVZHFRlCFACWS5kKomAzKTqM/eAOwwD8QZsVg6vSZaw/qMRpspjpcnrv1s7k5O2waXRj04coePLLPEtcQL7jkBJHOBglXyOgqGv6YkfdXpJMXNuXI4I+EeL1aVVl1UdGmSWCyT2kg7HaeWE43mBWrhgQoYyV3va4I252IOJ5JthcLTaAdbMlQQN5vPT9MFMrSFWiziSFAkmYEjlb3xDmuDtUsoXb8TKgt3JuY6b4238LfJDV8tAJs41QSYETfphUuSF40zqWR8vKKMnoSo6qS7bpYaiTBJMmAAO1sZ3xZx7Xop1E8x00kk2LGBeJAAMG1tzje8fWaqUKbaW0tsIBkMSoHsI+eMbnMoEY1dKlzYMQC4bkQTsTt8sdMY6AzQZTj5ooraJepTA5DRvHpBYC2k6QbCLzYU+LeJWltJKTs02hQNpA7Ezz9sVsvlmqGSTIALEkbDeTyicV+JuihqdNxVRrKxFnLyIF/6jAOHUUa2FPCfijykKP6iw8xSt2dSBsva3e88sBf4htSqZstTfSSq63XV/LcwbwPVaDygztGCdWmiZdfs5CuIJIWWemRDG5vcW9hyMYD+L816tZQikVU6oIDnSFgwe0icTunoNWVsnXp6Ik1YE+uCkncRtudr73nCcdr+fTGpwWUFef3bkDpFyOwgYp8E4ijOCwVEdWgkkatxy5gzG94tfAzM0GaVGokG0D8/wBI5e2JOEm7saTSRDmKyhyGJI5rbeOnt07YfRzxU6EQifu2PzN7Dlt1wH4kHSoCQoMfh3PxwtPjb6PLVYEGY3PS57i/W+LfHaINkmW4vXFS6/fgDcGZgHmfh2xT4qhFRgxB7iQPgDtE7YhfNOY9TFouel5t2kC9sRu0xzJ3xZQSdg5aoXTF9+lvzxZHECSNXsSLSLWxUJty3xay1NGEN85giOg2ODKvY0dlkmmwC6ovu1zHLYXxTLBCw+8ptPP++CtHw8vl6i0kx6SIve08uWIM7wIz6ALASATb54nGcbqx3CX4QcNzxClZjePflf3xFmmM33H5/piXJHRUUOlpgyNptPeN8bStw2k6qRTXSs6RETFgT+gwMk1B2GMXID8HyrmgmsRJm2ssVvMwIEiIGJs6Vp6Cxe0WIEi3pib2sZM2jpGLtXibAgBlWObAQP6hH72wK4lmlILaFIaxO0GdwJg9bDHKrlLaKtUgZncq1IxUBTYXBF45W2PUdsQ0qRdWKC31sL49vr16OWUUz62eIUkFm5SZsq8uQ5AcsZr+IHDcvRzQAZNBRZVFpqJgyDAuSDOoz96MPizuauhs/jrG6UtgvwNkigIJZREuyySs6RAHUkwPbHoOU4i9FiGJ+9YtpdgokRpkKDvNxsLWk1vBb5bKUWq6vRVYBiblSABBjbYG/bGkHBlNRq6lWUjUb6i4CG28AaunQYnfKVrsRLitmI4zxLRlDWVfWzMwAlmBLWLfhEjZRYRgHmfEVSmtMyagszCBAJ9Q3vHIi3ti/wCN64opUqIpJzFP1EFgIZZMi4mARIIIv1xnEr+bSUtsABpgeoqZBIG56mL88VnFJJsVT2FONeMvtNOkhphGRiWIiGEWWfw8+e8YDcV4zpUSQSYg/l2+OK+qmZtaxI6xPXEP/EQ7hSsj8MkG/wBPl74FX6BfZLQ4oXsgi03gEz+n6Yly7EEm+oDvF+Q6wcLSMspNMwB6CBA58rTO4OLwcFd1HMjCSkktG5Wilms+UQCeskkfIfP8sbT+GfiehRLq5VnY2MiYgAXJmTt8L4844q5CIQfxk7dbEflioc2YsBJ5xjohBONoVyZ6xxzPhs0KlOoQxawUWAgzB2N5vA5dZOd4uzkKAwkEGZNzBH5n6YA5HJVahBGrQouxYqJi+nnGw69cVKzNIE6136kHYCZuL74S5J0mZh2nxLMugy1ALqq1ApJB/CbQehPO+2Df2QUPLVnV3X1E6gwlTNoJ52jGNOfqB0C2uIiZAMDl3/TB3LZnzmFJ7SGFNmQE67EWj1SYEXiLb4EozaQE0bXwy61RTRWJJJlTML6tU7mxuYnrbDFAYMtaWpAuDABLI2qFAmVggww7/G74R4a+W0sIYlSTyCnT2iBI+HxwN43QICGNyDquvpOomWNomAL/AJWZuraGMeeChnB1sHViQVKruBJg/CYxazfBYotW881KiidOlZIkzfmYPxg4zWe4voLoZmTcbL/cb41HhYtVJR29LJqBUEa9UA2npPyxoKS23oW7PPOK5jVULQVkW6R+eB7vFueNT4pyJyzggBkYkCQCAwPqgxbf4bcsZqhpLeq3SL/THVHom+xUzBClYgNv17DDaVIt90EnoASfpi3n+HFQrAlpu1tt/wBPfFnwoWGdy4USdew5gyPrOA5KrRoq2kVstwiq9xRqkdRTc/pi7mvDrLEai1iy6GBCnnBE49i/c4grOFufqYHxJsBjy/57b1E93+kqKtz/AOHmBy1f8NCqdI38tuQmQSOYPTaMJlxXUw1CqOd0M36W25fLG+HinLVavlLXBYWBk6T2UnvgmcoD795wz8hrUo0IvETXKM7PKKGYNZrNAAJg3jlHz+WDVLjKlRTkQqk7zqIJt79sZ/xFVejmq9NfuhywEbahPy9RwQ4JwoOfNJCgGwW0gRt0x0TgnHk+jz7abj7K2Yas7apAAEraARG3WdxOKGYcuSFAAIFvbePlglnM+yVZaG7HY+xvECNsGsrVpsoYIAWAsB169cPfFXQtOWjRmSoqjTrYhmsxYA3EloMmI2tbliet4XTPLTqV2cvPqZYUIDsNO5YyBOw3PeLgqnO+oMtGkzBXqtpOhiCQoWRLE26CcF+E8YFCpWDE1JYKAAAsKu4naVuP2cHgl0Bzb7Mjx/jtSg2lU10lECy6lgRLEAap7jlgt4N/iJFKolb1IfuQBKWNukbGO3ezuN8O0Bg8SYKgEHfb8oxi+MZRqboaayrghlHMqDPKxg/TAljTWuwObL/G+K+exUn0nVpkkz6TY9GvbDa1NadObArsOfb88Z/IUarU9anYzpbc+x+mLNSi7KWZCIEyW6Wt8jvhpwbSTJ9i0AHldemeZ2F/yj9LYkHBQtQSSYaxixja3L9jCcFoVKpclQRYBo2vYzzkCMacZOfUVBaAJ9gP7RhcklFDxTYNRirPYnUJJ207/WcI1KWAVo+F9r22254TiWqZUW5739+dji3RGkDUvq63MfpjlXVjqD9lDNZEECNwLdJ57/DBPw54WouNVUw8iBfTsNoPWd+mKj02Yj8N+Y5+3xxbq1HpgXg3jl9MUt1SY1K7LfH/AAgKOXZsu7VDqH8vVbUTEjnYcuYxmc3kmp6FnWw2Cgj5mdxcHkTjaeDeOUanmJmArKJnmeRBFtQOJuNZ2gdCUqDJTAs+3USpuTJv6gOXTDR5dPsSST2YfJUWBJ1glSZF4baBO86o+uDuZzgJiZMQIPqg3GluV4v+WM9Qz1TzitM6ipaSB6TztPy+GCFetVfS0MDEKDJ07bybD99sCeP23s0PxI1eS8UVDAQrIUqdrAx8yB164rcd4vVqD1vD6QAVGwjpeDYnrscZbMcQNGmXDFmNuQAIgzK3G1r/AA3xJleMs+XEgLcmRzJ1AxNo3JOJqDqx3V0SouXrOqsQFnTMCSBJOwknnywe8IZHL0SwaVBEKxY7naTyAPYiT74xOT4ZUqVVWlqjXpZzZOe5HY7Rj0nNZKlQyTUCfMdD98gUwFcwIa4Yixg/lGK1x1Yit7og8X+G3fJJTBBdwXZEKwW1NFXUethHQ8sYXgHgbMU8zTepTXQuqS3luD6GiUJvePbfG84WrCmNdTzApemhtGhNJEDuDPxxe7Rjmy+TPG+Cqj0/G8OGWKyNuzGUvClapmmauVWgpJC0yq67AQFBhZi/03kEK/gnLUnTOUX8oZeqrNTuUcqQ2lTuG+Yn+nB3M1QtydIiWP8ASOsczNgOZ+OM54m4oy0DU0gKgilTMkKDMs0budye+HwZMmTXSJ+ThxYnq2w/luI02RW1r6lBiRa1x2gyI7Yhz9anUpVUYqdSMoBIuShjfvGMp/woZ7L06oGmqRLBRZuUSbThMrw/KV6yp5T06gD+braDqQOQFHKQoH6Hmv8ADSldlf6i3Dg4+q7MhwzhprMqqVETJZgq2/1G2PQeEZyrQ9L5jLuo61RqUdj+hxG3BctRADton8LVI6f5w9uA5NEDNCoY9RY6biYE79Djryrn2cOHL8fSHcZrq1CtUpmm5NphHj0EG5UkWOykYD8M4SqqlQHSGpkVUN/UrsJHSQAZ798Hc3kKH2GqtMjRodgaZEzpmZH3rDZulowF4Zl8uuRZhU9YDRTliYhZi0iTJnsOsgRhUKQs8nOfJgnjfD4VWRZA3kXn2PvgZlVkMpYqem8kCw7f5wRyXEWcEsxiNjfFbPAEWBLTII6fvvh42vqycqe0eq8I8MVqOWq03K1WatScC0MqKQZ2373jnh2cFcVqlb7OxaZB1KQTeHIBtpWLc/pjV4Y1cAxcneAJIHU8gPeO2POx+Vlb0rPRn42KK26PMeI8aq1GmoajypaG5SO3UdO2KNbPqyBRJgmDzHK8/n2740VbjdM6qYRWAY6ZBlQSIHuJHPp0xmMrwg1q1fzAUy6tKqB/1GgQisbgWmb2tucd8ctp3qjiyY4x6YmUrFz5CKSxiy2KltyCOQmfYYJ8S8O1MvppVAIqJJI9SKSSpAfr12+8OtyPBs6EV0T0mBBULYCIFyLcidzbucDcznlKuawBqtT0rMr5RBmUkG5MHa974aMnJWiOkSUqgy6eWlka+35nfnOIMtxkopJMncAXbadvbBPwtws5jKF3+8rEyxQLp1FIm3p9OonuBfFJ8kaVWtSKy+9O7GUO8R0IIItEEWxzKCt8uy/KlaI6fFHZdSUid7gGLX36i2G0c6xBZ5CgcxBPsOQ/xixwLiS0qkElaQDSoJuWGkHlti1xC8kxO4MR05dNsCdRdIV21YFpcaC5hQQIJF+xj9BjYZHjOVaPM+75ZRkIHqkgEz7XA7b48szzHWSZFpHP69MXuDO1ZyoP3hHYDnP754rKH1tEot3Qb4lkxRr1DSM0LsjQbSNiNyAbde2BuQzanWazsDMqNJCvA+7HI35iJ54NZxSxBHSwvtF5+eB7ZWow++m5gspZhHPbnHwwmOe7ZaWN9A058s0BXUA2DAgXuZiefXfrjWZNqbCCjHVFgRH+qP8APywJoVq4VUNVEJv6aCSTPNjDERywRR2RNTVwFVipcIQDz9UjSGj+kxh8kuf4GEUv0FcS4HrRug1ESQPneJ+HTBvw7wGhlsxSRi+gIWdnZCqrpkmCvJjFr89sR06ZqUmekwCiPvDSrSwAEzuSRYEmPfGhy2aarSpItJftWYDqHZJpKoUh4MHVZY+7HykzTlVDyUVsC5quqGVzKQTf1UlO4vZb8+mKz8SLaw2bsfuy4gGDudjitk815dRqddKdNRGgmJPUntfC+IqdYmkuUNMAgtIgXFwNRBiw2tyx0cIrsh8jYuY4poQac0dQ3IIcGbGE2O/LBbKcZLp92qzKJOmkBq9gTv2GIsxkan2ItVifL/mBQLbTbY+wx53xLxJmaT6KeYqqn4RMWmB9BiU/HWTo6sPlPFafRvuHZmpmWLuugK5UK07gC5HMjVAHK53Jm3xPhXnAAqDAsPvDboRtN47b4y/h/wAQuFP2hzVJ/qa42F+kTY4d/C+tUfMZjU7GUYgMzXhXc/8AxXli/FRjSOVz5T5Nmu4BlBQppqaZ2gFVHaP6us7TtgF48ooppZhQurzAkgkEjQx9Q6yMUPF6O3EaJUsaY8ssQ1omTaenxw7x6wqU18qT5bhmi8DSRM8x6gP9sLFrkrYJX2BWzq5lwarAaP6hPpkWnnHfG0z/AAShmMrTCZqgRTvpkBjCkaYYrBOPLEf68/l/bEvDdSVfMDQUMiQCDvEg2YW2Nji8opk1Kj06jkWXJmmhsQUB9ADalbofhv8ArjEZekpsGJIvFuv9+VsTnxTX8zXqBVm1aFWEFxZU/ALRbA/h4HmAkqkmCDMrJ3jnhIRkuwzkm9BCplmEF4IYk6lKrF7jSYEz0w9cypBhPSBIPO0Y0HBuE0c1mKlOpvTXSg1emy6raSCzGGIExMTjJZ/K+RrRWkVEDCQAVDGYYTYwPmPmifIZNpHt3HuINRolk+8bA9JBuO9sT8CqasqpgAkMDHMiRJ7nHY7HBBJYUd2Vt5WeZafU3/fP0TA3iXiRqTkKtoZW9R9UCQY2BB5xPfC47HZiSdpnNm6Rd8CZrzaypEajpkG4DQPpP5Y7N0QKopvLwQsmJjVHeDfHY7F+lr8OZHoWV4VT8n0LoBpkQCYGj+YI57vfrGAHCsl53lV6jFnKsfYEEgd4g3MzOFx2PNTdM7aVma4Dxg1qrhlUalOwAj6Y3niTh9M5egwBEU+bFrCmzQOlwL47HYtJLkK/7UebeT5iybHVYxtYH9cG8hk0RqhVQCF36ws/nhMdgZPwSC2QeIssUCLqk6rEWsQDET/qwCzPHmSrpUD0nckmbEn2ntjsdimJJ9jTbQ//AIi/npffa0xIb5749M4T4fpZzhmWWqDprFqjhYHqLBbSDpsPzx2Ow0lUbQFuVMs8R8KFcmMqtWKavZgg1whIgmYubm03w+pSGW8h5Z2okruFDTqNwBtDRHbHY7E32H0Cc7wKhm1IqipCy4hwCOwOm3yw/gngfK+rSHj/AF1C0ypvaL3Ix2OxRr0TX6Hc94XpJlxTMsjHQQWbY/8Alym2B+b/AILZOoQTII5y9xe33+++Ex2AtdB9jcl/CvJs1RCphSL6qsmesOOmIuJ+EKHCkGYyyDzC2j1F2UBlYGxY3gxhMdggMq+glS1NTsN2m3eZxScKwhkUz2nnPOeeOx2CooN2NREDELTpKIBtTT9QcJmtDAa6aMdUSVHQ8gIx2Ow3sz6H0adNbClTgxMU06/9uJ61NDVc+XTHrJEU6doMC+mdrY7HYYQgoVzRqmpTCLUBENoW3pKxH3YjtijnMqhILIjf+w2EDZv3GOx2CgPo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4102" name="Picture 6" descr="http://www.pension-marketa.cz/adds/images/koz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44518"/>
            <a:ext cx="3500648" cy="233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img2.rajce.idnes.cz/d0201/3/3800/3800230_1f3fbf3aa79eded1cc6af88934c6d5ff/images/Kozi_hrade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778014"/>
            <a:ext cx="421246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14341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cs-CZ" sz="6600" dirty="0" smtClean="0"/>
              <a:t>Náměstí</a:t>
            </a:r>
            <a:endParaRPr lang="cs-CZ" sz="6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Vzniklo koncem 16.stol. a v 17.stol. zde byla vystavěna řada </a:t>
            </a:r>
            <a:r>
              <a:rPr lang="cs-CZ" b="1" dirty="0" smtClean="0"/>
              <a:t>renesančních domů</a:t>
            </a:r>
          </a:p>
          <a:p>
            <a:r>
              <a:rPr lang="cs-CZ" dirty="0" smtClean="0"/>
              <a:t>Sgrafitový </a:t>
            </a:r>
            <a:r>
              <a:rPr lang="cs-CZ" b="1" dirty="0" smtClean="0"/>
              <a:t>dům U Rytířů, kašna, sousoší Nejsvětější Trojice</a:t>
            </a:r>
            <a:r>
              <a:rPr lang="cs-CZ" dirty="0" smtClean="0"/>
              <a:t>   </a:t>
            </a:r>
          </a:p>
          <a:p>
            <a:pPr marL="114300" indent="0">
              <a:buNone/>
            </a:pPr>
            <a:endParaRPr lang="cs-CZ" dirty="0"/>
          </a:p>
        </p:txBody>
      </p:sp>
      <p:pic>
        <p:nvPicPr>
          <p:cNvPr id="4" name="Obrázek 3" descr="http://img9.rajce.idnes.cz/d0902/3/3674/3674207_e09b781043ec290e50c34c0f778adc4f/images/Mikulov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84984"/>
            <a:ext cx="3955923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4" descr="http://www.hotelgolfgarni.cz/wp-content/gallery/mikulov/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417249"/>
            <a:ext cx="3096344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829665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cs-CZ" sz="6600" dirty="0" smtClean="0"/>
              <a:t>POLOHA</a:t>
            </a:r>
            <a:endParaRPr lang="cs-CZ" sz="6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b="1" dirty="0" smtClean="0"/>
              <a:t>Stát</a:t>
            </a:r>
            <a:r>
              <a:rPr lang="cs-CZ" dirty="0" smtClean="0"/>
              <a:t>: Česká republika</a:t>
            </a:r>
          </a:p>
          <a:p>
            <a:r>
              <a:rPr lang="cs-CZ" b="1" dirty="0" smtClean="0"/>
              <a:t>Kraj</a:t>
            </a:r>
            <a:r>
              <a:rPr lang="cs-CZ" dirty="0" smtClean="0"/>
              <a:t>: Jihomoravský</a:t>
            </a:r>
          </a:p>
          <a:p>
            <a:r>
              <a:rPr lang="cs-CZ" b="1" dirty="0" smtClean="0"/>
              <a:t>Okres</a:t>
            </a:r>
            <a:r>
              <a:rPr lang="cs-CZ" dirty="0" smtClean="0"/>
              <a:t>: Břeclav</a:t>
            </a:r>
          </a:p>
          <a:p>
            <a:r>
              <a:rPr lang="cs-CZ" b="1" dirty="0" smtClean="0"/>
              <a:t>Status</a:t>
            </a:r>
            <a:r>
              <a:rPr lang="cs-CZ" dirty="0" smtClean="0"/>
              <a:t>: Město</a:t>
            </a:r>
          </a:p>
          <a:p>
            <a:r>
              <a:rPr lang="cs-CZ" b="1" dirty="0" smtClean="0"/>
              <a:t>Zeměpisné souřadnice</a:t>
            </a:r>
            <a:r>
              <a:rPr lang="cs-CZ" dirty="0" smtClean="0"/>
              <a:t>:</a:t>
            </a:r>
          </a:p>
          <a:p>
            <a:pPr marL="114300" indent="0">
              <a:buNone/>
            </a:pPr>
            <a:r>
              <a:rPr lang="cs-CZ" dirty="0"/>
              <a:t> </a:t>
            </a:r>
            <a:r>
              <a:rPr lang="cs-CZ" dirty="0" smtClean="0"/>
              <a:t>  48°48‘24‘‘s.š.</a:t>
            </a:r>
          </a:p>
          <a:p>
            <a:pPr marL="114300" indent="0">
              <a:buNone/>
            </a:pPr>
            <a:r>
              <a:rPr lang="cs-CZ" dirty="0"/>
              <a:t> </a:t>
            </a:r>
            <a:r>
              <a:rPr lang="cs-CZ" dirty="0" smtClean="0"/>
              <a:t>  16°38‘19‘‘ </a:t>
            </a:r>
            <a:r>
              <a:rPr lang="cs-CZ" dirty="0" err="1" smtClean="0"/>
              <a:t>v.d</a:t>
            </a:r>
            <a:r>
              <a:rPr lang="cs-CZ" dirty="0" smtClean="0"/>
              <a:t>.</a:t>
            </a:r>
          </a:p>
          <a:p>
            <a:r>
              <a:rPr lang="cs-CZ" b="1" dirty="0" smtClean="0"/>
              <a:t>Nadmořská výška</a:t>
            </a:r>
            <a:r>
              <a:rPr lang="cs-CZ" dirty="0" smtClean="0"/>
              <a:t>: 242 m</a:t>
            </a:r>
          </a:p>
          <a:p>
            <a:pPr marL="114300" indent="0">
              <a:buNone/>
            </a:pPr>
            <a:endParaRPr lang="cs-CZ" dirty="0" smtClean="0"/>
          </a:p>
          <a:p>
            <a:pPr marL="114300" indent="0">
              <a:buNone/>
            </a:pPr>
            <a:endParaRPr lang="cs-CZ" dirty="0"/>
          </a:p>
        </p:txBody>
      </p:sp>
      <p:pic>
        <p:nvPicPr>
          <p:cNvPr id="4" name="Obrázek 3" descr="http://www.penzionvenuse.cz/pict/mapamik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04864"/>
            <a:ext cx="3810000" cy="2152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77194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6000" dirty="0" smtClean="0"/>
              <a:t>Obyvatelstvo</a:t>
            </a:r>
            <a:endParaRPr lang="cs-CZ" sz="6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b="1" dirty="0" smtClean="0"/>
              <a:t>Počet obyvatel</a:t>
            </a:r>
            <a:r>
              <a:rPr lang="cs-CZ" dirty="0" smtClean="0"/>
              <a:t>: 7 416 /k 1.1.2014/</a:t>
            </a:r>
          </a:p>
          <a:p>
            <a:r>
              <a:rPr lang="cs-CZ" b="1" dirty="0" smtClean="0"/>
              <a:t>Katastrální výměra</a:t>
            </a:r>
            <a:r>
              <a:rPr lang="cs-CZ" dirty="0" smtClean="0"/>
              <a:t>: 45,34 km2</a:t>
            </a:r>
          </a:p>
          <a:p>
            <a:r>
              <a:rPr lang="cs-CZ" b="1" dirty="0" smtClean="0"/>
              <a:t>Etnické složení</a:t>
            </a:r>
            <a:r>
              <a:rPr lang="cs-CZ" dirty="0" smtClean="0"/>
              <a:t>: Před </a:t>
            </a:r>
            <a:r>
              <a:rPr lang="cs-CZ" dirty="0" err="1" smtClean="0"/>
              <a:t>II.světovou</a:t>
            </a:r>
            <a:r>
              <a:rPr lang="cs-CZ" dirty="0" smtClean="0"/>
              <a:t> válkou byla převážná část obyvatelstva </a:t>
            </a:r>
            <a:r>
              <a:rPr lang="cs-CZ" b="1" dirty="0" smtClean="0"/>
              <a:t>německé národnosti</a:t>
            </a:r>
            <a:r>
              <a:rPr lang="cs-CZ" dirty="0" smtClean="0"/>
              <a:t>. Němci byli po skončení války vysídleni.</a:t>
            </a:r>
            <a:endParaRPr lang="cs-CZ" dirty="0"/>
          </a:p>
        </p:txBody>
      </p:sp>
      <p:pic>
        <p:nvPicPr>
          <p:cNvPr id="1026" name="Picture 2" descr="https://encrypted-tbn0.gstatic.com/images?q=tbn:ANd9GcRuCw8hNS7-8JMSOYO8tFmrxEoK3VSPSGjquCCbXvKMvVmL2MKj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9491" y="3933056"/>
            <a:ext cx="3360603" cy="18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85124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cs-CZ" sz="6600" dirty="0" smtClean="0"/>
              <a:t>Vodstvo</a:t>
            </a:r>
            <a:endParaRPr lang="cs-CZ" sz="6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b="1" dirty="0" smtClean="0"/>
              <a:t>Zatopený lom </a:t>
            </a:r>
            <a:r>
              <a:rPr lang="cs-CZ" dirty="0" smtClean="0"/>
              <a:t>při silnici na Velké Pavlovice</a:t>
            </a:r>
          </a:p>
          <a:p>
            <a:r>
              <a:rPr lang="cs-CZ" b="1" dirty="0" smtClean="0"/>
              <a:t>Rybník </a:t>
            </a:r>
            <a:r>
              <a:rPr lang="cs-CZ" b="1" dirty="0" err="1" smtClean="0"/>
              <a:t>Šibeník</a:t>
            </a:r>
            <a:r>
              <a:rPr lang="cs-CZ" b="1" dirty="0" smtClean="0"/>
              <a:t>  </a:t>
            </a:r>
            <a:endParaRPr lang="cs-CZ" b="1" dirty="0"/>
          </a:p>
        </p:txBody>
      </p:sp>
      <p:pic>
        <p:nvPicPr>
          <p:cNvPr id="5" name="Obrázek 4" descr="http://foto.turistika.cz/foto/34385/90110/lrg_15.6.2013mikulov15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636912"/>
            <a:ext cx="4320480" cy="29940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0" name="Picture 6" descr="http://www.u-moravciku.cz/uploads/nove_mlyn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94843"/>
            <a:ext cx="3352887" cy="164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06201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cs-CZ" sz="6600" dirty="0" smtClean="0"/>
              <a:t>Podnebí</a:t>
            </a:r>
            <a:endParaRPr lang="cs-CZ" sz="6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Oblast </a:t>
            </a:r>
            <a:r>
              <a:rPr lang="cs-CZ" b="1" dirty="0" smtClean="0"/>
              <a:t>CHKO Pálava </a:t>
            </a:r>
            <a:r>
              <a:rPr lang="cs-CZ" dirty="0" smtClean="0"/>
              <a:t>patří k nejsušším a nejteplejším oblastem ČR</a:t>
            </a:r>
          </a:p>
          <a:p>
            <a:r>
              <a:rPr lang="cs-CZ" b="1" dirty="0" smtClean="0"/>
              <a:t>Podnebí</a:t>
            </a:r>
            <a:r>
              <a:rPr lang="cs-CZ" dirty="0" smtClean="0"/>
              <a:t>: vnitrozemský charakter</a:t>
            </a:r>
          </a:p>
          <a:p>
            <a:r>
              <a:rPr lang="cs-CZ" b="1" dirty="0" smtClean="0"/>
              <a:t>Průměrná roční teplota</a:t>
            </a:r>
            <a:r>
              <a:rPr lang="cs-CZ" dirty="0" smtClean="0"/>
              <a:t>: 9,6°C</a:t>
            </a:r>
          </a:p>
          <a:p>
            <a:r>
              <a:rPr lang="cs-CZ" b="1" dirty="0" smtClean="0"/>
              <a:t>Nejteplejší měsíc</a:t>
            </a:r>
            <a:r>
              <a:rPr lang="cs-CZ" dirty="0" smtClean="0"/>
              <a:t>: červenec</a:t>
            </a:r>
          </a:p>
          <a:p>
            <a:r>
              <a:rPr lang="cs-CZ" b="1" dirty="0" smtClean="0"/>
              <a:t>Srážkové úhrny</a:t>
            </a:r>
            <a:r>
              <a:rPr lang="cs-CZ" dirty="0" smtClean="0"/>
              <a:t>: 524 mm</a:t>
            </a:r>
          </a:p>
          <a:p>
            <a:r>
              <a:rPr lang="cs-CZ" b="1" dirty="0" smtClean="0"/>
              <a:t>Největrnější měsíc</a:t>
            </a:r>
            <a:r>
              <a:rPr lang="cs-CZ" dirty="0" smtClean="0"/>
              <a:t>: listopad</a:t>
            </a:r>
            <a:endParaRPr lang="cs-CZ" dirty="0"/>
          </a:p>
        </p:txBody>
      </p:sp>
      <p:pic>
        <p:nvPicPr>
          <p:cNvPr id="5" name="Obrázek 4" descr="http://www.oblibene.cz/userdata/shopimg/vino-jiha/image/gener/big/mikulov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461792"/>
            <a:ext cx="3289548" cy="2237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96041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cs-CZ" sz="6600" dirty="0" smtClean="0"/>
              <a:t>Povrch</a:t>
            </a:r>
            <a:endParaRPr lang="cs-CZ" sz="6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Chráněná krajinná oblast </a:t>
            </a:r>
            <a:r>
              <a:rPr lang="cs-CZ" b="1" dirty="0" smtClean="0"/>
              <a:t>Pálava</a:t>
            </a:r>
            <a:r>
              <a:rPr lang="cs-CZ" dirty="0" smtClean="0"/>
              <a:t> s dominantou vápencových </a:t>
            </a:r>
            <a:r>
              <a:rPr lang="cs-CZ" b="1" dirty="0" smtClean="0"/>
              <a:t>Pavlovských vrchů </a:t>
            </a:r>
          </a:p>
          <a:p>
            <a:r>
              <a:rPr lang="cs-CZ" dirty="0" smtClean="0"/>
              <a:t>Skalní, drnové a luční </a:t>
            </a:r>
            <a:r>
              <a:rPr lang="cs-CZ" b="1" dirty="0" smtClean="0"/>
              <a:t>stepi </a:t>
            </a:r>
            <a:r>
              <a:rPr lang="cs-CZ" dirty="0" smtClean="0"/>
              <a:t>a </a:t>
            </a:r>
            <a:r>
              <a:rPr lang="cs-CZ" b="1" dirty="0" smtClean="0"/>
              <a:t>lesostepi</a:t>
            </a:r>
          </a:p>
          <a:p>
            <a:r>
              <a:rPr lang="cs-CZ" dirty="0" smtClean="0"/>
              <a:t>Teplomilné</a:t>
            </a:r>
            <a:r>
              <a:rPr lang="cs-CZ" b="1" dirty="0" smtClean="0"/>
              <a:t> doubravy a </a:t>
            </a:r>
            <a:r>
              <a:rPr lang="cs-CZ" dirty="0" smtClean="0"/>
              <a:t>suťové</a:t>
            </a:r>
            <a:r>
              <a:rPr lang="cs-CZ" b="1" dirty="0" smtClean="0"/>
              <a:t> lesy</a:t>
            </a:r>
            <a:endParaRPr lang="cs-CZ" b="1" dirty="0"/>
          </a:p>
          <a:p>
            <a:r>
              <a:rPr lang="cs-CZ" b="1" dirty="0" smtClean="0"/>
              <a:t>Biosférická rezervace Pálava </a:t>
            </a:r>
            <a:r>
              <a:rPr lang="cs-CZ" dirty="0" smtClean="0"/>
              <a:t>je součástí mezinárodní sítě biosférických rezervací</a:t>
            </a:r>
            <a:endParaRPr lang="cs-CZ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390530"/>
            <a:ext cx="307657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https://encrypted-tbn2.gstatic.com/images?q=tbn:ANd9GcTjVmwW0aPckz33_p6rRS_Nf-dY9W42cu0M-fGP7at-dwGmv_lM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71479"/>
            <a:ext cx="3028950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30269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cs-CZ" sz="6600" dirty="0" err="1" smtClean="0"/>
              <a:t>DOprava</a:t>
            </a:r>
            <a:endParaRPr lang="cs-CZ" sz="6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Mikulov je </a:t>
            </a:r>
            <a:r>
              <a:rPr lang="cs-CZ" b="1" dirty="0" smtClean="0"/>
              <a:t>silniční hraniční přechod </a:t>
            </a:r>
            <a:r>
              <a:rPr lang="cs-CZ" dirty="0" smtClean="0"/>
              <a:t>z České republiky do Rakouska na trase Brno – Vídeň</a:t>
            </a:r>
          </a:p>
          <a:p>
            <a:r>
              <a:rPr lang="cs-CZ" dirty="0" smtClean="0"/>
              <a:t>Přes Mikulov vede </a:t>
            </a:r>
            <a:r>
              <a:rPr lang="cs-CZ" b="1" dirty="0" smtClean="0"/>
              <a:t>železniční trať</a:t>
            </a:r>
            <a:r>
              <a:rPr lang="cs-CZ" dirty="0" smtClean="0"/>
              <a:t> Břeclav – Znojmo</a:t>
            </a:r>
          </a:p>
          <a:p>
            <a:r>
              <a:rPr lang="cs-CZ" b="1" dirty="0" smtClean="0"/>
              <a:t>Autobusová doprava </a:t>
            </a:r>
            <a:r>
              <a:rPr lang="cs-CZ" dirty="0" smtClean="0"/>
              <a:t>zajišťuje spojení s řadou vesnic i měst</a:t>
            </a:r>
            <a:endParaRPr lang="cs-CZ" dirty="0"/>
          </a:p>
        </p:txBody>
      </p:sp>
      <p:pic>
        <p:nvPicPr>
          <p:cNvPr id="5122" name="Picture 2" descr="https://encrypted-tbn2.gstatic.com/images?q=tbn:ANd9GcSTZUbIIt9IDCOoIyTmcx5jOCuw44OqkS0kgl3NCUKQ3L4txTY0j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80817" y="4057451"/>
            <a:ext cx="262890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05064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 descr="https://encrypted-tbn2.gstatic.com/images?q=tbn:ANd9GcRuUOaNTCPOAotNh2y2ItUlXwPnLUNkunuea3d7Spy-t_DWnOVql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7693" y="3587873"/>
            <a:ext cx="254317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56881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6000" dirty="0" smtClean="0"/>
              <a:t>Vinařství</a:t>
            </a:r>
            <a:endParaRPr lang="cs-CZ" sz="6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Mikulov je významným </a:t>
            </a:r>
            <a:r>
              <a:rPr lang="cs-CZ" b="1" dirty="0" smtClean="0"/>
              <a:t>vinařským střediskem   </a:t>
            </a:r>
          </a:p>
          <a:p>
            <a:pPr marL="114300" indent="0">
              <a:buNone/>
            </a:pPr>
            <a:endParaRPr lang="cs-CZ" dirty="0"/>
          </a:p>
        </p:txBody>
      </p:sp>
      <p:pic>
        <p:nvPicPr>
          <p:cNvPr id="4" name="Obrázek 3" descr="https://encrypted-tbn3.gstatic.com/images?q=tbn:ANd9GcTIwXLbSkeBzjM7ZNZC1e4_OtGARU4tVR0U3Ho86-_NSntUNxmqPA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492896"/>
            <a:ext cx="2619375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4" descr="https://encrypted-tbn2.gstatic.com/images?q=tbn:ANd9GcTlx7r4DQc2UNDDiKz4zTm2KqENHVEp2Xj4B943yNuPfD6Ecuv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28" y="2708920"/>
            <a:ext cx="2619375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 descr="https://encrypted-tbn1.gstatic.com/images?q=tbn:ANd9GcT_GuPNaRsOdc3InEQjXXJSEzcNNhyJMwCrbfSxy8Pf42KLhsotjA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8211" y="3933056"/>
            <a:ext cx="2447925" cy="1866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99199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cs-CZ" sz="6600" dirty="0" smtClean="0"/>
              <a:t>Školství</a:t>
            </a:r>
            <a:endParaRPr lang="cs-CZ" sz="6600" dirty="0"/>
          </a:p>
        </p:txBody>
      </p:sp>
      <p:sp>
        <p:nvSpPr>
          <p:cNvPr id="4" name="AutoShape 4" descr="data:image/jpeg;base64,/9j/4AAQSkZJRgABAQAAAQABAAD/2wCEAAkGBxMTEhQUExQWFRUUGBcUFRQXGBUYFRQUFxQXFxcVFxUYHSggGBolHBUVITEhJSorLi4uFx8zODMsNygtLisBCgoKDg0OGBAQGiwcHBwsLCwsLCwsLDcsLCwsLCwtLCwsLCwsLCwsLCwyLCwrLCwsKywsNywrLCwsLDcsLCssLP/AABEIAHgAoAMBIgACEQEDEQH/xAAbAAABBQEBAAAAAAAAAAAAAAACAAEDBAUGB//EAD4QAAEDAgMEBwQHBwUAAAAAAAEAAhEDIQQSMQVBUWEGE3GBkaHRIjKxwRQVYnKi8PEjQkNSU5KyFiSC0uH/xAAZAQEBAQEBAQAAAAAAAAAAAAABAAIDBAX/xAAgEQACAgIDAQEBAQAAAAAAAAAAAQIRAzESEyFBYSIE/9oADAMBAAIRAxEAPwDr6StUyqNHEsLS4OBaBJcCIAGs8Fy+2OmX7uH76hH+LfmUymkUMcpOkd40og5ZXR/Evq0KdR8ZnCTAga8FqBi0jLVOgWD9o77rP8nqcKOk323fdZ8XqxlURG4pgVJlTOcAohzUUTnITUTgpIYFGgLkOZQE0pZkASNkCSComqV1XdUUTnSkB6tSVASpIThqSIC1R1KSugIKgRZHj2JxFSk4gSWxBqNkSDrOW4F96L6I6Yi4sQde9HU2XWZoZjv8kL8Q8EZ2m2hBv57uS8UkfQhlV+s7/o3t2kylTpPljmCDItPaF1NCu14ljg4cQZXklLaNM6+yeYhaFCsQczHQeLTfxC0s7W0Ev88ZexZ6fS9933W/F6nzLgsF0mrsJzQ8QPeEHU7x2rcwvSqk73w5h53HiPQLqssWeeWCcfhvVCqdRyOliG1BLXBw5EHx4JFq6o4tETXI85RZE0KsiMuSa5SOYoHKIsZkD6irmsgdUlREhelnUJchLkgWQ5EHhVA5OCki2XqF7kBeonPQRxWPxjqb3RlLQMxBBkXA17+aI45sxUYRYEx7Qhwsq20MS8Orw/3Q2Gm7RJ4EQreJd+0qAtaYNJvAmQdYO6PNcePhuyR2yKbxIET3eSoVejcXY6D4eY9F1DGoi1YpM3dHHnDYin9rtvbtHokzaEWewg8r+Wq39qZxlyG8GdLwJAvqp2YXM0ZwCd9reaw8aOsc8l9MPDYxsyx8O5Ehw+a16XSerSaXPIe1usgyO8LPxWAoOf1cEO3WsbAns1HioK2wKjfceY4HTzQoyjpm3mjJf0jsMF0npPAJls948QtSjiWuu1wcORn9F5k5temfap5hEezaw0tojobWaDMupu5yPxBb7ZLasz1Y5adHpzqyqVHLmcH0gqRq2oOfqFpDbVM+9LCdJuJ7QukcsWcpYJx/S+SmWT0a2g+tTc6pEh0WEQIB9VpOxDQ4NkZiJDZuRxhdFK1ZzlBxdMlDUQah61D1q0ZJcqYvUTqyxaO2mB7g4xclDklsUrNxzlE4qjU2k3jqkMQmwooVMCx0yLOidLxpKd+ABcXb3Oa47rt0+KmaAlSrsd7rwexy4GyyxGoxPH4Ir8vggShtikXRAn2X+JAA8Vew49kdiKTw804dyKgMxzv9wBb97df3aeh71LtxgNIzmF5lokixvEhXi0TO/vQYmg2o0tMQf0URG5sU7GIGpv4rPoYfrDFRrCInMImbLWdS9kt4ghV8PhS108o+HoqkRiV9g0wWhpc1ziQC3Sx0Piq2I2VWBjOyoW3AdZwkRbgumqMJIibOM9llBi2ftBYG7TPZmQ4pm1NrRgUsU+lqx9M/zC4PbCtUtp5qrKpc1xpgjLo4tPz7lu12e2zXfI3G29Zrdmsq5w9rTBsQIO9Z4NaZ17r2rNXC7ZpPAvl+9bzVxz7TIjju8VyH1U4EdW9zZGaHDM3szKhWZVaTnp5xxYfkfVb7JL4YUMcvtHXY/aVJrXDrWgwYgzfuXndTFEuN55q1WewgkEg8HAgrKNMifIrhPI5ujssagvHZdq7TcHASben/AItxmOcWZjOgLlyb3yWyLfFX8JjAB7U8hruWoTo5SVnfBedUMJTcWe210ueYLTLrC3d816GCvOtnYarmozSLRLy6R7sxE9q7nE9PaiUbSpAUEYfSjF1mdX1JgnPOl4AgX71p7GrPdRY55lxF7AX7AsTpjRLurhpNqmnNoWr0fEYemDaBEHXwUSKmN2xWZiW0gwGmS0Z4dIkCb6b/ACWltbHdTTNTLmiLTGpXN7WY76eww6JZe8aDlyW90gnqHZZmRpM6jggixs3FCrSbUy5cwmN48EJ2iwVhR9rORmFrR2qHo5P0enMzF5171TxJIx1PWCw7rTbf4qE1KuLZTkvdlBdlE7yRYKatWawS9zWji6wk6XWN0mnqzAmKjN07gp+k4nDvgTdpjscCkDUcRaY5X3oW0wCSBrqqG2xIomJirTPZJifNG4RiQeNIiex4PzURKaIBB4CNN2qoYgXP51/RC0uDRrau6bm7SXRPK4VLF1nBxuffA/48PNAoi2jPVmBI3+C5djjBMGxjx/RblfGubTdLg0Red8PIPlB7lzzKntEayD2SCdFxlC3Z1jKlRHjHAbx2b7IadSbxqq+KxIMRw4c/0RUsYQ0WiDv3zY7lSi2gUqZ6P9b0eJ/tcibtSjz/ALSvPPr+pwaPFP8A6gq/Z8F19MeHo7dsU/tf2lF9cU+D/Bea/Xtb+YeATfXlf+fyHoj0fD0o7WpnVjj3D1RN2uwaMf8Ah9V5idsVv6jvL0QnalX+o7xKrZUj1A7WZ/Td+H1Tna4P8Nx7S31XmBr1zvqR2uQdXVdrm7yfmi2VI9R+uAP4cDm4D5KF+326ltPvqD/qvOWbNJ1cB3Spvqto/f8AIeqOf6PE7g9JKYJJ6u8avnd2KN/SymP3qf4iuLGzRxPgkMGwcVnsRUjranTJnEdzHfMqu/pqNwcexo+ZXPNoMAs0d8p30zuEcwjtReGvV6X1Doxx7co+AKzcRtuu86RuEnTyCqNDkWVHYBHiDUqNh7gQd3j6lQ9U63taTHKTKvNooso4lXZJlRk9QOZ7kLsPvA/PatRx5qNwB1Vza2VGazBO3kBH9B+0FO0o2kb0vIyortwfPyU7cAOZUlkTI3LLnIRjhWcPMoqTWt0b33KT3dyDrCFnkwbLRrfkpzUnRVRWR5gs3Q8iaZR5nBV88pw92mquRci19Im2qheoi5OxBXYTp3JxO/8APclYW3pdaBv+CCoXiUsiLr90IHEFBB5OfmhLSOKFsBE02tKVJoSNzFC9pF9O6VO6pyVd1Xkuim3sHRAw8047UyS2zIgOaMJJIZCCkISSQyGm6M80ySzQDtlH2HyKSSKFEgak4Hs80kllGqIkoEpJJIUlDM/m3gkkkAmk8U7jz7k6SBBtvk9/wVaq8cwkktxQM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5" name="AutoShape 6" descr="data:image/jpeg;base64,/9j/4AAQSkZJRgABAQAAAQABAAD/2wCEAAkGBxMTEhQUExQWFRUUGBcUFRQXGBUYFRQUFxQXFxcVFxUYHSggGBolHBUVITEhJSorLi4uFx8zODMsNygtLisBCgoKDg0OGBAQGiwcHBwsLCwsLCwsLDcsLCwsLCwtLCwsLCwsLCwsLCwyLCwrLCwsKywsNywrLCwsLDcsLCssLP/AABEIAHgAoAMBIgACEQEDEQH/xAAbAAABBQEBAAAAAAAAAAAAAAACAAEDBAUGB//EAD4QAAEDAgMEBwQHBwUAAAAAAAEAAhEDIQQSMQVBUWEGE3GBkaHRIjKxwRQVYnKi8PEjQkNSU5KyFiSC0uH/xAAZAQEBAQEBAQAAAAAAAAAAAAABAAIDBAX/xAAgEQACAgIDAQEBAQAAAAAAAAAAAQIRAzESEyFBYSIE/9oADAMBAAIRAxEAPwDr6StUyqNHEsLS4OBaBJcCIAGs8Fy+2OmX7uH76hH+LfmUymkUMcpOkd40og5ZXR/Evq0KdR8ZnCTAga8FqBi0jLVOgWD9o77rP8nqcKOk323fdZ8XqxlURG4pgVJlTOcAohzUUTnITUTgpIYFGgLkOZQE0pZkASNkCSComqV1XdUUTnSkB6tSVASpIThqSIC1R1KSugIKgRZHj2JxFSk4gSWxBqNkSDrOW4F96L6I6Yi4sQde9HU2XWZoZjv8kL8Q8EZ2m2hBv57uS8UkfQhlV+s7/o3t2kylTpPljmCDItPaF1NCu14ljg4cQZXklLaNM6+yeYhaFCsQczHQeLTfxC0s7W0Ev88ZexZ6fS9933W/F6nzLgsF0mrsJzQ8QPeEHU7x2rcwvSqk73w5h53HiPQLqssWeeWCcfhvVCqdRyOliG1BLXBw5EHx4JFq6o4tETXI85RZE0KsiMuSa5SOYoHKIsZkD6irmsgdUlREhelnUJchLkgWQ5EHhVA5OCki2XqF7kBeonPQRxWPxjqb3RlLQMxBBkXA17+aI45sxUYRYEx7Qhwsq20MS8Orw/3Q2Gm7RJ4EQreJd+0qAtaYNJvAmQdYO6PNcePhuyR2yKbxIET3eSoVejcXY6D4eY9F1DGoi1YpM3dHHnDYin9rtvbtHokzaEWewg8r+Wq39qZxlyG8GdLwJAvqp2YXM0ZwCd9reaw8aOsc8l9MPDYxsyx8O5Ehw+a16XSerSaXPIe1usgyO8LPxWAoOf1cEO3WsbAns1HioK2wKjfceY4HTzQoyjpm3mjJf0jsMF0npPAJls948QtSjiWuu1wcORn9F5k5temfap5hEezaw0tojobWaDMupu5yPxBb7ZLasz1Y5adHpzqyqVHLmcH0gqRq2oOfqFpDbVM+9LCdJuJ7QukcsWcpYJx/S+SmWT0a2g+tTc6pEh0WEQIB9VpOxDQ4NkZiJDZuRxhdFK1ZzlBxdMlDUQah61D1q0ZJcqYvUTqyxaO2mB7g4xclDklsUrNxzlE4qjU2k3jqkMQmwooVMCx0yLOidLxpKd+ABcXb3Oa47rt0+KmaAlSrsd7rwexy4GyyxGoxPH4Ir8vggShtikXRAn2X+JAA8Vew49kdiKTw804dyKgMxzv9wBb97df3aeh71LtxgNIzmF5lokixvEhXi0TO/vQYmg2o0tMQf0URG5sU7GIGpv4rPoYfrDFRrCInMImbLWdS9kt4ghV8PhS108o+HoqkRiV9g0wWhpc1ziQC3Sx0Piq2I2VWBjOyoW3AdZwkRbgumqMJIibOM9llBi2ftBYG7TPZmQ4pm1NrRgUsU+lqx9M/zC4PbCtUtp5qrKpc1xpgjLo4tPz7lu12e2zXfI3G29Zrdmsq5w9rTBsQIO9Z4NaZ17r2rNXC7ZpPAvl+9bzVxz7TIjju8VyH1U4EdW9zZGaHDM3szKhWZVaTnp5xxYfkfVb7JL4YUMcvtHXY/aVJrXDrWgwYgzfuXndTFEuN55q1WewgkEg8HAgrKNMifIrhPI5ujssagvHZdq7TcHASben/AItxmOcWZjOgLlyb3yWyLfFX8JjAB7U8hruWoTo5SVnfBedUMJTcWe210ueYLTLrC3d816GCvOtnYarmozSLRLy6R7sxE9q7nE9PaiUbSpAUEYfSjF1mdX1JgnPOl4AgX71p7GrPdRY55lxF7AX7AsTpjRLurhpNqmnNoWr0fEYemDaBEHXwUSKmN2xWZiW0gwGmS0Z4dIkCb6b/ACWltbHdTTNTLmiLTGpXN7WY76eww6JZe8aDlyW90gnqHZZmRpM6jggixs3FCrSbUy5cwmN48EJ2iwVhR9rORmFrR2qHo5P0enMzF5171TxJIx1PWCw7rTbf4qE1KuLZTkvdlBdlE7yRYKatWawS9zWji6wk6XWN0mnqzAmKjN07gp+k4nDvgTdpjscCkDUcRaY5X3oW0wCSBrqqG2xIomJirTPZJifNG4RiQeNIiex4PzURKaIBB4CNN2qoYgXP51/RC0uDRrau6bm7SXRPK4VLF1nBxuffA/48PNAoi2jPVmBI3+C5djjBMGxjx/RblfGubTdLg0Red8PIPlB7lzzKntEayD2SCdFxlC3Z1jKlRHjHAbx2b7IadSbxqq+KxIMRw4c/0RUsYQ0WiDv3zY7lSi2gUqZ6P9b0eJ/tcibtSjz/ALSvPPr+pwaPFP8A6gq/Z8F19MeHo7dsU/tf2lF9cU+D/Bea/Xtb+YeATfXlf+fyHoj0fD0o7WpnVjj3D1RN2uwaMf8Ah9V5idsVv6jvL0QnalX+o7xKrZUj1A7WZ/Td+H1Tna4P8Nx7S31XmBr1zvqR2uQdXVdrm7yfmi2VI9R+uAP4cDm4D5KF+326ltPvqD/qvOWbNJ1cB3Spvqto/f8AIeqOf6PE7g9JKYJJ6u8avnd2KN/SymP3qf4iuLGzRxPgkMGwcVnsRUjranTJnEdzHfMqu/pqNwcexo+ZXPNoMAs0d8p30zuEcwjtReGvV6X1Doxx7co+AKzcRtuu86RuEnTyCqNDkWVHYBHiDUqNh7gQd3j6lQ9U63taTHKTKvNooso4lXZJlRk9QOZ7kLsPvA/PatRx5qNwB1Vza2VGazBO3kBH9B+0FO0o2kb0vIyortwfPyU7cAOZUlkTI3LLnIRjhWcPMoqTWt0b33KT3dyDrCFnkwbLRrfkpzUnRVRWR5gs3Q8iaZR5nBV88pw92mquRci19Im2qheoi5OxBXYTp3JxO/8APclYW3pdaBv+CCoXiUsiLr90IHEFBB5OfmhLSOKFsBE02tKVJoSNzFC9pF9O6VO6pyVd1Xkuim3sHRAw8047UyS2zIgOaMJJIZCCkISSQyGm6M80ySzQDtlH2HyKSSKFEgak4Hs80kllGqIkoEpJJIUlDM/m3gkkkAmk8U7jz7k6SBBtvk9/wVaq8cwkktxQM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946" y="1772816"/>
            <a:ext cx="8229600" cy="4373563"/>
          </a:xfr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V Mikulově jsou dvě </a:t>
            </a:r>
            <a:r>
              <a:rPr lang="cs-CZ" b="1" dirty="0" smtClean="0"/>
              <a:t>základní školy</a:t>
            </a:r>
            <a:r>
              <a:rPr lang="cs-CZ" dirty="0" smtClean="0"/>
              <a:t>:</a:t>
            </a:r>
          </a:p>
          <a:p>
            <a:r>
              <a:rPr lang="cs-CZ" dirty="0" smtClean="0"/>
              <a:t>ZŠ Mikulov, Valtická 3</a:t>
            </a:r>
          </a:p>
          <a:p>
            <a:r>
              <a:rPr lang="cs-CZ" dirty="0" smtClean="0"/>
              <a:t>ZŠ Mikulov, Hraničářů 617</a:t>
            </a:r>
          </a:p>
          <a:p>
            <a:r>
              <a:rPr lang="cs-CZ" dirty="0" smtClean="0"/>
              <a:t>V Mikulově se nachází </a:t>
            </a:r>
            <a:r>
              <a:rPr lang="cs-CZ" b="1" dirty="0" smtClean="0"/>
              <a:t>Gymnázium a SOŠ </a:t>
            </a:r>
            <a:r>
              <a:rPr lang="cs-CZ" dirty="0" smtClean="0"/>
              <a:t>Mikulov 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59807" y="407707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s://encrypted-tbn1.gstatic.com/images?q=tbn:ANd9GcRhaSzJxbgbq5z6mdoYbIhOv2r-j6JGCMnAEt66L0s2Pnv50btiJ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861048"/>
            <a:ext cx="1847850" cy="14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9791" y="3749427"/>
            <a:ext cx="28479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01284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ékárna">
  <a:themeElements>
    <a:clrScheme name="Lékárna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Lékárna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230</TotalTime>
  <Words>458</Words>
  <Application>Microsoft Office PowerPoint</Application>
  <PresentationFormat>Předvádění na obrazovce (4:3)</PresentationFormat>
  <Paragraphs>81</Paragraphs>
  <Slides>19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Lékárna</vt:lpstr>
      <vt:lpstr>MIKULOV</vt:lpstr>
      <vt:lpstr>POLOHA</vt:lpstr>
      <vt:lpstr>Obyvatelstvo</vt:lpstr>
      <vt:lpstr>Vodstvo</vt:lpstr>
      <vt:lpstr>Podnebí</vt:lpstr>
      <vt:lpstr>Povrch</vt:lpstr>
      <vt:lpstr>DOprava</vt:lpstr>
      <vt:lpstr>Vinařství</vt:lpstr>
      <vt:lpstr>Školství</vt:lpstr>
      <vt:lpstr>Historie města</vt:lpstr>
      <vt:lpstr>Židovská obec</vt:lpstr>
      <vt:lpstr>Pamětihodnosti města</vt:lpstr>
      <vt:lpstr>Zámek Mikulov</vt:lpstr>
      <vt:lpstr>Dietrichsteinská hrobka</vt:lpstr>
      <vt:lpstr>Židovská synagoga</vt:lpstr>
      <vt:lpstr>Židovský hřbitov</vt:lpstr>
      <vt:lpstr>Svatý kopeček</vt:lpstr>
      <vt:lpstr>Kozí hrádek</vt:lpstr>
      <vt:lpstr>Náměstí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MIKULOV</dc:title>
  <dc:creator>Domaci</dc:creator>
  <cp:lastModifiedBy>EDA</cp:lastModifiedBy>
  <cp:revision>25</cp:revision>
  <dcterms:created xsi:type="dcterms:W3CDTF">2014-11-01T14:29:35Z</dcterms:created>
  <dcterms:modified xsi:type="dcterms:W3CDTF">2015-11-05T18:54:40Z</dcterms:modified>
</cp:coreProperties>
</file>