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0" r:id="rId4"/>
    <p:sldId id="258" r:id="rId5"/>
    <p:sldId id="259" r:id="rId6"/>
    <p:sldId id="260" r:id="rId7"/>
    <p:sldId id="261" r:id="rId8"/>
    <p:sldId id="262" r:id="rId9"/>
    <p:sldId id="263" r:id="rId10"/>
    <p:sldId id="272" r:id="rId11"/>
    <p:sldId id="273" r:id="rId12"/>
    <p:sldId id="264" r:id="rId13"/>
    <p:sldId id="266" r:id="rId14"/>
    <p:sldId id="267" r:id="rId15"/>
    <p:sldId id="265" r:id="rId16"/>
    <p:sldId id="268" r:id="rId17"/>
    <p:sldId id="271" r:id="rId18"/>
    <p:sldId id="269" r:id="rId19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FFF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59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pPr/>
              <a:t>5.11.2015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pPr/>
              <a:t>5.11.2015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pPr/>
              <a:t>5.11.2015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pPr/>
              <a:t>5.11.2015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pPr/>
              <a:t>5.11.2015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pPr/>
              <a:t>5.11.2015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pPr/>
              <a:t>5.11.2015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pPr/>
              <a:t>5.11.2015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pPr/>
              <a:t>5.11.2015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pPr/>
              <a:t>5.11.2015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pPr/>
              <a:t>5.11.2015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EC1D4A-A796-47C3-A63E-CE236FB377E2}" type="datetimeFigureOut">
              <a:rPr lang="cs-CZ" smtClean="0"/>
              <a:pPr/>
              <a:t>5.11.2015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57A5DF-1266-40EA-9282-1E66B9DE06C0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827584" y="548680"/>
            <a:ext cx="7772400" cy="1470025"/>
          </a:xfrm>
        </p:spPr>
        <p:txBody>
          <a:bodyPr>
            <a:normAutofit/>
          </a:bodyPr>
          <a:lstStyle/>
          <a:p>
            <a:r>
              <a:rPr lang="cs-CZ" sz="8800" b="1" dirty="0" smtClean="0"/>
              <a:t>Měřín</a:t>
            </a:r>
            <a:endParaRPr lang="cs-CZ" sz="8800" b="1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87824" y="2348880"/>
            <a:ext cx="3160360" cy="3611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68144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-315416"/>
            <a:ext cx="8229600" cy="1143000"/>
          </a:xfrm>
        </p:spPr>
        <p:txBody>
          <a:bodyPr>
            <a:normAutofit/>
          </a:bodyPr>
          <a:lstStyle/>
          <a:p>
            <a:r>
              <a:rPr lang="cs-CZ" sz="4000" b="1" dirty="0"/>
              <a:t>Dominanty a krajinotvorné prvky</a:t>
            </a:r>
            <a:endParaRPr lang="cs-CZ" sz="4000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1" y="548680"/>
            <a:ext cx="3554779" cy="2575240"/>
          </a:xfr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00192" y="3199036"/>
            <a:ext cx="2520280" cy="3478915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3280505"/>
            <a:ext cx="2448272" cy="3421498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88024" y="548680"/>
            <a:ext cx="3528392" cy="2556124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75856" y="3223089"/>
            <a:ext cx="2520280" cy="3478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21030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39552" y="-171400"/>
            <a:ext cx="8229600" cy="1143000"/>
          </a:xfrm>
        </p:spPr>
        <p:txBody>
          <a:bodyPr/>
          <a:lstStyle/>
          <a:p>
            <a:r>
              <a:rPr lang="cs-CZ" b="1" dirty="0"/>
              <a:t>Dominanty a krajinotvorné prvky</a:t>
            </a:r>
            <a:endParaRPr lang="cs-CZ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26727" y="4082542"/>
            <a:ext cx="3678229" cy="2640151"/>
          </a:xfr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97530" y="815931"/>
            <a:ext cx="4224469" cy="3168352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2651" y="3810207"/>
            <a:ext cx="3867075" cy="2889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2651" y="815931"/>
            <a:ext cx="4290112" cy="2860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62540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3772" y="-99392"/>
            <a:ext cx="8229600" cy="1143000"/>
          </a:xfrm>
        </p:spPr>
        <p:txBody>
          <a:bodyPr>
            <a:normAutofit/>
          </a:bodyPr>
          <a:lstStyle/>
          <a:p>
            <a:r>
              <a:rPr lang="cs-CZ" sz="4000" b="1" dirty="0" smtClean="0"/>
              <a:t>Občanská vybavenost</a:t>
            </a:r>
            <a:endParaRPr lang="cs-CZ" sz="4000" b="1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33432" y="3660490"/>
            <a:ext cx="3984443" cy="2988332"/>
          </a:xfr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6572" y="871445"/>
            <a:ext cx="4107396" cy="3080547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72478" y="871444"/>
            <a:ext cx="3998332" cy="2665555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6572" y="4077072"/>
            <a:ext cx="457200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14775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55576" y="-11329"/>
            <a:ext cx="8229600" cy="1143000"/>
          </a:xfrm>
        </p:spPr>
        <p:txBody>
          <a:bodyPr>
            <a:normAutofit/>
          </a:bodyPr>
          <a:lstStyle/>
          <a:p>
            <a:r>
              <a:rPr lang="cs-CZ" sz="4000" b="1" dirty="0" smtClean="0"/>
              <a:t>Hospodářství</a:t>
            </a:r>
            <a:endParaRPr lang="cs-CZ" sz="4000" b="1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32040" y="983581"/>
            <a:ext cx="3744416" cy="2546204"/>
          </a:xfr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7882" y="3882065"/>
            <a:ext cx="4583882" cy="2571271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3437" y="1085260"/>
            <a:ext cx="4032772" cy="2612534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66193" y="3720420"/>
            <a:ext cx="3859413" cy="2894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72273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94456" y="-69273"/>
            <a:ext cx="8229600" cy="1143000"/>
          </a:xfrm>
        </p:spPr>
        <p:txBody>
          <a:bodyPr>
            <a:normAutofit/>
          </a:bodyPr>
          <a:lstStyle/>
          <a:p>
            <a:r>
              <a:rPr lang="cs-CZ" sz="4000" b="1" dirty="0" smtClean="0"/>
              <a:t>Kulturní život obce</a:t>
            </a:r>
            <a:endParaRPr lang="cs-CZ" sz="4000" b="1" dirty="0"/>
          </a:p>
        </p:txBody>
      </p:sp>
      <p:pic>
        <p:nvPicPr>
          <p:cNvPr id="5" name="Zástupný symbol pro obsah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62742" y="1007359"/>
            <a:ext cx="3961314" cy="2970985"/>
          </a:xfr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8243" y="4038988"/>
            <a:ext cx="3566847" cy="2675135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07632" y="4188923"/>
            <a:ext cx="3816424" cy="2525200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0838" y="971654"/>
            <a:ext cx="3766241" cy="288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725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11560" y="0"/>
            <a:ext cx="8229600" cy="1143000"/>
          </a:xfrm>
        </p:spPr>
        <p:txBody>
          <a:bodyPr>
            <a:normAutofit/>
          </a:bodyPr>
          <a:lstStyle/>
          <a:p>
            <a:r>
              <a:rPr lang="cs-CZ" sz="4000" b="1" dirty="0" smtClean="0"/>
              <a:t>Živý betlém v Měříně</a:t>
            </a:r>
            <a:endParaRPr lang="cs-CZ" sz="4000" b="1" dirty="0"/>
          </a:p>
        </p:txBody>
      </p:sp>
      <p:pic>
        <p:nvPicPr>
          <p:cNvPr id="5" name="Zástupný symbol pro obsah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1560" y="1124744"/>
            <a:ext cx="7848872" cy="5363397"/>
          </a:xfrm>
        </p:spPr>
      </p:pic>
    </p:spTree>
    <p:extLst>
      <p:ext uri="{BB962C8B-B14F-4D97-AF65-F5344CB8AC3E}">
        <p14:creationId xmlns:p14="http://schemas.microsoft.com/office/powerpoint/2010/main" xmlns="" val="2574087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48037" y="125256"/>
            <a:ext cx="8229600" cy="1143000"/>
          </a:xfrm>
        </p:spPr>
        <p:txBody>
          <a:bodyPr>
            <a:normAutofit/>
          </a:bodyPr>
          <a:lstStyle/>
          <a:p>
            <a:r>
              <a:rPr lang="cs-CZ" sz="4000" b="1" dirty="0" smtClean="0"/>
              <a:t>Sport v obci</a:t>
            </a:r>
            <a:endParaRPr lang="cs-CZ" sz="4000" b="1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3941" y="1141268"/>
            <a:ext cx="3904486" cy="2602339"/>
          </a:xfr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56899" y="4019392"/>
            <a:ext cx="4020738" cy="2684680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06753" y="1245871"/>
            <a:ext cx="3597521" cy="2393134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4019392"/>
            <a:ext cx="3775164" cy="2657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36076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73224" y="-315416"/>
            <a:ext cx="8229600" cy="1143000"/>
          </a:xfrm>
        </p:spPr>
        <p:txBody>
          <a:bodyPr>
            <a:normAutofit/>
          </a:bodyPr>
          <a:lstStyle/>
          <a:p>
            <a:r>
              <a:rPr lang="cs-CZ" sz="4000" b="1" dirty="0" smtClean="0"/>
              <a:t>Negativa</a:t>
            </a:r>
            <a:endParaRPr lang="cs-CZ" sz="4000" b="1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694331"/>
            <a:ext cx="4248472" cy="3186354"/>
          </a:xfr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88023" y="692696"/>
            <a:ext cx="4200467" cy="3150350"/>
          </a:xfrm>
          <a:prstGeom prst="rect">
            <a:avLst/>
          </a:prstGeom>
        </p:spPr>
      </p:pic>
      <p:sp>
        <p:nvSpPr>
          <p:cNvPr id="6" name="TextovéPole 5"/>
          <p:cNvSpPr txBox="1"/>
          <p:nvPr/>
        </p:nvSpPr>
        <p:spPr>
          <a:xfrm>
            <a:off x="467544" y="4473114"/>
            <a:ext cx="396044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/>
              <a:t>Negativa:</a:t>
            </a:r>
          </a:p>
          <a:p>
            <a:pPr marL="285750" indent="-285750">
              <a:buFontTx/>
              <a:buChar char="-"/>
            </a:pPr>
            <a:r>
              <a:rPr lang="cs-CZ" dirty="0" smtClean="0"/>
              <a:t>Hluk z dálnice</a:t>
            </a:r>
          </a:p>
          <a:p>
            <a:pPr marL="285750" indent="-285750">
              <a:buFontTx/>
              <a:buChar char="-"/>
            </a:pPr>
            <a:r>
              <a:rPr lang="cs-CZ" dirty="0" smtClean="0"/>
              <a:t>Množství kamionů projíždějících obcí</a:t>
            </a:r>
          </a:p>
          <a:p>
            <a:pPr marL="285750" indent="-285750">
              <a:buFontTx/>
              <a:buChar char="-"/>
            </a:pPr>
            <a:r>
              <a:rPr lang="cs-CZ" smtClean="0"/>
              <a:t>Nedostatek pracovních míst</a:t>
            </a:r>
            <a:endParaRPr lang="cs-CZ" dirty="0" smtClean="0"/>
          </a:p>
          <a:p>
            <a:pPr marL="285750" indent="-285750">
              <a:buFontTx/>
              <a:buChar char="-"/>
            </a:pPr>
            <a:r>
              <a:rPr lang="cs-CZ" dirty="0" smtClean="0"/>
              <a:t>Absence bankomatu</a:t>
            </a:r>
          </a:p>
          <a:p>
            <a:pPr marL="285750" indent="-285750">
              <a:buFontTx/>
              <a:buChar char="-"/>
            </a:pPr>
            <a:r>
              <a:rPr lang="cs-CZ" dirty="0" smtClean="0"/>
              <a:t>Nefunkční kulturní dům</a:t>
            </a:r>
          </a:p>
          <a:p>
            <a:pPr marL="285750" indent="-285750">
              <a:buFontTx/>
              <a:buChar char="-"/>
            </a:pPr>
            <a:r>
              <a:rPr lang="cs-CZ" dirty="0" smtClean="0"/>
              <a:t>Skládka za obcí</a:t>
            </a:r>
            <a:endParaRPr lang="cs-CZ" dirty="0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52120" y="4077070"/>
            <a:ext cx="3167183" cy="2546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43292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404664"/>
            <a:ext cx="8523954" cy="6093296"/>
          </a:xfrm>
        </p:spPr>
      </p:pic>
    </p:spTree>
    <p:extLst>
      <p:ext uri="{BB962C8B-B14F-4D97-AF65-F5344CB8AC3E}">
        <p14:creationId xmlns:p14="http://schemas.microsoft.com/office/powerpoint/2010/main" xmlns="" val="383582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3568" y="0"/>
            <a:ext cx="8229600" cy="1143000"/>
          </a:xfrm>
        </p:spPr>
        <p:txBody>
          <a:bodyPr>
            <a:normAutofit/>
          </a:bodyPr>
          <a:lstStyle/>
          <a:p>
            <a:r>
              <a:rPr lang="cs-CZ" sz="4000" b="1" dirty="0" smtClean="0"/>
              <a:t>Poloha Měřína</a:t>
            </a:r>
            <a:endParaRPr lang="cs-CZ" sz="4000" b="1" dirty="0"/>
          </a:p>
        </p:txBody>
      </p:sp>
      <p:pic>
        <p:nvPicPr>
          <p:cNvPr id="6" name="Zástupný symbol pro obsah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9612" y="980728"/>
            <a:ext cx="6984776" cy="4304095"/>
          </a:xfrm>
        </p:spPr>
      </p:pic>
      <p:sp>
        <p:nvSpPr>
          <p:cNvPr id="4" name="TextovéPole 3"/>
          <p:cNvSpPr txBox="1"/>
          <p:nvPr/>
        </p:nvSpPr>
        <p:spPr>
          <a:xfrm>
            <a:off x="467544" y="5373216"/>
            <a:ext cx="82089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/>
              <a:t>Kraj:</a:t>
            </a:r>
            <a:r>
              <a:rPr lang="cs-CZ" dirty="0" smtClean="0"/>
              <a:t> Vysočina</a:t>
            </a:r>
          </a:p>
          <a:p>
            <a:r>
              <a:rPr lang="cs-CZ" b="1" dirty="0" smtClean="0"/>
              <a:t>Okres:</a:t>
            </a:r>
            <a:r>
              <a:rPr lang="cs-CZ" dirty="0" smtClean="0"/>
              <a:t> Žďár nad Sázavou</a:t>
            </a:r>
          </a:p>
          <a:p>
            <a:r>
              <a:rPr lang="cs-CZ" b="1" dirty="0" smtClean="0"/>
              <a:t>Orientační body: </a:t>
            </a:r>
            <a:r>
              <a:rPr lang="cs-CZ" dirty="0" smtClean="0"/>
              <a:t>U dálnice D1, východně od Jihlavy (20 km), západně od Velkého  Meziříčí (10 km)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130323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79912" y="116632"/>
            <a:ext cx="5241504" cy="5169333"/>
          </a:xfr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6000" y="4077072"/>
            <a:ext cx="5014695" cy="26481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375449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1560" y="908720"/>
            <a:ext cx="8043027" cy="4989190"/>
          </a:xfrm>
        </p:spPr>
      </p:pic>
    </p:spTree>
    <p:extLst>
      <p:ext uri="{BB962C8B-B14F-4D97-AF65-F5344CB8AC3E}">
        <p14:creationId xmlns:p14="http://schemas.microsoft.com/office/powerpoint/2010/main" xmlns="" val="452727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62880" y="-171400"/>
            <a:ext cx="8229600" cy="1143000"/>
          </a:xfrm>
        </p:spPr>
        <p:txBody>
          <a:bodyPr>
            <a:normAutofit/>
          </a:bodyPr>
          <a:lstStyle/>
          <a:p>
            <a:r>
              <a:rPr lang="cs-CZ" sz="4000" b="1" dirty="0" smtClean="0"/>
              <a:t>Klima</a:t>
            </a:r>
            <a:endParaRPr lang="cs-CZ" sz="4000" b="1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03648" y="692696"/>
            <a:ext cx="6477589" cy="3724614"/>
          </a:xfr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8184" y="4509120"/>
            <a:ext cx="2664296" cy="2223282"/>
          </a:xfrm>
          <a:prstGeom prst="rect">
            <a:avLst/>
          </a:prstGeom>
        </p:spPr>
      </p:pic>
      <p:sp>
        <p:nvSpPr>
          <p:cNvPr id="3" name="TextovéPole 2"/>
          <p:cNvSpPr txBox="1"/>
          <p:nvPr/>
        </p:nvSpPr>
        <p:spPr>
          <a:xfrm>
            <a:off x="556320" y="5159096"/>
            <a:ext cx="47525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/>
              <a:t>Podnebná oblast: </a:t>
            </a:r>
            <a:r>
              <a:rPr lang="cs-CZ" dirty="0" smtClean="0"/>
              <a:t>Mírně teplá podnebná oblast</a:t>
            </a:r>
          </a:p>
          <a:p>
            <a:r>
              <a:rPr lang="cs-CZ" b="1" dirty="0" smtClean="0"/>
              <a:t>Roční průměrná teplota: </a:t>
            </a:r>
            <a:r>
              <a:rPr lang="cs-CZ" dirty="0" smtClean="0"/>
              <a:t>7,5 °C</a:t>
            </a:r>
          </a:p>
          <a:p>
            <a:r>
              <a:rPr lang="cs-CZ" b="1" dirty="0" smtClean="0"/>
              <a:t>Roční úhrn srážek: </a:t>
            </a:r>
            <a:r>
              <a:rPr lang="cs-CZ" dirty="0" smtClean="0"/>
              <a:t>600 – 700 mm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2179914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11560" y="-243408"/>
            <a:ext cx="8229600" cy="1143000"/>
          </a:xfrm>
        </p:spPr>
        <p:txBody>
          <a:bodyPr>
            <a:normAutofit/>
          </a:bodyPr>
          <a:lstStyle/>
          <a:p>
            <a:r>
              <a:rPr lang="cs-CZ" sz="4000" b="1" dirty="0" smtClean="0"/>
              <a:t>Reliéf</a:t>
            </a:r>
            <a:endParaRPr lang="cs-CZ" sz="4000" b="1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980728"/>
            <a:ext cx="4746493" cy="2952327"/>
          </a:xfr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62492" y="1196752"/>
            <a:ext cx="3777469" cy="2520280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70744" y="4149080"/>
            <a:ext cx="3960963" cy="2228042"/>
          </a:xfrm>
          <a:prstGeom prst="rect">
            <a:avLst/>
          </a:prstGeom>
        </p:spPr>
      </p:pic>
      <p:sp>
        <p:nvSpPr>
          <p:cNvPr id="3" name="TextovéPole 2"/>
          <p:cNvSpPr txBox="1"/>
          <p:nvPr/>
        </p:nvSpPr>
        <p:spPr>
          <a:xfrm>
            <a:off x="43167" y="4926916"/>
            <a:ext cx="50485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/>
              <a:t>Geomorfologická oblast: </a:t>
            </a:r>
            <a:r>
              <a:rPr lang="cs-CZ" dirty="0" smtClean="0"/>
              <a:t>Českomoravská vrchovina</a:t>
            </a:r>
          </a:p>
          <a:p>
            <a:r>
              <a:rPr lang="cs-CZ" b="1" dirty="0" smtClean="0"/>
              <a:t>Geologická jednotka:</a:t>
            </a:r>
            <a:r>
              <a:rPr lang="cs-CZ" dirty="0" smtClean="0"/>
              <a:t> </a:t>
            </a:r>
            <a:r>
              <a:rPr lang="cs-CZ" dirty="0" err="1" smtClean="0"/>
              <a:t>Moldanubikum</a:t>
            </a:r>
            <a:r>
              <a:rPr lang="cs-CZ" dirty="0" smtClean="0"/>
              <a:t> (</a:t>
            </a:r>
            <a:r>
              <a:rPr lang="cs-CZ" dirty="0" err="1" smtClean="0"/>
              <a:t>Strážecké</a:t>
            </a:r>
            <a:r>
              <a:rPr lang="cs-CZ" dirty="0"/>
              <a:t> </a:t>
            </a:r>
            <a:r>
              <a:rPr lang="cs-CZ" dirty="0" smtClean="0"/>
              <a:t>m.)</a:t>
            </a:r>
          </a:p>
          <a:p>
            <a:r>
              <a:rPr lang="cs-CZ" b="1" dirty="0" smtClean="0"/>
              <a:t>Nadmořská výška: </a:t>
            </a:r>
            <a:r>
              <a:rPr lang="cs-CZ" dirty="0" smtClean="0"/>
              <a:t>500 m n. m. </a:t>
            </a:r>
          </a:p>
          <a:p>
            <a:r>
              <a:rPr lang="cs-CZ" b="1" dirty="0" smtClean="0"/>
              <a:t>Nejvyšší bod v okolí: </a:t>
            </a:r>
            <a:r>
              <a:rPr lang="cs-CZ" dirty="0" err="1" smtClean="0"/>
              <a:t>Dědkovská</a:t>
            </a:r>
            <a:r>
              <a:rPr lang="cs-CZ" dirty="0" smtClean="0"/>
              <a:t> hora (694 m n. m.)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2675509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79151" y="-162272"/>
            <a:ext cx="8229600" cy="1143000"/>
          </a:xfrm>
        </p:spPr>
        <p:txBody>
          <a:bodyPr>
            <a:normAutofit/>
          </a:bodyPr>
          <a:lstStyle/>
          <a:p>
            <a:r>
              <a:rPr lang="cs-CZ" sz="4000" b="1" dirty="0" smtClean="0"/>
              <a:t>Vodstvo</a:t>
            </a:r>
            <a:endParaRPr lang="cs-CZ" sz="4000" b="1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0757" y="951953"/>
            <a:ext cx="4248472" cy="3186354"/>
          </a:xfr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44619" y="4365104"/>
            <a:ext cx="3079576" cy="2309682"/>
          </a:xfrm>
          <a:prstGeom prst="rect">
            <a:avLst/>
          </a:prstGeom>
        </p:spPr>
      </p:pic>
      <p:sp>
        <p:nvSpPr>
          <p:cNvPr id="3" name="TextovéPole 2"/>
          <p:cNvSpPr txBox="1"/>
          <p:nvPr/>
        </p:nvSpPr>
        <p:spPr>
          <a:xfrm>
            <a:off x="251520" y="4947777"/>
            <a:ext cx="44961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/>
              <a:t>Největší řeka: </a:t>
            </a:r>
            <a:r>
              <a:rPr lang="cs-CZ" dirty="0" smtClean="0"/>
              <a:t>Balinka (řeka VI. řádu) </a:t>
            </a:r>
          </a:p>
          <a:p>
            <a:r>
              <a:rPr lang="cs-CZ" b="1" dirty="0" smtClean="0"/>
              <a:t>Vodní plochy: </a:t>
            </a:r>
            <a:r>
              <a:rPr lang="cs-CZ" dirty="0" smtClean="0"/>
              <a:t>rybníky Nový, Nečas, Valcha… </a:t>
            </a:r>
          </a:p>
          <a:p>
            <a:endParaRPr lang="cs-CZ" dirty="0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86950" y="980727"/>
            <a:ext cx="4238540" cy="3178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34183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11560" y="-99392"/>
            <a:ext cx="8229600" cy="1143000"/>
          </a:xfrm>
        </p:spPr>
        <p:txBody>
          <a:bodyPr>
            <a:normAutofit/>
          </a:bodyPr>
          <a:lstStyle/>
          <a:p>
            <a:r>
              <a:rPr lang="cs-CZ" sz="4000" b="1" dirty="0" smtClean="0"/>
              <a:t>Obyvatelstvo a zástavba</a:t>
            </a:r>
            <a:endParaRPr lang="cs-CZ" sz="4000" b="1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47664" y="836712"/>
            <a:ext cx="5904656" cy="4428492"/>
          </a:xfrm>
        </p:spPr>
      </p:pic>
      <p:sp>
        <p:nvSpPr>
          <p:cNvPr id="3" name="TextovéPole 2"/>
          <p:cNvSpPr txBox="1"/>
          <p:nvPr/>
        </p:nvSpPr>
        <p:spPr>
          <a:xfrm>
            <a:off x="395536" y="5487175"/>
            <a:ext cx="51125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/>
              <a:t>Počet obyvatel:</a:t>
            </a:r>
            <a:r>
              <a:rPr lang="cs-CZ" dirty="0" smtClean="0"/>
              <a:t> 2100 (150 v přilehlé osadě Pustina)</a:t>
            </a:r>
          </a:p>
          <a:p>
            <a:r>
              <a:rPr lang="cs-CZ" b="1" dirty="0" smtClean="0"/>
              <a:t>Počet domů: </a:t>
            </a:r>
            <a:r>
              <a:rPr lang="cs-CZ" dirty="0" smtClean="0"/>
              <a:t>610 </a:t>
            </a:r>
          </a:p>
          <a:p>
            <a:r>
              <a:rPr lang="cs-CZ" b="1" dirty="0" smtClean="0"/>
              <a:t>Katastrální výměra: </a:t>
            </a:r>
            <a:r>
              <a:rPr lang="cs-CZ" dirty="0" smtClean="0"/>
              <a:t>1800 m2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3478474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11560" y="-83127"/>
            <a:ext cx="8229600" cy="1143000"/>
          </a:xfrm>
        </p:spPr>
        <p:txBody>
          <a:bodyPr>
            <a:normAutofit/>
          </a:bodyPr>
          <a:lstStyle/>
          <a:p>
            <a:r>
              <a:rPr lang="cs-CZ" sz="4000" b="1" dirty="0" smtClean="0"/>
              <a:t>Dominanty a krajinotvorné prvky</a:t>
            </a:r>
            <a:endParaRPr lang="cs-CZ" sz="4000" b="1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6" y="1052736"/>
            <a:ext cx="3672408" cy="5508613"/>
          </a:xfr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60032" y="1556792"/>
            <a:ext cx="3528392" cy="4855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81661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</TotalTime>
  <Words>183</Words>
  <Application>Microsoft Office PowerPoint</Application>
  <PresentationFormat>Předvádění na obrazovce (4:3)</PresentationFormat>
  <Paragraphs>37</Paragraphs>
  <Slides>18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18</vt:i4>
      </vt:variant>
    </vt:vector>
  </HeadingPairs>
  <TitlesOfParts>
    <vt:vector size="19" baseType="lpstr">
      <vt:lpstr>Motiv sady Office</vt:lpstr>
      <vt:lpstr>Měřín</vt:lpstr>
      <vt:lpstr>Poloha Měřína</vt:lpstr>
      <vt:lpstr>Snímek 3</vt:lpstr>
      <vt:lpstr>Snímek 4</vt:lpstr>
      <vt:lpstr>Klima</vt:lpstr>
      <vt:lpstr>Reliéf</vt:lpstr>
      <vt:lpstr>Vodstvo</vt:lpstr>
      <vt:lpstr>Obyvatelstvo a zástavba</vt:lpstr>
      <vt:lpstr>Dominanty a krajinotvorné prvky</vt:lpstr>
      <vt:lpstr>Dominanty a krajinotvorné prvky</vt:lpstr>
      <vt:lpstr>Dominanty a krajinotvorné prvky</vt:lpstr>
      <vt:lpstr>Občanská vybavenost</vt:lpstr>
      <vt:lpstr>Hospodářství</vt:lpstr>
      <vt:lpstr>Kulturní život obce</vt:lpstr>
      <vt:lpstr>Živý betlém v Měříně</vt:lpstr>
      <vt:lpstr>Sport v obci</vt:lpstr>
      <vt:lpstr>Negativa</vt:lpstr>
      <vt:lpstr>Snímek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Měřín</dc:title>
  <dc:creator>AS Roma MCMXXVII</dc:creator>
  <cp:lastModifiedBy>EDA</cp:lastModifiedBy>
  <cp:revision>42</cp:revision>
  <dcterms:created xsi:type="dcterms:W3CDTF">2014-09-21T20:29:02Z</dcterms:created>
  <dcterms:modified xsi:type="dcterms:W3CDTF">2015-11-05T18:33:19Z</dcterms:modified>
</cp:coreProperties>
</file>