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89" r:id="rId2"/>
    <p:sldId id="293" r:id="rId3"/>
    <p:sldId id="291" r:id="rId4"/>
    <p:sldId id="292" r:id="rId5"/>
    <p:sldId id="290" r:id="rId6"/>
    <p:sldId id="294" r:id="rId7"/>
    <p:sldId id="295" r:id="rId8"/>
    <p:sldId id="296" r:id="rId9"/>
    <p:sldId id="297" r:id="rId10"/>
    <p:sldId id="300" r:id="rId11"/>
    <p:sldId id="298" r:id="rId12"/>
    <p:sldId id="299" r:id="rId13"/>
    <p:sldId id="302" r:id="rId14"/>
    <p:sldId id="303" r:id="rId15"/>
    <p:sldId id="304" r:id="rId16"/>
    <p:sldId id="305" r:id="rId17"/>
    <p:sldId id="306" r:id="rId18"/>
    <p:sldId id="257" r:id="rId19"/>
    <p:sldId id="258" r:id="rId20"/>
    <p:sldId id="259" r:id="rId21"/>
    <p:sldId id="260"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4" r:id="rId43"/>
    <p:sldId id="285" r:id="rId44"/>
    <p:sldId id="286" r:id="rId45"/>
    <p:sldId id="287" r:id="rId46"/>
    <p:sldId id="288" r:id="rId4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02" y="-77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B07726-003E-43B3-8627-33EBC1E77422}" type="datetimeFigureOut">
              <a:rPr lang="cs-CZ" smtClean="0"/>
              <a:pPr/>
              <a:t>1.12.2015</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13752A-53E2-4978-AD99-E5613DDCFB74}" type="slidenum">
              <a:rPr lang="cs-CZ" smtClean="0"/>
              <a:pPr/>
              <a:t>‹#›</a:t>
            </a:fld>
            <a:endParaRPr lang="cs-CZ"/>
          </a:p>
        </p:txBody>
      </p:sp>
    </p:spTree>
    <p:extLst>
      <p:ext uri="{BB962C8B-B14F-4D97-AF65-F5344CB8AC3E}">
        <p14:creationId xmlns:p14="http://schemas.microsoft.com/office/powerpoint/2010/main" xmlns="" val="2587058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313752A-53E2-4978-AD99-E5613DDCFB74}" type="slidenum">
              <a:rPr lang="cs-CZ" smtClean="0"/>
              <a:pPr/>
              <a:t>10</a:t>
            </a:fld>
            <a:endParaRPr lang="cs-CZ"/>
          </a:p>
        </p:txBody>
      </p:sp>
    </p:spTree>
    <p:extLst>
      <p:ext uri="{BB962C8B-B14F-4D97-AF65-F5344CB8AC3E}">
        <p14:creationId xmlns:p14="http://schemas.microsoft.com/office/powerpoint/2010/main" xmlns="" val="2501405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Nějaké nápady na fotografie a příklady?</a:t>
            </a:r>
            <a:endParaRPr lang="cs-CZ" dirty="0"/>
          </a:p>
        </p:txBody>
      </p:sp>
      <p:sp>
        <p:nvSpPr>
          <p:cNvPr id="4" name="Zástupný symbol pro číslo snímku 3"/>
          <p:cNvSpPr>
            <a:spLocks noGrp="1"/>
          </p:cNvSpPr>
          <p:nvPr>
            <p:ph type="sldNum" sz="quarter" idx="10"/>
          </p:nvPr>
        </p:nvSpPr>
        <p:spPr/>
        <p:txBody>
          <a:bodyPr/>
          <a:lstStyle/>
          <a:p>
            <a:fld id="{F43F7E7D-D6DB-4C54-BAEB-BAC39CB6C5CC}" type="slidenum">
              <a:rPr lang="cs-CZ" smtClean="0"/>
              <a:pPr/>
              <a:t>35</a:t>
            </a:fld>
            <a:endParaRPr lang="cs-CZ"/>
          </a:p>
        </p:txBody>
      </p:sp>
    </p:spTree>
    <p:extLst>
      <p:ext uri="{BB962C8B-B14F-4D97-AF65-F5344CB8AC3E}">
        <p14:creationId xmlns:p14="http://schemas.microsoft.com/office/powerpoint/2010/main" xmlns="" val="1281778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6313752A-53E2-4978-AD99-E5613DDCFB74}" type="slidenum">
              <a:rPr lang="cs-CZ" smtClean="0"/>
              <a:pPr/>
              <a:t>36</a:t>
            </a:fld>
            <a:endParaRPr lang="cs-CZ"/>
          </a:p>
        </p:txBody>
      </p:sp>
    </p:spTree>
    <p:extLst>
      <p:ext uri="{BB962C8B-B14F-4D97-AF65-F5344CB8AC3E}">
        <p14:creationId xmlns:p14="http://schemas.microsoft.com/office/powerpoint/2010/main" xmlns="" val="244836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Najít vhodné příklady pro těžbu v ČR.</a:t>
            </a:r>
            <a:endParaRPr lang="cs-CZ" dirty="0"/>
          </a:p>
        </p:txBody>
      </p:sp>
      <p:sp>
        <p:nvSpPr>
          <p:cNvPr id="4" name="Zástupný symbol pro číslo snímku 3"/>
          <p:cNvSpPr>
            <a:spLocks noGrp="1"/>
          </p:cNvSpPr>
          <p:nvPr>
            <p:ph type="sldNum" sz="quarter" idx="10"/>
          </p:nvPr>
        </p:nvSpPr>
        <p:spPr/>
        <p:txBody>
          <a:bodyPr/>
          <a:lstStyle/>
          <a:p>
            <a:fld id="{6313752A-53E2-4978-AD99-E5613DDCFB74}" type="slidenum">
              <a:rPr lang="cs-CZ" smtClean="0"/>
              <a:pPr/>
              <a:t>37</a:t>
            </a:fld>
            <a:endParaRPr lang="cs-CZ"/>
          </a:p>
        </p:txBody>
      </p:sp>
    </p:spTree>
    <p:extLst>
      <p:ext uri="{BB962C8B-B14F-4D97-AF65-F5344CB8AC3E}">
        <p14:creationId xmlns:p14="http://schemas.microsoft.com/office/powerpoint/2010/main" xmlns="" val="1354538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F43F7E7D-D6DB-4C54-BAEB-BAC39CB6C5CC}" type="slidenum">
              <a:rPr lang="cs-CZ" smtClean="0"/>
              <a:pPr/>
              <a:t>38</a:t>
            </a:fld>
            <a:endParaRPr lang="cs-CZ"/>
          </a:p>
        </p:txBody>
      </p:sp>
    </p:spTree>
    <p:extLst>
      <p:ext uri="{BB962C8B-B14F-4D97-AF65-F5344CB8AC3E}">
        <p14:creationId xmlns:p14="http://schemas.microsoft.com/office/powerpoint/2010/main" xmlns="" val="1099523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F43F7E7D-D6DB-4C54-BAEB-BAC39CB6C5CC}" type="slidenum">
              <a:rPr lang="cs-CZ" smtClean="0"/>
              <a:pPr/>
              <a:t>42</a:t>
            </a:fld>
            <a:endParaRPr lang="cs-CZ"/>
          </a:p>
        </p:txBody>
      </p:sp>
    </p:spTree>
    <p:extLst>
      <p:ext uri="{BB962C8B-B14F-4D97-AF65-F5344CB8AC3E}">
        <p14:creationId xmlns:p14="http://schemas.microsoft.com/office/powerpoint/2010/main" xmlns="" val="4147470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F43F7E7D-D6DB-4C54-BAEB-BAC39CB6C5CC}" type="slidenum">
              <a:rPr lang="cs-CZ" smtClean="0"/>
              <a:pPr/>
              <a:t>44</a:t>
            </a:fld>
            <a:endParaRPr lang="cs-CZ"/>
          </a:p>
        </p:txBody>
      </p:sp>
    </p:spTree>
    <p:extLst>
      <p:ext uri="{BB962C8B-B14F-4D97-AF65-F5344CB8AC3E}">
        <p14:creationId xmlns:p14="http://schemas.microsoft.com/office/powerpoint/2010/main" xmlns="" val="468738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err="1" smtClean="0"/>
              <a:t>Premýšľam</a:t>
            </a:r>
            <a:r>
              <a:rPr lang="cs-CZ" dirty="0" smtClean="0"/>
              <a:t> nad </a:t>
            </a:r>
            <a:r>
              <a:rPr lang="cs-CZ" dirty="0" err="1" smtClean="0"/>
              <a:t>slovníkom</a:t>
            </a:r>
            <a:r>
              <a:rPr lang="cs-CZ" baseline="0" dirty="0" smtClean="0"/>
              <a:t> </a:t>
            </a:r>
            <a:r>
              <a:rPr lang="cs-CZ" baseline="0" dirty="0" err="1" smtClean="0"/>
              <a:t>pojmov</a:t>
            </a:r>
            <a:r>
              <a:rPr lang="cs-CZ" baseline="0" dirty="0" smtClean="0"/>
              <a:t>, </a:t>
            </a:r>
            <a:r>
              <a:rPr lang="cs-CZ" baseline="0" dirty="0" err="1" smtClean="0"/>
              <a:t>ktoré</a:t>
            </a:r>
            <a:r>
              <a:rPr lang="cs-CZ" baseline="0" dirty="0" smtClean="0"/>
              <a:t> by mohli byť </a:t>
            </a:r>
            <a:r>
              <a:rPr lang="cs-CZ" baseline="0" dirty="0" err="1" smtClean="0"/>
              <a:t>vysvetlené</a:t>
            </a:r>
            <a:r>
              <a:rPr lang="cs-CZ" baseline="0" dirty="0" smtClean="0"/>
              <a:t> buď pod každým </a:t>
            </a:r>
            <a:r>
              <a:rPr lang="cs-CZ" baseline="0" dirty="0" err="1" smtClean="0"/>
              <a:t>snímkom</a:t>
            </a:r>
            <a:r>
              <a:rPr lang="cs-CZ" baseline="0" dirty="0" smtClean="0"/>
              <a:t> (</a:t>
            </a:r>
            <a:r>
              <a:rPr lang="cs-CZ" baseline="0" dirty="0" err="1" smtClean="0"/>
              <a:t>napr</a:t>
            </a:r>
            <a:r>
              <a:rPr lang="cs-CZ" baseline="0" dirty="0" smtClean="0"/>
              <a:t>. </a:t>
            </a:r>
            <a:r>
              <a:rPr lang="cs-CZ" baseline="0" dirty="0" err="1" smtClean="0"/>
              <a:t>ako</a:t>
            </a:r>
            <a:r>
              <a:rPr lang="cs-CZ" baseline="0" dirty="0" smtClean="0"/>
              <a:t> tu – </a:t>
            </a:r>
            <a:r>
              <a:rPr lang="cs-CZ" baseline="0" dirty="0" err="1" smtClean="0"/>
              <a:t>čo</a:t>
            </a:r>
            <a:r>
              <a:rPr lang="cs-CZ" baseline="0" dirty="0" smtClean="0"/>
              <a:t> je biotop), </a:t>
            </a:r>
            <a:r>
              <a:rPr lang="cs-CZ" baseline="0" dirty="0" err="1" smtClean="0"/>
              <a:t>alebo</a:t>
            </a:r>
            <a:r>
              <a:rPr lang="cs-CZ" baseline="0" dirty="0" smtClean="0"/>
              <a:t> až na konci </a:t>
            </a:r>
            <a:r>
              <a:rPr lang="cs-CZ" baseline="0" dirty="0" err="1" smtClean="0"/>
              <a:t>prezentácie</a:t>
            </a:r>
            <a:r>
              <a:rPr lang="cs-CZ" baseline="0" dirty="0" smtClean="0"/>
              <a:t> jako jeden slide s poznámkami.</a:t>
            </a:r>
            <a:endParaRPr lang="cs-CZ" dirty="0"/>
          </a:p>
        </p:txBody>
      </p:sp>
      <p:sp>
        <p:nvSpPr>
          <p:cNvPr id="4" name="Zástupný symbol pro číslo snímku 3"/>
          <p:cNvSpPr>
            <a:spLocks noGrp="1"/>
          </p:cNvSpPr>
          <p:nvPr>
            <p:ph type="sldNum" sz="quarter" idx="10"/>
          </p:nvPr>
        </p:nvSpPr>
        <p:spPr/>
        <p:txBody>
          <a:bodyPr/>
          <a:lstStyle/>
          <a:p>
            <a:fld id="{6313752A-53E2-4978-AD99-E5613DDCFB74}" type="slidenum">
              <a:rPr lang="cs-CZ" smtClean="0"/>
              <a:pPr/>
              <a:t>46</a:t>
            </a:fld>
            <a:endParaRPr lang="cs-CZ"/>
          </a:p>
        </p:txBody>
      </p:sp>
    </p:spTree>
    <p:extLst>
      <p:ext uri="{BB962C8B-B14F-4D97-AF65-F5344CB8AC3E}">
        <p14:creationId xmlns:p14="http://schemas.microsoft.com/office/powerpoint/2010/main" xmlns="" val="596821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313752A-53E2-4978-AD99-E5613DDCFB74}" type="slidenum">
              <a:rPr lang="cs-CZ" smtClean="0"/>
              <a:pPr/>
              <a:t>12</a:t>
            </a:fld>
            <a:endParaRPr lang="cs-CZ"/>
          </a:p>
        </p:txBody>
      </p:sp>
    </p:spTree>
    <p:extLst>
      <p:ext uri="{BB962C8B-B14F-4D97-AF65-F5344CB8AC3E}">
        <p14:creationId xmlns:p14="http://schemas.microsoft.com/office/powerpoint/2010/main" xmlns="" val="3373941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F43F7E7D-D6DB-4C54-BAEB-BAC39CB6C5CC}" type="slidenum">
              <a:rPr lang="cs-CZ" smtClean="0"/>
              <a:pPr/>
              <a:t>18</a:t>
            </a:fld>
            <a:endParaRPr lang="cs-CZ"/>
          </a:p>
        </p:txBody>
      </p:sp>
    </p:spTree>
    <p:extLst>
      <p:ext uri="{BB962C8B-B14F-4D97-AF65-F5344CB8AC3E}">
        <p14:creationId xmlns:p14="http://schemas.microsoft.com/office/powerpoint/2010/main" xmlns="" val="4051907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F43F7E7D-D6DB-4C54-BAEB-BAC39CB6C5CC}" type="slidenum">
              <a:rPr lang="cs-CZ" smtClean="0"/>
              <a:pPr/>
              <a:t>20</a:t>
            </a:fld>
            <a:endParaRPr lang="cs-CZ"/>
          </a:p>
        </p:txBody>
      </p:sp>
    </p:spTree>
    <p:extLst>
      <p:ext uri="{BB962C8B-B14F-4D97-AF65-F5344CB8AC3E}">
        <p14:creationId xmlns:p14="http://schemas.microsoft.com/office/powerpoint/2010/main" xmlns="" val="1622097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F43F7E7D-D6DB-4C54-BAEB-BAC39CB6C5CC}" type="slidenum">
              <a:rPr lang="cs-CZ" smtClean="0"/>
              <a:pPr/>
              <a:t>22</a:t>
            </a:fld>
            <a:endParaRPr lang="cs-CZ"/>
          </a:p>
        </p:txBody>
      </p:sp>
    </p:spTree>
    <p:extLst>
      <p:ext uri="{BB962C8B-B14F-4D97-AF65-F5344CB8AC3E}">
        <p14:creationId xmlns:p14="http://schemas.microsoft.com/office/powerpoint/2010/main" xmlns="" val="1573575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F43F7E7D-D6DB-4C54-BAEB-BAC39CB6C5CC}" type="slidenum">
              <a:rPr lang="cs-CZ" smtClean="0"/>
              <a:pPr/>
              <a:t>26</a:t>
            </a:fld>
            <a:endParaRPr lang="cs-CZ"/>
          </a:p>
        </p:txBody>
      </p:sp>
    </p:spTree>
    <p:extLst>
      <p:ext uri="{BB962C8B-B14F-4D97-AF65-F5344CB8AC3E}">
        <p14:creationId xmlns:p14="http://schemas.microsoft.com/office/powerpoint/2010/main" xmlns="" val="2335726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Najít vhodné příklady pro těžbu v ČR.</a:t>
            </a:r>
            <a:endParaRPr lang="cs-CZ" dirty="0"/>
          </a:p>
        </p:txBody>
      </p:sp>
      <p:sp>
        <p:nvSpPr>
          <p:cNvPr id="4" name="Zástupný symbol pro číslo snímku 3"/>
          <p:cNvSpPr>
            <a:spLocks noGrp="1"/>
          </p:cNvSpPr>
          <p:nvPr>
            <p:ph type="sldNum" sz="quarter" idx="10"/>
          </p:nvPr>
        </p:nvSpPr>
        <p:spPr/>
        <p:txBody>
          <a:bodyPr/>
          <a:lstStyle/>
          <a:p>
            <a:fld id="{6313752A-53E2-4978-AD99-E5613DDCFB74}" type="slidenum">
              <a:rPr lang="cs-CZ" smtClean="0"/>
              <a:pPr/>
              <a:t>29</a:t>
            </a:fld>
            <a:endParaRPr lang="cs-CZ"/>
          </a:p>
        </p:txBody>
      </p:sp>
    </p:spTree>
    <p:extLst>
      <p:ext uri="{BB962C8B-B14F-4D97-AF65-F5344CB8AC3E}">
        <p14:creationId xmlns:p14="http://schemas.microsoft.com/office/powerpoint/2010/main" xmlns="" val="1092515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Najít vhodné příklady pro těžbu v ČR.</a:t>
            </a:r>
            <a:endParaRPr lang="cs-CZ" dirty="0"/>
          </a:p>
        </p:txBody>
      </p:sp>
      <p:sp>
        <p:nvSpPr>
          <p:cNvPr id="4" name="Zástupný symbol pro číslo snímku 3"/>
          <p:cNvSpPr>
            <a:spLocks noGrp="1"/>
          </p:cNvSpPr>
          <p:nvPr>
            <p:ph type="sldNum" sz="quarter" idx="10"/>
          </p:nvPr>
        </p:nvSpPr>
        <p:spPr/>
        <p:txBody>
          <a:bodyPr/>
          <a:lstStyle/>
          <a:p>
            <a:fld id="{F43F7E7D-D6DB-4C54-BAEB-BAC39CB6C5CC}" type="slidenum">
              <a:rPr lang="cs-CZ" smtClean="0"/>
              <a:pPr/>
              <a:t>30</a:t>
            </a:fld>
            <a:endParaRPr lang="cs-CZ"/>
          </a:p>
        </p:txBody>
      </p:sp>
    </p:spTree>
    <p:extLst>
      <p:ext uri="{BB962C8B-B14F-4D97-AF65-F5344CB8AC3E}">
        <p14:creationId xmlns:p14="http://schemas.microsoft.com/office/powerpoint/2010/main" xmlns="" val="4223575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F43F7E7D-D6DB-4C54-BAEB-BAC39CB6C5CC}" type="slidenum">
              <a:rPr lang="cs-CZ" smtClean="0"/>
              <a:pPr/>
              <a:t>31</a:t>
            </a:fld>
            <a:endParaRPr lang="cs-CZ"/>
          </a:p>
        </p:txBody>
      </p:sp>
    </p:spTree>
    <p:extLst>
      <p:ext uri="{BB962C8B-B14F-4D97-AF65-F5344CB8AC3E}">
        <p14:creationId xmlns:p14="http://schemas.microsoft.com/office/powerpoint/2010/main" xmlns="" val="4230039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1">
        <a:schemeClr val="bg2"/>
      </p:bgRef>
    </p:bg>
    <p:spTree>
      <p:nvGrpSpPr>
        <p:cNvPr id="1" name=""/>
        <p:cNvGrpSpPr/>
        <p:nvPr/>
      </p:nvGrpSpPr>
      <p:grpSpPr>
        <a:xfrm>
          <a:off x="0" y="0"/>
          <a:ext cx="0" cy="0"/>
          <a:chOff x="0" y="0"/>
          <a:chExt cx="0" cy="0"/>
        </a:xfrm>
      </p:grpSpPr>
      <p:sp>
        <p:nvSpPr>
          <p:cNvPr id="15" name="Obdélní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bdélník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Podnadpis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28" name="Zástupný symbol pro datum 27"/>
          <p:cNvSpPr>
            <a:spLocks noGrp="1"/>
          </p:cNvSpPr>
          <p:nvPr>
            <p:ph type="dt" sz="half" idx="10"/>
          </p:nvPr>
        </p:nvSpPr>
        <p:spPr/>
        <p:txBody>
          <a:bodyPr/>
          <a:lstStyle/>
          <a:p>
            <a:fld id="{694DF5E2-295A-4C48-8058-9DEF7D4595F0}" type="datetimeFigureOut">
              <a:rPr lang="cs-CZ" smtClean="0"/>
              <a:pPr/>
              <a:t>1.12.2015</a:t>
            </a:fld>
            <a:endParaRPr lang="cs-CZ"/>
          </a:p>
        </p:txBody>
      </p:sp>
      <p:sp>
        <p:nvSpPr>
          <p:cNvPr id="17" name="Zástupný symbol pro zápatí 16"/>
          <p:cNvSpPr>
            <a:spLocks noGrp="1"/>
          </p:cNvSpPr>
          <p:nvPr>
            <p:ph type="ftr" sz="quarter" idx="11"/>
          </p:nvPr>
        </p:nvSpPr>
        <p:spPr/>
        <p:txBody>
          <a:bodyPr/>
          <a:lstStyle/>
          <a:p>
            <a:endParaRPr lang="cs-CZ"/>
          </a:p>
        </p:txBody>
      </p:sp>
      <p:sp>
        <p:nvSpPr>
          <p:cNvPr id="7" name="Přímá spojovací čára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bdélník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Elipsa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Elipsa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Zástupný symbol pro číslo snímku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7597345-E036-40C1-A9D4-2F8D7C394033}" type="slidenum">
              <a:rPr lang="cs-CZ" smtClean="0"/>
              <a:pPr/>
              <a:t>‹#›</a:t>
            </a:fld>
            <a:endParaRPr lang="cs-CZ"/>
          </a:p>
        </p:txBody>
      </p:sp>
      <p:sp>
        <p:nvSpPr>
          <p:cNvPr id="8" name="Nadpis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694DF5E2-295A-4C48-8058-9DEF7D4595F0}" type="datetimeFigureOut">
              <a:rPr lang="cs-CZ" smtClean="0"/>
              <a:pPr/>
              <a:t>1.12.2015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7597345-E036-40C1-A9D4-2F8D7C394033}"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bg>
      <p:bgRef idx="1001">
        <a:schemeClr val="bg2"/>
      </p:bgRef>
    </p:bg>
    <p:spTree>
      <p:nvGrpSpPr>
        <p:cNvPr id="1" name=""/>
        <p:cNvGrpSpPr/>
        <p:nvPr/>
      </p:nvGrpSpPr>
      <p:grpSpPr>
        <a:xfrm>
          <a:off x="0" y="0"/>
          <a:ext cx="0" cy="0"/>
          <a:chOff x="0" y="0"/>
          <a:chExt cx="0" cy="0"/>
        </a:xfrm>
      </p:grpSpPr>
      <p:sp>
        <p:nvSpPr>
          <p:cNvPr id="7" name="Obdélní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Obdélník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bdélník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Obdélník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Obdélník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bdélník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Přímá spojovací čára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Elipsa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ipsa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Zástupný symbol pro číslo snímku 5"/>
          <p:cNvSpPr>
            <a:spLocks noGrp="1"/>
          </p:cNvSpPr>
          <p:nvPr>
            <p:ph type="sldNum" sz="quarter" idx="12"/>
          </p:nvPr>
        </p:nvSpPr>
        <p:spPr>
          <a:xfrm>
            <a:off x="6915912" y="3009901"/>
            <a:ext cx="457200" cy="441325"/>
          </a:xfrm>
        </p:spPr>
        <p:txBody>
          <a:bodyPr/>
          <a:lstStyle/>
          <a:p>
            <a:fld id="{B7597345-E036-40C1-A9D4-2F8D7C394033}" type="slidenum">
              <a:rPr lang="cs-CZ" smtClean="0"/>
              <a:pPr/>
              <a:t>‹#›</a:t>
            </a:fld>
            <a:endParaRPr lang="cs-CZ"/>
          </a:p>
        </p:txBody>
      </p:sp>
      <p:sp>
        <p:nvSpPr>
          <p:cNvPr id="3" name="Zástupný symbol pro svislý text 2"/>
          <p:cNvSpPr>
            <a:spLocks noGrp="1"/>
          </p:cNvSpPr>
          <p:nvPr>
            <p:ph type="body" orient="vert" idx="1"/>
          </p:nvPr>
        </p:nvSpPr>
        <p:spPr>
          <a:xfrm>
            <a:off x="304800" y="304800"/>
            <a:ext cx="6553200" cy="5821366"/>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694DF5E2-295A-4C48-8058-9DEF7D4595F0}" type="datetimeFigureOut">
              <a:rPr lang="cs-CZ" smtClean="0"/>
              <a:pPr/>
              <a:t>1.12.2015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2" name="Svislý nadpis 1"/>
          <p:cNvSpPr>
            <a:spLocks noGrp="1"/>
          </p:cNvSpPr>
          <p:nvPr>
            <p:ph type="title" orient="vert"/>
          </p:nvPr>
        </p:nvSpPr>
        <p:spPr>
          <a:xfrm>
            <a:off x="7391400" y="304801"/>
            <a:ext cx="1447800" cy="5851525"/>
          </a:xfrm>
        </p:spPr>
        <p:txBody>
          <a:bodyPr vert="eaVert"/>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solidFill>
                  <a:schemeClr val="accent3">
                    <a:shade val="75000"/>
                  </a:schemeClr>
                </a:solidFill>
              </a:defRPr>
            </a:lvl1pPr>
          </a:lstStyle>
          <a:p>
            <a:r>
              <a:rPr kumimoji="0" lang="cs-CZ" smtClean="0"/>
              <a:t>Klepnutím lze upravit styl předlohy nadpisů.</a:t>
            </a:r>
            <a:endParaRPr kumimoji="0" lang="en-US"/>
          </a:p>
        </p:txBody>
      </p:sp>
      <p:sp>
        <p:nvSpPr>
          <p:cNvPr id="4" name="Zástupný symbol pro datum 3"/>
          <p:cNvSpPr>
            <a:spLocks noGrp="1"/>
          </p:cNvSpPr>
          <p:nvPr>
            <p:ph type="dt" sz="half" idx="10"/>
          </p:nvPr>
        </p:nvSpPr>
        <p:spPr/>
        <p:txBody>
          <a:bodyPr/>
          <a:lstStyle/>
          <a:p>
            <a:fld id="{694DF5E2-295A-4C48-8058-9DEF7D4595F0}" type="datetimeFigureOut">
              <a:rPr lang="cs-CZ" smtClean="0"/>
              <a:pPr/>
              <a:t>1.12.2015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a:xfrm>
            <a:off x="4361688" y="1026372"/>
            <a:ext cx="457200" cy="441325"/>
          </a:xfrm>
        </p:spPr>
        <p:txBody>
          <a:bodyPr/>
          <a:lstStyle/>
          <a:p>
            <a:fld id="{B7597345-E036-40C1-A9D4-2F8D7C394033}" type="slidenum">
              <a:rPr lang="cs-CZ" smtClean="0"/>
              <a:pPr/>
              <a:t>‹#›</a:t>
            </a:fld>
            <a:endParaRPr lang="cs-CZ"/>
          </a:p>
        </p:txBody>
      </p:sp>
      <p:sp>
        <p:nvSpPr>
          <p:cNvPr id="8" name="Zástupný symbol pro obsah 7"/>
          <p:cNvSpPr>
            <a:spLocks noGrp="1"/>
          </p:cNvSpPr>
          <p:nvPr>
            <p:ph sz="quarter" idx="1"/>
          </p:nvPr>
        </p:nvSpPr>
        <p:spPr>
          <a:xfrm>
            <a:off x="301752" y="1527048"/>
            <a:ext cx="8503920"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1"/>
      </p:bgRef>
    </p:bg>
    <p:spTree>
      <p:nvGrpSpPr>
        <p:cNvPr id="1" name=""/>
        <p:cNvGrpSpPr/>
        <p:nvPr/>
      </p:nvGrpSpPr>
      <p:grpSpPr>
        <a:xfrm>
          <a:off x="0" y="0"/>
          <a:ext cx="0" cy="0"/>
          <a:chOff x="0" y="0"/>
          <a:chExt cx="0" cy="0"/>
        </a:xfrm>
      </p:grpSpPr>
      <p:sp>
        <p:nvSpPr>
          <p:cNvPr id="17" name="Obdélní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Obdélní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bdélník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Zástupný symbol pro text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13" name="Obdélník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Obdélník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Zástupný symbol pro zápatí 4"/>
          <p:cNvSpPr>
            <a:spLocks noGrp="1"/>
          </p:cNvSpPr>
          <p:nvPr>
            <p:ph type="ftr" sz="quarter" idx="11"/>
          </p:nvPr>
        </p:nvSpPr>
        <p:spPr/>
        <p:txBody>
          <a:bodyPr/>
          <a:lstStyle/>
          <a:p>
            <a:endParaRPr lang="cs-CZ"/>
          </a:p>
        </p:txBody>
      </p:sp>
      <p:sp>
        <p:nvSpPr>
          <p:cNvPr id="4" name="Zástupný symbol pro datum 3"/>
          <p:cNvSpPr>
            <a:spLocks noGrp="1"/>
          </p:cNvSpPr>
          <p:nvPr>
            <p:ph type="dt" sz="half" idx="10"/>
          </p:nvPr>
        </p:nvSpPr>
        <p:spPr/>
        <p:txBody>
          <a:bodyPr/>
          <a:lstStyle/>
          <a:p>
            <a:fld id="{694DF5E2-295A-4C48-8058-9DEF7D4595F0}" type="datetimeFigureOut">
              <a:rPr lang="cs-CZ" smtClean="0"/>
              <a:pPr/>
              <a:t>1.12.2015</a:t>
            </a:fld>
            <a:endParaRPr lang="cs-CZ"/>
          </a:p>
        </p:txBody>
      </p:sp>
      <p:sp>
        <p:nvSpPr>
          <p:cNvPr id="8" name="Přímá spojovací čára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lipsa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ipsa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Zástupný symbol pro číslo snímku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7597345-E036-40C1-A9D4-2F8D7C394033}" type="slidenum">
              <a:rPr lang="cs-CZ" smtClean="0"/>
              <a:pPr/>
              <a:t>‹#›</a:t>
            </a:fld>
            <a:endParaRPr lang="cs-CZ"/>
          </a:p>
        </p:txBody>
      </p:sp>
      <p:sp>
        <p:nvSpPr>
          <p:cNvPr id="2" name="Nadpis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758952"/>
          </a:xfrm>
        </p:spPr>
        <p:txBody>
          <a:bodyPr/>
          <a:lstStyle/>
          <a:p>
            <a:r>
              <a:rPr kumimoji="0" lang="cs-CZ" smtClean="0"/>
              <a:t>Klepnutím lze upravit styl předlohy nadpisů.</a:t>
            </a:r>
            <a:endParaRPr kumimoji="0" lang="en-US"/>
          </a:p>
        </p:txBody>
      </p:sp>
      <p:sp>
        <p:nvSpPr>
          <p:cNvPr id="5" name="Zástupný symbol pro datum 4"/>
          <p:cNvSpPr>
            <a:spLocks noGrp="1"/>
          </p:cNvSpPr>
          <p:nvPr>
            <p:ph type="dt" sz="half" idx="10"/>
          </p:nvPr>
        </p:nvSpPr>
        <p:spPr>
          <a:xfrm>
            <a:off x="5791200" y="6409944"/>
            <a:ext cx="3044952" cy="365760"/>
          </a:xfrm>
        </p:spPr>
        <p:txBody>
          <a:bodyPr/>
          <a:lstStyle/>
          <a:p>
            <a:fld id="{694DF5E2-295A-4C48-8058-9DEF7D4595F0}" type="datetimeFigureOut">
              <a:rPr lang="cs-CZ" smtClean="0"/>
              <a:pPr/>
              <a:t>1.12.2015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7597345-E036-40C1-A9D4-2F8D7C394033}" type="slidenum">
              <a:rPr lang="cs-CZ" smtClean="0"/>
              <a:pPr/>
              <a:t>‹#›</a:t>
            </a:fld>
            <a:endParaRPr lang="cs-CZ"/>
          </a:p>
        </p:txBody>
      </p:sp>
      <p:sp>
        <p:nvSpPr>
          <p:cNvPr id="8" name="Přímá spojovací čára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Zástupný symbol pro obsah 9"/>
          <p:cNvSpPr>
            <a:spLocks noGrp="1"/>
          </p:cNvSpPr>
          <p:nvPr>
            <p:ph sz="half" idx="1"/>
          </p:nvPr>
        </p:nvSpPr>
        <p:spPr>
          <a:xfrm>
            <a:off x="301752" y="1371600"/>
            <a:ext cx="4038600" cy="4681728"/>
          </a:xfrm>
        </p:spPr>
        <p:txBody>
          <a:bodyPr/>
          <a:lstStyle>
            <a:lvl1pPr>
              <a:defRPr sz="2500"/>
            </a:lvl1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2" name="Zástupný symbol pro obsah 11"/>
          <p:cNvSpPr>
            <a:spLocks noGrp="1"/>
          </p:cNvSpPr>
          <p:nvPr>
            <p:ph sz="half" idx="2"/>
          </p:nvPr>
        </p:nvSpPr>
        <p:spPr>
          <a:xfrm>
            <a:off x="4800600" y="1371600"/>
            <a:ext cx="4038600" cy="4681728"/>
          </a:xfrm>
        </p:spPr>
        <p:txBody>
          <a:bodyPr/>
          <a:lstStyle>
            <a:lvl1pPr>
              <a:defRPr sz="2500"/>
            </a:lvl1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bg>
      <p:bgRef idx="1001">
        <a:schemeClr val="bg2"/>
      </p:bgRef>
    </p:bg>
    <p:spTree>
      <p:nvGrpSpPr>
        <p:cNvPr id="1" name=""/>
        <p:cNvGrpSpPr/>
        <p:nvPr/>
      </p:nvGrpSpPr>
      <p:grpSpPr>
        <a:xfrm>
          <a:off x="0" y="0"/>
          <a:ext cx="0" cy="0"/>
          <a:chOff x="0" y="0"/>
          <a:chExt cx="0" cy="0"/>
        </a:xfrm>
      </p:grpSpPr>
      <p:sp>
        <p:nvSpPr>
          <p:cNvPr id="10" name="Přímá spojovací čára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Obdélník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Obdélník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Obdélník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Obdélník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bdélník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Zástupný symbol pro text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7" name="Zástupný symbol pro datum 6"/>
          <p:cNvSpPr>
            <a:spLocks noGrp="1"/>
          </p:cNvSpPr>
          <p:nvPr>
            <p:ph type="dt" sz="half" idx="10"/>
          </p:nvPr>
        </p:nvSpPr>
        <p:spPr/>
        <p:txBody>
          <a:bodyPr/>
          <a:lstStyle/>
          <a:p>
            <a:fld id="{694DF5E2-295A-4C48-8058-9DEF7D4595F0}" type="datetimeFigureOut">
              <a:rPr lang="cs-CZ" smtClean="0"/>
              <a:pPr/>
              <a:t>1.12.2015</a:t>
            </a:fld>
            <a:endParaRPr lang="cs-CZ"/>
          </a:p>
        </p:txBody>
      </p:sp>
      <p:sp>
        <p:nvSpPr>
          <p:cNvPr id="8" name="Zástupný symbol pro zápatí 7"/>
          <p:cNvSpPr>
            <a:spLocks noGrp="1"/>
          </p:cNvSpPr>
          <p:nvPr>
            <p:ph type="ftr" sz="quarter" idx="11"/>
          </p:nvPr>
        </p:nvSpPr>
        <p:spPr>
          <a:xfrm>
            <a:off x="304800" y="6409944"/>
            <a:ext cx="3581400" cy="365760"/>
          </a:xfrm>
        </p:spPr>
        <p:txBody>
          <a:bodyPr/>
          <a:lstStyle/>
          <a:p>
            <a:endParaRPr lang="cs-CZ"/>
          </a:p>
        </p:txBody>
      </p:sp>
      <p:sp>
        <p:nvSpPr>
          <p:cNvPr id="15" name="Přímá spojovací čára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Zástupný symbol pro obsah 23"/>
          <p:cNvSpPr>
            <a:spLocks noGrp="1"/>
          </p:cNvSpPr>
          <p:nvPr>
            <p:ph sz="quarter" idx="2"/>
          </p:nvPr>
        </p:nvSpPr>
        <p:spPr>
          <a:xfrm>
            <a:off x="301752" y="2471383"/>
            <a:ext cx="4041648" cy="3818404"/>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6" name="Zástupný symbol pro obsah 25"/>
          <p:cNvSpPr>
            <a:spLocks noGrp="1"/>
          </p:cNvSpPr>
          <p:nvPr>
            <p:ph sz="quarter" idx="4"/>
          </p:nvPr>
        </p:nvSpPr>
        <p:spPr>
          <a:xfrm>
            <a:off x="4800600" y="2471383"/>
            <a:ext cx="4038600" cy="3822192"/>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5" name="Elipsa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Elipsa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Zástupný symbol pro číslo snímku 8"/>
          <p:cNvSpPr>
            <a:spLocks noGrp="1"/>
          </p:cNvSpPr>
          <p:nvPr>
            <p:ph type="sldNum" sz="quarter" idx="12"/>
          </p:nvPr>
        </p:nvSpPr>
        <p:spPr>
          <a:xfrm>
            <a:off x="4343400" y="1042416"/>
            <a:ext cx="457200" cy="441325"/>
          </a:xfrm>
        </p:spPr>
        <p:txBody>
          <a:bodyPr/>
          <a:lstStyle>
            <a:lvl1pPr algn="ctr">
              <a:defRPr/>
            </a:lvl1pPr>
          </a:lstStyle>
          <a:p>
            <a:fld id="{B7597345-E036-40C1-A9D4-2F8D7C394033}" type="slidenum">
              <a:rPr lang="cs-CZ" smtClean="0"/>
              <a:pPr/>
              <a:t>‹#›</a:t>
            </a:fld>
            <a:endParaRPr lang="cs-CZ"/>
          </a:p>
        </p:txBody>
      </p:sp>
      <p:sp>
        <p:nvSpPr>
          <p:cNvPr id="23" name="Nadpis 22"/>
          <p:cNvSpPr>
            <a:spLocks noGrp="1"/>
          </p:cNvSpPr>
          <p:nvPr>
            <p:ph type="title"/>
          </p:nvPr>
        </p:nvSpPr>
        <p:spPr/>
        <p:txBody>
          <a:bodyPr rtlCol="0" anchor="b" anchorCtr="0"/>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p:txBody>
          <a:bodyPr/>
          <a:lstStyle/>
          <a:p>
            <a:fld id="{694DF5E2-295A-4C48-8058-9DEF7D4595F0}" type="datetimeFigureOut">
              <a:rPr lang="cs-CZ" smtClean="0"/>
              <a:pPr/>
              <a:t>1.12.2015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a:xfrm>
            <a:off x="4343400" y="1036020"/>
            <a:ext cx="457200" cy="441325"/>
          </a:xfrm>
        </p:spPr>
        <p:txBody>
          <a:bodyPr/>
          <a:lstStyle/>
          <a:p>
            <a:fld id="{B7597345-E036-40C1-A9D4-2F8D7C394033}"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7" name="Obdélní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Obdélník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Obdélník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bdélník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Obdélník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Obdélník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Zástupný symbol pro datum 1"/>
          <p:cNvSpPr>
            <a:spLocks noGrp="1"/>
          </p:cNvSpPr>
          <p:nvPr>
            <p:ph type="dt" sz="half" idx="10"/>
          </p:nvPr>
        </p:nvSpPr>
        <p:spPr/>
        <p:txBody>
          <a:bodyPr/>
          <a:lstStyle/>
          <a:p>
            <a:fld id="{694DF5E2-295A-4C48-8058-9DEF7D4595F0}" type="datetimeFigureOut">
              <a:rPr lang="cs-CZ" smtClean="0"/>
              <a:pPr/>
              <a:t>1.12.2015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7597345-E036-40C1-A9D4-2F8D7C394033}"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bg>
      <p:bgRef idx="1001">
        <a:schemeClr val="bg1"/>
      </p:bgRef>
    </p:bg>
    <p:spTree>
      <p:nvGrpSpPr>
        <p:cNvPr id="1" name=""/>
        <p:cNvGrpSpPr/>
        <p:nvPr/>
      </p:nvGrpSpPr>
      <p:grpSpPr>
        <a:xfrm>
          <a:off x="0" y="0"/>
          <a:ext cx="0" cy="0"/>
          <a:chOff x="0" y="0"/>
          <a:chExt cx="0" cy="0"/>
        </a:xfrm>
      </p:grpSpPr>
      <p:sp>
        <p:nvSpPr>
          <p:cNvPr id="19" name="Obdélník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Obdélní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Obdélní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Obdélník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8" name="Obdélník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Přímá spojovací čára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Zástupný symbol pro obsah 19"/>
          <p:cNvSpPr>
            <a:spLocks noGrp="1"/>
          </p:cNvSpPr>
          <p:nvPr>
            <p:ph sz="quarter" idx="1"/>
          </p:nvPr>
        </p:nvSpPr>
        <p:spPr>
          <a:xfrm>
            <a:off x="3124200" y="685800"/>
            <a:ext cx="5638800" cy="54102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0" name="Elipsa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ipsa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Zástupný symbol pro číslo snímku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B7597345-E036-40C1-A9D4-2F8D7C394033}" type="slidenum">
              <a:rPr lang="cs-CZ" smtClean="0"/>
              <a:pPr/>
              <a:t>‹#›</a:t>
            </a:fld>
            <a:endParaRPr lang="cs-CZ"/>
          </a:p>
        </p:txBody>
      </p:sp>
      <p:sp>
        <p:nvSpPr>
          <p:cNvPr id="21" name="Obdélník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Zástupný symbol pro datum 4"/>
          <p:cNvSpPr>
            <a:spLocks noGrp="1"/>
          </p:cNvSpPr>
          <p:nvPr>
            <p:ph type="dt" sz="half" idx="10"/>
          </p:nvPr>
        </p:nvSpPr>
        <p:spPr/>
        <p:txBody>
          <a:bodyPr/>
          <a:lstStyle/>
          <a:p>
            <a:fld id="{694DF5E2-295A-4C48-8058-9DEF7D4595F0}" type="datetimeFigureOut">
              <a:rPr lang="cs-CZ" smtClean="0"/>
              <a:pPr/>
              <a:t>1.12.2015</a:t>
            </a:fld>
            <a:endParaRPr lang="cs-CZ"/>
          </a:p>
        </p:txBody>
      </p:sp>
      <p:sp>
        <p:nvSpPr>
          <p:cNvPr id="6" name="Zástupný symbol pro zápatí 5"/>
          <p:cNvSpPr>
            <a:spLocks noGrp="1"/>
          </p:cNvSpPr>
          <p:nvPr>
            <p:ph type="ftr" sz="quarter" idx="11"/>
          </p:nvPr>
        </p:nvSpPr>
        <p:spPr>
          <a:xfrm>
            <a:off x="301752" y="6410848"/>
            <a:ext cx="3383280" cy="365760"/>
          </a:xfrm>
        </p:spPr>
        <p:txBody>
          <a:bodyPr/>
          <a:lstStyle/>
          <a:p>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1" name="Přímá spojovací čára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Obdélník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Obdélník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Obdélník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bdélník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Elipsa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Elipsa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Zástupný symbol pro číslo snímku 6"/>
          <p:cNvSpPr>
            <a:spLocks noGrp="1"/>
          </p:cNvSpPr>
          <p:nvPr>
            <p:ph type="sldNum" sz="quarter" idx="12"/>
          </p:nvPr>
        </p:nvSpPr>
        <p:spPr>
          <a:xfrm>
            <a:off x="1371600" y="312738"/>
            <a:ext cx="457200" cy="441325"/>
          </a:xfrm>
        </p:spPr>
        <p:txBody>
          <a:bodyPr/>
          <a:lstStyle/>
          <a:p>
            <a:fld id="{B7597345-E036-40C1-A9D4-2F8D7C394033}" type="slidenum">
              <a:rPr lang="cs-CZ" smtClean="0"/>
              <a:pPr/>
              <a:t>‹#›</a:t>
            </a:fld>
            <a:endParaRPr lang="cs-CZ"/>
          </a:p>
        </p:txBody>
      </p:sp>
      <p:sp>
        <p:nvSpPr>
          <p:cNvPr id="2" name="Nadpis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cs-CZ" smtClean="0"/>
              <a:t>Klepnutím lze upravit styl předlohy nadpisů.</a:t>
            </a:r>
            <a:endParaRPr kumimoji="0" lang="en-US"/>
          </a:p>
        </p:txBody>
      </p:sp>
      <p:sp>
        <p:nvSpPr>
          <p:cNvPr id="3" name="Zástupný symbol pro obrázek 2"/>
          <p:cNvSpPr>
            <a:spLocks noGrp="1"/>
          </p:cNvSpPr>
          <p:nvPr>
            <p:ph type="pic" idx="1"/>
          </p:nvPr>
        </p:nvSpPr>
        <p:spPr>
          <a:xfrm>
            <a:off x="3000375" y="609600"/>
            <a:ext cx="5867400" cy="4267200"/>
          </a:xfrm>
        </p:spPr>
        <p:txBody>
          <a:bodyPr/>
          <a:lstStyle>
            <a:lvl1pPr marL="0" indent="0">
              <a:buNone/>
              <a:defRPr sz="3200"/>
            </a:lvl1pPr>
          </a:lstStyle>
          <a:p>
            <a:r>
              <a:rPr kumimoji="0" lang="cs-CZ" smtClean="0"/>
              <a:t>Klepnutím na ikonu přidáte obrázek.</a:t>
            </a:r>
            <a:endParaRPr kumimoji="0" lang="en-US" dirty="0"/>
          </a:p>
        </p:txBody>
      </p:sp>
      <p:sp>
        <p:nvSpPr>
          <p:cNvPr id="4" name="Zástupný symbol pro text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22" name="Obdélník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Zástupný symbol pro datum 4"/>
          <p:cNvSpPr>
            <a:spLocks noGrp="1"/>
          </p:cNvSpPr>
          <p:nvPr>
            <p:ph type="dt" sz="half" idx="10"/>
          </p:nvPr>
        </p:nvSpPr>
        <p:spPr>
          <a:xfrm>
            <a:off x="5788152" y="6404984"/>
            <a:ext cx="3044952" cy="365760"/>
          </a:xfrm>
        </p:spPr>
        <p:txBody>
          <a:bodyPr/>
          <a:lstStyle/>
          <a:p>
            <a:fld id="{694DF5E2-295A-4C48-8058-9DEF7D4595F0}" type="datetimeFigureOut">
              <a:rPr lang="cs-CZ" smtClean="0"/>
              <a:pPr/>
              <a:t>1.12.2015</a:t>
            </a:fld>
            <a:endParaRPr lang="cs-CZ"/>
          </a:p>
        </p:txBody>
      </p:sp>
      <p:sp>
        <p:nvSpPr>
          <p:cNvPr id="6" name="Zástupný symbol pro zápatí 5"/>
          <p:cNvSpPr>
            <a:spLocks noGrp="1"/>
          </p:cNvSpPr>
          <p:nvPr>
            <p:ph type="ftr" sz="quarter" idx="11"/>
          </p:nvPr>
        </p:nvSpPr>
        <p:spPr>
          <a:xfrm>
            <a:off x="301752" y="6410848"/>
            <a:ext cx="3584448" cy="365760"/>
          </a:xfrm>
        </p:spPr>
        <p:txBody>
          <a:bodyPr/>
          <a:lstStyle/>
          <a:p>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Obdélník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bdélník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Zástupný symbol pro datum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694DF5E2-295A-4C48-8058-9DEF7D4595F0}" type="datetimeFigureOut">
              <a:rPr lang="cs-CZ" smtClean="0"/>
              <a:pPr/>
              <a:t>1.12.2015</a:t>
            </a:fld>
            <a:endParaRPr lang="cs-CZ"/>
          </a:p>
        </p:txBody>
      </p:sp>
      <p:sp>
        <p:nvSpPr>
          <p:cNvPr id="3" name="Zástupný symbol pro zápatí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cs-CZ"/>
          </a:p>
        </p:txBody>
      </p:sp>
      <p:sp>
        <p:nvSpPr>
          <p:cNvPr id="8" name="Obdélník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Přímá spojovací čára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Elipsa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ipsa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Zástupný symbol pro číslo snímku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7597345-E036-40C1-A9D4-2F8D7C394033}" type="slidenum">
              <a:rPr lang="cs-CZ" smtClean="0"/>
              <a:pPr/>
              <a:t>‹#›</a:t>
            </a:fld>
            <a:endParaRPr lang="cs-CZ"/>
          </a:p>
        </p:txBody>
      </p:sp>
      <p:sp>
        <p:nvSpPr>
          <p:cNvPr id="22" name="Zástupný symbol pro nadpis 21"/>
          <p:cNvSpPr>
            <a:spLocks noGrp="1"/>
          </p:cNvSpPr>
          <p:nvPr>
            <p:ph type="title"/>
          </p:nvPr>
        </p:nvSpPr>
        <p:spPr>
          <a:xfrm>
            <a:off x="301752" y="228600"/>
            <a:ext cx="8534400" cy="758952"/>
          </a:xfrm>
          <a:prstGeom prst="rect">
            <a:avLst/>
          </a:prstGeom>
        </p:spPr>
        <p:txBody>
          <a:bodyPr vert="horz" anchor="b">
            <a:normAutofit/>
          </a:body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hyperlink" Target="http://1url.cz/e66v" TargetMode="External"/><Relationship Id="rId4" Type="http://schemas.openxmlformats.org/officeDocument/2006/relationships/hyperlink" Target="http://1url.cz/N66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1url.cz/h66n"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1url.cz/7666"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1url.cz/4668"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1url.cz/966x" TargetMode="External"/><Relationship Id="rId7" Type="http://schemas.openxmlformats.org/officeDocument/2006/relationships/hyperlink" Target="http://1url.cz/Y68L" TargetMode="Externa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hyperlink" Target="http://1url.cz/266A" TargetMode="External"/><Relationship Id="rId5" Type="http://schemas.openxmlformats.org/officeDocument/2006/relationships/image" Target="../media/image24.jpe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hyperlink" Target="http://1url.cz/t68r"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hyperlink" Target="http://1url.cz/Z681" TargetMode="External"/><Relationship Id="rId4" Type="http://schemas.openxmlformats.org/officeDocument/2006/relationships/hyperlink" Target="http://1url.cz/668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hyperlink" Target="http://1url.cz/K68Q" TargetMode="Externa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hyperlink" Target="http://1url.cz/d68e" TargetMode="External"/><Relationship Id="rId5" Type="http://schemas.openxmlformats.org/officeDocument/2006/relationships/hyperlink" Target="http://1url.cz/T68J" TargetMode="Externa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1url.cz/U68N" TargetMode="External"/><Relationship Id="rId3" Type="http://schemas.openxmlformats.org/officeDocument/2006/relationships/image" Target="../media/image33.jpeg"/><Relationship Id="rId7" Type="http://schemas.openxmlformats.org/officeDocument/2006/relationships/hyperlink" Target="http://1url.cz/b68w"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hyperlink" Target="http://1url.cz/z68i" TargetMode="External"/><Relationship Id="rId4" Type="http://schemas.openxmlformats.org/officeDocument/2006/relationships/image" Target="../media/image34.gi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hyperlink" Target="http://1url.cz/o68l" TargetMode="Externa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hyperlink" Target="http://1url.cz/r68G" TargetMode="External"/><Relationship Id="rId5" Type="http://schemas.openxmlformats.org/officeDocument/2006/relationships/hyperlink" Target="http://1url.cz/W68p" TargetMode="Externa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hyperlink" Target="http://1url.cz/l683" TargetMode="Externa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hyperlink" Target="http://1url.cz/A68a" TargetMode="External"/><Relationship Id="rId5" Type="http://schemas.openxmlformats.org/officeDocument/2006/relationships/hyperlink" Target="http://1url.cz/L68R" TargetMode="Externa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3.jpeg"/><Relationship Id="rId7" Type="http://schemas.openxmlformats.org/officeDocument/2006/relationships/hyperlink" Target="http://1url.cz/j68U" TargetMode="External"/><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hyperlink" Target="http://1url.cz/e68v" TargetMode="External"/><Relationship Id="rId5" Type="http://schemas.openxmlformats.org/officeDocument/2006/relationships/hyperlink" Target="http://1url.cz/Y68Z" TargetMode="External"/><Relationship Id="rId10" Type="http://schemas.openxmlformats.org/officeDocument/2006/relationships/image" Target="../media/image46.gif"/><Relationship Id="rId4" Type="http://schemas.openxmlformats.org/officeDocument/2006/relationships/hyperlink" Target="http://1url.cz/H68D" TargetMode="External"/><Relationship Id="rId9" Type="http://schemas.openxmlformats.org/officeDocument/2006/relationships/hyperlink" Target="http://1url.cz/268I"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1url.cz/8685" TargetMode="External"/><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hyperlink" Target="http://1url.cz/D689" TargetMode="Externa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hyperlink" Target="http://1url.cz/668Y" TargetMode="External"/><Relationship Id="rId4" Type="http://schemas.openxmlformats.org/officeDocument/2006/relationships/hyperlink" Target="http://1url.cz/068c"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1url.cz/168n"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dnadpis 1"/>
          <p:cNvSpPr>
            <a:spLocks noGrp="1"/>
          </p:cNvSpPr>
          <p:nvPr>
            <p:ph type="subTitle" idx="1"/>
          </p:nvPr>
        </p:nvSpPr>
        <p:spPr/>
        <p:txBody>
          <a:bodyPr/>
          <a:lstStyle/>
          <a:p>
            <a:r>
              <a:rPr lang="cs-CZ" dirty="0" smtClean="0"/>
              <a:t>Environmentální hazardy</a:t>
            </a:r>
          </a:p>
          <a:p>
            <a:endParaRPr lang="cs-CZ" dirty="0" smtClean="0"/>
          </a:p>
          <a:p>
            <a:r>
              <a:rPr lang="cs-CZ" dirty="0" smtClean="0"/>
              <a:t>Geografická rizika</a:t>
            </a:r>
            <a:endParaRPr lang="cs-CZ" dirty="0"/>
          </a:p>
        </p:txBody>
      </p:sp>
      <p:sp>
        <p:nvSpPr>
          <p:cNvPr id="3" name="Nadpis 2"/>
          <p:cNvSpPr>
            <a:spLocks noGrp="1"/>
          </p:cNvSpPr>
          <p:nvPr>
            <p:ph type="ctrTitle"/>
          </p:nvPr>
        </p:nvSpPr>
        <p:spPr/>
        <p:txBody>
          <a:bodyPr/>
          <a:lstStyle/>
          <a:p>
            <a:r>
              <a:rPr lang="cs-CZ" cap="all" dirty="0" smtClean="0"/>
              <a:t>Geografie</a:t>
            </a:r>
            <a:endParaRPr lang="cs-CZ" cap="all" dirty="0"/>
          </a:p>
        </p:txBody>
      </p:sp>
    </p:spTree>
    <p:extLst>
      <p:ext uri="{BB962C8B-B14F-4D97-AF65-F5344CB8AC3E}">
        <p14:creationId xmlns:p14="http://schemas.microsoft.com/office/powerpoint/2010/main" xmlns="" val="2967025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3" cstate="print"/>
          <a:srcRect l="10041" t="14027" r="39166" b="51273"/>
          <a:stretch/>
        </p:blipFill>
        <p:spPr>
          <a:xfrm>
            <a:off x="337317" y="764704"/>
            <a:ext cx="8564356" cy="4680520"/>
          </a:xfrm>
          <a:prstGeom prst="rect">
            <a:avLst/>
          </a:prstGeom>
        </p:spPr>
      </p:pic>
    </p:spTree>
    <p:extLst>
      <p:ext uri="{BB962C8B-B14F-4D97-AF65-F5344CB8AC3E}">
        <p14:creationId xmlns:p14="http://schemas.microsoft.com/office/powerpoint/2010/main" xmlns="" val="706054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lustrační fot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0804" y="1268760"/>
            <a:ext cx="7935219" cy="503012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ovéPole 1"/>
          <p:cNvSpPr txBox="1"/>
          <p:nvPr/>
        </p:nvSpPr>
        <p:spPr>
          <a:xfrm>
            <a:off x="2411760" y="476672"/>
            <a:ext cx="3888432" cy="369332"/>
          </a:xfrm>
          <a:prstGeom prst="rect">
            <a:avLst/>
          </a:prstGeom>
          <a:noFill/>
        </p:spPr>
        <p:txBody>
          <a:bodyPr wrap="square" rtlCol="0">
            <a:spAutoFit/>
          </a:bodyPr>
          <a:lstStyle/>
          <a:p>
            <a:r>
              <a:rPr lang="cs-CZ" dirty="0" smtClean="0"/>
              <a:t>Kvalifikovaná pracovní síla???</a:t>
            </a:r>
            <a:endParaRPr lang="cs-CZ" dirty="0"/>
          </a:p>
        </p:txBody>
      </p:sp>
    </p:spTree>
    <p:extLst>
      <p:ext uri="{BB962C8B-B14F-4D97-AF65-F5344CB8AC3E}">
        <p14:creationId xmlns:p14="http://schemas.microsoft.com/office/powerpoint/2010/main" xmlns="" val="1076134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Ještě na začátku ledna byl pozemek zatravněný. Obyvatelé z okolí průmyslové zóny, kde by měl distribuční sklad vyrůst, upozornili na to, že na pozemcích, které stále patří Brnu, dělá developerská firma CTP Invest neoprávněné úpravy. (13. ledna 201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Ještě na začátku ledna byl pozemek zatravněný. Obyvatelé z okolí průmyslové zóny, kde by měl distribuční sklad vyrůst, upozornili na to, že na pozemcích, které stále patří Brnu, dělá developerská firma CTP Invest neoprávněné úpravy. (13. ledna 201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xmlns="">
                <a:solidFill>
                  <a:srgbClr val="FFFFFF"/>
                </a:solidFill>
              </a14:hiddenFill>
            </a:ext>
          </a:extLst>
        </p:spPr>
      </p:pic>
      <p:pic>
        <p:nvPicPr>
          <p:cNvPr id="4104" name="Picture 8" descr="Ještě na začátku ledna byl pozemek zatravněný. Obyvatelé z okolí průmyslové zóny, kde by měl distribuční sklad vyrůst, upozornili na to, že na pozemcích, které stále patří Brnu, dělá developerská firma CTP Invest neoprávněné úpravy. (13. ledna 201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Obrázek 1"/>
          <p:cNvPicPr>
            <a:picLocks noChangeAspect="1"/>
          </p:cNvPicPr>
          <p:nvPr/>
        </p:nvPicPr>
        <p:blipFill rotWithShape="1">
          <a:blip r:embed="rId4" cstate="print"/>
          <a:srcRect l="19489" t="14845" r="26495" b="5800"/>
          <a:stretch/>
        </p:blipFill>
        <p:spPr>
          <a:xfrm>
            <a:off x="1835696" y="332656"/>
            <a:ext cx="5112568" cy="6008850"/>
          </a:xfrm>
          <a:prstGeom prst="rect">
            <a:avLst/>
          </a:prstGeom>
        </p:spPr>
      </p:pic>
      <p:sp>
        <p:nvSpPr>
          <p:cNvPr id="3" name="TextovéPole 2"/>
          <p:cNvSpPr txBox="1"/>
          <p:nvPr/>
        </p:nvSpPr>
        <p:spPr>
          <a:xfrm>
            <a:off x="2987824" y="980728"/>
            <a:ext cx="1728192" cy="369332"/>
          </a:xfrm>
          <a:prstGeom prst="rect">
            <a:avLst/>
          </a:prstGeom>
          <a:noFill/>
        </p:spPr>
        <p:txBody>
          <a:bodyPr wrap="square" rtlCol="0">
            <a:spAutoFit/>
          </a:bodyPr>
          <a:lstStyle/>
          <a:p>
            <a:r>
              <a:rPr lang="cs-CZ" dirty="0" smtClean="0"/>
              <a:t>Brno</a:t>
            </a:r>
            <a:endParaRPr lang="cs-CZ" dirty="0"/>
          </a:p>
        </p:txBody>
      </p:sp>
    </p:spTree>
    <p:extLst>
      <p:ext uri="{BB962C8B-B14F-4D97-AF65-F5344CB8AC3E}">
        <p14:creationId xmlns:p14="http://schemas.microsoft.com/office/powerpoint/2010/main" xmlns="" val="973645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Zástupný symbol pro obsah 2"/>
          <p:cNvSpPr>
            <a:spLocks noGrp="1"/>
          </p:cNvSpPr>
          <p:nvPr>
            <p:ph idx="1"/>
          </p:nvPr>
        </p:nvSpPr>
        <p:spPr>
          <a:xfrm>
            <a:off x="179388" y="2924175"/>
            <a:ext cx="8785225" cy="1225550"/>
          </a:xfrm>
        </p:spPr>
        <p:txBody>
          <a:bodyPr rtlCol="0">
            <a:normAutofit/>
          </a:bodyPr>
          <a:lstStyle/>
          <a:p>
            <a:pPr marL="0" indent="0" algn="ctr" eaLnBrk="1" fontAlgn="auto" hangingPunct="1">
              <a:spcAft>
                <a:spcPts val="0"/>
              </a:spcAft>
              <a:buFont typeface="Arial" panose="020B0604020202020204" pitchFamily="34" charset="0"/>
              <a:buNone/>
              <a:defRPr/>
            </a:pPr>
            <a:r>
              <a:rPr lang="cs-CZ" dirty="0" smtClean="0"/>
              <a:t>Mapy z let 1953, 2003, 2006 a 2013 ukazují postupný zábor orné půdy na úkor výstavby průmyslových areálů. </a:t>
            </a:r>
            <a:endParaRPr lang="cs-CZ" dirty="0"/>
          </a:p>
        </p:txBody>
      </p:sp>
      <p:sp>
        <p:nvSpPr>
          <p:cNvPr id="38" name="Obdélník 37"/>
          <p:cNvSpPr/>
          <p:nvPr/>
        </p:nvSpPr>
        <p:spPr>
          <a:xfrm>
            <a:off x="3132138" y="87313"/>
            <a:ext cx="849312" cy="38893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dirty="0">
                <a:solidFill>
                  <a:schemeClr val="tx1"/>
                </a:solidFill>
              </a:rPr>
              <a:t>1953</a:t>
            </a:r>
          </a:p>
        </p:txBody>
      </p:sp>
      <p:grpSp>
        <p:nvGrpSpPr>
          <p:cNvPr id="4100" name="Skupina 45"/>
          <p:cNvGrpSpPr>
            <a:grpSpLocks/>
          </p:cNvGrpSpPr>
          <p:nvPr/>
        </p:nvGrpSpPr>
        <p:grpSpPr bwMode="auto">
          <a:xfrm>
            <a:off x="52388" y="71438"/>
            <a:ext cx="9032875" cy="6727825"/>
            <a:chOff x="52958" y="72008"/>
            <a:chExt cx="9032986" cy="6727936"/>
          </a:xfrm>
        </p:grpSpPr>
        <p:grpSp>
          <p:nvGrpSpPr>
            <p:cNvPr id="4101" name="Skupina 35"/>
            <p:cNvGrpSpPr>
              <a:grpSpLocks/>
            </p:cNvGrpSpPr>
            <p:nvPr/>
          </p:nvGrpSpPr>
          <p:grpSpPr bwMode="auto">
            <a:xfrm>
              <a:off x="119040" y="72008"/>
              <a:ext cx="3876896" cy="2708920"/>
              <a:chOff x="0" y="0"/>
              <a:chExt cx="3804888" cy="2636912"/>
            </a:xfrm>
          </p:grpSpPr>
          <p:pic>
            <p:nvPicPr>
              <p:cNvPr id="4129" name="Obrázek 7" descr="C:\Users\EDA\Desktop\cer_slap.png"/>
              <p:cNvPicPr>
                <a:picLocks noChangeAspect="1"/>
              </p:cNvPicPr>
              <p:nvPr/>
            </p:nvPicPr>
            <p:blipFill>
              <a:blip r:embed="rId2" cstate="print">
                <a:extLst>
                  <a:ext uri="{28A0092B-C50C-407E-A947-70E740481C1C}">
                    <a14:useLocalDpi xmlns:a14="http://schemas.microsoft.com/office/drawing/2010/main" xmlns="" val="0"/>
                  </a:ext>
                </a:extLst>
              </a:blip>
              <a:srcRect l="30074" t="10046" r="22464" b="5663"/>
              <a:stretch>
                <a:fillRect/>
              </a:stretch>
            </p:blipFill>
            <p:spPr bwMode="auto">
              <a:xfrm>
                <a:off x="0" y="0"/>
                <a:ext cx="3804888" cy="263691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4130" name="Freeform 2"/>
              <p:cNvSpPr>
                <a:spLocks/>
              </p:cNvSpPr>
              <p:nvPr/>
            </p:nvSpPr>
            <p:spPr bwMode="auto">
              <a:xfrm rot="-466107">
                <a:off x="1589200" y="1560494"/>
                <a:ext cx="1167330" cy="693823"/>
              </a:xfrm>
              <a:custGeom>
                <a:avLst/>
                <a:gdLst>
                  <a:gd name="T0" fmla="*/ 366634 w 2770"/>
                  <a:gd name="T1" fmla="*/ 21682 h 1600"/>
                  <a:gd name="T2" fmla="*/ 880765 w 2770"/>
                  <a:gd name="T3" fmla="*/ 0 h 1600"/>
                  <a:gd name="T4" fmla="*/ 998763 w 2770"/>
                  <a:gd name="T5" fmla="*/ 563731 h 1600"/>
                  <a:gd name="T6" fmla="*/ 1133617 w 2770"/>
                  <a:gd name="T7" fmla="*/ 589750 h 1600"/>
                  <a:gd name="T8" fmla="*/ 1167330 w 2770"/>
                  <a:gd name="T9" fmla="*/ 693823 h 1600"/>
                  <a:gd name="T10" fmla="*/ 560487 w 2770"/>
                  <a:gd name="T11" fmla="*/ 546386 h 1600"/>
                  <a:gd name="T12" fmla="*/ 181210 w 2770"/>
                  <a:gd name="T13" fmla="*/ 355584 h 1600"/>
                  <a:gd name="T14" fmla="*/ 189638 w 2770"/>
                  <a:gd name="T15" fmla="*/ 277529 h 1600"/>
                  <a:gd name="T16" fmla="*/ 185424 w 2770"/>
                  <a:gd name="T17" fmla="*/ 247174 h 1600"/>
                  <a:gd name="T18" fmla="*/ 139068 w 2770"/>
                  <a:gd name="T19" fmla="*/ 121419 h 1600"/>
                  <a:gd name="T20" fmla="*/ 4214 w 2770"/>
                  <a:gd name="T21" fmla="*/ 121419 h 1600"/>
                  <a:gd name="T22" fmla="*/ 0 w 2770"/>
                  <a:gd name="T23" fmla="*/ 30355 h 1600"/>
                  <a:gd name="T24" fmla="*/ 366634 w 2770"/>
                  <a:gd name="T25" fmla="*/ 21682 h 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70"/>
                  <a:gd name="T40" fmla="*/ 0 h 1600"/>
                  <a:gd name="T41" fmla="*/ 2770 w 2770"/>
                  <a:gd name="T42" fmla="*/ 1600 h 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70" h="1600">
                    <a:moveTo>
                      <a:pt x="870" y="50"/>
                    </a:moveTo>
                    <a:lnTo>
                      <a:pt x="2090" y="0"/>
                    </a:lnTo>
                    <a:lnTo>
                      <a:pt x="2370" y="1300"/>
                    </a:lnTo>
                    <a:lnTo>
                      <a:pt x="2690" y="1360"/>
                    </a:lnTo>
                    <a:lnTo>
                      <a:pt x="2770" y="1600"/>
                    </a:lnTo>
                    <a:lnTo>
                      <a:pt x="1330" y="1260"/>
                    </a:lnTo>
                    <a:lnTo>
                      <a:pt x="430" y="820"/>
                    </a:lnTo>
                    <a:lnTo>
                      <a:pt x="450" y="640"/>
                    </a:lnTo>
                    <a:lnTo>
                      <a:pt x="440" y="570"/>
                    </a:lnTo>
                    <a:lnTo>
                      <a:pt x="330" y="280"/>
                    </a:lnTo>
                    <a:lnTo>
                      <a:pt x="10" y="280"/>
                    </a:lnTo>
                    <a:lnTo>
                      <a:pt x="0" y="70"/>
                    </a:lnTo>
                    <a:lnTo>
                      <a:pt x="870" y="50"/>
                    </a:lnTo>
                    <a:close/>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4131" name="Freeform 3"/>
              <p:cNvSpPr>
                <a:spLocks/>
              </p:cNvSpPr>
              <p:nvPr/>
            </p:nvSpPr>
            <p:spPr bwMode="auto">
              <a:xfrm>
                <a:off x="201623" y="0"/>
                <a:ext cx="939655" cy="1344073"/>
              </a:xfrm>
              <a:custGeom>
                <a:avLst/>
                <a:gdLst>
                  <a:gd name="T0" fmla="*/ 33204318 w 12034"/>
                  <a:gd name="T1" fmla="*/ 32286339 h 13166"/>
                  <a:gd name="T2" fmla="*/ 57799637 w 12034"/>
                  <a:gd name="T3" fmla="*/ 56495993 h 13166"/>
                  <a:gd name="T4" fmla="*/ 68865683 w 12034"/>
                  <a:gd name="T5" fmla="*/ 68949847 h 13166"/>
                  <a:gd name="T6" fmla="*/ 62287085 w 12034"/>
                  <a:gd name="T7" fmla="*/ 86124800 h 13166"/>
                  <a:gd name="T8" fmla="*/ 73371403 w 12034"/>
                  <a:gd name="T9" fmla="*/ 96848695 h 13166"/>
                  <a:gd name="T10" fmla="*/ 57799637 w 12034"/>
                  <a:gd name="T11" fmla="*/ 137211937 h 13166"/>
                  <a:gd name="T12" fmla="*/ 45501982 w 12034"/>
                  <a:gd name="T13" fmla="*/ 137211937 h 13166"/>
                  <a:gd name="T14" fmla="*/ 39350100 w 12034"/>
                  <a:gd name="T15" fmla="*/ 129135149 h 13166"/>
                  <a:gd name="T16" fmla="*/ 40112193 w 12034"/>
                  <a:gd name="T17" fmla="*/ 127978303 h 13166"/>
                  <a:gd name="T18" fmla="*/ 45501982 w 12034"/>
                  <a:gd name="T19" fmla="*/ 121068774 h 13166"/>
                  <a:gd name="T20" fmla="*/ 44617923 w 12034"/>
                  <a:gd name="T21" fmla="*/ 112408357 h 13166"/>
                  <a:gd name="T22" fmla="*/ 41154849 w 12034"/>
                  <a:gd name="T23" fmla="*/ 108656571 h 13166"/>
                  <a:gd name="T24" fmla="*/ 33204318 w 12034"/>
                  <a:gd name="T25" fmla="*/ 112991986 h 13166"/>
                  <a:gd name="T26" fmla="*/ 27052445 w 12034"/>
                  <a:gd name="T27" fmla="*/ 104925585 h 13166"/>
                  <a:gd name="T28" fmla="*/ 14346254 w 12034"/>
                  <a:gd name="T29" fmla="*/ 73170619 h 13166"/>
                  <a:gd name="T30" fmla="*/ 2048595 w 12034"/>
                  <a:gd name="T31" fmla="*/ 57037869 h 13166"/>
                  <a:gd name="T32" fmla="*/ 2048595 w 12034"/>
                  <a:gd name="T33" fmla="*/ 16674735 h 13166"/>
                  <a:gd name="T34" fmla="*/ 8602911 w 12034"/>
                  <a:gd name="T35" fmla="*/ 0 h 13166"/>
                  <a:gd name="T36" fmla="*/ 33204318 w 12034"/>
                  <a:gd name="T37" fmla="*/ 32286339 h 131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34"/>
                  <a:gd name="T58" fmla="*/ 0 h 13166"/>
                  <a:gd name="T59" fmla="*/ 12034 w 12034"/>
                  <a:gd name="T60" fmla="*/ 13166 h 131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34" h="13166">
                    <a:moveTo>
                      <a:pt x="5446" y="3098"/>
                    </a:moveTo>
                    <a:lnTo>
                      <a:pt x="9480" y="5421"/>
                    </a:lnTo>
                    <a:lnTo>
                      <a:pt x="11295" y="6616"/>
                    </a:lnTo>
                    <a:lnTo>
                      <a:pt x="10216" y="8264"/>
                    </a:lnTo>
                    <a:lnTo>
                      <a:pt x="12034" y="9293"/>
                    </a:lnTo>
                    <a:lnTo>
                      <a:pt x="9480" y="13166"/>
                    </a:lnTo>
                    <a:lnTo>
                      <a:pt x="7463" y="13166"/>
                    </a:lnTo>
                    <a:lnTo>
                      <a:pt x="6454" y="12391"/>
                    </a:lnTo>
                    <a:lnTo>
                      <a:pt x="6579" y="12280"/>
                    </a:lnTo>
                    <a:lnTo>
                      <a:pt x="7463" y="11617"/>
                    </a:lnTo>
                    <a:cubicBezTo>
                      <a:pt x="7415" y="11340"/>
                      <a:pt x="7366" y="11063"/>
                      <a:pt x="7318" y="10786"/>
                    </a:cubicBezTo>
                    <a:lnTo>
                      <a:pt x="6750" y="10426"/>
                    </a:lnTo>
                    <a:lnTo>
                      <a:pt x="5446" y="10842"/>
                    </a:lnTo>
                    <a:cubicBezTo>
                      <a:pt x="5016" y="10654"/>
                      <a:pt x="5115" y="11488"/>
                      <a:pt x="4437" y="10068"/>
                    </a:cubicBezTo>
                    <a:cubicBezTo>
                      <a:pt x="3742" y="9052"/>
                      <a:pt x="3678" y="8402"/>
                      <a:pt x="2353" y="7021"/>
                    </a:cubicBezTo>
                    <a:cubicBezTo>
                      <a:pt x="1649" y="6389"/>
                      <a:pt x="672" y="6376"/>
                      <a:pt x="336" y="5473"/>
                    </a:cubicBezTo>
                    <a:cubicBezTo>
                      <a:pt x="0" y="4570"/>
                      <a:pt x="233" y="2525"/>
                      <a:pt x="336" y="1600"/>
                    </a:cubicBezTo>
                    <a:cubicBezTo>
                      <a:pt x="355" y="776"/>
                      <a:pt x="1392" y="824"/>
                      <a:pt x="1411" y="0"/>
                    </a:cubicBezTo>
                    <a:lnTo>
                      <a:pt x="5446" y="3098"/>
                    </a:lnTo>
                    <a:close/>
                  </a:path>
                </a:pathLst>
              </a:custGeom>
              <a:noFill/>
              <a:ln w="38100">
                <a:solidFill>
                  <a:srgbClr val="00B0F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27" name="Volný tvar 26"/>
              <p:cNvSpPr/>
              <p:nvPr/>
            </p:nvSpPr>
            <p:spPr>
              <a:xfrm>
                <a:off x="972796" y="752574"/>
                <a:ext cx="724485" cy="707760"/>
              </a:xfrm>
              <a:custGeom>
                <a:avLst/>
                <a:gdLst>
                  <a:gd name="connsiteX0" fmla="*/ 314325 w 663575"/>
                  <a:gd name="connsiteY0" fmla="*/ 0 h 644525"/>
                  <a:gd name="connsiteX1" fmla="*/ 193675 w 663575"/>
                  <a:gd name="connsiteY1" fmla="*/ 174625 h 644525"/>
                  <a:gd name="connsiteX2" fmla="*/ 0 w 663575"/>
                  <a:gd name="connsiteY2" fmla="*/ 523875 h 644525"/>
                  <a:gd name="connsiteX3" fmla="*/ 200025 w 663575"/>
                  <a:gd name="connsiteY3" fmla="*/ 644525 h 644525"/>
                  <a:gd name="connsiteX4" fmla="*/ 492125 w 663575"/>
                  <a:gd name="connsiteY4" fmla="*/ 520700 h 644525"/>
                  <a:gd name="connsiteX5" fmla="*/ 663575 w 663575"/>
                  <a:gd name="connsiteY5" fmla="*/ 384175 h 644525"/>
                  <a:gd name="connsiteX6" fmla="*/ 314325 w 663575"/>
                  <a:gd name="connsiteY6" fmla="*/ 0 h 6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575" h="644525">
                    <a:moveTo>
                      <a:pt x="314325" y="0"/>
                    </a:moveTo>
                    <a:lnTo>
                      <a:pt x="193675" y="174625"/>
                    </a:lnTo>
                    <a:lnTo>
                      <a:pt x="0" y="523875"/>
                    </a:lnTo>
                    <a:lnTo>
                      <a:pt x="200025" y="644525"/>
                    </a:lnTo>
                    <a:lnTo>
                      <a:pt x="492125" y="520700"/>
                    </a:lnTo>
                    <a:lnTo>
                      <a:pt x="663575" y="384175"/>
                    </a:lnTo>
                    <a:lnTo>
                      <a:pt x="314325" y="0"/>
                    </a:ln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grpSp>
        <p:grpSp>
          <p:nvGrpSpPr>
            <p:cNvPr id="4102" name="Skupina 41"/>
            <p:cNvGrpSpPr>
              <a:grpSpLocks/>
            </p:cNvGrpSpPr>
            <p:nvPr/>
          </p:nvGrpSpPr>
          <p:grpSpPr bwMode="auto">
            <a:xfrm>
              <a:off x="4932040" y="84878"/>
              <a:ext cx="4103780" cy="2768058"/>
              <a:chOff x="94228" y="4019578"/>
              <a:chExt cx="4103780" cy="2768058"/>
            </a:xfrm>
          </p:grpSpPr>
          <p:grpSp>
            <p:nvGrpSpPr>
              <p:cNvPr id="4123" name="Skupina 36"/>
              <p:cNvGrpSpPr>
                <a:grpSpLocks/>
              </p:cNvGrpSpPr>
              <p:nvPr/>
            </p:nvGrpSpPr>
            <p:grpSpPr bwMode="auto">
              <a:xfrm>
                <a:off x="94228" y="4019578"/>
                <a:ext cx="4103780" cy="2768058"/>
                <a:chOff x="5342766" y="0"/>
                <a:chExt cx="3801234" cy="2420888"/>
              </a:xfrm>
            </p:grpSpPr>
            <p:pic>
              <p:nvPicPr>
                <p:cNvPr id="412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20248" t="8357" r="810"/>
                <a:stretch>
                  <a:fillRect/>
                </a:stretch>
              </p:blipFill>
              <p:spPr bwMode="auto">
                <a:xfrm>
                  <a:off x="5348973" y="0"/>
                  <a:ext cx="3795027" cy="242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6" name="Freeform 2"/>
                <p:cNvSpPr>
                  <a:spLocks/>
                </p:cNvSpPr>
                <p:nvPr/>
              </p:nvSpPr>
              <p:spPr bwMode="auto">
                <a:xfrm rot="-466107">
                  <a:off x="7205823" y="1522393"/>
                  <a:ext cx="1167330" cy="693823"/>
                </a:xfrm>
                <a:custGeom>
                  <a:avLst/>
                  <a:gdLst>
                    <a:gd name="T0" fmla="*/ 366634 w 2770"/>
                    <a:gd name="T1" fmla="*/ 21682 h 1600"/>
                    <a:gd name="T2" fmla="*/ 880765 w 2770"/>
                    <a:gd name="T3" fmla="*/ 0 h 1600"/>
                    <a:gd name="T4" fmla="*/ 998763 w 2770"/>
                    <a:gd name="T5" fmla="*/ 563731 h 1600"/>
                    <a:gd name="T6" fmla="*/ 1133617 w 2770"/>
                    <a:gd name="T7" fmla="*/ 589750 h 1600"/>
                    <a:gd name="T8" fmla="*/ 1167330 w 2770"/>
                    <a:gd name="T9" fmla="*/ 693823 h 1600"/>
                    <a:gd name="T10" fmla="*/ 560487 w 2770"/>
                    <a:gd name="T11" fmla="*/ 546386 h 1600"/>
                    <a:gd name="T12" fmla="*/ 181210 w 2770"/>
                    <a:gd name="T13" fmla="*/ 355584 h 1600"/>
                    <a:gd name="T14" fmla="*/ 189638 w 2770"/>
                    <a:gd name="T15" fmla="*/ 277529 h 1600"/>
                    <a:gd name="T16" fmla="*/ 185424 w 2770"/>
                    <a:gd name="T17" fmla="*/ 247174 h 1600"/>
                    <a:gd name="T18" fmla="*/ 139068 w 2770"/>
                    <a:gd name="T19" fmla="*/ 121419 h 1600"/>
                    <a:gd name="T20" fmla="*/ 4214 w 2770"/>
                    <a:gd name="T21" fmla="*/ 121419 h 1600"/>
                    <a:gd name="T22" fmla="*/ 0 w 2770"/>
                    <a:gd name="T23" fmla="*/ 30355 h 1600"/>
                    <a:gd name="T24" fmla="*/ 366634 w 2770"/>
                    <a:gd name="T25" fmla="*/ 21682 h 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70"/>
                    <a:gd name="T40" fmla="*/ 0 h 1600"/>
                    <a:gd name="T41" fmla="*/ 2770 w 2770"/>
                    <a:gd name="T42" fmla="*/ 1600 h 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70" h="1600">
                      <a:moveTo>
                        <a:pt x="870" y="50"/>
                      </a:moveTo>
                      <a:lnTo>
                        <a:pt x="2090" y="0"/>
                      </a:lnTo>
                      <a:lnTo>
                        <a:pt x="2370" y="1300"/>
                      </a:lnTo>
                      <a:lnTo>
                        <a:pt x="2690" y="1360"/>
                      </a:lnTo>
                      <a:lnTo>
                        <a:pt x="2770" y="1600"/>
                      </a:lnTo>
                      <a:lnTo>
                        <a:pt x="1330" y="1260"/>
                      </a:lnTo>
                      <a:lnTo>
                        <a:pt x="430" y="820"/>
                      </a:lnTo>
                      <a:lnTo>
                        <a:pt x="450" y="640"/>
                      </a:lnTo>
                      <a:lnTo>
                        <a:pt x="440" y="570"/>
                      </a:lnTo>
                      <a:lnTo>
                        <a:pt x="330" y="280"/>
                      </a:lnTo>
                      <a:lnTo>
                        <a:pt x="10" y="280"/>
                      </a:lnTo>
                      <a:lnTo>
                        <a:pt x="0" y="70"/>
                      </a:lnTo>
                      <a:lnTo>
                        <a:pt x="870" y="50"/>
                      </a:lnTo>
                      <a:close/>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4127" name="Freeform 3"/>
                <p:cNvSpPr>
                  <a:spLocks/>
                </p:cNvSpPr>
                <p:nvPr/>
              </p:nvSpPr>
              <p:spPr bwMode="auto">
                <a:xfrm>
                  <a:off x="5342766" y="10716"/>
                  <a:ext cx="939655" cy="1344073"/>
                </a:xfrm>
                <a:custGeom>
                  <a:avLst/>
                  <a:gdLst>
                    <a:gd name="T0" fmla="*/ 33204318 w 12034"/>
                    <a:gd name="T1" fmla="*/ 32286339 h 13166"/>
                    <a:gd name="T2" fmla="*/ 57799637 w 12034"/>
                    <a:gd name="T3" fmla="*/ 56495993 h 13166"/>
                    <a:gd name="T4" fmla="*/ 68865683 w 12034"/>
                    <a:gd name="T5" fmla="*/ 68949847 h 13166"/>
                    <a:gd name="T6" fmla="*/ 62287085 w 12034"/>
                    <a:gd name="T7" fmla="*/ 86124800 h 13166"/>
                    <a:gd name="T8" fmla="*/ 73371403 w 12034"/>
                    <a:gd name="T9" fmla="*/ 96848695 h 13166"/>
                    <a:gd name="T10" fmla="*/ 57799637 w 12034"/>
                    <a:gd name="T11" fmla="*/ 137211937 h 13166"/>
                    <a:gd name="T12" fmla="*/ 45501982 w 12034"/>
                    <a:gd name="T13" fmla="*/ 137211937 h 13166"/>
                    <a:gd name="T14" fmla="*/ 39350100 w 12034"/>
                    <a:gd name="T15" fmla="*/ 129135149 h 13166"/>
                    <a:gd name="T16" fmla="*/ 40112193 w 12034"/>
                    <a:gd name="T17" fmla="*/ 127978303 h 13166"/>
                    <a:gd name="T18" fmla="*/ 45501982 w 12034"/>
                    <a:gd name="T19" fmla="*/ 121068774 h 13166"/>
                    <a:gd name="T20" fmla="*/ 44617923 w 12034"/>
                    <a:gd name="T21" fmla="*/ 112408357 h 13166"/>
                    <a:gd name="T22" fmla="*/ 41154849 w 12034"/>
                    <a:gd name="T23" fmla="*/ 108656571 h 13166"/>
                    <a:gd name="T24" fmla="*/ 33204318 w 12034"/>
                    <a:gd name="T25" fmla="*/ 112991986 h 13166"/>
                    <a:gd name="T26" fmla="*/ 27052445 w 12034"/>
                    <a:gd name="T27" fmla="*/ 104925585 h 13166"/>
                    <a:gd name="T28" fmla="*/ 14346254 w 12034"/>
                    <a:gd name="T29" fmla="*/ 73170619 h 13166"/>
                    <a:gd name="T30" fmla="*/ 2048595 w 12034"/>
                    <a:gd name="T31" fmla="*/ 57037869 h 13166"/>
                    <a:gd name="T32" fmla="*/ 2048595 w 12034"/>
                    <a:gd name="T33" fmla="*/ 16674735 h 13166"/>
                    <a:gd name="T34" fmla="*/ 8602911 w 12034"/>
                    <a:gd name="T35" fmla="*/ 0 h 13166"/>
                    <a:gd name="T36" fmla="*/ 33204318 w 12034"/>
                    <a:gd name="T37" fmla="*/ 32286339 h 131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34"/>
                    <a:gd name="T58" fmla="*/ 0 h 13166"/>
                    <a:gd name="T59" fmla="*/ 12034 w 12034"/>
                    <a:gd name="T60" fmla="*/ 13166 h 131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34" h="13166">
                      <a:moveTo>
                        <a:pt x="5446" y="3098"/>
                      </a:moveTo>
                      <a:lnTo>
                        <a:pt x="9480" y="5421"/>
                      </a:lnTo>
                      <a:lnTo>
                        <a:pt x="11295" y="6616"/>
                      </a:lnTo>
                      <a:lnTo>
                        <a:pt x="10216" y="8264"/>
                      </a:lnTo>
                      <a:lnTo>
                        <a:pt x="12034" y="9293"/>
                      </a:lnTo>
                      <a:lnTo>
                        <a:pt x="9480" y="13166"/>
                      </a:lnTo>
                      <a:lnTo>
                        <a:pt x="7463" y="13166"/>
                      </a:lnTo>
                      <a:lnTo>
                        <a:pt x="6454" y="12391"/>
                      </a:lnTo>
                      <a:lnTo>
                        <a:pt x="6579" y="12280"/>
                      </a:lnTo>
                      <a:lnTo>
                        <a:pt x="7463" y="11617"/>
                      </a:lnTo>
                      <a:cubicBezTo>
                        <a:pt x="7415" y="11340"/>
                        <a:pt x="7366" y="11063"/>
                        <a:pt x="7318" y="10786"/>
                      </a:cubicBezTo>
                      <a:lnTo>
                        <a:pt x="6750" y="10426"/>
                      </a:lnTo>
                      <a:lnTo>
                        <a:pt x="5446" y="10842"/>
                      </a:lnTo>
                      <a:cubicBezTo>
                        <a:pt x="5016" y="10654"/>
                        <a:pt x="5115" y="11488"/>
                        <a:pt x="4437" y="10068"/>
                      </a:cubicBezTo>
                      <a:cubicBezTo>
                        <a:pt x="3742" y="9052"/>
                        <a:pt x="3678" y="8402"/>
                        <a:pt x="2353" y="7021"/>
                      </a:cubicBezTo>
                      <a:cubicBezTo>
                        <a:pt x="1649" y="6389"/>
                        <a:pt x="672" y="6376"/>
                        <a:pt x="336" y="5473"/>
                      </a:cubicBezTo>
                      <a:cubicBezTo>
                        <a:pt x="0" y="4570"/>
                        <a:pt x="233" y="2525"/>
                        <a:pt x="336" y="1600"/>
                      </a:cubicBezTo>
                      <a:cubicBezTo>
                        <a:pt x="355" y="776"/>
                        <a:pt x="1392" y="824"/>
                        <a:pt x="1411" y="0"/>
                      </a:cubicBezTo>
                      <a:lnTo>
                        <a:pt x="5446" y="3098"/>
                      </a:lnTo>
                      <a:close/>
                    </a:path>
                  </a:pathLst>
                </a:custGeom>
                <a:noFill/>
                <a:ln w="38100">
                  <a:solidFill>
                    <a:srgbClr val="00B0F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29" name="Volný tvar 28"/>
                <p:cNvSpPr/>
                <p:nvPr/>
              </p:nvSpPr>
              <p:spPr>
                <a:xfrm>
                  <a:off x="6112710" y="763482"/>
                  <a:ext cx="724948" cy="708094"/>
                </a:xfrm>
                <a:custGeom>
                  <a:avLst/>
                  <a:gdLst>
                    <a:gd name="connsiteX0" fmla="*/ 314325 w 663575"/>
                    <a:gd name="connsiteY0" fmla="*/ 0 h 644525"/>
                    <a:gd name="connsiteX1" fmla="*/ 193675 w 663575"/>
                    <a:gd name="connsiteY1" fmla="*/ 174625 h 644525"/>
                    <a:gd name="connsiteX2" fmla="*/ 0 w 663575"/>
                    <a:gd name="connsiteY2" fmla="*/ 523875 h 644525"/>
                    <a:gd name="connsiteX3" fmla="*/ 200025 w 663575"/>
                    <a:gd name="connsiteY3" fmla="*/ 644525 h 644525"/>
                    <a:gd name="connsiteX4" fmla="*/ 492125 w 663575"/>
                    <a:gd name="connsiteY4" fmla="*/ 520700 h 644525"/>
                    <a:gd name="connsiteX5" fmla="*/ 663575 w 663575"/>
                    <a:gd name="connsiteY5" fmla="*/ 384175 h 644525"/>
                    <a:gd name="connsiteX6" fmla="*/ 314325 w 663575"/>
                    <a:gd name="connsiteY6" fmla="*/ 0 h 6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575" h="644525">
                      <a:moveTo>
                        <a:pt x="314325" y="0"/>
                      </a:moveTo>
                      <a:lnTo>
                        <a:pt x="193675" y="174625"/>
                      </a:lnTo>
                      <a:lnTo>
                        <a:pt x="0" y="523875"/>
                      </a:lnTo>
                      <a:lnTo>
                        <a:pt x="200025" y="644525"/>
                      </a:lnTo>
                      <a:lnTo>
                        <a:pt x="492125" y="520700"/>
                      </a:lnTo>
                      <a:lnTo>
                        <a:pt x="663575" y="384175"/>
                      </a:lnTo>
                      <a:lnTo>
                        <a:pt x="314325" y="0"/>
                      </a:ln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grpSp>
          <p:sp>
            <p:nvSpPr>
              <p:cNvPr id="39" name="Obdélník 38"/>
              <p:cNvSpPr/>
              <p:nvPr/>
            </p:nvSpPr>
            <p:spPr>
              <a:xfrm>
                <a:off x="3303557" y="4047983"/>
                <a:ext cx="850910" cy="3889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dirty="0">
                    <a:solidFill>
                      <a:schemeClr val="tx1"/>
                    </a:solidFill>
                  </a:rPr>
                  <a:t>2003</a:t>
                </a:r>
              </a:p>
            </p:txBody>
          </p:sp>
        </p:grpSp>
        <p:grpSp>
          <p:nvGrpSpPr>
            <p:cNvPr id="4103" name="Skupina 42"/>
            <p:cNvGrpSpPr>
              <a:grpSpLocks/>
            </p:cNvGrpSpPr>
            <p:nvPr/>
          </p:nvGrpSpPr>
          <p:grpSpPr bwMode="auto">
            <a:xfrm>
              <a:off x="52958" y="4077072"/>
              <a:ext cx="4159002" cy="2708922"/>
              <a:chOff x="4970484" y="72007"/>
              <a:chExt cx="4159002" cy="2708922"/>
            </a:xfrm>
          </p:grpSpPr>
          <p:grpSp>
            <p:nvGrpSpPr>
              <p:cNvPr id="4117" name="Skupina 33"/>
              <p:cNvGrpSpPr>
                <a:grpSpLocks/>
              </p:cNvGrpSpPr>
              <p:nvPr/>
            </p:nvGrpSpPr>
            <p:grpSpPr bwMode="auto">
              <a:xfrm>
                <a:off x="4970484" y="72007"/>
                <a:ext cx="4159002" cy="2708922"/>
                <a:chOff x="-19050" y="4423304"/>
                <a:chExt cx="3893140" cy="2434698"/>
              </a:xfrm>
            </p:grpSpPr>
            <p:pic>
              <p:nvPicPr>
                <p:cNvPr id="411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l="19826" t="8887" r="-778"/>
                <a:stretch>
                  <a:fillRect/>
                </a:stretch>
              </p:blipFill>
              <p:spPr bwMode="auto">
                <a:xfrm>
                  <a:off x="0" y="4426174"/>
                  <a:ext cx="3874090" cy="2431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0" name="Freeform 2"/>
                <p:cNvSpPr>
                  <a:spLocks/>
                </p:cNvSpPr>
                <p:nvPr/>
              </p:nvSpPr>
              <p:spPr bwMode="auto">
                <a:xfrm rot="-466107">
                  <a:off x="1877231" y="5947649"/>
                  <a:ext cx="1167330" cy="693823"/>
                </a:xfrm>
                <a:custGeom>
                  <a:avLst/>
                  <a:gdLst>
                    <a:gd name="T0" fmla="*/ 366634 w 2770"/>
                    <a:gd name="T1" fmla="*/ 21682 h 1600"/>
                    <a:gd name="T2" fmla="*/ 880765 w 2770"/>
                    <a:gd name="T3" fmla="*/ 0 h 1600"/>
                    <a:gd name="T4" fmla="*/ 998763 w 2770"/>
                    <a:gd name="T5" fmla="*/ 563731 h 1600"/>
                    <a:gd name="T6" fmla="*/ 1133617 w 2770"/>
                    <a:gd name="T7" fmla="*/ 589750 h 1600"/>
                    <a:gd name="T8" fmla="*/ 1167330 w 2770"/>
                    <a:gd name="T9" fmla="*/ 693823 h 1600"/>
                    <a:gd name="T10" fmla="*/ 560487 w 2770"/>
                    <a:gd name="T11" fmla="*/ 546386 h 1600"/>
                    <a:gd name="T12" fmla="*/ 181210 w 2770"/>
                    <a:gd name="T13" fmla="*/ 355584 h 1600"/>
                    <a:gd name="T14" fmla="*/ 189638 w 2770"/>
                    <a:gd name="T15" fmla="*/ 277529 h 1600"/>
                    <a:gd name="T16" fmla="*/ 185424 w 2770"/>
                    <a:gd name="T17" fmla="*/ 247174 h 1600"/>
                    <a:gd name="T18" fmla="*/ 139068 w 2770"/>
                    <a:gd name="T19" fmla="*/ 121419 h 1600"/>
                    <a:gd name="T20" fmla="*/ 4214 w 2770"/>
                    <a:gd name="T21" fmla="*/ 121419 h 1600"/>
                    <a:gd name="T22" fmla="*/ 0 w 2770"/>
                    <a:gd name="T23" fmla="*/ 30355 h 1600"/>
                    <a:gd name="T24" fmla="*/ 366634 w 2770"/>
                    <a:gd name="T25" fmla="*/ 21682 h 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70"/>
                    <a:gd name="T40" fmla="*/ 0 h 1600"/>
                    <a:gd name="T41" fmla="*/ 2770 w 2770"/>
                    <a:gd name="T42" fmla="*/ 1600 h 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70" h="1600">
                      <a:moveTo>
                        <a:pt x="870" y="50"/>
                      </a:moveTo>
                      <a:lnTo>
                        <a:pt x="2090" y="0"/>
                      </a:lnTo>
                      <a:lnTo>
                        <a:pt x="2370" y="1300"/>
                      </a:lnTo>
                      <a:lnTo>
                        <a:pt x="2690" y="1360"/>
                      </a:lnTo>
                      <a:lnTo>
                        <a:pt x="2770" y="1600"/>
                      </a:lnTo>
                      <a:lnTo>
                        <a:pt x="1330" y="1260"/>
                      </a:lnTo>
                      <a:lnTo>
                        <a:pt x="430" y="820"/>
                      </a:lnTo>
                      <a:lnTo>
                        <a:pt x="450" y="640"/>
                      </a:lnTo>
                      <a:lnTo>
                        <a:pt x="440" y="570"/>
                      </a:lnTo>
                      <a:lnTo>
                        <a:pt x="330" y="280"/>
                      </a:lnTo>
                      <a:lnTo>
                        <a:pt x="10" y="280"/>
                      </a:lnTo>
                      <a:lnTo>
                        <a:pt x="0" y="70"/>
                      </a:lnTo>
                      <a:lnTo>
                        <a:pt x="870" y="50"/>
                      </a:lnTo>
                      <a:close/>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4121" name="Freeform 3"/>
                <p:cNvSpPr>
                  <a:spLocks/>
                </p:cNvSpPr>
                <p:nvPr/>
              </p:nvSpPr>
              <p:spPr bwMode="auto">
                <a:xfrm>
                  <a:off x="-19050" y="4423304"/>
                  <a:ext cx="939655" cy="1344073"/>
                </a:xfrm>
                <a:custGeom>
                  <a:avLst/>
                  <a:gdLst>
                    <a:gd name="T0" fmla="*/ 33204318 w 12034"/>
                    <a:gd name="T1" fmla="*/ 32286339 h 13166"/>
                    <a:gd name="T2" fmla="*/ 57799637 w 12034"/>
                    <a:gd name="T3" fmla="*/ 56495993 h 13166"/>
                    <a:gd name="T4" fmla="*/ 68865683 w 12034"/>
                    <a:gd name="T5" fmla="*/ 68949847 h 13166"/>
                    <a:gd name="T6" fmla="*/ 62287085 w 12034"/>
                    <a:gd name="T7" fmla="*/ 86124800 h 13166"/>
                    <a:gd name="T8" fmla="*/ 73371403 w 12034"/>
                    <a:gd name="T9" fmla="*/ 96848695 h 13166"/>
                    <a:gd name="T10" fmla="*/ 57799637 w 12034"/>
                    <a:gd name="T11" fmla="*/ 137211937 h 13166"/>
                    <a:gd name="T12" fmla="*/ 45501982 w 12034"/>
                    <a:gd name="T13" fmla="*/ 137211937 h 13166"/>
                    <a:gd name="T14" fmla="*/ 39350100 w 12034"/>
                    <a:gd name="T15" fmla="*/ 129135149 h 13166"/>
                    <a:gd name="T16" fmla="*/ 40112193 w 12034"/>
                    <a:gd name="T17" fmla="*/ 127978303 h 13166"/>
                    <a:gd name="T18" fmla="*/ 45501982 w 12034"/>
                    <a:gd name="T19" fmla="*/ 121068774 h 13166"/>
                    <a:gd name="T20" fmla="*/ 44617923 w 12034"/>
                    <a:gd name="T21" fmla="*/ 112408357 h 13166"/>
                    <a:gd name="T22" fmla="*/ 41154849 w 12034"/>
                    <a:gd name="T23" fmla="*/ 108656571 h 13166"/>
                    <a:gd name="T24" fmla="*/ 33204318 w 12034"/>
                    <a:gd name="T25" fmla="*/ 112991986 h 13166"/>
                    <a:gd name="T26" fmla="*/ 27052445 w 12034"/>
                    <a:gd name="T27" fmla="*/ 104925585 h 13166"/>
                    <a:gd name="T28" fmla="*/ 14346254 w 12034"/>
                    <a:gd name="T29" fmla="*/ 73170619 h 13166"/>
                    <a:gd name="T30" fmla="*/ 2048595 w 12034"/>
                    <a:gd name="T31" fmla="*/ 57037869 h 13166"/>
                    <a:gd name="T32" fmla="*/ 2048595 w 12034"/>
                    <a:gd name="T33" fmla="*/ 16674735 h 13166"/>
                    <a:gd name="T34" fmla="*/ 8602911 w 12034"/>
                    <a:gd name="T35" fmla="*/ 0 h 13166"/>
                    <a:gd name="T36" fmla="*/ 33204318 w 12034"/>
                    <a:gd name="T37" fmla="*/ 32286339 h 131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34"/>
                    <a:gd name="T58" fmla="*/ 0 h 13166"/>
                    <a:gd name="T59" fmla="*/ 12034 w 12034"/>
                    <a:gd name="T60" fmla="*/ 13166 h 131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34" h="13166">
                      <a:moveTo>
                        <a:pt x="5446" y="3098"/>
                      </a:moveTo>
                      <a:lnTo>
                        <a:pt x="9480" y="5421"/>
                      </a:lnTo>
                      <a:lnTo>
                        <a:pt x="11295" y="6616"/>
                      </a:lnTo>
                      <a:lnTo>
                        <a:pt x="10216" y="8264"/>
                      </a:lnTo>
                      <a:lnTo>
                        <a:pt x="12034" y="9293"/>
                      </a:lnTo>
                      <a:lnTo>
                        <a:pt x="9480" y="13166"/>
                      </a:lnTo>
                      <a:lnTo>
                        <a:pt x="7463" y="13166"/>
                      </a:lnTo>
                      <a:lnTo>
                        <a:pt x="6454" y="12391"/>
                      </a:lnTo>
                      <a:lnTo>
                        <a:pt x="6579" y="12280"/>
                      </a:lnTo>
                      <a:lnTo>
                        <a:pt x="7463" y="11617"/>
                      </a:lnTo>
                      <a:cubicBezTo>
                        <a:pt x="7415" y="11340"/>
                        <a:pt x="7366" y="11063"/>
                        <a:pt x="7318" y="10786"/>
                      </a:cubicBezTo>
                      <a:lnTo>
                        <a:pt x="6750" y="10426"/>
                      </a:lnTo>
                      <a:lnTo>
                        <a:pt x="5446" y="10842"/>
                      </a:lnTo>
                      <a:cubicBezTo>
                        <a:pt x="5016" y="10654"/>
                        <a:pt x="5115" y="11488"/>
                        <a:pt x="4437" y="10068"/>
                      </a:cubicBezTo>
                      <a:cubicBezTo>
                        <a:pt x="3742" y="9052"/>
                        <a:pt x="3678" y="8402"/>
                        <a:pt x="2353" y="7021"/>
                      </a:cubicBezTo>
                      <a:cubicBezTo>
                        <a:pt x="1649" y="6389"/>
                        <a:pt x="672" y="6376"/>
                        <a:pt x="336" y="5473"/>
                      </a:cubicBezTo>
                      <a:cubicBezTo>
                        <a:pt x="0" y="4570"/>
                        <a:pt x="233" y="2525"/>
                        <a:pt x="336" y="1600"/>
                      </a:cubicBezTo>
                      <a:cubicBezTo>
                        <a:pt x="355" y="776"/>
                        <a:pt x="1392" y="824"/>
                        <a:pt x="1411" y="0"/>
                      </a:cubicBezTo>
                      <a:lnTo>
                        <a:pt x="5446" y="3098"/>
                      </a:lnTo>
                      <a:close/>
                    </a:path>
                  </a:pathLst>
                </a:custGeom>
                <a:noFill/>
                <a:ln w="38100">
                  <a:solidFill>
                    <a:srgbClr val="00B0F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31" name="Volný tvar 30"/>
                <p:cNvSpPr/>
                <p:nvPr/>
              </p:nvSpPr>
              <p:spPr>
                <a:xfrm>
                  <a:off x="750718" y="5176903"/>
                  <a:ext cx="726672" cy="706277"/>
                </a:xfrm>
                <a:custGeom>
                  <a:avLst/>
                  <a:gdLst>
                    <a:gd name="connsiteX0" fmla="*/ 314325 w 663575"/>
                    <a:gd name="connsiteY0" fmla="*/ 0 h 644525"/>
                    <a:gd name="connsiteX1" fmla="*/ 193675 w 663575"/>
                    <a:gd name="connsiteY1" fmla="*/ 174625 h 644525"/>
                    <a:gd name="connsiteX2" fmla="*/ 0 w 663575"/>
                    <a:gd name="connsiteY2" fmla="*/ 523875 h 644525"/>
                    <a:gd name="connsiteX3" fmla="*/ 200025 w 663575"/>
                    <a:gd name="connsiteY3" fmla="*/ 644525 h 644525"/>
                    <a:gd name="connsiteX4" fmla="*/ 492125 w 663575"/>
                    <a:gd name="connsiteY4" fmla="*/ 520700 h 644525"/>
                    <a:gd name="connsiteX5" fmla="*/ 663575 w 663575"/>
                    <a:gd name="connsiteY5" fmla="*/ 384175 h 644525"/>
                    <a:gd name="connsiteX6" fmla="*/ 314325 w 663575"/>
                    <a:gd name="connsiteY6" fmla="*/ 0 h 6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575" h="644525">
                      <a:moveTo>
                        <a:pt x="314325" y="0"/>
                      </a:moveTo>
                      <a:lnTo>
                        <a:pt x="193675" y="174625"/>
                      </a:lnTo>
                      <a:lnTo>
                        <a:pt x="0" y="523875"/>
                      </a:lnTo>
                      <a:lnTo>
                        <a:pt x="200025" y="644525"/>
                      </a:lnTo>
                      <a:lnTo>
                        <a:pt x="492125" y="520700"/>
                      </a:lnTo>
                      <a:lnTo>
                        <a:pt x="663575" y="384175"/>
                      </a:lnTo>
                      <a:lnTo>
                        <a:pt x="314325" y="0"/>
                      </a:ln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grpSp>
          <p:sp>
            <p:nvSpPr>
              <p:cNvPr id="40" name="Obdélník 39"/>
              <p:cNvSpPr/>
              <p:nvPr/>
            </p:nvSpPr>
            <p:spPr>
              <a:xfrm>
                <a:off x="8186798" y="102435"/>
                <a:ext cx="850910" cy="38894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dirty="0">
                    <a:solidFill>
                      <a:schemeClr val="tx1"/>
                    </a:solidFill>
                  </a:rPr>
                  <a:t>2006</a:t>
                </a:r>
              </a:p>
            </p:txBody>
          </p:sp>
        </p:grpSp>
        <p:grpSp>
          <p:nvGrpSpPr>
            <p:cNvPr id="4104" name="Skupina 43"/>
            <p:cNvGrpSpPr>
              <a:grpSpLocks/>
            </p:cNvGrpSpPr>
            <p:nvPr/>
          </p:nvGrpSpPr>
          <p:grpSpPr bwMode="auto">
            <a:xfrm>
              <a:off x="4873984" y="4091024"/>
              <a:ext cx="4211960" cy="2708920"/>
              <a:chOff x="4873984" y="4091024"/>
              <a:chExt cx="4211960" cy="2708920"/>
            </a:xfrm>
          </p:grpSpPr>
          <p:grpSp>
            <p:nvGrpSpPr>
              <p:cNvPr id="4105" name="Skupina 34"/>
              <p:cNvGrpSpPr>
                <a:grpSpLocks/>
              </p:cNvGrpSpPr>
              <p:nvPr/>
            </p:nvGrpSpPr>
            <p:grpSpPr bwMode="auto">
              <a:xfrm>
                <a:off x="4873984" y="4091024"/>
                <a:ext cx="4211960" cy="2708920"/>
                <a:chOff x="5206592" y="4431882"/>
                <a:chExt cx="3937408" cy="2426118"/>
              </a:xfrm>
            </p:grpSpPr>
            <p:pic>
              <p:nvPicPr>
                <p:cNvPr id="4107"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l="17007" t="8923"/>
                <a:stretch>
                  <a:fillRect/>
                </a:stretch>
              </p:blipFill>
              <p:spPr bwMode="auto">
                <a:xfrm>
                  <a:off x="5285340" y="4437112"/>
                  <a:ext cx="3842903" cy="242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8" name="Freeform 2"/>
                <p:cNvSpPr>
                  <a:spLocks/>
                </p:cNvSpPr>
                <p:nvPr/>
              </p:nvSpPr>
              <p:spPr bwMode="auto">
                <a:xfrm rot="-466107">
                  <a:off x="7169150" y="5967651"/>
                  <a:ext cx="1167330" cy="693823"/>
                </a:xfrm>
                <a:custGeom>
                  <a:avLst/>
                  <a:gdLst>
                    <a:gd name="T0" fmla="*/ 366634 w 2770"/>
                    <a:gd name="T1" fmla="*/ 21682 h 1600"/>
                    <a:gd name="T2" fmla="*/ 880765 w 2770"/>
                    <a:gd name="T3" fmla="*/ 0 h 1600"/>
                    <a:gd name="T4" fmla="*/ 998763 w 2770"/>
                    <a:gd name="T5" fmla="*/ 563731 h 1600"/>
                    <a:gd name="T6" fmla="*/ 1133617 w 2770"/>
                    <a:gd name="T7" fmla="*/ 589750 h 1600"/>
                    <a:gd name="T8" fmla="*/ 1167330 w 2770"/>
                    <a:gd name="T9" fmla="*/ 693823 h 1600"/>
                    <a:gd name="T10" fmla="*/ 560487 w 2770"/>
                    <a:gd name="T11" fmla="*/ 546386 h 1600"/>
                    <a:gd name="T12" fmla="*/ 181210 w 2770"/>
                    <a:gd name="T13" fmla="*/ 355584 h 1600"/>
                    <a:gd name="T14" fmla="*/ 189638 w 2770"/>
                    <a:gd name="T15" fmla="*/ 277529 h 1600"/>
                    <a:gd name="T16" fmla="*/ 185424 w 2770"/>
                    <a:gd name="T17" fmla="*/ 247174 h 1600"/>
                    <a:gd name="T18" fmla="*/ 139068 w 2770"/>
                    <a:gd name="T19" fmla="*/ 121419 h 1600"/>
                    <a:gd name="T20" fmla="*/ 4214 w 2770"/>
                    <a:gd name="T21" fmla="*/ 121419 h 1600"/>
                    <a:gd name="T22" fmla="*/ 0 w 2770"/>
                    <a:gd name="T23" fmla="*/ 30355 h 1600"/>
                    <a:gd name="T24" fmla="*/ 366634 w 2770"/>
                    <a:gd name="T25" fmla="*/ 21682 h 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70"/>
                    <a:gd name="T40" fmla="*/ 0 h 1600"/>
                    <a:gd name="T41" fmla="*/ 2770 w 2770"/>
                    <a:gd name="T42" fmla="*/ 1600 h 16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70" h="1600">
                      <a:moveTo>
                        <a:pt x="870" y="50"/>
                      </a:moveTo>
                      <a:lnTo>
                        <a:pt x="2090" y="0"/>
                      </a:lnTo>
                      <a:lnTo>
                        <a:pt x="2370" y="1300"/>
                      </a:lnTo>
                      <a:lnTo>
                        <a:pt x="2690" y="1360"/>
                      </a:lnTo>
                      <a:lnTo>
                        <a:pt x="2770" y="1600"/>
                      </a:lnTo>
                      <a:lnTo>
                        <a:pt x="1330" y="1260"/>
                      </a:lnTo>
                      <a:lnTo>
                        <a:pt x="430" y="820"/>
                      </a:lnTo>
                      <a:lnTo>
                        <a:pt x="450" y="640"/>
                      </a:lnTo>
                      <a:lnTo>
                        <a:pt x="440" y="570"/>
                      </a:lnTo>
                      <a:lnTo>
                        <a:pt x="330" y="280"/>
                      </a:lnTo>
                      <a:lnTo>
                        <a:pt x="10" y="280"/>
                      </a:lnTo>
                      <a:lnTo>
                        <a:pt x="0" y="70"/>
                      </a:lnTo>
                      <a:lnTo>
                        <a:pt x="870" y="50"/>
                      </a:lnTo>
                      <a:close/>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4109" name="Freeform 3"/>
                <p:cNvSpPr>
                  <a:spLocks/>
                </p:cNvSpPr>
                <p:nvPr/>
              </p:nvSpPr>
              <p:spPr bwMode="auto">
                <a:xfrm>
                  <a:off x="5259117" y="4431882"/>
                  <a:ext cx="939655" cy="1344073"/>
                </a:xfrm>
                <a:custGeom>
                  <a:avLst/>
                  <a:gdLst>
                    <a:gd name="T0" fmla="*/ 33204318 w 12034"/>
                    <a:gd name="T1" fmla="*/ 32286339 h 13166"/>
                    <a:gd name="T2" fmla="*/ 57799637 w 12034"/>
                    <a:gd name="T3" fmla="*/ 56495993 h 13166"/>
                    <a:gd name="T4" fmla="*/ 68865683 w 12034"/>
                    <a:gd name="T5" fmla="*/ 68949847 h 13166"/>
                    <a:gd name="T6" fmla="*/ 62287085 w 12034"/>
                    <a:gd name="T7" fmla="*/ 86124800 h 13166"/>
                    <a:gd name="T8" fmla="*/ 73371403 w 12034"/>
                    <a:gd name="T9" fmla="*/ 96848695 h 13166"/>
                    <a:gd name="T10" fmla="*/ 57799637 w 12034"/>
                    <a:gd name="T11" fmla="*/ 137211937 h 13166"/>
                    <a:gd name="T12" fmla="*/ 45501982 w 12034"/>
                    <a:gd name="T13" fmla="*/ 137211937 h 13166"/>
                    <a:gd name="T14" fmla="*/ 39350100 w 12034"/>
                    <a:gd name="T15" fmla="*/ 129135149 h 13166"/>
                    <a:gd name="T16" fmla="*/ 40112193 w 12034"/>
                    <a:gd name="T17" fmla="*/ 127978303 h 13166"/>
                    <a:gd name="T18" fmla="*/ 45501982 w 12034"/>
                    <a:gd name="T19" fmla="*/ 121068774 h 13166"/>
                    <a:gd name="T20" fmla="*/ 44617923 w 12034"/>
                    <a:gd name="T21" fmla="*/ 112408357 h 13166"/>
                    <a:gd name="T22" fmla="*/ 41154849 w 12034"/>
                    <a:gd name="T23" fmla="*/ 108656571 h 13166"/>
                    <a:gd name="T24" fmla="*/ 33204318 w 12034"/>
                    <a:gd name="T25" fmla="*/ 112991986 h 13166"/>
                    <a:gd name="T26" fmla="*/ 27052445 w 12034"/>
                    <a:gd name="T27" fmla="*/ 104925585 h 13166"/>
                    <a:gd name="T28" fmla="*/ 14346254 w 12034"/>
                    <a:gd name="T29" fmla="*/ 73170619 h 13166"/>
                    <a:gd name="T30" fmla="*/ 2048595 w 12034"/>
                    <a:gd name="T31" fmla="*/ 57037869 h 13166"/>
                    <a:gd name="T32" fmla="*/ 2048595 w 12034"/>
                    <a:gd name="T33" fmla="*/ 16674735 h 13166"/>
                    <a:gd name="T34" fmla="*/ 8602911 w 12034"/>
                    <a:gd name="T35" fmla="*/ 0 h 13166"/>
                    <a:gd name="T36" fmla="*/ 33204318 w 12034"/>
                    <a:gd name="T37" fmla="*/ 32286339 h 131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34"/>
                    <a:gd name="T58" fmla="*/ 0 h 13166"/>
                    <a:gd name="T59" fmla="*/ 12034 w 12034"/>
                    <a:gd name="T60" fmla="*/ 13166 h 131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34" h="13166">
                      <a:moveTo>
                        <a:pt x="5446" y="3098"/>
                      </a:moveTo>
                      <a:lnTo>
                        <a:pt x="9480" y="5421"/>
                      </a:lnTo>
                      <a:lnTo>
                        <a:pt x="11295" y="6616"/>
                      </a:lnTo>
                      <a:lnTo>
                        <a:pt x="10216" y="8264"/>
                      </a:lnTo>
                      <a:lnTo>
                        <a:pt x="12034" y="9293"/>
                      </a:lnTo>
                      <a:lnTo>
                        <a:pt x="9480" y="13166"/>
                      </a:lnTo>
                      <a:lnTo>
                        <a:pt x="7463" y="13166"/>
                      </a:lnTo>
                      <a:lnTo>
                        <a:pt x="6454" y="12391"/>
                      </a:lnTo>
                      <a:lnTo>
                        <a:pt x="6579" y="12280"/>
                      </a:lnTo>
                      <a:lnTo>
                        <a:pt x="7463" y="11617"/>
                      </a:lnTo>
                      <a:cubicBezTo>
                        <a:pt x="7415" y="11340"/>
                        <a:pt x="7366" y="11063"/>
                        <a:pt x="7318" y="10786"/>
                      </a:cubicBezTo>
                      <a:lnTo>
                        <a:pt x="6750" y="10426"/>
                      </a:lnTo>
                      <a:lnTo>
                        <a:pt x="5446" y="10842"/>
                      </a:lnTo>
                      <a:cubicBezTo>
                        <a:pt x="5016" y="10654"/>
                        <a:pt x="5115" y="11488"/>
                        <a:pt x="4437" y="10068"/>
                      </a:cubicBezTo>
                      <a:cubicBezTo>
                        <a:pt x="3742" y="9052"/>
                        <a:pt x="3678" y="8402"/>
                        <a:pt x="2353" y="7021"/>
                      </a:cubicBezTo>
                      <a:cubicBezTo>
                        <a:pt x="1649" y="6389"/>
                        <a:pt x="672" y="6376"/>
                        <a:pt x="336" y="5473"/>
                      </a:cubicBezTo>
                      <a:cubicBezTo>
                        <a:pt x="0" y="4570"/>
                        <a:pt x="233" y="2525"/>
                        <a:pt x="336" y="1600"/>
                      </a:cubicBezTo>
                      <a:cubicBezTo>
                        <a:pt x="355" y="776"/>
                        <a:pt x="1392" y="824"/>
                        <a:pt x="1411" y="0"/>
                      </a:cubicBezTo>
                      <a:lnTo>
                        <a:pt x="5446" y="3098"/>
                      </a:lnTo>
                      <a:close/>
                    </a:path>
                  </a:pathLst>
                </a:custGeom>
                <a:noFill/>
                <a:ln w="38100">
                  <a:solidFill>
                    <a:srgbClr val="00B0F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cs-CZ"/>
                </a:p>
              </p:txBody>
            </p:sp>
            <p:sp>
              <p:nvSpPr>
                <p:cNvPr id="13" name="Volný tvar 12"/>
                <p:cNvSpPr/>
                <p:nvPr/>
              </p:nvSpPr>
              <p:spPr>
                <a:xfrm>
                  <a:off x="7136095" y="6023406"/>
                  <a:ext cx="411079" cy="209004"/>
                </a:xfrm>
                <a:custGeom>
                  <a:avLst/>
                  <a:gdLst>
                    <a:gd name="connsiteX0" fmla="*/ 0 w 376238"/>
                    <a:gd name="connsiteY0" fmla="*/ 52387 h 190500"/>
                    <a:gd name="connsiteX1" fmla="*/ 9525 w 376238"/>
                    <a:gd name="connsiteY1" fmla="*/ 130968 h 190500"/>
                    <a:gd name="connsiteX2" fmla="*/ 135732 w 376238"/>
                    <a:gd name="connsiteY2" fmla="*/ 116681 h 190500"/>
                    <a:gd name="connsiteX3" fmla="*/ 176213 w 376238"/>
                    <a:gd name="connsiteY3" fmla="*/ 190500 h 190500"/>
                    <a:gd name="connsiteX4" fmla="*/ 271463 w 376238"/>
                    <a:gd name="connsiteY4" fmla="*/ 178593 h 190500"/>
                    <a:gd name="connsiteX5" fmla="*/ 254794 w 376238"/>
                    <a:gd name="connsiteY5" fmla="*/ 100012 h 190500"/>
                    <a:gd name="connsiteX6" fmla="*/ 345282 w 376238"/>
                    <a:gd name="connsiteY6" fmla="*/ 90487 h 190500"/>
                    <a:gd name="connsiteX7" fmla="*/ 376238 w 376238"/>
                    <a:gd name="connsiteY7" fmla="*/ 95250 h 190500"/>
                    <a:gd name="connsiteX8" fmla="*/ 361950 w 376238"/>
                    <a:gd name="connsiteY8" fmla="*/ 0 h 190500"/>
                    <a:gd name="connsiteX9" fmla="*/ 0 w 376238"/>
                    <a:gd name="connsiteY9" fmla="*/ 52387 h 190500"/>
                    <a:gd name="connsiteX0" fmla="*/ 0 w 376238"/>
                    <a:gd name="connsiteY0" fmla="*/ 52387 h 190500"/>
                    <a:gd name="connsiteX1" fmla="*/ 9525 w 376238"/>
                    <a:gd name="connsiteY1" fmla="*/ 130968 h 190500"/>
                    <a:gd name="connsiteX2" fmla="*/ 135732 w 376238"/>
                    <a:gd name="connsiteY2" fmla="*/ 116681 h 190500"/>
                    <a:gd name="connsiteX3" fmla="*/ 176213 w 376238"/>
                    <a:gd name="connsiteY3" fmla="*/ 190500 h 190500"/>
                    <a:gd name="connsiteX4" fmla="*/ 271463 w 376238"/>
                    <a:gd name="connsiteY4" fmla="*/ 178593 h 190500"/>
                    <a:gd name="connsiteX5" fmla="*/ 254794 w 376238"/>
                    <a:gd name="connsiteY5" fmla="*/ 100012 h 190500"/>
                    <a:gd name="connsiteX6" fmla="*/ 376238 w 376238"/>
                    <a:gd name="connsiteY6" fmla="*/ 95250 h 190500"/>
                    <a:gd name="connsiteX7" fmla="*/ 361950 w 376238"/>
                    <a:gd name="connsiteY7" fmla="*/ 0 h 190500"/>
                    <a:gd name="connsiteX8" fmla="*/ 0 w 376238"/>
                    <a:gd name="connsiteY8" fmla="*/ 52387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238" h="190500">
                      <a:moveTo>
                        <a:pt x="0" y="52387"/>
                      </a:moveTo>
                      <a:lnTo>
                        <a:pt x="9525" y="130968"/>
                      </a:lnTo>
                      <a:lnTo>
                        <a:pt x="135732" y="116681"/>
                      </a:lnTo>
                      <a:lnTo>
                        <a:pt x="176213" y="190500"/>
                      </a:lnTo>
                      <a:lnTo>
                        <a:pt x="271463" y="178593"/>
                      </a:lnTo>
                      <a:lnTo>
                        <a:pt x="254794" y="100012"/>
                      </a:lnTo>
                      <a:lnTo>
                        <a:pt x="376238" y="95250"/>
                      </a:lnTo>
                      <a:lnTo>
                        <a:pt x="361950" y="0"/>
                      </a:lnTo>
                      <a:lnTo>
                        <a:pt x="0" y="52387"/>
                      </a:ln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14" name="Volný tvar 13"/>
                <p:cNvSpPr/>
                <p:nvPr/>
              </p:nvSpPr>
              <p:spPr>
                <a:xfrm>
                  <a:off x="6029002" y="5184548"/>
                  <a:ext cx="725695" cy="708053"/>
                </a:xfrm>
                <a:custGeom>
                  <a:avLst/>
                  <a:gdLst>
                    <a:gd name="connsiteX0" fmla="*/ 314325 w 663575"/>
                    <a:gd name="connsiteY0" fmla="*/ 0 h 644525"/>
                    <a:gd name="connsiteX1" fmla="*/ 193675 w 663575"/>
                    <a:gd name="connsiteY1" fmla="*/ 174625 h 644525"/>
                    <a:gd name="connsiteX2" fmla="*/ 0 w 663575"/>
                    <a:gd name="connsiteY2" fmla="*/ 523875 h 644525"/>
                    <a:gd name="connsiteX3" fmla="*/ 200025 w 663575"/>
                    <a:gd name="connsiteY3" fmla="*/ 644525 h 644525"/>
                    <a:gd name="connsiteX4" fmla="*/ 492125 w 663575"/>
                    <a:gd name="connsiteY4" fmla="*/ 520700 h 644525"/>
                    <a:gd name="connsiteX5" fmla="*/ 663575 w 663575"/>
                    <a:gd name="connsiteY5" fmla="*/ 384175 h 644525"/>
                    <a:gd name="connsiteX6" fmla="*/ 314325 w 663575"/>
                    <a:gd name="connsiteY6" fmla="*/ 0 h 64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3575" h="644525">
                      <a:moveTo>
                        <a:pt x="314325" y="0"/>
                      </a:moveTo>
                      <a:lnTo>
                        <a:pt x="193675" y="174625"/>
                      </a:lnTo>
                      <a:lnTo>
                        <a:pt x="0" y="523875"/>
                      </a:lnTo>
                      <a:lnTo>
                        <a:pt x="200025" y="644525"/>
                      </a:lnTo>
                      <a:lnTo>
                        <a:pt x="492125" y="520700"/>
                      </a:lnTo>
                      <a:lnTo>
                        <a:pt x="663575" y="384175"/>
                      </a:lnTo>
                      <a:lnTo>
                        <a:pt x="314325" y="0"/>
                      </a:ln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a:p>
              </p:txBody>
            </p:sp>
            <p:sp>
              <p:nvSpPr>
                <p:cNvPr id="15" name="Obdélník 14"/>
                <p:cNvSpPr/>
                <p:nvPr/>
              </p:nvSpPr>
              <p:spPr>
                <a:xfrm>
                  <a:off x="5206844" y="4991184"/>
                  <a:ext cx="1023987" cy="33127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sz="1000" b="1" dirty="0" err="1">
                      <a:solidFill>
                        <a:srgbClr val="FFFF00"/>
                      </a:solidFill>
                    </a:rPr>
                    <a:t>Černovická</a:t>
                  </a:r>
                  <a:r>
                    <a:rPr lang="cs-CZ" sz="1000" b="1" dirty="0">
                      <a:solidFill>
                        <a:srgbClr val="FFFF00"/>
                      </a:solidFill>
                    </a:rPr>
                    <a:t> terasa</a:t>
                  </a:r>
                </a:p>
              </p:txBody>
            </p:sp>
            <p:sp>
              <p:nvSpPr>
                <p:cNvPr id="16" name="Obdélník 15"/>
                <p:cNvSpPr/>
                <p:nvPr/>
              </p:nvSpPr>
              <p:spPr>
                <a:xfrm>
                  <a:off x="5916215" y="5464642"/>
                  <a:ext cx="1022503" cy="30995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sz="1000" b="1" dirty="0">
                      <a:solidFill>
                        <a:srgbClr val="FFFF00"/>
                      </a:solidFill>
                    </a:rPr>
                    <a:t>Areál</a:t>
                  </a:r>
                </a:p>
                <a:p>
                  <a:pPr algn="ctr" fontAlgn="auto">
                    <a:spcBef>
                      <a:spcPts val="0"/>
                    </a:spcBef>
                    <a:spcAft>
                      <a:spcPts val="0"/>
                    </a:spcAft>
                    <a:defRPr/>
                  </a:pPr>
                  <a:r>
                    <a:rPr lang="cs-CZ" sz="1000" b="1" dirty="0">
                      <a:solidFill>
                        <a:srgbClr val="FFFF00"/>
                      </a:solidFill>
                    </a:rPr>
                    <a:t> Slatina</a:t>
                  </a:r>
                </a:p>
              </p:txBody>
            </p:sp>
            <p:sp>
              <p:nvSpPr>
                <p:cNvPr id="17" name="Obdélník 16"/>
                <p:cNvSpPr/>
                <p:nvPr/>
              </p:nvSpPr>
              <p:spPr>
                <a:xfrm>
                  <a:off x="7250366" y="6185491"/>
                  <a:ext cx="1023987" cy="236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sz="1000" b="1" dirty="0">
                      <a:solidFill>
                        <a:srgbClr val="FFFF00"/>
                      </a:solidFill>
                    </a:rPr>
                    <a:t>CTP Brno </a:t>
                  </a:r>
                  <a:r>
                    <a:rPr lang="cs-CZ" sz="1000" b="1" dirty="0" err="1">
                      <a:solidFill>
                        <a:srgbClr val="FFFF00"/>
                      </a:solidFill>
                    </a:rPr>
                    <a:t>South</a:t>
                  </a:r>
                  <a:endParaRPr lang="cs-CZ" sz="1000" b="1" dirty="0">
                    <a:solidFill>
                      <a:srgbClr val="FFFF00"/>
                    </a:solidFill>
                  </a:endParaRPr>
                </a:p>
              </p:txBody>
            </p:sp>
            <p:sp>
              <p:nvSpPr>
                <p:cNvPr id="19" name="Šipka doprava 18"/>
                <p:cNvSpPr/>
                <p:nvPr/>
              </p:nvSpPr>
              <p:spPr>
                <a:xfrm>
                  <a:off x="6073523" y="6019142"/>
                  <a:ext cx="1022503" cy="236018"/>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sz="900" dirty="0">
                      <a:solidFill>
                        <a:schemeClr val="tx1"/>
                      </a:solidFill>
                    </a:rPr>
                    <a:t>Zastavěná část</a:t>
                  </a:r>
                </a:p>
              </p:txBody>
            </p:sp>
            <p:sp>
              <p:nvSpPr>
                <p:cNvPr id="20" name="Šipka doprava 19"/>
                <p:cNvSpPr/>
                <p:nvPr/>
              </p:nvSpPr>
              <p:spPr>
                <a:xfrm flipH="1">
                  <a:off x="8120013" y="6019142"/>
                  <a:ext cx="1023987" cy="236018"/>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sz="900" dirty="0">
                      <a:solidFill>
                        <a:schemeClr val="tx1"/>
                      </a:solidFill>
                    </a:rPr>
                    <a:t>Plánovaná část</a:t>
                  </a:r>
                </a:p>
              </p:txBody>
            </p:sp>
          </p:grpSp>
          <p:sp>
            <p:nvSpPr>
              <p:cNvPr id="41" name="Obdélník 40"/>
              <p:cNvSpPr/>
              <p:nvPr/>
            </p:nvSpPr>
            <p:spPr>
              <a:xfrm>
                <a:off x="8171533" y="4134487"/>
                <a:ext cx="850911" cy="39053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dirty="0">
                    <a:solidFill>
                      <a:schemeClr val="tx1"/>
                    </a:solidFill>
                  </a:rPr>
                  <a:t>2013</a:t>
                </a:r>
              </a:p>
            </p:txBody>
          </p:sp>
        </p:grpSp>
      </p:grpSp>
    </p:spTree>
    <p:extLst>
      <p:ext uri="{BB962C8B-B14F-4D97-AF65-F5344CB8AC3E}">
        <p14:creationId xmlns:p14="http://schemas.microsoft.com/office/powerpoint/2010/main" xmlns="" val="1534411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Slovníček pojmů</a:t>
            </a:r>
            <a:endParaRPr lang="cs-CZ" dirty="0"/>
          </a:p>
        </p:txBody>
      </p:sp>
      <p:sp>
        <p:nvSpPr>
          <p:cNvPr id="3" name="Zástupný symbol pro obsah 2"/>
          <p:cNvSpPr>
            <a:spLocks noGrp="1"/>
          </p:cNvSpPr>
          <p:nvPr>
            <p:ph sz="quarter" idx="1"/>
          </p:nvPr>
        </p:nvSpPr>
        <p:spPr/>
        <p:txBody>
          <a:bodyPr>
            <a:normAutofit fontScale="92500" lnSpcReduction="10000"/>
          </a:bodyPr>
          <a:lstStyle/>
          <a:p>
            <a:r>
              <a:rPr lang="cs-CZ" b="1" dirty="0"/>
              <a:t>Emise a imise </a:t>
            </a:r>
            <a:r>
              <a:rPr lang="cs-CZ" dirty="0"/>
              <a:t>jsou pojmy, o kterých slovník cizích slov uvádí, že vyjadřují koncentraci smogu či jiných škodlivých látek ve vzduchu. Emise se měří přímo u zdroje znečištění (např. komín), kdežto imise v jeho okolí.  </a:t>
            </a:r>
          </a:p>
          <a:p>
            <a:r>
              <a:rPr lang="cs-CZ" dirty="0"/>
              <a:t>Slovo </a:t>
            </a:r>
            <a:r>
              <a:rPr lang="cs-CZ" b="1" dirty="0"/>
              <a:t>emise</a:t>
            </a:r>
            <a:r>
              <a:rPr lang="cs-CZ" dirty="0"/>
              <a:t> pochází z latinského slova   e-</a:t>
            </a:r>
            <a:r>
              <a:rPr lang="cs-CZ" dirty="0" err="1"/>
              <a:t>mitto</a:t>
            </a:r>
            <a:r>
              <a:rPr lang="cs-CZ" dirty="0"/>
              <a:t>, znamenající vysílám, vydávám nebo vypouštím. V dnešní době se nepoužívá pouze v souvislostech s kvalitou ovzduší a nese s sebou mnoho významů z různých oborů. V oboru hygieny a ekologie slovo emise vyjadřuje uvolňování  polutantů* do ovzduší. Pro bližší upřesnění jsou rozlišovány termíny primární a sekundární emise. </a:t>
            </a:r>
          </a:p>
        </p:txBody>
      </p:sp>
    </p:spTree>
    <p:extLst>
      <p:ext uri="{BB962C8B-B14F-4D97-AF65-F5344CB8AC3E}">
        <p14:creationId xmlns:p14="http://schemas.microsoft.com/office/powerpoint/2010/main" xmlns="" val="2869394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Slovníček pojmů</a:t>
            </a:r>
            <a:endParaRPr lang="cs-CZ" dirty="0"/>
          </a:p>
        </p:txBody>
      </p:sp>
      <p:sp>
        <p:nvSpPr>
          <p:cNvPr id="3" name="Zástupný symbol pro obsah 2"/>
          <p:cNvSpPr>
            <a:spLocks noGrp="1"/>
          </p:cNvSpPr>
          <p:nvPr>
            <p:ph sz="quarter" idx="1"/>
          </p:nvPr>
        </p:nvSpPr>
        <p:spPr/>
        <p:txBody>
          <a:bodyPr/>
          <a:lstStyle/>
          <a:p>
            <a:r>
              <a:rPr lang="cs-CZ" b="1" dirty="0"/>
              <a:t>Imise</a:t>
            </a:r>
            <a:r>
              <a:rPr lang="cs-CZ" dirty="0"/>
              <a:t> se neměří u zdroje znečištění, ale u jeho příjemce – například tedy na nějakém běžném místě, kde se pohybují lidé a dýchají vzduch. Imise se ukládají v půdě, rostlinách a organismech. Český hydrometeorologický ústav provádí měření imisí (tedy měření znečištění, resp. kvality ovzduší) pomocí 97 stanic, řadu dalších stanic provozují jiné organizace. Nejčastěji měřenými látkami jsou oxid siřičitý, oxidy dusíku a pevné částice PM10.  </a:t>
            </a:r>
            <a:r>
              <a:rPr lang="cs-CZ" dirty="0" smtClean="0"/>
              <a:t> </a:t>
            </a:r>
            <a:endParaRPr lang="cs-CZ" dirty="0"/>
          </a:p>
        </p:txBody>
      </p:sp>
    </p:spTree>
    <p:extLst>
      <p:ext uri="{BB962C8B-B14F-4D97-AF65-F5344CB8AC3E}">
        <p14:creationId xmlns:p14="http://schemas.microsoft.com/office/powerpoint/2010/main" xmlns="" val="3544381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Slovníček pojmů</a:t>
            </a:r>
            <a:endParaRPr lang="cs-CZ" dirty="0"/>
          </a:p>
        </p:txBody>
      </p:sp>
      <p:sp>
        <p:nvSpPr>
          <p:cNvPr id="3" name="Zástupný symbol pro obsah 2"/>
          <p:cNvSpPr>
            <a:spLocks noGrp="1"/>
          </p:cNvSpPr>
          <p:nvPr>
            <p:ph sz="quarter" idx="1"/>
          </p:nvPr>
        </p:nvSpPr>
        <p:spPr/>
        <p:txBody>
          <a:bodyPr/>
          <a:lstStyle/>
          <a:p>
            <a:r>
              <a:rPr lang="cs-CZ" dirty="0"/>
              <a:t>Jako </a:t>
            </a:r>
            <a:r>
              <a:rPr lang="cs-CZ" b="1" dirty="0" err="1"/>
              <a:t>topoklima</a:t>
            </a:r>
            <a:r>
              <a:rPr lang="cs-CZ" b="1" dirty="0"/>
              <a:t> </a:t>
            </a:r>
            <a:r>
              <a:rPr lang="cs-CZ" dirty="0"/>
              <a:t>(místní klima) tak můžeme označit takové klima, které je ovlivněno charakterem georeliéfu, vlastnostmi aktivního povrchu (část krajinné sféry, na které dochází jak k odrazu slunečního záření, tak na ní probíhá přeměna radiační energie krátkovlnného slunečního záření na energii tepelnou, která je turbulentní výměnou nebo molekulárním vedením transportována zpět do atmosféry nebo do geologického podloží) a přítomných antropogenních vlivů. </a:t>
            </a:r>
          </a:p>
        </p:txBody>
      </p:sp>
    </p:spTree>
    <p:extLst>
      <p:ext uri="{BB962C8B-B14F-4D97-AF65-F5344CB8AC3E}">
        <p14:creationId xmlns:p14="http://schemas.microsoft.com/office/powerpoint/2010/main" xmlns="" val="379472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Slovníček pojmů</a:t>
            </a:r>
            <a:endParaRPr lang="cs-CZ" dirty="0"/>
          </a:p>
        </p:txBody>
      </p:sp>
      <p:sp>
        <p:nvSpPr>
          <p:cNvPr id="3" name="Zástupný symbol pro obsah 2"/>
          <p:cNvSpPr>
            <a:spLocks noGrp="1"/>
          </p:cNvSpPr>
          <p:nvPr>
            <p:ph sz="quarter" idx="1"/>
          </p:nvPr>
        </p:nvSpPr>
        <p:spPr/>
        <p:txBody>
          <a:bodyPr>
            <a:normAutofit fontScale="92500" lnSpcReduction="10000"/>
          </a:bodyPr>
          <a:lstStyle/>
          <a:p>
            <a:r>
              <a:rPr lang="cs-CZ" dirty="0"/>
              <a:t>Specifickým typem místního klimatu je také klima měst. To se vytváří spolupůsobením aktivního povrchu s velkou přítomností antropogenních zdrojů energie, průmyslové a jiné činnosti. S ohledem na typ sídelní struktury může být plocha městského aktivního povrchu až několikanásobně vyšší než je ve volné krajině, protože je zvětšena zejména střechami a stěnami staveb, komunikacemi apod.  Městské klima tak oproti okolí vykazuje teploty vzduchu vyšší o 2 – 5°C (někdy i více), vyšší přítomnost znečišťujících látek napomáhajících ke tvorbě smogu, vyšší teplotní amplitudy, nižší poměrnou vlhkost vzduchu, sníženou dohlednost, vyšší hodnotu oblačnosti i srážkových úhrnů aj. </a:t>
            </a:r>
          </a:p>
        </p:txBody>
      </p:sp>
    </p:spTree>
    <p:extLst>
      <p:ext uri="{BB962C8B-B14F-4D97-AF65-F5344CB8AC3E}">
        <p14:creationId xmlns:p14="http://schemas.microsoft.com/office/powerpoint/2010/main" xmlns="" val="1538505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827584" y="3573016"/>
            <a:ext cx="7488832" cy="2520280"/>
          </a:xfrm>
        </p:spPr>
        <p:txBody>
          <a:bodyPr>
            <a:normAutofit/>
          </a:bodyPr>
          <a:lstStyle/>
          <a:p>
            <a:endParaRPr lang="cs-CZ" b="1" dirty="0" smtClean="0">
              <a:solidFill>
                <a:schemeClr val="tx1"/>
              </a:solidFill>
            </a:endParaRPr>
          </a:p>
          <a:p>
            <a:r>
              <a:rPr lang="cs-CZ" sz="2000" b="0" dirty="0" smtClean="0">
                <a:solidFill>
                  <a:schemeClr val="tx1"/>
                </a:solidFill>
              </a:rPr>
              <a:t>Geograficky vzdělaný člověk si osvojí: </a:t>
            </a:r>
          </a:p>
          <a:p>
            <a:endParaRPr lang="cs-CZ" sz="2000" b="0" dirty="0" smtClean="0">
              <a:solidFill>
                <a:schemeClr val="tx1"/>
              </a:solidFill>
            </a:endParaRPr>
          </a:p>
          <a:p>
            <a:r>
              <a:rPr lang="cs-CZ" sz="2000" b="1" dirty="0" smtClean="0">
                <a:solidFill>
                  <a:schemeClr val="tx1"/>
                </a:solidFill>
              </a:rPr>
              <a:t>Jak lidská činnost ovlivňuje</a:t>
            </a:r>
            <a:r>
              <a:rPr lang="cs-CZ" sz="2000" b="1" dirty="0" smtClean="0">
                <a:solidFill>
                  <a:srgbClr val="FF0000"/>
                </a:solidFill>
              </a:rPr>
              <a:t> </a:t>
            </a:r>
            <a:r>
              <a:rPr lang="cs-CZ" sz="2000" b="1" dirty="0" smtClean="0">
                <a:solidFill>
                  <a:schemeClr val="tx1"/>
                </a:solidFill>
              </a:rPr>
              <a:t>přírodní</a:t>
            </a:r>
            <a:r>
              <a:rPr lang="cs-CZ" sz="2000" b="1" dirty="0" smtClean="0">
                <a:solidFill>
                  <a:srgbClr val="FF0000"/>
                </a:solidFill>
              </a:rPr>
              <a:t> </a:t>
            </a:r>
            <a:r>
              <a:rPr lang="cs-CZ" sz="2000" b="1" dirty="0" smtClean="0">
                <a:solidFill>
                  <a:schemeClr val="tx1"/>
                </a:solidFill>
              </a:rPr>
              <a:t>prostředí</a:t>
            </a:r>
          </a:p>
          <a:p>
            <a:endParaRPr lang="cs-CZ" sz="2000" b="1" dirty="0" smtClean="0">
              <a:solidFill>
                <a:schemeClr val="tx1"/>
              </a:solidFill>
            </a:endParaRPr>
          </a:p>
          <a:p>
            <a:r>
              <a:rPr lang="cs-CZ" sz="2000" b="0" cap="none" dirty="0" smtClean="0">
                <a:solidFill>
                  <a:schemeClr val="tx1"/>
                </a:solidFill>
              </a:rPr>
              <a:t>(návrhy pro 2. stupeň ZŠ)</a:t>
            </a:r>
            <a:endParaRPr lang="cs-CZ" sz="2000" b="0" cap="none" dirty="0">
              <a:solidFill>
                <a:schemeClr val="tx1"/>
              </a:solidFill>
            </a:endParaRPr>
          </a:p>
        </p:txBody>
      </p:sp>
      <p:sp>
        <p:nvSpPr>
          <p:cNvPr id="2" name="Nadpis 1"/>
          <p:cNvSpPr>
            <a:spLocks noGrp="1"/>
          </p:cNvSpPr>
          <p:nvPr>
            <p:ph type="ctrTitle"/>
          </p:nvPr>
        </p:nvSpPr>
        <p:spPr>
          <a:xfrm>
            <a:off x="107504" y="1"/>
            <a:ext cx="8928992" cy="3068959"/>
          </a:xfrm>
        </p:spPr>
        <p:txBody>
          <a:bodyPr>
            <a:normAutofit/>
          </a:bodyPr>
          <a:lstStyle/>
          <a:p>
            <a:pPr algn="ctr"/>
            <a:r>
              <a:rPr lang="cs-CZ" b="1" dirty="0" smtClean="0"/>
              <a:t>GEOGRAFIE a ŽIVOTNÍ PROSTŘEDÍ</a:t>
            </a:r>
            <a:r>
              <a:rPr lang="cs-CZ" dirty="0" smtClean="0"/>
              <a:t/>
            </a:r>
            <a:br>
              <a:rPr lang="cs-CZ" dirty="0" smtClean="0"/>
            </a:br>
            <a:r>
              <a:rPr lang="cs-CZ" sz="2000" dirty="0" smtClean="0"/>
              <a:t>(Vybráno z geografických standardů - NGS)</a:t>
            </a:r>
            <a:br>
              <a:rPr lang="cs-CZ" sz="2000" dirty="0" smtClean="0"/>
            </a:br>
            <a:r>
              <a:rPr lang="cs-CZ" dirty="0" smtClean="0"/>
              <a:t/>
            </a:r>
            <a:br>
              <a:rPr lang="cs-CZ" dirty="0" smtClean="0"/>
            </a:br>
            <a:endParaRPr lang="cs-CZ" sz="2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Téma 1: </a:t>
            </a:r>
            <a:r>
              <a:rPr lang="cs-CZ" b="1" dirty="0" smtClean="0"/>
              <a:t>Změny přírodního prostředí</a:t>
            </a:r>
            <a:endParaRPr lang="cs-CZ" dirty="0"/>
          </a:p>
        </p:txBody>
      </p:sp>
      <p:sp>
        <p:nvSpPr>
          <p:cNvPr id="3" name="Zástupný symbol pro obsah 2"/>
          <p:cNvSpPr>
            <a:spLocks noGrp="1"/>
          </p:cNvSpPr>
          <p:nvPr>
            <p:ph sz="quarter" idx="1"/>
          </p:nvPr>
        </p:nvSpPr>
        <p:spPr>
          <a:xfrm>
            <a:off x="301752" y="1527048"/>
            <a:ext cx="8503920" cy="4782272"/>
          </a:xfrm>
        </p:spPr>
        <p:txBody>
          <a:bodyPr>
            <a:normAutofit fontScale="92500" lnSpcReduction="20000"/>
          </a:bodyPr>
          <a:lstStyle/>
          <a:p>
            <a:pPr>
              <a:buNone/>
            </a:pPr>
            <a:r>
              <a:rPr lang="cs-CZ" b="1" dirty="0" smtClean="0"/>
              <a:t>Příklady toho, co by se žáci měli naučit:</a:t>
            </a:r>
          </a:p>
          <a:p>
            <a:pPr lvl="0"/>
            <a:r>
              <a:rPr lang="cs-CZ" b="1" dirty="0" smtClean="0"/>
              <a:t>Popsat a vysvětlit</a:t>
            </a:r>
            <a:r>
              <a:rPr lang="cs-CZ" dirty="0" smtClean="0"/>
              <a:t>, jak výstavba přehrady na řece v jednom regionu ovlivňuje místa v jiných regionech – proti proudu a po proudu (např. dostupnost vody pro lidskou spotřebu a zemědělství, ochrana před povodněmi, výroba elektřiny, vodní a pobřežní ekosystémy).</a:t>
            </a:r>
          </a:p>
          <a:p>
            <a:pPr lvl="0"/>
            <a:r>
              <a:rPr lang="cs-CZ" b="1" dirty="0" smtClean="0"/>
              <a:t>Popsat</a:t>
            </a:r>
            <a:r>
              <a:rPr lang="cs-CZ" dirty="0" smtClean="0"/>
              <a:t>, jak změny uskutečněné lidmi ve využití ploch mohou mít negativní dopad na jiná území (např. odlesňování a povodně, zanášení řek, půdní eroze).</a:t>
            </a:r>
          </a:p>
          <a:p>
            <a:pPr lvl="0"/>
            <a:r>
              <a:rPr lang="cs-CZ" b="1" dirty="0" smtClean="0"/>
              <a:t>Vysvětlit</a:t>
            </a:r>
            <a:r>
              <a:rPr lang="cs-CZ" dirty="0" smtClean="0"/>
              <a:t>, jak průmyslové aktivity (např. produkce továren, výroba elektrické energie spalováním rostlin) ovlivňují jiné aspekty (např. kyselé deště, teplotní inverze, smog).</a:t>
            </a:r>
          </a:p>
          <a:p>
            <a:endParaRPr lang="cs-CZ"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Postavení geografie v systému přírodních věd</a:t>
            </a:r>
            <a:endParaRPr lang="cs-CZ" dirty="0"/>
          </a:p>
        </p:txBody>
      </p:sp>
      <p:pic>
        <p:nvPicPr>
          <p:cNvPr id="4" name="obrázek 1" descr="DSP_rozsah zaberu"/>
          <p:cNvPicPr>
            <a:picLocks noGrp="1"/>
          </p:cNvPicPr>
          <p:nvPr>
            <p:ph sz="quarter" idx="1"/>
          </p:nvPr>
        </p:nvPicPr>
        <p:blipFill>
          <a:blip r:embed="rId2" cstate="print"/>
          <a:srcRect/>
          <a:stretch>
            <a:fillRect/>
          </a:stretch>
        </p:blipFill>
        <p:spPr bwMode="auto">
          <a:xfrm>
            <a:off x="1043608" y="1412776"/>
            <a:ext cx="6766133" cy="4686399"/>
          </a:xfrm>
          <a:prstGeom prst="rect">
            <a:avLst/>
          </a:prstGeom>
          <a:noFill/>
          <a:ln w="6350">
            <a:solidFill>
              <a:schemeClr val="tx1"/>
            </a:solidFill>
            <a:miter lim="800000"/>
            <a:headEnd/>
            <a:tailEnd/>
          </a:ln>
        </p:spPr>
      </p:pic>
      <p:sp>
        <p:nvSpPr>
          <p:cNvPr id="5" name="TextovéPole 4"/>
          <p:cNvSpPr txBox="1"/>
          <p:nvPr/>
        </p:nvSpPr>
        <p:spPr>
          <a:xfrm>
            <a:off x="5792706" y="6099175"/>
            <a:ext cx="2016224" cy="307777"/>
          </a:xfrm>
          <a:prstGeom prst="rect">
            <a:avLst/>
          </a:prstGeom>
          <a:noFill/>
        </p:spPr>
        <p:txBody>
          <a:bodyPr wrap="square" rtlCol="0">
            <a:spAutoFit/>
          </a:bodyPr>
          <a:lstStyle/>
          <a:p>
            <a:r>
              <a:rPr lang="cs-CZ" sz="1400" dirty="0" smtClean="0"/>
              <a:t>J. Kolejka, 2008</a:t>
            </a:r>
            <a:endParaRPr lang="cs-CZ" sz="1400" dirty="0"/>
          </a:p>
        </p:txBody>
      </p:sp>
    </p:spTree>
    <p:extLst>
      <p:ext uri="{BB962C8B-B14F-4D97-AF65-F5344CB8AC3E}">
        <p14:creationId xmlns:p14="http://schemas.microsoft.com/office/powerpoint/2010/main" xmlns="" val="3766452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rmAutofit/>
          </a:bodyPr>
          <a:lstStyle/>
          <a:p>
            <a:r>
              <a:rPr lang="cs-CZ" sz="3000" b="1" dirty="0" smtClean="0">
                <a:solidFill>
                  <a:schemeClr val="tx1"/>
                </a:solidFill>
              </a:rPr>
              <a:t>Rozpracování a zařazení do výuky zeměpisu</a:t>
            </a:r>
            <a:endParaRPr lang="cs-CZ" sz="3000" b="1" dirty="0">
              <a:solidFill>
                <a:srgbClr val="FF0000"/>
              </a:solidFill>
            </a:endParaRPr>
          </a:p>
        </p:txBody>
      </p:sp>
      <p:sp>
        <p:nvSpPr>
          <p:cNvPr id="3" name="Zástupný symbol pro obsah 2"/>
          <p:cNvSpPr>
            <a:spLocks noGrp="1"/>
          </p:cNvSpPr>
          <p:nvPr>
            <p:ph sz="quarter" idx="1"/>
          </p:nvPr>
        </p:nvSpPr>
        <p:spPr>
          <a:xfrm>
            <a:off x="457200" y="1844824"/>
            <a:ext cx="5482952" cy="4680520"/>
          </a:xfrm>
        </p:spPr>
        <p:txBody>
          <a:bodyPr/>
          <a:lstStyle/>
          <a:p>
            <a:pPr lvl="0"/>
            <a:r>
              <a:rPr lang="cs-CZ" sz="2400" b="1" dirty="0" smtClean="0"/>
              <a:t>Popsat a vysvětlit</a:t>
            </a:r>
            <a:r>
              <a:rPr lang="cs-CZ" sz="2400" dirty="0" smtClean="0"/>
              <a:t>, jak výstavba přehrady na řece v jednom regionu ovlivňuje místa v jiných regionech – proti proudu a po proudu (např. dostupnost vody pro lidskou spotřebu a zemědělství, ochrana před povodněmi, výroba elektřiny, vodní a pobřežní ekosystémy).</a:t>
            </a:r>
          </a:p>
          <a:p>
            <a:endParaRPr lang="cs-CZ" dirty="0"/>
          </a:p>
        </p:txBody>
      </p:sp>
      <p:pic>
        <p:nvPicPr>
          <p:cNvPr id="2053" name="Picture 5" descr="C:\Documents and Settings\Aleš Ruda\Local Settings\Temporary Internet Files\Content.IE5\I6CHDXW3\africa-globe[1].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300192" y="3789040"/>
            <a:ext cx="2275553" cy="2257052"/>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mo.cz/%20/download/vn-brno-008.jpg%20"/>
          <p:cNvPicPr>
            <a:picLocks noChangeAspect="1" noChangeArrowheads="1"/>
          </p:cNvPicPr>
          <p:nvPr/>
        </p:nvPicPr>
        <p:blipFill>
          <a:blip r:embed="rId2" cstate="print"/>
          <a:srcRect t="11905"/>
          <a:stretch>
            <a:fillRect/>
          </a:stretch>
        </p:blipFill>
        <p:spPr bwMode="auto">
          <a:xfrm>
            <a:off x="0" y="1628800"/>
            <a:ext cx="9144000" cy="5229200"/>
          </a:xfrm>
          <a:prstGeom prst="rect">
            <a:avLst/>
          </a:prstGeom>
          <a:noFill/>
        </p:spPr>
      </p:pic>
      <p:sp>
        <p:nvSpPr>
          <p:cNvPr id="2" name="Nadpis 1"/>
          <p:cNvSpPr>
            <a:spLocks noGrp="1"/>
          </p:cNvSpPr>
          <p:nvPr>
            <p:ph type="title"/>
          </p:nvPr>
        </p:nvSpPr>
        <p:spPr/>
        <p:txBody>
          <a:bodyPr>
            <a:normAutofit fontScale="90000"/>
          </a:bodyPr>
          <a:lstStyle/>
          <a:p>
            <a:r>
              <a:rPr lang="cs-CZ" b="1" dirty="0" smtClean="0"/>
              <a:t>Příklad – přehrada na řece Svratce, Brno </a:t>
            </a:r>
            <a:endParaRPr lang="cs-CZ" b="1" dirty="0"/>
          </a:p>
        </p:txBody>
      </p:sp>
      <p:sp>
        <p:nvSpPr>
          <p:cNvPr id="3" name="Zástupný symbol pro obsah 2"/>
          <p:cNvSpPr>
            <a:spLocks noGrp="1"/>
          </p:cNvSpPr>
          <p:nvPr>
            <p:ph sz="quarter" idx="1"/>
          </p:nvPr>
        </p:nvSpPr>
        <p:spPr>
          <a:xfrm>
            <a:off x="301752" y="1844824"/>
            <a:ext cx="3190128" cy="2016224"/>
          </a:xfrm>
        </p:spPr>
        <p:txBody>
          <a:bodyPr/>
          <a:lstStyle/>
          <a:p>
            <a:pPr>
              <a:buNone/>
            </a:pPr>
            <a:r>
              <a:rPr lang="cs-CZ" sz="2000" u="sng" dirty="0" smtClean="0">
                <a:solidFill>
                  <a:schemeClr val="bg1"/>
                </a:solidFill>
              </a:rPr>
              <a:t>Úkol:</a:t>
            </a:r>
            <a:r>
              <a:rPr lang="cs-CZ" sz="2000" dirty="0" smtClean="0">
                <a:solidFill>
                  <a:schemeClr val="bg1"/>
                </a:solidFill>
              </a:rPr>
              <a:t> jak výstavba přehrady ovlivňuje životní prostředí před i za hrází? Kdy a proč je na přehradě nejvíc odpadků?</a:t>
            </a:r>
          </a:p>
        </p:txBody>
      </p:sp>
      <p:pic>
        <p:nvPicPr>
          <p:cNvPr id="1028" name="Picture 4" descr="Momentálně z Přehrady mizí nečistoty a odpadky, které se tu za zimu nashromáždily."/>
          <p:cNvPicPr>
            <a:picLocks noChangeAspect="1" noChangeArrowheads="1"/>
          </p:cNvPicPr>
          <p:nvPr/>
        </p:nvPicPr>
        <p:blipFill>
          <a:blip r:embed="rId3" cstate="print"/>
          <a:srcRect l="10675" t="5179" r="8690"/>
          <a:stretch>
            <a:fillRect/>
          </a:stretch>
        </p:blipFill>
        <p:spPr bwMode="auto">
          <a:xfrm>
            <a:off x="0" y="4365104"/>
            <a:ext cx="2824642" cy="2492895"/>
          </a:xfrm>
          <a:prstGeom prst="rect">
            <a:avLst/>
          </a:prstGeom>
          <a:ln>
            <a:noFill/>
          </a:ln>
          <a:effectLst>
            <a:softEdge rad="112500"/>
          </a:effectLst>
        </p:spPr>
      </p:pic>
      <p:cxnSp>
        <p:nvCxnSpPr>
          <p:cNvPr id="7" name="Přímá spojovací šipka 6"/>
          <p:cNvCxnSpPr/>
          <p:nvPr/>
        </p:nvCxnSpPr>
        <p:spPr>
          <a:xfrm flipH="1">
            <a:off x="611560" y="3861048"/>
            <a:ext cx="216024" cy="1800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ovéPole 7"/>
          <p:cNvSpPr txBox="1"/>
          <p:nvPr/>
        </p:nvSpPr>
        <p:spPr>
          <a:xfrm>
            <a:off x="7659298" y="6611779"/>
            <a:ext cx="1484702" cy="246221"/>
          </a:xfrm>
          <a:prstGeom prst="rect">
            <a:avLst/>
          </a:prstGeom>
          <a:solidFill>
            <a:schemeClr val="accent6">
              <a:lumMod val="50000"/>
            </a:schemeClr>
          </a:solidFill>
        </p:spPr>
        <p:txBody>
          <a:bodyPr wrap="none" rtlCol="0">
            <a:spAutoFit/>
          </a:bodyPr>
          <a:lstStyle/>
          <a:p>
            <a:r>
              <a:rPr lang="cs-CZ" sz="1000" b="1" dirty="0" smtClean="0">
                <a:hlinkClick r:id="rId4"/>
              </a:rPr>
              <a:t>http://1url.cz/N66S</a:t>
            </a:r>
            <a:endParaRPr lang="cs-CZ" sz="1000" dirty="0"/>
          </a:p>
        </p:txBody>
      </p:sp>
      <p:sp>
        <p:nvSpPr>
          <p:cNvPr id="9" name="TextovéPole 8"/>
          <p:cNvSpPr txBox="1"/>
          <p:nvPr/>
        </p:nvSpPr>
        <p:spPr>
          <a:xfrm>
            <a:off x="179512" y="6453336"/>
            <a:ext cx="1439818" cy="246221"/>
          </a:xfrm>
          <a:prstGeom prst="rect">
            <a:avLst/>
          </a:prstGeom>
          <a:solidFill>
            <a:schemeClr val="accent6">
              <a:lumMod val="50000"/>
            </a:schemeClr>
          </a:solidFill>
        </p:spPr>
        <p:txBody>
          <a:bodyPr wrap="none" rtlCol="0">
            <a:spAutoFit/>
          </a:bodyPr>
          <a:lstStyle/>
          <a:p>
            <a:r>
              <a:rPr lang="cs-CZ" sz="1000" b="1" dirty="0" smtClean="0">
                <a:hlinkClick r:id="rId5"/>
              </a:rPr>
              <a:t>http://1url.cz/e66v</a:t>
            </a:r>
            <a:endParaRPr lang="cs-CZ" sz="1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rmAutofit/>
          </a:bodyPr>
          <a:lstStyle/>
          <a:p>
            <a:r>
              <a:rPr lang="cs-CZ" sz="3000" b="1" dirty="0" smtClean="0">
                <a:solidFill>
                  <a:schemeClr val="tx1"/>
                </a:solidFill>
              </a:rPr>
              <a:t>Rozpracování a zařazení do výuky zeměpisu</a:t>
            </a:r>
            <a:endParaRPr lang="cs-CZ" sz="3000" b="1" dirty="0">
              <a:solidFill>
                <a:srgbClr val="FF0000"/>
              </a:solidFill>
            </a:endParaRPr>
          </a:p>
        </p:txBody>
      </p:sp>
      <p:sp>
        <p:nvSpPr>
          <p:cNvPr id="3" name="Zástupný symbol pro obsah 2"/>
          <p:cNvSpPr>
            <a:spLocks noGrp="1"/>
          </p:cNvSpPr>
          <p:nvPr>
            <p:ph sz="quarter" idx="1"/>
          </p:nvPr>
        </p:nvSpPr>
        <p:spPr>
          <a:xfrm>
            <a:off x="457200" y="1844824"/>
            <a:ext cx="5482952" cy="4680520"/>
          </a:xfrm>
        </p:spPr>
        <p:txBody>
          <a:bodyPr/>
          <a:lstStyle/>
          <a:p>
            <a:pPr lvl="0"/>
            <a:r>
              <a:rPr lang="cs-CZ" sz="2400" b="1" dirty="0" smtClean="0"/>
              <a:t>Popsat</a:t>
            </a:r>
            <a:r>
              <a:rPr lang="cs-CZ" sz="2400" dirty="0" smtClean="0"/>
              <a:t>, jak změny uskutečněné lidmi ve využití ploch mohou mít negativní dopad na jiná území (např. odlesňování a povodně, zanášení řek, půdní eroze).</a:t>
            </a:r>
          </a:p>
          <a:p>
            <a:endParaRPr lang="cs-CZ" dirty="0"/>
          </a:p>
        </p:txBody>
      </p:sp>
      <p:pic>
        <p:nvPicPr>
          <p:cNvPr id="2053" name="Picture 5" descr="C:\Documents and Settings\Aleš Ruda\Local Settings\Temporary Internet Files\Content.IE5\I6CHDXW3\africa-globe[1].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300192" y="3789040"/>
            <a:ext cx="2275553" cy="2257052"/>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img7.rajce.idnes.cz/d0702/8/8221/8221729_146adca725db65e19b1ac539d9b8139b/images/panoram023.jpg?ver=0"/>
          <p:cNvPicPr>
            <a:picLocks noChangeAspect="1" noChangeArrowheads="1"/>
          </p:cNvPicPr>
          <p:nvPr/>
        </p:nvPicPr>
        <p:blipFill>
          <a:blip r:embed="rId2" cstate="print"/>
          <a:srcRect t="19674" b="5126"/>
          <a:stretch>
            <a:fillRect/>
          </a:stretch>
        </p:blipFill>
        <p:spPr bwMode="auto">
          <a:xfrm>
            <a:off x="0" y="1700808"/>
            <a:ext cx="9144000" cy="5157192"/>
          </a:xfrm>
          <a:prstGeom prst="rect">
            <a:avLst/>
          </a:prstGeom>
          <a:noFill/>
        </p:spPr>
      </p:pic>
      <p:sp>
        <p:nvSpPr>
          <p:cNvPr id="2" name="Nadpis 1"/>
          <p:cNvSpPr>
            <a:spLocks noGrp="1"/>
          </p:cNvSpPr>
          <p:nvPr>
            <p:ph type="title"/>
          </p:nvPr>
        </p:nvSpPr>
        <p:spPr/>
        <p:txBody>
          <a:bodyPr/>
          <a:lstStyle/>
          <a:p>
            <a:r>
              <a:rPr lang="cs-CZ" b="1" dirty="0" smtClean="0"/>
              <a:t>Příklad - odlesňování</a:t>
            </a:r>
            <a:endParaRPr lang="cs-CZ" b="1" dirty="0"/>
          </a:p>
        </p:txBody>
      </p:sp>
      <p:sp>
        <p:nvSpPr>
          <p:cNvPr id="7" name="TextovéPole 6"/>
          <p:cNvSpPr txBox="1"/>
          <p:nvPr/>
        </p:nvSpPr>
        <p:spPr>
          <a:xfrm>
            <a:off x="0" y="5949280"/>
            <a:ext cx="7164288" cy="923330"/>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13500000" scaled="1"/>
            <a:tileRect/>
          </a:gradFill>
        </p:spPr>
        <p:txBody>
          <a:bodyPr wrap="square" rtlCol="0">
            <a:spAutoFit/>
          </a:bodyPr>
          <a:lstStyle/>
          <a:p>
            <a:r>
              <a:rPr lang="cs-CZ" u="sng" dirty="0" smtClean="0"/>
              <a:t>Úkol:</a:t>
            </a:r>
            <a:r>
              <a:rPr lang="cs-CZ" dirty="0" smtClean="0"/>
              <a:t> k jakým závažným změnám dochází po odlesnění značné části území, jako vidíme třeba na fotografii? </a:t>
            </a:r>
            <a:r>
              <a:rPr lang="cs-CZ" i="1" dirty="0" smtClean="0"/>
              <a:t>(Kralický Sněžník, 5.2013)</a:t>
            </a:r>
          </a:p>
          <a:p>
            <a:endParaRPr lang="cs-CZ" dirty="0"/>
          </a:p>
        </p:txBody>
      </p:sp>
      <p:sp>
        <p:nvSpPr>
          <p:cNvPr id="5" name="TextovéPole 4"/>
          <p:cNvSpPr txBox="1"/>
          <p:nvPr/>
        </p:nvSpPr>
        <p:spPr>
          <a:xfrm>
            <a:off x="7675328" y="6611779"/>
            <a:ext cx="1468672" cy="246221"/>
          </a:xfrm>
          <a:prstGeom prst="rect">
            <a:avLst/>
          </a:prstGeom>
          <a:solidFill>
            <a:schemeClr val="accent6">
              <a:lumMod val="50000"/>
            </a:schemeClr>
          </a:solidFill>
        </p:spPr>
        <p:txBody>
          <a:bodyPr wrap="none" rtlCol="0">
            <a:spAutoFit/>
          </a:bodyPr>
          <a:lstStyle/>
          <a:p>
            <a:r>
              <a:rPr lang="cs-CZ" sz="1000" b="1" dirty="0" smtClean="0">
                <a:hlinkClick r:id="rId3"/>
              </a:rPr>
              <a:t>http://1url.cz/h66n</a:t>
            </a:r>
            <a:endParaRPr lang="cs-CZ" sz="1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Příklad – půdní eroze</a:t>
            </a:r>
            <a:endParaRPr lang="cs-CZ" b="1" dirty="0"/>
          </a:p>
        </p:txBody>
      </p:sp>
      <p:sp>
        <p:nvSpPr>
          <p:cNvPr id="3" name="Zástupný symbol pro obsah 2"/>
          <p:cNvSpPr>
            <a:spLocks noGrp="1"/>
          </p:cNvSpPr>
          <p:nvPr>
            <p:ph sz="quarter" idx="1"/>
          </p:nvPr>
        </p:nvSpPr>
        <p:spPr>
          <a:xfrm>
            <a:off x="301752" y="1628800"/>
            <a:ext cx="4414264" cy="4608512"/>
          </a:xfrm>
        </p:spPr>
        <p:txBody>
          <a:bodyPr>
            <a:normAutofit/>
          </a:bodyPr>
          <a:lstStyle/>
          <a:p>
            <a:r>
              <a:rPr lang="cs-CZ" dirty="0" smtClean="0"/>
              <a:t>V ČR je až 40% zemědělsky obdělávaných půd dotčeno erozí. </a:t>
            </a:r>
          </a:p>
          <a:p>
            <a:pPr>
              <a:buNone/>
            </a:pPr>
            <a:endParaRPr lang="cs-CZ" dirty="0" smtClean="0"/>
          </a:p>
          <a:p>
            <a:pPr>
              <a:buNone/>
            </a:pPr>
            <a:r>
              <a:rPr lang="cs-CZ" u="sng" dirty="0" smtClean="0"/>
              <a:t>Úkol:</a:t>
            </a:r>
            <a:r>
              <a:rPr lang="cs-CZ" dirty="0" smtClean="0"/>
              <a:t> co je hlavním faktorem půdní eroze? Jaké nevhodné zacházení s půdou může podpořit rozšiřování eroze? </a:t>
            </a:r>
            <a:br>
              <a:rPr lang="cs-CZ" dirty="0" smtClean="0"/>
            </a:br>
            <a:r>
              <a:rPr lang="cs-CZ" sz="1900" dirty="0" smtClean="0"/>
              <a:t>(Pomoz si fotografií, která vznikla u Přerova nad Labem, 2009.)</a:t>
            </a:r>
            <a:endParaRPr lang="cs-CZ" sz="1900" dirty="0"/>
          </a:p>
        </p:txBody>
      </p:sp>
      <p:pic>
        <p:nvPicPr>
          <p:cNvPr id="38914" name="Picture 2" descr="Eroze půdy"/>
          <p:cNvPicPr>
            <a:picLocks noChangeAspect="1" noChangeArrowheads="1"/>
          </p:cNvPicPr>
          <p:nvPr/>
        </p:nvPicPr>
        <p:blipFill>
          <a:blip r:embed="rId2" cstate="print"/>
          <a:srcRect/>
          <a:stretch>
            <a:fillRect/>
          </a:stretch>
        </p:blipFill>
        <p:spPr bwMode="auto">
          <a:xfrm>
            <a:off x="5004048" y="1438904"/>
            <a:ext cx="3966462" cy="4915039"/>
          </a:xfrm>
          <a:prstGeom prst="rect">
            <a:avLst/>
          </a:prstGeom>
          <a:noFill/>
        </p:spPr>
      </p:pic>
      <p:sp>
        <p:nvSpPr>
          <p:cNvPr id="5" name="TextovéPole 4"/>
          <p:cNvSpPr txBox="1"/>
          <p:nvPr/>
        </p:nvSpPr>
        <p:spPr>
          <a:xfrm>
            <a:off x="5004048" y="6093296"/>
            <a:ext cx="1447832" cy="246221"/>
          </a:xfrm>
          <a:prstGeom prst="rect">
            <a:avLst/>
          </a:prstGeom>
          <a:solidFill>
            <a:schemeClr val="accent6">
              <a:lumMod val="50000"/>
            </a:schemeClr>
          </a:solidFill>
        </p:spPr>
        <p:txBody>
          <a:bodyPr wrap="none" rtlCol="0">
            <a:spAutoFit/>
          </a:bodyPr>
          <a:lstStyle/>
          <a:p>
            <a:r>
              <a:rPr lang="cs-CZ" sz="1000" b="1" dirty="0" smtClean="0">
                <a:hlinkClick r:id="rId3"/>
              </a:rPr>
              <a:t>http://1url.cz/7666</a:t>
            </a:r>
            <a:endParaRPr lang="cs-CZ" sz="1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Příklad – zanášení řek</a:t>
            </a:r>
            <a:endParaRPr lang="cs-CZ" b="1" dirty="0"/>
          </a:p>
        </p:txBody>
      </p:sp>
      <p:sp>
        <p:nvSpPr>
          <p:cNvPr id="3" name="Zástupný symbol pro obsah 2"/>
          <p:cNvSpPr>
            <a:spLocks noGrp="1"/>
          </p:cNvSpPr>
          <p:nvPr>
            <p:ph sz="quarter" idx="1"/>
          </p:nvPr>
        </p:nvSpPr>
        <p:spPr>
          <a:xfrm>
            <a:off x="301752" y="1527048"/>
            <a:ext cx="8503920" cy="1613920"/>
          </a:xfrm>
        </p:spPr>
        <p:txBody>
          <a:bodyPr>
            <a:normAutofit/>
          </a:bodyPr>
          <a:lstStyle/>
          <a:p>
            <a:pPr>
              <a:buNone/>
            </a:pPr>
            <a:r>
              <a:rPr lang="cs-CZ" sz="2400" u="sng" dirty="0" smtClean="0"/>
              <a:t>Úkol:</a:t>
            </a:r>
            <a:r>
              <a:rPr lang="cs-CZ" sz="2400" dirty="0" smtClean="0"/>
              <a:t> jaké procesy způsobují zanášení řek? Čím jsou řeky zanášeny? Jaký to může mít dopad na biotop řeky?</a:t>
            </a:r>
            <a:br>
              <a:rPr lang="cs-CZ" sz="2400" dirty="0" smtClean="0"/>
            </a:br>
            <a:r>
              <a:rPr lang="cs-CZ" sz="1600" dirty="0" smtClean="0"/>
              <a:t>(Pomoz si fotografií tůní řeky Svratky, z kterých se snadno stávají bažiny. Proč myslíš, že je tomu tak?)</a:t>
            </a:r>
            <a:endParaRPr lang="cs-CZ" sz="2400" dirty="0"/>
          </a:p>
        </p:txBody>
      </p:sp>
      <p:pic>
        <p:nvPicPr>
          <p:cNvPr id="39938" name="Picture 2" descr="http://projekty.krizanky.eu/sites/default/files/imagecache/foto_view/nodes-img-main/Rozvodn%C4%9Bn%C3%A9%20rycht%C3%A1%C5%99ky.jpg"/>
          <p:cNvPicPr>
            <a:picLocks noChangeAspect="1" noChangeArrowheads="1"/>
          </p:cNvPicPr>
          <p:nvPr/>
        </p:nvPicPr>
        <p:blipFill>
          <a:blip r:embed="rId2" cstate="print"/>
          <a:srcRect t="16889" b="17056"/>
          <a:stretch>
            <a:fillRect/>
          </a:stretch>
        </p:blipFill>
        <p:spPr bwMode="auto">
          <a:xfrm>
            <a:off x="0" y="2924944"/>
            <a:ext cx="9144000" cy="3933056"/>
          </a:xfrm>
          <a:prstGeom prst="rect">
            <a:avLst/>
          </a:prstGeom>
          <a:noFill/>
        </p:spPr>
      </p:pic>
      <p:sp>
        <p:nvSpPr>
          <p:cNvPr id="5" name="TextovéPole 4"/>
          <p:cNvSpPr txBox="1"/>
          <p:nvPr/>
        </p:nvSpPr>
        <p:spPr>
          <a:xfrm>
            <a:off x="0" y="6611779"/>
            <a:ext cx="1463862" cy="246221"/>
          </a:xfrm>
          <a:prstGeom prst="rect">
            <a:avLst/>
          </a:prstGeom>
          <a:solidFill>
            <a:schemeClr val="accent6">
              <a:lumMod val="50000"/>
            </a:schemeClr>
          </a:solidFill>
        </p:spPr>
        <p:txBody>
          <a:bodyPr wrap="none" rtlCol="0">
            <a:spAutoFit/>
          </a:bodyPr>
          <a:lstStyle/>
          <a:p>
            <a:r>
              <a:rPr lang="cs-CZ" sz="1000" b="1" dirty="0" smtClean="0">
                <a:hlinkClick r:id="rId3"/>
              </a:rPr>
              <a:t>http://1url.cz/4668</a:t>
            </a:r>
            <a:endParaRPr lang="cs-CZ" sz="1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rmAutofit/>
          </a:bodyPr>
          <a:lstStyle/>
          <a:p>
            <a:r>
              <a:rPr lang="cs-CZ" sz="3000" b="1" dirty="0" smtClean="0">
                <a:solidFill>
                  <a:schemeClr val="tx1"/>
                </a:solidFill>
              </a:rPr>
              <a:t>Rozpracování a zařazení do výuky zeměpisu</a:t>
            </a:r>
            <a:endParaRPr lang="cs-CZ" sz="3000" b="1" dirty="0">
              <a:solidFill>
                <a:schemeClr val="tx1"/>
              </a:solidFill>
            </a:endParaRPr>
          </a:p>
        </p:txBody>
      </p:sp>
      <p:sp>
        <p:nvSpPr>
          <p:cNvPr id="3" name="Zástupný symbol pro obsah 2"/>
          <p:cNvSpPr>
            <a:spLocks noGrp="1"/>
          </p:cNvSpPr>
          <p:nvPr>
            <p:ph sz="quarter" idx="1"/>
          </p:nvPr>
        </p:nvSpPr>
        <p:spPr>
          <a:xfrm>
            <a:off x="457200" y="1844824"/>
            <a:ext cx="5482952" cy="4680520"/>
          </a:xfrm>
        </p:spPr>
        <p:txBody>
          <a:bodyPr/>
          <a:lstStyle/>
          <a:p>
            <a:pPr lvl="0"/>
            <a:r>
              <a:rPr lang="cs-CZ" sz="2400" b="1" dirty="0" smtClean="0"/>
              <a:t>Vysvětlit</a:t>
            </a:r>
            <a:r>
              <a:rPr lang="cs-CZ" sz="2400" dirty="0" smtClean="0"/>
              <a:t>, jak průmyslové aktivity (např. produkce továren, výroba elektrické energie spalováním rostlin) ovlivňují jiné aspekty (např. kyselé deště, teplotní inverze, smog).</a:t>
            </a:r>
          </a:p>
        </p:txBody>
      </p:sp>
      <p:pic>
        <p:nvPicPr>
          <p:cNvPr id="2053" name="Picture 5" descr="C:\Documents and Settings\Aleš Ruda\Local Settings\Temporary Internet Files\Content.IE5\I6CHDXW3\africa-globe[1].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300192" y="3789040"/>
            <a:ext cx="2275553" cy="2257052"/>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Příklad – kyselé deště</a:t>
            </a:r>
            <a:endParaRPr lang="cs-CZ" b="1" dirty="0"/>
          </a:p>
        </p:txBody>
      </p:sp>
      <p:pic>
        <p:nvPicPr>
          <p:cNvPr id="40966" name="Picture 6" descr="http://ziva.avcr.cz/img/ziva/art2/lrg/kde-prezit-v-tezkych-casech-refugia-epifytickych-l-6.jpg"/>
          <p:cNvPicPr>
            <a:picLocks noChangeAspect="1" noChangeArrowheads="1"/>
          </p:cNvPicPr>
          <p:nvPr/>
        </p:nvPicPr>
        <p:blipFill>
          <a:blip r:embed="rId2" cstate="print"/>
          <a:srcRect/>
          <a:stretch>
            <a:fillRect/>
          </a:stretch>
        </p:blipFill>
        <p:spPr bwMode="auto">
          <a:xfrm>
            <a:off x="0" y="1398697"/>
            <a:ext cx="3635896" cy="5459303"/>
          </a:xfrm>
          <a:prstGeom prst="rect">
            <a:avLst/>
          </a:prstGeom>
          <a:ln>
            <a:noFill/>
          </a:ln>
          <a:effectLst>
            <a:softEdge rad="112500"/>
          </a:effectLst>
        </p:spPr>
      </p:pic>
      <p:sp>
        <p:nvSpPr>
          <p:cNvPr id="3" name="Zástupný symbol pro obsah 2"/>
          <p:cNvSpPr>
            <a:spLocks noGrp="1"/>
          </p:cNvSpPr>
          <p:nvPr>
            <p:ph sz="quarter" idx="1"/>
          </p:nvPr>
        </p:nvSpPr>
        <p:spPr>
          <a:xfrm>
            <a:off x="3563888" y="1700808"/>
            <a:ext cx="2016224" cy="2088232"/>
          </a:xfrm>
        </p:spPr>
        <p:txBody>
          <a:bodyPr>
            <a:normAutofit/>
          </a:bodyPr>
          <a:lstStyle/>
          <a:p>
            <a:pPr>
              <a:buNone/>
            </a:pPr>
            <a:r>
              <a:rPr lang="cs-CZ" sz="2000" dirty="0" smtClean="0"/>
              <a:t>Úkol:</a:t>
            </a:r>
            <a:br>
              <a:rPr lang="cs-CZ" sz="2000" dirty="0" smtClean="0"/>
            </a:br>
            <a:r>
              <a:rPr lang="cs-CZ" sz="2000" dirty="0" smtClean="0"/>
              <a:t>popřemýšlej, jak vzájemně souvisejí všechny 3 fotografie.</a:t>
            </a:r>
            <a:endParaRPr lang="cs-CZ" sz="2000" dirty="0"/>
          </a:p>
        </p:txBody>
      </p:sp>
      <p:sp>
        <p:nvSpPr>
          <p:cNvPr id="7" name="TextovéPole 6"/>
          <p:cNvSpPr txBox="1"/>
          <p:nvPr/>
        </p:nvSpPr>
        <p:spPr>
          <a:xfrm>
            <a:off x="179512" y="6453336"/>
            <a:ext cx="1452642" cy="246221"/>
          </a:xfrm>
          <a:prstGeom prst="rect">
            <a:avLst/>
          </a:prstGeom>
          <a:solidFill>
            <a:schemeClr val="accent6">
              <a:lumMod val="50000"/>
            </a:schemeClr>
          </a:solidFill>
        </p:spPr>
        <p:txBody>
          <a:bodyPr wrap="none" rtlCol="0">
            <a:spAutoFit/>
          </a:bodyPr>
          <a:lstStyle/>
          <a:p>
            <a:r>
              <a:rPr lang="cs-CZ" sz="1000" b="1" dirty="0" smtClean="0">
                <a:hlinkClick r:id="rId3"/>
              </a:rPr>
              <a:t>http://1url.cz/966x</a:t>
            </a:r>
            <a:endParaRPr lang="cs-CZ" sz="1000" dirty="0"/>
          </a:p>
        </p:txBody>
      </p:sp>
      <p:pic>
        <p:nvPicPr>
          <p:cNvPr id="30722" name="Picture 2" descr="http://safe4work.org/wp-content/uploads/2011/09/Volcano-from-space-5.jpg"/>
          <p:cNvPicPr>
            <a:picLocks noChangeAspect="1" noChangeArrowheads="1"/>
          </p:cNvPicPr>
          <p:nvPr/>
        </p:nvPicPr>
        <p:blipFill>
          <a:blip r:embed="rId4" cstate="print"/>
          <a:srcRect l="6720" t="16478" r="19361" b="7386"/>
          <a:stretch>
            <a:fillRect/>
          </a:stretch>
        </p:blipFill>
        <p:spPr bwMode="auto">
          <a:xfrm rot="5400000">
            <a:off x="4567436" y="2281437"/>
            <a:ext cx="5445223" cy="3707904"/>
          </a:xfrm>
          <a:prstGeom prst="rect">
            <a:avLst/>
          </a:prstGeom>
          <a:ln>
            <a:noFill/>
          </a:ln>
          <a:effectLst>
            <a:softEdge rad="112500"/>
          </a:effectLst>
        </p:spPr>
      </p:pic>
      <p:pic>
        <p:nvPicPr>
          <p:cNvPr id="40962" name="Picture 2" descr="http://autozacek.cz/img/press/emise.jpg"/>
          <p:cNvPicPr>
            <a:picLocks noChangeAspect="1" noChangeArrowheads="1"/>
          </p:cNvPicPr>
          <p:nvPr/>
        </p:nvPicPr>
        <p:blipFill>
          <a:blip r:embed="rId5" cstate="print"/>
          <a:srcRect/>
          <a:stretch>
            <a:fillRect/>
          </a:stretch>
        </p:blipFill>
        <p:spPr bwMode="auto">
          <a:xfrm>
            <a:off x="2699792" y="4581128"/>
            <a:ext cx="3470841" cy="2276872"/>
          </a:xfrm>
          <a:prstGeom prst="rect">
            <a:avLst/>
          </a:prstGeom>
          <a:ln>
            <a:noFill/>
          </a:ln>
          <a:effectLst>
            <a:softEdge rad="112500"/>
          </a:effectLst>
        </p:spPr>
      </p:pic>
      <p:sp>
        <p:nvSpPr>
          <p:cNvPr id="8" name="TextovéPole 7"/>
          <p:cNvSpPr txBox="1"/>
          <p:nvPr/>
        </p:nvSpPr>
        <p:spPr>
          <a:xfrm>
            <a:off x="2843808" y="6453336"/>
            <a:ext cx="1471878" cy="246221"/>
          </a:xfrm>
          <a:prstGeom prst="rect">
            <a:avLst/>
          </a:prstGeom>
          <a:solidFill>
            <a:schemeClr val="accent6">
              <a:lumMod val="50000"/>
            </a:schemeClr>
          </a:solidFill>
        </p:spPr>
        <p:txBody>
          <a:bodyPr wrap="none" rtlCol="0">
            <a:spAutoFit/>
          </a:bodyPr>
          <a:lstStyle/>
          <a:p>
            <a:r>
              <a:rPr lang="cs-CZ" sz="1000" b="1" dirty="0" smtClean="0">
                <a:hlinkClick r:id="rId6"/>
              </a:rPr>
              <a:t>http://1url.cz/266A</a:t>
            </a:r>
            <a:endParaRPr lang="cs-CZ" sz="1000" dirty="0"/>
          </a:p>
        </p:txBody>
      </p:sp>
      <p:sp>
        <p:nvSpPr>
          <p:cNvPr id="10" name="TextovéPole 9"/>
          <p:cNvSpPr txBox="1"/>
          <p:nvPr/>
        </p:nvSpPr>
        <p:spPr>
          <a:xfrm>
            <a:off x="7524328" y="6453336"/>
            <a:ext cx="1479892" cy="246221"/>
          </a:xfrm>
          <a:prstGeom prst="rect">
            <a:avLst/>
          </a:prstGeom>
          <a:solidFill>
            <a:schemeClr val="accent6">
              <a:lumMod val="50000"/>
            </a:schemeClr>
          </a:solidFill>
        </p:spPr>
        <p:txBody>
          <a:bodyPr wrap="none" rtlCol="0">
            <a:spAutoFit/>
          </a:bodyPr>
          <a:lstStyle/>
          <a:p>
            <a:r>
              <a:rPr lang="cs-CZ" sz="1000" b="1" dirty="0" smtClean="0">
                <a:hlinkClick r:id="rId7"/>
              </a:rPr>
              <a:t>http://1url.cz/Y68L</a:t>
            </a:r>
            <a:endParaRPr lang="cs-CZ" sz="1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tatic.guim.co.uk/sys-images/Guardian/Pix/pictures/2013/12/10/1386679419690/Smog-in-Lianyungang-008.jpg"/>
          <p:cNvPicPr>
            <a:picLocks noChangeAspect="1" noChangeArrowheads="1"/>
          </p:cNvPicPr>
          <p:nvPr/>
        </p:nvPicPr>
        <p:blipFill>
          <a:blip r:embed="rId2" cstate="print"/>
          <a:srcRect t="-1375" b="6063"/>
          <a:stretch>
            <a:fillRect/>
          </a:stretch>
        </p:blipFill>
        <p:spPr bwMode="auto">
          <a:xfrm>
            <a:off x="0" y="1628800"/>
            <a:ext cx="9144000" cy="5229200"/>
          </a:xfrm>
          <a:prstGeom prst="rect">
            <a:avLst/>
          </a:prstGeom>
          <a:noFill/>
        </p:spPr>
      </p:pic>
      <p:sp>
        <p:nvSpPr>
          <p:cNvPr id="2" name="Nadpis 1"/>
          <p:cNvSpPr>
            <a:spLocks noGrp="1"/>
          </p:cNvSpPr>
          <p:nvPr>
            <p:ph type="title"/>
          </p:nvPr>
        </p:nvSpPr>
        <p:spPr/>
        <p:txBody>
          <a:bodyPr/>
          <a:lstStyle/>
          <a:p>
            <a:r>
              <a:rPr lang="cs-CZ" b="1" dirty="0" smtClean="0"/>
              <a:t>Příklad – smog ve městech</a:t>
            </a:r>
            <a:endParaRPr lang="cs-CZ" b="1" dirty="0"/>
          </a:p>
        </p:txBody>
      </p:sp>
      <p:sp>
        <p:nvSpPr>
          <p:cNvPr id="3" name="Zástupný symbol pro obsah 2"/>
          <p:cNvSpPr>
            <a:spLocks noGrp="1"/>
          </p:cNvSpPr>
          <p:nvPr>
            <p:ph sz="quarter" idx="1"/>
          </p:nvPr>
        </p:nvSpPr>
        <p:spPr>
          <a:xfrm>
            <a:off x="301752" y="1916832"/>
            <a:ext cx="4918320" cy="4680520"/>
          </a:xfrm>
        </p:spPr>
        <p:txBody>
          <a:bodyPr>
            <a:normAutofit/>
          </a:bodyPr>
          <a:lstStyle/>
          <a:p>
            <a:r>
              <a:rPr lang="cs-CZ" sz="2400" dirty="0" smtClean="0"/>
              <a:t>Čína je jedním z největších znečišťovatelů ovzduší na Zemi. Na fotografii je čínské město </a:t>
            </a:r>
            <a:r>
              <a:rPr lang="cs-CZ" sz="2400" i="1" dirty="0" smtClean="0"/>
              <a:t>Lianyungang</a:t>
            </a:r>
            <a:r>
              <a:rPr lang="cs-CZ" sz="2400" dirty="0" smtClean="0"/>
              <a:t> ponořené do smogu. </a:t>
            </a:r>
          </a:p>
          <a:p>
            <a:endParaRPr lang="cs-CZ" sz="2400" dirty="0" smtClean="0"/>
          </a:p>
          <a:p>
            <a:endParaRPr lang="cs-CZ" sz="2400" dirty="0" smtClean="0"/>
          </a:p>
          <a:p>
            <a:pPr>
              <a:buNone/>
            </a:pPr>
            <a:endParaRPr lang="cs-CZ" sz="2400" dirty="0" smtClean="0"/>
          </a:p>
          <a:p>
            <a:pPr>
              <a:buNone/>
            </a:pPr>
            <a:r>
              <a:rPr lang="cs-CZ" sz="2400" u="sng" dirty="0" smtClean="0"/>
              <a:t>Úkol:</a:t>
            </a:r>
            <a:r>
              <a:rPr lang="cs-CZ" sz="2400" dirty="0" smtClean="0"/>
              <a:t> Odkud smog pochází a kdy během dne je ho nejvíc? Proč?</a:t>
            </a:r>
            <a:endParaRPr lang="cs-CZ" sz="2400" dirty="0"/>
          </a:p>
        </p:txBody>
      </p:sp>
      <p:sp>
        <p:nvSpPr>
          <p:cNvPr id="5" name="TextovéPole 4"/>
          <p:cNvSpPr txBox="1"/>
          <p:nvPr/>
        </p:nvSpPr>
        <p:spPr>
          <a:xfrm>
            <a:off x="0" y="6611779"/>
            <a:ext cx="1415772" cy="246221"/>
          </a:xfrm>
          <a:prstGeom prst="rect">
            <a:avLst/>
          </a:prstGeom>
          <a:solidFill>
            <a:schemeClr val="accent6">
              <a:lumMod val="50000"/>
            </a:schemeClr>
          </a:solidFill>
        </p:spPr>
        <p:txBody>
          <a:bodyPr wrap="none" rtlCol="0">
            <a:spAutoFit/>
          </a:bodyPr>
          <a:lstStyle/>
          <a:p>
            <a:r>
              <a:rPr lang="cs-CZ" sz="1000" b="1" dirty="0" smtClean="0">
                <a:hlinkClick r:id="rId3"/>
              </a:rPr>
              <a:t>http://1url.cz/t68r</a:t>
            </a:r>
            <a:endParaRPr lang="cs-CZ" sz="1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Téma 2: </a:t>
            </a:r>
            <a:r>
              <a:rPr lang="cs-CZ" b="1" dirty="0" smtClean="0"/>
              <a:t>Využívání technologií</a:t>
            </a:r>
            <a:endParaRPr lang="cs-CZ" dirty="0"/>
          </a:p>
        </p:txBody>
      </p:sp>
      <p:sp>
        <p:nvSpPr>
          <p:cNvPr id="3" name="Zástupný symbol pro obsah 2"/>
          <p:cNvSpPr>
            <a:spLocks noGrp="1"/>
          </p:cNvSpPr>
          <p:nvPr>
            <p:ph sz="quarter" idx="1"/>
          </p:nvPr>
        </p:nvSpPr>
        <p:spPr>
          <a:xfrm>
            <a:off x="301752" y="1527048"/>
            <a:ext cx="8503920" cy="4926288"/>
          </a:xfrm>
        </p:spPr>
        <p:txBody>
          <a:bodyPr>
            <a:normAutofit fontScale="85000" lnSpcReduction="10000"/>
          </a:bodyPr>
          <a:lstStyle/>
          <a:p>
            <a:pPr>
              <a:buNone/>
            </a:pPr>
            <a:r>
              <a:rPr lang="cs-CZ" b="1" dirty="0" smtClean="0"/>
              <a:t>Příklady toho, co by se žáci měli naučit:</a:t>
            </a:r>
          </a:p>
          <a:p>
            <a:pPr lvl="0"/>
            <a:r>
              <a:rPr lang="cs-CZ" b="1" dirty="0" smtClean="0"/>
              <a:t>Popsat a vysvětlit</a:t>
            </a:r>
            <a:r>
              <a:rPr lang="cs-CZ" dirty="0" smtClean="0"/>
              <a:t>, jak těžební technologie využívané v povrchových lomech mění přírodní prostředí ve Spojených státech (např. </a:t>
            </a:r>
            <a:r>
              <a:rPr lang="cs-CZ" dirty="0" smtClean="0">
                <a:solidFill>
                  <a:srgbClr val="FF0000"/>
                </a:solidFill>
              </a:rPr>
              <a:t>odstranění vrcholu hory v Západní Virginii, antracitové kaly v regionu severovýchodní Pensylvánie, hluboký kráter v povrchovém lomu </a:t>
            </a:r>
            <a:r>
              <a:rPr lang="cs-CZ" dirty="0" err="1" smtClean="0">
                <a:solidFill>
                  <a:srgbClr val="FF0000"/>
                </a:solidFill>
              </a:rPr>
              <a:t>Powder</a:t>
            </a:r>
            <a:r>
              <a:rPr lang="cs-CZ" dirty="0" smtClean="0">
                <a:solidFill>
                  <a:srgbClr val="FF0000"/>
                </a:solidFill>
              </a:rPr>
              <a:t> </a:t>
            </a:r>
            <a:r>
              <a:rPr lang="cs-CZ" dirty="0" err="1" smtClean="0">
                <a:solidFill>
                  <a:srgbClr val="FF0000"/>
                </a:solidFill>
              </a:rPr>
              <a:t>River</a:t>
            </a:r>
            <a:r>
              <a:rPr lang="cs-CZ" dirty="0" smtClean="0">
                <a:solidFill>
                  <a:srgbClr val="FF0000"/>
                </a:solidFill>
              </a:rPr>
              <a:t> </a:t>
            </a:r>
            <a:r>
              <a:rPr lang="cs-CZ" dirty="0" err="1" smtClean="0">
                <a:solidFill>
                  <a:srgbClr val="FF0000"/>
                </a:solidFill>
              </a:rPr>
              <a:t>Basin</a:t>
            </a:r>
            <a:r>
              <a:rPr lang="cs-CZ" dirty="0" smtClean="0"/>
              <a:t>).</a:t>
            </a:r>
          </a:p>
          <a:p>
            <a:pPr lvl="0"/>
            <a:r>
              <a:rPr lang="cs-CZ" b="1" dirty="0" smtClean="0"/>
              <a:t>Popsat</a:t>
            </a:r>
            <a:r>
              <a:rPr lang="cs-CZ" dirty="0" smtClean="0"/>
              <a:t>, jak změny technologií mohou ovlivnit způsoby a význam dopravy a také dopady na přírodní prostředí (např. výfukové emise, výstavba silnic, letiště – exhaláty a hluk letadel).</a:t>
            </a:r>
          </a:p>
          <a:p>
            <a:r>
              <a:rPr lang="cs-CZ" b="1" dirty="0" smtClean="0"/>
              <a:t>Popsat a vysvětlit</a:t>
            </a:r>
            <a:r>
              <a:rPr lang="cs-CZ" dirty="0" smtClean="0"/>
              <a:t>, jak „zelené technologie“ mohou zvýšit úroveň udržitelnosti a redukovat míru dopadu lidské činnosti na přírodní prostředí (např. redukce využívání energie, využívání nových, trvalejších stavebních materiálů).</a:t>
            </a:r>
            <a:endParaRPr lang="cs-CZ"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Geografická rizika – prof. </a:t>
            </a:r>
            <a:r>
              <a:rPr lang="cs-CZ" dirty="0" err="1" smtClean="0"/>
              <a:t>Demek</a:t>
            </a:r>
            <a:endParaRPr lang="cs-CZ" dirty="0"/>
          </a:p>
        </p:txBody>
      </p:sp>
      <p:sp>
        <p:nvSpPr>
          <p:cNvPr id="3" name="Zástupný symbol pro obsah 2"/>
          <p:cNvSpPr>
            <a:spLocks noGrp="1"/>
          </p:cNvSpPr>
          <p:nvPr>
            <p:ph sz="quarter" idx="1"/>
          </p:nvPr>
        </p:nvSpPr>
        <p:spPr/>
        <p:txBody>
          <a:bodyPr>
            <a:normAutofit fontScale="92500" lnSpcReduction="10000"/>
          </a:bodyPr>
          <a:lstStyle/>
          <a:p>
            <a:r>
              <a:rPr lang="cs-CZ" b="1" dirty="0" smtClean="0"/>
              <a:t>Přírodní </a:t>
            </a:r>
          </a:p>
          <a:p>
            <a:pPr>
              <a:buFontTx/>
              <a:buChar char="-"/>
            </a:pPr>
            <a:r>
              <a:rPr lang="cs-CZ" dirty="0" smtClean="0"/>
              <a:t>Atmosférická</a:t>
            </a:r>
          </a:p>
          <a:p>
            <a:pPr>
              <a:buFontTx/>
              <a:buChar char="-"/>
            </a:pPr>
            <a:r>
              <a:rPr lang="cs-CZ" dirty="0" err="1" smtClean="0"/>
              <a:t>Liotosférická</a:t>
            </a:r>
            <a:endParaRPr lang="cs-CZ" dirty="0" smtClean="0"/>
          </a:p>
          <a:p>
            <a:pPr>
              <a:buFontTx/>
              <a:buChar char="-"/>
            </a:pPr>
            <a:r>
              <a:rPr lang="cs-CZ" dirty="0" smtClean="0"/>
              <a:t>Hydrosférická</a:t>
            </a:r>
          </a:p>
          <a:p>
            <a:pPr>
              <a:buFontTx/>
              <a:buChar char="-"/>
            </a:pPr>
            <a:r>
              <a:rPr lang="cs-CZ" dirty="0" err="1" smtClean="0"/>
              <a:t>Pedosférická</a:t>
            </a:r>
            <a:endParaRPr lang="cs-CZ" dirty="0" smtClean="0"/>
          </a:p>
          <a:p>
            <a:pPr>
              <a:buFont typeface="Arial" panose="020B0604020202020204" pitchFamily="34" charset="0"/>
              <a:buChar char="•"/>
            </a:pPr>
            <a:r>
              <a:rPr lang="cs-CZ" b="1" dirty="0" smtClean="0"/>
              <a:t>Antropogenní rizika</a:t>
            </a:r>
          </a:p>
          <a:p>
            <a:pPr marL="0" indent="0">
              <a:buNone/>
            </a:pPr>
            <a:r>
              <a:rPr lang="cs-CZ" sz="2400" dirty="0" smtClean="0"/>
              <a:t>Obecná percepce geografických rizik je v ČR obecně na velmi nízké úrovni a je velmi žádoucí změnit přístup obyvatelstva k této problematice.  J. </a:t>
            </a:r>
            <a:r>
              <a:rPr lang="cs-CZ" sz="2400" dirty="0" err="1" smtClean="0"/>
              <a:t>Demek</a:t>
            </a:r>
            <a:r>
              <a:rPr lang="cs-CZ" sz="2400" dirty="0" smtClean="0"/>
              <a:t> (2015)</a:t>
            </a:r>
          </a:p>
          <a:p>
            <a:pPr marL="0" indent="0" algn="ctr">
              <a:buNone/>
            </a:pPr>
            <a:endParaRPr lang="cs-CZ" b="1" dirty="0" smtClean="0"/>
          </a:p>
          <a:p>
            <a:pPr marL="0" indent="0" algn="ctr">
              <a:buNone/>
            </a:pPr>
            <a:r>
              <a:rPr lang="cs-CZ" b="1" dirty="0" smtClean="0"/>
              <a:t>ZAČÍNÁ TO ŠKOLOU</a:t>
            </a:r>
            <a:endParaRPr lang="cs-CZ" b="1" dirty="0"/>
          </a:p>
        </p:txBody>
      </p:sp>
    </p:spTree>
    <p:extLst>
      <p:ext uri="{BB962C8B-B14F-4D97-AF65-F5344CB8AC3E}">
        <p14:creationId xmlns:p14="http://schemas.microsoft.com/office/powerpoint/2010/main" xmlns="" val="3010445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rmAutofit/>
          </a:bodyPr>
          <a:lstStyle/>
          <a:p>
            <a:r>
              <a:rPr lang="cs-CZ" sz="3000" b="1" dirty="0" smtClean="0">
                <a:solidFill>
                  <a:schemeClr val="tx1"/>
                </a:solidFill>
              </a:rPr>
              <a:t>Rozpracování a zařazení do výuky zeměpisu</a:t>
            </a:r>
            <a:endParaRPr lang="cs-CZ" sz="3000" b="1" dirty="0">
              <a:solidFill>
                <a:schemeClr val="tx1"/>
              </a:solidFill>
            </a:endParaRPr>
          </a:p>
        </p:txBody>
      </p:sp>
      <p:sp>
        <p:nvSpPr>
          <p:cNvPr id="3" name="Zástupný symbol pro obsah 2"/>
          <p:cNvSpPr>
            <a:spLocks noGrp="1"/>
          </p:cNvSpPr>
          <p:nvPr>
            <p:ph sz="quarter" idx="1"/>
          </p:nvPr>
        </p:nvSpPr>
        <p:spPr>
          <a:xfrm>
            <a:off x="457200" y="1844824"/>
            <a:ext cx="5482952" cy="4680520"/>
          </a:xfrm>
        </p:spPr>
        <p:txBody>
          <a:bodyPr/>
          <a:lstStyle/>
          <a:p>
            <a:pPr lvl="0"/>
            <a:r>
              <a:rPr lang="cs-CZ" sz="2400" b="1" dirty="0" smtClean="0"/>
              <a:t>Popsat a vysvětlit</a:t>
            </a:r>
            <a:r>
              <a:rPr lang="cs-CZ" sz="2400" dirty="0" smtClean="0"/>
              <a:t>, jak těžební technologie využívané v povrchových lomech mění přírodní prostředí </a:t>
            </a:r>
            <a:r>
              <a:rPr lang="cs-CZ" sz="2400" dirty="0" smtClean="0">
                <a:solidFill>
                  <a:srgbClr val="FF0000"/>
                </a:solidFill>
              </a:rPr>
              <a:t>ve Spojených státech</a:t>
            </a:r>
            <a:r>
              <a:rPr lang="cs-CZ" sz="2400" dirty="0" smtClean="0"/>
              <a:t> (např. </a:t>
            </a:r>
            <a:r>
              <a:rPr lang="cs-CZ" sz="2400" dirty="0" smtClean="0">
                <a:solidFill>
                  <a:srgbClr val="FF0000"/>
                </a:solidFill>
              </a:rPr>
              <a:t>odstranění vrcholu hory v Západní Virginii, antracitové kaly v regionu severovýchodní Pensylvánie, hluboký kráter v povrchovém lomu </a:t>
            </a:r>
            <a:r>
              <a:rPr lang="cs-CZ" sz="2400" dirty="0" err="1" smtClean="0">
                <a:solidFill>
                  <a:srgbClr val="FF0000"/>
                </a:solidFill>
              </a:rPr>
              <a:t>Powder</a:t>
            </a:r>
            <a:r>
              <a:rPr lang="cs-CZ" sz="2400" dirty="0" smtClean="0">
                <a:solidFill>
                  <a:srgbClr val="FF0000"/>
                </a:solidFill>
              </a:rPr>
              <a:t> </a:t>
            </a:r>
            <a:r>
              <a:rPr lang="cs-CZ" sz="2400" dirty="0" err="1" smtClean="0">
                <a:solidFill>
                  <a:srgbClr val="FF0000"/>
                </a:solidFill>
              </a:rPr>
              <a:t>River</a:t>
            </a:r>
            <a:r>
              <a:rPr lang="cs-CZ" sz="2400" dirty="0" smtClean="0">
                <a:solidFill>
                  <a:srgbClr val="FF0000"/>
                </a:solidFill>
              </a:rPr>
              <a:t> </a:t>
            </a:r>
            <a:r>
              <a:rPr lang="cs-CZ" sz="2400" dirty="0" err="1" smtClean="0">
                <a:solidFill>
                  <a:srgbClr val="FF0000"/>
                </a:solidFill>
              </a:rPr>
              <a:t>Basin</a:t>
            </a:r>
            <a:r>
              <a:rPr lang="cs-CZ" sz="2400" dirty="0" smtClean="0"/>
              <a:t>).</a:t>
            </a:r>
          </a:p>
        </p:txBody>
      </p:sp>
      <p:pic>
        <p:nvPicPr>
          <p:cNvPr id="2053" name="Picture 5" descr="C:\Documents and Settings\Aleš Ruda\Local Settings\Temporary Internet Files\Content.IE5\I6CHDXW3\africa-globe[1].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300192" y="3789040"/>
            <a:ext cx="2275553" cy="2257052"/>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rmAutofit/>
          </a:bodyPr>
          <a:lstStyle/>
          <a:p>
            <a:r>
              <a:rPr lang="cs-CZ" sz="3000" b="1" dirty="0" smtClean="0">
                <a:solidFill>
                  <a:schemeClr val="tx1"/>
                </a:solidFill>
              </a:rPr>
              <a:t>Rozpracování a zařazení do výuky zeměpisu</a:t>
            </a:r>
            <a:endParaRPr lang="cs-CZ" sz="3000" b="1" dirty="0">
              <a:solidFill>
                <a:srgbClr val="FF0000"/>
              </a:solidFill>
            </a:endParaRPr>
          </a:p>
        </p:txBody>
      </p:sp>
      <p:sp>
        <p:nvSpPr>
          <p:cNvPr id="3" name="Zástupný symbol pro obsah 2"/>
          <p:cNvSpPr>
            <a:spLocks noGrp="1"/>
          </p:cNvSpPr>
          <p:nvPr>
            <p:ph sz="quarter" idx="1"/>
          </p:nvPr>
        </p:nvSpPr>
        <p:spPr>
          <a:xfrm>
            <a:off x="457200" y="1844824"/>
            <a:ext cx="5482952" cy="4680520"/>
          </a:xfrm>
        </p:spPr>
        <p:txBody>
          <a:bodyPr/>
          <a:lstStyle/>
          <a:p>
            <a:pPr lvl="0"/>
            <a:r>
              <a:rPr lang="cs-CZ" sz="2400" b="1" dirty="0" smtClean="0"/>
              <a:t>Popsat</a:t>
            </a:r>
            <a:r>
              <a:rPr lang="cs-CZ" sz="2400" dirty="0" smtClean="0"/>
              <a:t>, jak změny technologií mohou ovlivnit způsoby a význam dopravy a také dopady na přírodní prostředí (např. výfukové emise, výstavba silnic, letiště – exhaláty a hluk letadel).</a:t>
            </a:r>
          </a:p>
        </p:txBody>
      </p:sp>
      <p:pic>
        <p:nvPicPr>
          <p:cNvPr id="2053" name="Picture 5" descr="C:\Documents and Settings\Aleš Ruda\Local Settings\Temporary Internet Files\Content.IE5\I6CHDXW3\africa-globe[1].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300192" y="3789040"/>
            <a:ext cx="2275553" cy="2257052"/>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Příklad – exhaláty letadel</a:t>
            </a:r>
            <a:endParaRPr lang="cs-CZ" b="1" dirty="0"/>
          </a:p>
        </p:txBody>
      </p:sp>
      <p:sp>
        <p:nvSpPr>
          <p:cNvPr id="3" name="Zástupný symbol pro obsah 2"/>
          <p:cNvSpPr>
            <a:spLocks noGrp="1"/>
          </p:cNvSpPr>
          <p:nvPr>
            <p:ph sz="quarter" idx="1"/>
          </p:nvPr>
        </p:nvSpPr>
        <p:spPr>
          <a:xfrm>
            <a:off x="6156176" y="1484784"/>
            <a:ext cx="2808312" cy="5040560"/>
          </a:xfrm>
        </p:spPr>
        <p:txBody>
          <a:bodyPr>
            <a:normAutofit fontScale="92500" lnSpcReduction="10000"/>
          </a:bodyPr>
          <a:lstStyle/>
          <a:p>
            <a:r>
              <a:rPr lang="cs-CZ" sz="2000" dirty="0" smtClean="0"/>
              <a:t>Na schématu je vidět, kolik letů najednou se uskutečňuje nad Západní a Střední Evropou a také nad celou Zemí v pondělí v 10 hodin dopoledne.</a:t>
            </a:r>
          </a:p>
          <a:p>
            <a:endParaRPr lang="cs-CZ" sz="2000" dirty="0" smtClean="0"/>
          </a:p>
          <a:p>
            <a:pPr>
              <a:buNone/>
            </a:pPr>
            <a:r>
              <a:rPr lang="cs-CZ" sz="2000" u="sng" dirty="0" smtClean="0"/>
              <a:t>Úkol:</a:t>
            </a:r>
            <a:r>
              <a:rPr lang="cs-CZ" sz="2000" dirty="0" smtClean="0"/>
              <a:t> jaký vliv má stoupající objem vzdušné dopravy na atmosféru a poté i na zdraví lidí? (zamysli se také nad novým fenoménem – znečištění hlukem)</a:t>
            </a:r>
            <a:endParaRPr lang="cs-CZ" sz="2000" dirty="0"/>
          </a:p>
        </p:txBody>
      </p:sp>
      <p:pic>
        <p:nvPicPr>
          <p:cNvPr id="1027" name="Picture 3"/>
          <p:cNvPicPr>
            <a:picLocks noChangeAspect="1" noChangeArrowheads="1"/>
          </p:cNvPicPr>
          <p:nvPr/>
        </p:nvPicPr>
        <p:blipFill>
          <a:blip r:embed="rId2" cstate="print"/>
          <a:srcRect l="17884" t="18017" r="29126" b="17841"/>
          <a:stretch>
            <a:fillRect/>
          </a:stretch>
        </p:blipFill>
        <p:spPr bwMode="auto">
          <a:xfrm>
            <a:off x="0" y="2321496"/>
            <a:ext cx="5996442" cy="4536504"/>
          </a:xfrm>
          <a:prstGeom prst="rect">
            <a:avLst/>
          </a:prstGeom>
          <a:ln>
            <a:noFill/>
          </a:ln>
          <a:effectLst>
            <a:softEdge rad="112500"/>
          </a:effectLst>
        </p:spPr>
      </p:pic>
      <p:pic>
        <p:nvPicPr>
          <p:cNvPr id="1026" name="Picture 2"/>
          <p:cNvPicPr>
            <a:picLocks noChangeAspect="1" noChangeArrowheads="1"/>
          </p:cNvPicPr>
          <p:nvPr/>
        </p:nvPicPr>
        <p:blipFill>
          <a:blip r:embed="rId3" cstate="print"/>
          <a:srcRect l="10830" t="19614" r="5078" b="15399"/>
          <a:stretch>
            <a:fillRect/>
          </a:stretch>
        </p:blipFill>
        <p:spPr bwMode="auto">
          <a:xfrm>
            <a:off x="0" y="1196752"/>
            <a:ext cx="4176464" cy="2017269"/>
          </a:xfrm>
          <a:prstGeom prst="rect">
            <a:avLst/>
          </a:prstGeom>
          <a:ln>
            <a:noFill/>
          </a:ln>
          <a:effectLst>
            <a:softEdge rad="112500"/>
          </a:effectLst>
        </p:spPr>
      </p:pic>
      <p:sp>
        <p:nvSpPr>
          <p:cNvPr id="6" name="TextovéPole 5"/>
          <p:cNvSpPr txBox="1"/>
          <p:nvPr/>
        </p:nvSpPr>
        <p:spPr>
          <a:xfrm>
            <a:off x="179512" y="6453336"/>
            <a:ext cx="2794355" cy="246221"/>
          </a:xfrm>
          <a:prstGeom prst="rect">
            <a:avLst/>
          </a:prstGeom>
          <a:solidFill>
            <a:schemeClr val="accent6">
              <a:lumMod val="50000"/>
            </a:schemeClr>
          </a:solidFill>
        </p:spPr>
        <p:txBody>
          <a:bodyPr wrap="none" rtlCol="0">
            <a:spAutoFit/>
          </a:bodyPr>
          <a:lstStyle/>
          <a:p>
            <a:r>
              <a:rPr lang="cs-CZ" sz="1000" dirty="0" smtClean="0">
                <a:solidFill>
                  <a:srgbClr val="FFFF00"/>
                </a:solidFill>
              </a:rPr>
              <a:t>http://www.flightradar24.com/25.97,49.93/2</a:t>
            </a:r>
            <a:endParaRPr lang="cs-CZ" sz="1000" dirty="0">
              <a:solidFill>
                <a:srgbClr val="FFFF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Příklad – exhaláty z výfuků automobilů</a:t>
            </a:r>
            <a:endParaRPr lang="cs-CZ" b="1" dirty="0"/>
          </a:p>
        </p:txBody>
      </p:sp>
      <p:sp>
        <p:nvSpPr>
          <p:cNvPr id="3" name="Zástupný symbol pro obsah 2"/>
          <p:cNvSpPr>
            <a:spLocks noGrp="1"/>
          </p:cNvSpPr>
          <p:nvPr>
            <p:ph sz="quarter" idx="1"/>
          </p:nvPr>
        </p:nvSpPr>
        <p:spPr>
          <a:xfrm>
            <a:off x="301752" y="1527048"/>
            <a:ext cx="8503920" cy="1973960"/>
          </a:xfrm>
        </p:spPr>
        <p:txBody>
          <a:bodyPr>
            <a:normAutofit lnSpcReduction="10000"/>
          </a:bodyPr>
          <a:lstStyle/>
          <a:p>
            <a:r>
              <a:rPr lang="cs-CZ" sz="2000" dirty="0" smtClean="0"/>
              <a:t>Ne všechno směruje pouze k horšímu. Nové technologie jsou mnohem šetrnější k životnímu prostředí.</a:t>
            </a:r>
          </a:p>
          <a:p>
            <a:endParaRPr lang="cs-CZ" sz="2000" dirty="0" smtClean="0"/>
          </a:p>
          <a:p>
            <a:pPr>
              <a:buNone/>
            </a:pPr>
            <a:r>
              <a:rPr lang="cs-CZ" sz="2000" u="sng" dirty="0" smtClean="0"/>
              <a:t>Úkol:</a:t>
            </a:r>
            <a:r>
              <a:rPr lang="cs-CZ" sz="2000" dirty="0" smtClean="0"/>
              <a:t> pomocí fotografií porovnej situaci exhalátů z automobilové dopravy v minulosti, současnosti a budoucnosti a zhodnoť význam tohoto druhu dopravy.</a:t>
            </a:r>
            <a:endParaRPr lang="cs-CZ" sz="2000" dirty="0"/>
          </a:p>
        </p:txBody>
      </p:sp>
      <p:pic>
        <p:nvPicPr>
          <p:cNvPr id="2050" name="Picture 2" descr="https://www.ceskaposta.cz/documents/10180/0/Elektromobil-web.jpg/2dbe29cd-5c6e-479d-8547-469b0a86f0e3?t=1343026442989"/>
          <p:cNvPicPr>
            <a:picLocks noChangeAspect="1" noChangeArrowheads="1"/>
          </p:cNvPicPr>
          <p:nvPr/>
        </p:nvPicPr>
        <p:blipFill>
          <a:blip r:embed="rId2" cstate="print"/>
          <a:srcRect r="7214"/>
          <a:stretch>
            <a:fillRect/>
          </a:stretch>
        </p:blipFill>
        <p:spPr bwMode="auto">
          <a:xfrm>
            <a:off x="-1" y="3573017"/>
            <a:ext cx="4572001" cy="3284984"/>
          </a:xfrm>
          <a:prstGeom prst="rect">
            <a:avLst/>
          </a:prstGeom>
          <a:noFill/>
        </p:spPr>
      </p:pic>
      <p:pic>
        <p:nvPicPr>
          <p:cNvPr id="2052" name="Picture 4" descr="http://img.mediacentrum.sk/gallery/600/2179751.jpg"/>
          <p:cNvPicPr>
            <a:picLocks noChangeAspect="1" noChangeArrowheads="1"/>
          </p:cNvPicPr>
          <p:nvPr/>
        </p:nvPicPr>
        <p:blipFill>
          <a:blip r:embed="rId3" cstate="print"/>
          <a:srcRect r="16957"/>
          <a:stretch>
            <a:fillRect/>
          </a:stretch>
        </p:blipFill>
        <p:spPr bwMode="auto">
          <a:xfrm>
            <a:off x="4572000" y="3573016"/>
            <a:ext cx="4572000" cy="3284984"/>
          </a:xfrm>
          <a:prstGeom prst="rect">
            <a:avLst/>
          </a:prstGeom>
          <a:noFill/>
        </p:spPr>
      </p:pic>
      <p:sp>
        <p:nvSpPr>
          <p:cNvPr id="6" name="TextovéPole 5"/>
          <p:cNvSpPr txBox="1"/>
          <p:nvPr/>
        </p:nvSpPr>
        <p:spPr>
          <a:xfrm>
            <a:off x="0" y="6611779"/>
            <a:ext cx="1467068" cy="246221"/>
          </a:xfrm>
          <a:prstGeom prst="rect">
            <a:avLst/>
          </a:prstGeom>
          <a:solidFill>
            <a:schemeClr val="accent6">
              <a:lumMod val="50000"/>
            </a:schemeClr>
          </a:solidFill>
        </p:spPr>
        <p:txBody>
          <a:bodyPr wrap="none" rtlCol="0">
            <a:spAutoFit/>
          </a:bodyPr>
          <a:lstStyle/>
          <a:p>
            <a:r>
              <a:rPr lang="cs-CZ" sz="1000" b="1" dirty="0" smtClean="0">
                <a:hlinkClick r:id="rId4"/>
              </a:rPr>
              <a:t>http://1url.cz/668u</a:t>
            </a:r>
            <a:endParaRPr lang="cs-CZ" sz="1000" dirty="0"/>
          </a:p>
        </p:txBody>
      </p:sp>
      <p:sp>
        <p:nvSpPr>
          <p:cNvPr id="7" name="TextovéPole 6"/>
          <p:cNvSpPr txBox="1"/>
          <p:nvPr/>
        </p:nvSpPr>
        <p:spPr>
          <a:xfrm>
            <a:off x="4572000" y="6611779"/>
            <a:ext cx="1447832" cy="246221"/>
          </a:xfrm>
          <a:prstGeom prst="rect">
            <a:avLst/>
          </a:prstGeom>
          <a:solidFill>
            <a:schemeClr val="accent6">
              <a:lumMod val="50000"/>
            </a:schemeClr>
          </a:solidFill>
        </p:spPr>
        <p:txBody>
          <a:bodyPr wrap="none" rtlCol="0">
            <a:spAutoFit/>
          </a:bodyPr>
          <a:lstStyle/>
          <a:p>
            <a:r>
              <a:rPr lang="cs-CZ" sz="1000" b="1" dirty="0" smtClean="0">
                <a:hlinkClick r:id="rId5"/>
              </a:rPr>
              <a:t>http://1url.cz/Z681</a:t>
            </a:r>
            <a:endParaRPr lang="cs-CZ" sz="1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6" name="Picture 8" descr="http://im.novinky.cz/mynews/296/12966-top_foto1-4mfhq.jpg"/>
          <p:cNvPicPr>
            <a:picLocks noChangeAspect="1" noChangeArrowheads="1"/>
          </p:cNvPicPr>
          <p:nvPr/>
        </p:nvPicPr>
        <p:blipFill>
          <a:blip r:embed="rId2" cstate="print"/>
          <a:srcRect l="7508"/>
          <a:stretch>
            <a:fillRect/>
          </a:stretch>
        </p:blipFill>
        <p:spPr bwMode="auto">
          <a:xfrm>
            <a:off x="0" y="1412776"/>
            <a:ext cx="3985398" cy="2427363"/>
          </a:xfrm>
          <a:prstGeom prst="rect">
            <a:avLst/>
          </a:prstGeom>
          <a:noFill/>
        </p:spPr>
      </p:pic>
      <p:sp>
        <p:nvSpPr>
          <p:cNvPr id="2" name="Nadpis 1"/>
          <p:cNvSpPr>
            <a:spLocks noGrp="1"/>
          </p:cNvSpPr>
          <p:nvPr>
            <p:ph type="title"/>
          </p:nvPr>
        </p:nvSpPr>
        <p:spPr/>
        <p:txBody>
          <a:bodyPr/>
          <a:lstStyle/>
          <a:p>
            <a:r>
              <a:rPr lang="cs-CZ" b="1" dirty="0" smtClean="0"/>
              <a:t>Příklad – typy silnic</a:t>
            </a:r>
            <a:endParaRPr lang="cs-CZ" b="1" dirty="0"/>
          </a:p>
        </p:txBody>
      </p:sp>
      <p:sp>
        <p:nvSpPr>
          <p:cNvPr id="3" name="Zástupný symbol pro obsah 2"/>
          <p:cNvSpPr>
            <a:spLocks noGrp="1"/>
          </p:cNvSpPr>
          <p:nvPr>
            <p:ph sz="quarter" idx="1"/>
          </p:nvPr>
        </p:nvSpPr>
        <p:spPr>
          <a:xfrm>
            <a:off x="4139952" y="1772816"/>
            <a:ext cx="4809736" cy="2016224"/>
          </a:xfrm>
        </p:spPr>
        <p:txBody>
          <a:bodyPr>
            <a:normAutofit/>
          </a:bodyPr>
          <a:lstStyle/>
          <a:p>
            <a:pPr>
              <a:buNone/>
            </a:pPr>
            <a:r>
              <a:rPr lang="cs-CZ" sz="2000" u="sng" dirty="0" smtClean="0"/>
              <a:t>Úkol:</a:t>
            </a:r>
            <a:r>
              <a:rPr lang="cs-CZ" sz="2000" dirty="0" smtClean="0"/>
              <a:t> dle fotografií porovnej dopravní situaci na různých typech silnic </a:t>
            </a:r>
            <a:r>
              <a:rPr lang="cs-CZ" sz="1600" i="1" dirty="0" smtClean="0"/>
              <a:t>(dálnice, rychlostní silnice, silnice I., II. a III. třídy, místní komunikace, veřejně přístupné účelové komunikace) </a:t>
            </a:r>
            <a:r>
              <a:rPr lang="cs-CZ" sz="2000" dirty="0" smtClean="0"/>
              <a:t>z hlediska vlivu na ovzduší – objem exhalátů.</a:t>
            </a:r>
            <a:endParaRPr lang="cs-CZ" sz="2000" dirty="0"/>
          </a:p>
        </p:txBody>
      </p:sp>
      <p:pic>
        <p:nvPicPr>
          <p:cNvPr id="37890" name="Picture 2" descr="http://i.idnes.cz/13/092/cl6/KHR4dee1b_dalnice.jpg"/>
          <p:cNvPicPr>
            <a:picLocks noChangeAspect="1" noChangeArrowheads="1"/>
          </p:cNvPicPr>
          <p:nvPr/>
        </p:nvPicPr>
        <p:blipFill>
          <a:blip r:embed="rId3" cstate="print"/>
          <a:srcRect/>
          <a:stretch>
            <a:fillRect/>
          </a:stretch>
        </p:blipFill>
        <p:spPr bwMode="auto">
          <a:xfrm>
            <a:off x="0" y="3789041"/>
            <a:ext cx="5225524" cy="3068960"/>
          </a:xfrm>
          <a:prstGeom prst="rect">
            <a:avLst/>
          </a:prstGeom>
          <a:noFill/>
        </p:spPr>
      </p:pic>
      <p:pic>
        <p:nvPicPr>
          <p:cNvPr id="37892" name="Picture 4" descr="http://www.top-expo.cz/domain/top-expo/files/cds-2011/fota-projekty-2011/28.jpg"/>
          <p:cNvPicPr>
            <a:picLocks noChangeAspect="1" noChangeArrowheads="1"/>
          </p:cNvPicPr>
          <p:nvPr/>
        </p:nvPicPr>
        <p:blipFill>
          <a:blip r:embed="rId4" cstate="print"/>
          <a:srcRect/>
          <a:stretch>
            <a:fillRect/>
          </a:stretch>
        </p:blipFill>
        <p:spPr bwMode="auto">
          <a:xfrm>
            <a:off x="5052054" y="3789040"/>
            <a:ext cx="4091946" cy="3068960"/>
          </a:xfrm>
          <a:prstGeom prst="rect">
            <a:avLst/>
          </a:prstGeom>
          <a:noFill/>
        </p:spPr>
      </p:pic>
      <p:sp>
        <p:nvSpPr>
          <p:cNvPr id="7" name="TextovéPole 6"/>
          <p:cNvSpPr txBox="1"/>
          <p:nvPr/>
        </p:nvSpPr>
        <p:spPr>
          <a:xfrm>
            <a:off x="0" y="6611779"/>
            <a:ext cx="1462260" cy="246221"/>
          </a:xfrm>
          <a:prstGeom prst="rect">
            <a:avLst/>
          </a:prstGeom>
          <a:solidFill>
            <a:schemeClr val="accent6">
              <a:lumMod val="50000"/>
            </a:schemeClr>
          </a:solidFill>
        </p:spPr>
        <p:txBody>
          <a:bodyPr wrap="none" rtlCol="0">
            <a:spAutoFit/>
          </a:bodyPr>
          <a:lstStyle/>
          <a:p>
            <a:r>
              <a:rPr lang="cs-CZ" sz="1000" b="1" dirty="0" smtClean="0">
                <a:hlinkClick r:id="rId5"/>
              </a:rPr>
              <a:t>http://1url.cz/T68J</a:t>
            </a:r>
            <a:endParaRPr lang="cs-CZ" sz="1000" dirty="0"/>
          </a:p>
        </p:txBody>
      </p:sp>
      <p:sp>
        <p:nvSpPr>
          <p:cNvPr id="8" name="TextovéPole 7"/>
          <p:cNvSpPr txBox="1"/>
          <p:nvPr/>
        </p:nvSpPr>
        <p:spPr>
          <a:xfrm>
            <a:off x="0" y="3501008"/>
            <a:ext cx="1455848" cy="246221"/>
          </a:xfrm>
          <a:prstGeom prst="rect">
            <a:avLst/>
          </a:prstGeom>
          <a:solidFill>
            <a:schemeClr val="accent6">
              <a:lumMod val="50000"/>
            </a:schemeClr>
          </a:solidFill>
        </p:spPr>
        <p:txBody>
          <a:bodyPr wrap="none" rtlCol="0">
            <a:spAutoFit/>
          </a:bodyPr>
          <a:lstStyle/>
          <a:p>
            <a:r>
              <a:rPr lang="cs-CZ" sz="1000" b="1" dirty="0" smtClean="0">
                <a:hlinkClick r:id="rId6"/>
              </a:rPr>
              <a:t>http://1url.cz/d68e</a:t>
            </a:r>
            <a:endParaRPr lang="cs-CZ" sz="1000" dirty="0"/>
          </a:p>
        </p:txBody>
      </p:sp>
      <p:sp>
        <p:nvSpPr>
          <p:cNvPr id="9" name="TextovéPole 8"/>
          <p:cNvSpPr txBox="1"/>
          <p:nvPr/>
        </p:nvSpPr>
        <p:spPr>
          <a:xfrm>
            <a:off x="5076056" y="6611779"/>
            <a:ext cx="1507144" cy="246221"/>
          </a:xfrm>
          <a:prstGeom prst="rect">
            <a:avLst/>
          </a:prstGeom>
          <a:solidFill>
            <a:schemeClr val="accent6">
              <a:lumMod val="50000"/>
            </a:schemeClr>
          </a:solidFill>
        </p:spPr>
        <p:txBody>
          <a:bodyPr wrap="none" rtlCol="0">
            <a:spAutoFit/>
          </a:bodyPr>
          <a:lstStyle/>
          <a:p>
            <a:r>
              <a:rPr lang="cs-CZ" sz="1000" b="1" dirty="0" smtClean="0">
                <a:hlinkClick r:id="rId7"/>
              </a:rPr>
              <a:t>http://1url.cz/K68Q</a:t>
            </a:r>
            <a:endParaRPr lang="cs-CZ" sz="10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rmAutofit/>
          </a:bodyPr>
          <a:lstStyle/>
          <a:p>
            <a:r>
              <a:rPr lang="cs-CZ" sz="3000" b="1" dirty="0" smtClean="0">
                <a:solidFill>
                  <a:schemeClr val="tx1"/>
                </a:solidFill>
              </a:rPr>
              <a:t>Rozpracování a zařazení do výuky zeměpisu</a:t>
            </a:r>
            <a:endParaRPr lang="cs-CZ" sz="3000" b="1" dirty="0">
              <a:solidFill>
                <a:srgbClr val="FF0000"/>
              </a:solidFill>
            </a:endParaRPr>
          </a:p>
        </p:txBody>
      </p:sp>
      <p:sp>
        <p:nvSpPr>
          <p:cNvPr id="3" name="Zástupný symbol pro obsah 2"/>
          <p:cNvSpPr>
            <a:spLocks noGrp="1"/>
          </p:cNvSpPr>
          <p:nvPr>
            <p:ph sz="quarter" idx="1"/>
          </p:nvPr>
        </p:nvSpPr>
        <p:spPr>
          <a:xfrm>
            <a:off x="457200" y="1844824"/>
            <a:ext cx="5482952" cy="4680520"/>
          </a:xfrm>
        </p:spPr>
        <p:txBody>
          <a:bodyPr/>
          <a:lstStyle/>
          <a:p>
            <a:r>
              <a:rPr lang="cs-CZ" sz="2400" b="1" dirty="0" smtClean="0"/>
              <a:t>Popsat a vysvětlit</a:t>
            </a:r>
            <a:r>
              <a:rPr lang="cs-CZ" sz="2400" dirty="0" smtClean="0"/>
              <a:t>, jak „zelené technologie“ mohou zvýšit úroveň udržitelnosti a redukovat míru dopadu lidské činnosti na přírodní prostředí (např. redukce využívání energie, využívání nových, trvalejších stavebních materiálů).</a:t>
            </a:r>
            <a:endParaRPr lang="cs-CZ" sz="2400" dirty="0"/>
          </a:p>
        </p:txBody>
      </p:sp>
      <p:pic>
        <p:nvPicPr>
          <p:cNvPr id="2053" name="Picture 5" descr="C:\Documents and Settings\Aleš Ruda\Local Settings\Temporary Internet Files\Content.IE5\I6CHDXW3\africa-globe[1].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300192" y="3789040"/>
            <a:ext cx="2275553" cy="2257052"/>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2" name="Picture 4" descr="http://euroavia.eu/media/12951/windturbine.jpg"/>
          <p:cNvPicPr>
            <a:picLocks noChangeAspect="1" noChangeArrowheads="1"/>
          </p:cNvPicPr>
          <p:nvPr/>
        </p:nvPicPr>
        <p:blipFill>
          <a:blip r:embed="rId3" cstate="print"/>
          <a:srcRect l="36878" t="3548" r="10973"/>
          <a:stretch>
            <a:fillRect/>
          </a:stretch>
        </p:blipFill>
        <p:spPr bwMode="auto">
          <a:xfrm>
            <a:off x="0" y="2204864"/>
            <a:ext cx="3563888" cy="4653136"/>
          </a:xfrm>
          <a:prstGeom prst="rect">
            <a:avLst/>
          </a:prstGeom>
          <a:noFill/>
        </p:spPr>
      </p:pic>
      <p:sp>
        <p:nvSpPr>
          <p:cNvPr id="3" name="Zástupný symbol pro obsah 2"/>
          <p:cNvSpPr>
            <a:spLocks noGrp="1"/>
          </p:cNvSpPr>
          <p:nvPr>
            <p:ph sz="quarter" idx="1"/>
          </p:nvPr>
        </p:nvSpPr>
        <p:spPr>
          <a:xfrm>
            <a:off x="5220072" y="476672"/>
            <a:ext cx="3694184" cy="1656184"/>
          </a:xfrm>
        </p:spPr>
        <p:txBody>
          <a:bodyPr>
            <a:normAutofit/>
          </a:bodyPr>
          <a:lstStyle/>
          <a:p>
            <a:pPr>
              <a:buNone/>
            </a:pPr>
            <a:r>
              <a:rPr lang="cs-CZ" sz="2000" u="sng" dirty="0" smtClean="0"/>
              <a:t>Úkol:</a:t>
            </a:r>
            <a:r>
              <a:rPr lang="cs-CZ" sz="2000" dirty="0" smtClean="0"/>
              <a:t> uvažuj nad výhodami i nevýhodami „zelených technologií“, které vidíš na fotografiích. Jaké další znáš?</a:t>
            </a:r>
            <a:endParaRPr lang="cs-CZ" sz="2000" dirty="0"/>
          </a:p>
        </p:txBody>
      </p:sp>
      <p:sp>
        <p:nvSpPr>
          <p:cNvPr id="38922" name="AutoShape 10" descr="https://blog.etsy.com/en/files/2011/04/earthships7.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38924" name="AutoShape 12" descr="https://blog.etsy.com/en/files/2011/04/earthships7.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38926" name="AutoShape 14" descr="https://blog.etsy.com/en/files/2011/04/earthships7.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38928" name="AutoShape 16" descr="https://blog.etsy.com/en/files/2011/04/earthships7.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38918" name="Picture 6" descr="http://www.hybrid.cz/i/auto/SEAT-solarni-elektrarna-strecha-tovarny-martorell.gif"/>
          <p:cNvPicPr>
            <a:picLocks noChangeAspect="1" noChangeArrowheads="1"/>
          </p:cNvPicPr>
          <p:nvPr/>
        </p:nvPicPr>
        <p:blipFill>
          <a:blip r:embed="rId4" cstate="print"/>
          <a:srcRect/>
          <a:stretch>
            <a:fillRect/>
          </a:stretch>
        </p:blipFill>
        <p:spPr bwMode="auto">
          <a:xfrm>
            <a:off x="0" y="0"/>
            <a:ext cx="5004048" cy="2352675"/>
          </a:xfrm>
          <a:prstGeom prst="rect">
            <a:avLst/>
          </a:prstGeom>
          <a:noFill/>
        </p:spPr>
      </p:pic>
      <p:sp>
        <p:nvSpPr>
          <p:cNvPr id="10" name="TextovéPole 9"/>
          <p:cNvSpPr txBox="1"/>
          <p:nvPr/>
        </p:nvSpPr>
        <p:spPr>
          <a:xfrm>
            <a:off x="0" y="2132856"/>
            <a:ext cx="1409360" cy="246221"/>
          </a:xfrm>
          <a:prstGeom prst="rect">
            <a:avLst/>
          </a:prstGeom>
          <a:solidFill>
            <a:schemeClr val="accent6">
              <a:lumMod val="50000"/>
            </a:schemeClr>
          </a:solidFill>
        </p:spPr>
        <p:txBody>
          <a:bodyPr wrap="none" rtlCol="0">
            <a:spAutoFit/>
          </a:bodyPr>
          <a:lstStyle/>
          <a:p>
            <a:r>
              <a:rPr lang="cs-CZ" sz="1000" b="1" dirty="0" smtClean="0">
                <a:hlinkClick r:id="rId5"/>
              </a:rPr>
              <a:t>http://1url.cz/z68i</a:t>
            </a:r>
            <a:endParaRPr lang="cs-CZ" sz="1000" dirty="0"/>
          </a:p>
        </p:txBody>
      </p:sp>
      <p:pic>
        <p:nvPicPr>
          <p:cNvPr id="17410" name="Picture 2" descr="https://40.media.tumblr.com/tumblr_m7cyh040041rwpca4o1_500.jpg"/>
          <p:cNvPicPr>
            <a:picLocks noChangeAspect="1" noChangeArrowheads="1"/>
          </p:cNvPicPr>
          <p:nvPr/>
        </p:nvPicPr>
        <p:blipFill>
          <a:blip r:embed="rId6" cstate="print"/>
          <a:srcRect r="11229"/>
          <a:stretch>
            <a:fillRect/>
          </a:stretch>
        </p:blipFill>
        <p:spPr bwMode="auto">
          <a:xfrm>
            <a:off x="3170583" y="2348880"/>
            <a:ext cx="5973417" cy="4509120"/>
          </a:xfrm>
          <a:prstGeom prst="rect">
            <a:avLst/>
          </a:prstGeom>
          <a:noFill/>
        </p:spPr>
      </p:pic>
      <p:sp>
        <p:nvSpPr>
          <p:cNvPr id="12" name="TextovéPole 11"/>
          <p:cNvSpPr txBox="1"/>
          <p:nvPr/>
        </p:nvSpPr>
        <p:spPr>
          <a:xfrm>
            <a:off x="3203848" y="6611779"/>
            <a:ext cx="1491114" cy="246221"/>
          </a:xfrm>
          <a:prstGeom prst="rect">
            <a:avLst/>
          </a:prstGeom>
          <a:solidFill>
            <a:schemeClr val="accent6">
              <a:lumMod val="50000"/>
            </a:schemeClr>
          </a:solidFill>
        </p:spPr>
        <p:txBody>
          <a:bodyPr wrap="none" rtlCol="0">
            <a:spAutoFit/>
          </a:bodyPr>
          <a:lstStyle/>
          <a:p>
            <a:r>
              <a:rPr lang="cs-CZ" sz="1000" b="1" dirty="0" smtClean="0">
                <a:hlinkClick r:id="rId7"/>
              </a:rPr>
              <a:t>http://1url.cz/b68w</a:t>
            </a:r>
            <a:endParaRPr lang="cs-CZ" sz="1000" dirty="0"/>
          </a:p>
        </p:txBody>
      </p:sp>
      <p:sp>
        <p:nvSpPr>
          <p:cNvPr id="14" name="TextovéPole 13"/>
          <p:cNvSpPr txBox="1"/>
          <p:nvPr/>
        </p:nvSpPr>
        <p:spPr>
          <a:xfrm>
            <a:off x="0" y="6611779"/>
            <a:ext cx="1511952" cy="246221"/>
          </a:xfrm>
          <a:prstGeom prst="rect">
            <a:avLst/>
          </a:prstGeom>
          <a:solidFill>
            <a:schemeClr val="accent6">
              <a:lumMod val="50000"/>
            </a:schemeClr>
          </a:solidFill>
        </p:spPr>
        <p:txBody>
          <a:bodyPr wrap="none" rtlCol="0">
            <a:spAutoFit/>
          </a:bodyPr>
          <a:lstStyle/>
          <a:p>
            <a:r>
              <a:rPr lang="cs-CZ" sz="1000" b="1" dirty="0" smtClean="0">
                <a:hlinkClick r:id="rId8"/>
              </a:rPr>
              <a:t>http://1url.cz/U68N</a:t>
            </a:r>
            <a:endParaRPr lang="cs-CZ" sz="10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Téma 3: </a:t>
            </a:r>
            <a:r>
              <a:rPr lang="cs-CZ" b="1" dirty="0" smtClean="0"/>
              <a:t>Využívání technologií</a:t>
            </a:r>
            <a:endParaRPr lang="cs-CZ" dirty="0"/>
          </a:p>
        </p:txBody>
      </p:sp>
      <p:sp>
        <p:nvSpPr>
          <p:cNvPr id="3" name="Zástupný symbol pro obsah 2"/>
          <p:cNvSpPr>
            <a:spLocks noGrp="1"/>
          </p:cNvSpPr>
          <p:nvPr>
            <p:ph sz="quarter" idx="1"/>
          </p:nvPr>
        </p:nvSpPr>
        <p:spPr>
          <a:xfrm>
            <a:off x="301752" y="1527048"/>
            <a:ext cx="8503920" cy="4926288"/>
          </a:xfrm>
        </p:spPr>
        <p:txBody>
          <a:bodyPr>
            <a:normAutofit/>
          </a:bodyPr>
          <a:lstStyle/>
          <a:p>
            <a:pPr>
              <a:buNone/>
            </a:pPr>
            <a:r>
              <a:rPr lang="cs-CZ" b="1" dirty="0" smtClean="0"/>
              <a:t>Příklady toho, co by se žáci měli naučit:</a:t>
            </a:r>
          </a:p>
          <a:p>
            <a:pPr lvl="0"/>
            <a:r>
              <a:rPr lang="cs-CZ" b="1" dirty="0" smtClean="0"/>
              <a:t>Analyzovat</a:t>
            </a:r>
            <a:r>
              <a:rPr lang="cs-CZ" dirty="0" smtClean="0"/>
              <a:t> pozitivní a negativní efekty lidské činnosti na litosféru (např. degradace a eroze půdy, zasolování půdy, acidifikace).</a:t>
            </a:r>
          </a:p>
          <a:p>
            <a:pPr lvl="0"/>
            <a:r>
              <a:rPr lang="cs-CZ" b="1" dirty="0" smtClean="0"/>
              <a:t>Analyzovat</a:t>
            </a:r>
            <a:r>
              <a:rPr lang="cs-CZ" dirty="0" smtClean="0"/>
              <a:t>, jak zastavěná plocha mění a ovlivňuje přírodní prostředí (změna hydrického režimu, degradace půd, úbytek zeleně) a </a:t>
            </a:r>
            <a:r>
              <a:rPr lang="cs-CZ" b="1" dirty="0" smtClean="0"/>
              <a:t>identifikovat</a:t>
            </a:r>
            <a:r>
              <a:rPr lang="cs-CZ" dirty="0" smtClean="0"/>
              <a:t> tyto změny.</a:t>
            </a:r>
          </a:p>
          <a:p>
            <a:r>
              <a:rPr lang="cs-CZ" b="1" dirty="0" smtClean="0"/>
              <a:t>Analyzovat</a:t>
            </a:r>
            <a:r>
              <a:rPr lang="cs-CZ" dirty="0" smtClean="0"/>
              <a:t> pozitivní způsoby lidské činnosti na přírodní prostředí (např. ochrana zeleně, obnovování mokřadů, zalesňování).</a:t>
            </a:r>
            <a:endParaRPr lang="cs-CZ"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rmAutofit/>
          </a:bodyPr>
          <a:lstStyle/>
          <a:p>
            <a:r>
              <a:rPr lang="cs-CZ" sz="3000" b="1" dirty="0" smtClean="0">
                <a:solidFill>
                  <a:schemeClr val="tx1"/>
                </a:solidFill>
              </a:rPr>
              <a:t>Rozpracování a zařazení do výuky zeměpisu</a:t>
            </a:r>
            <a:endParaRPr lang="cs-CZ" sz="3000" b="1" dirty="0">
              <a:solidFill>
                <a:srgbClr val="FF0000"/>
              </a:solidFill>
            </a:endParaRPr>
          </a:p>
        </p:txBody>
      </p:sp>
      <p:sp>
        <p:nvSpPr>
          <p:cNvPr id="3" name="Zástupný symbol pro obsah 2"/>
          <p:cNvSpPr>
            <a:spLocks noGrp="1"/>
          </p:cNvSpPr>
          <p:nvPr>
            <p:ph sz="quarter" idx="1"/>
          </p:nvPr>
        </p:nvSpPr>
        <p:spPr>
          <a:xfrm>
            <a:off x="457200" y="1844824"/>
            <a:ext cx="5482952" cy="4680520"/>
          </a:xfrm>
        </p:spPr>
        <p:txBody>
          <a:bodyPr/>
          <a:lstStyle/>
          <a:p>
            <a:pPr lvl="0"/>
            <a:r>
              <a:rPr lang="cs-CZ" sz="2400" b="1" dirty="0" smtClean="0"/>
              <a:t>Analyzovat</a:t>
            </a:r>
            <a:r>
              <a:rPr lang="cs-CZ" sz="2400" dirty="0" smtClean="0"/>
              <a:t> pozitivní a negativní efekty lidské činnosti na litosféru (např. degradace a eroze půdy, zasolování půdy, acidifikace).</a:t>
            </a:r>
          </a:p>
        </p:txBody>
      </p:sp>
      <p:pic>
        <p:nvPicPr>
          <p:cNvPr id="2053" name="Picture 5" descr="C:\Documents and Settings\Aleš Ruda\Local Settings\Temporary Internet Files\Content.IE5\I6CHDXW3\africa-globe[1].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300192" y="3789040"/>
            <a:ext cx="2275553" cy="2257052"/>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lowes.com/images/LCI/Planning/HowTos/Soil_Hero.jpg"/>
          <p:cNvPicPr>
            <a:picLocks noChangeAspect="1" noChangeArrowheads="1"/>
          </p:cNvPicPr>
          <p:nvPr/>
        </p:nvPicPr>
        <p:blipFill>
          <a:blip r:embed="rId2" cstate="print"/>
          <a:srcRect/>
          <a:stretch>
            <a:fillRect/>
          </a:stretch>
        </p:blipFill>
        <p:spPr bwMode="auto">
          <a:xfrm>
            <a:off x="0" y="4480406"/>
            <a:ext cx="9144000" cy="2377594"/>
          </a:xfrm>
          <a:prstGeom prst="rect">
            <a:avLst/>
          </a:prstGeom>
          <a:noFill/>
        </p:spPr>
      </p:pic>
      <p:pic>
        <p:nvPicPr>
          <p:cNvPr id="1028" name="Picture 4" descr="http://aa.ecn.cz/img_upload/e6ffb6c50bc1424ab10ecf09e063cd63/kourici_kominy01.jpg"/>
          <p:cNvPicPr>
            <a:picLocks noChangeAspect="1" noChangeArrowheads="1"/>
          </p:cNvPicPr>
          <p:nvPr/>
        </p:nvPicPr>
        <p:blipFill>
          <a:blip r:embed="rId3" cstate="print">
            <a:lum bright="-10000" contrast="10000"/>
          </a:blip>
          <a:srcRect/>
          <a:stretch>
            <a:fillRect/>
          </a:stretch>
        </p:blipFill>
        <p:spPr bwMode="auto">
          <a:xfrm>
            <a:off x="-1" y="0"/>
            <a:ext cx="9144001" cy="5517232"/>
          </a:xfrm>
          <a:prstGeom prst="rect">
            <a:avLst/>
          </a:prstGeom>
          <a:noFill/>
        </p:spPr>
      </p:pic>
      <p:sp>
        <p:nvSpPr>
          <p:cNvPr id="2" name="Nadpis 1"/>
          <p:cNvSpPr>
            <a:spLocks noGrp="1"/>
          </p:cNvSpPr>
          <p:nvPr>
            <p:ph type="title"/>
          </p:nvPr>
        </p:nvSpPr>
        <p:spPr>
          <a:xfrm>
            <a:off x="755576" y="0"/>
            <a:ext cx="4608512" cy="1196752"/>
          </a:xfrm>
        </p:spPr>
        <p:txBody>
          <a:bodyPr>
            <a:normAutofit/>
          </a:bodyPr>
          <a:lstStyle/>
          <a:p>
            <a:r>
              <a:rPr lang="cs-CZ" b="1" dirty="0" smtClean="0"/>
              <a:t>Příklad – </a:t>
            </a:r>
            <a:br>
              <a:rPr lang="cs-CZ" b="1" dirty="0" smtClean="0"/>
            </a:br>
            <a:r>
              <a:rPr lang="cs-CZ" b="1" dirty="0" smtClean="0"/>
              <a:t>okyselování půd</a:t>
            </a:r>
            <a:endParaRPr lang="cs-CZ" b="1" dirty="0"/>
          </a:p>
        </p:txBody>
      </p:sp>
      <p:sp>
        <p:nvSpPr>
          <p:cNvPr id="3" name="Zástupný symbol pro obsah 2"/>
          <p:cNvSpPr>
            <a:spLocks noGrp="1"/>
          </p:cNvSpPr>
          <p:nvPr>
            <p:ph sz="quarter" idx="1"/>
          </p:nvPr>
        </p:nvSpPr>
        <p:spPr>
          <a:xfrm>
            <a:off x="0" y="3861048"/>
            <a:ext cx="3550168" cy="2996952"/>
          </a:xfrm>
        </p:spPr>
        <p:txBody>
          <a:bodyPr>
            <a:normAutofit/>
          </a:bodyPr>
          <a:lstStyle/>
          <a:p>
            <a:pPr>
              <a:buNone/>
            </a:pPr>
            <a:r>
              <a:rPr lang="cs-CZ" sz="2000" u="sng" dirty="0" smtClean="0"/>
              <a:t>Úkol:</a:t>
            </a:r>
            <a:r>
              <a:rPr lang="cs-CZ" sz="2000" dirty="0" smtClean="0"/>
              <a:t> jak mohou škodliviny vypouštěné továrnami ovlivnit půdu, když půda je na zemi a škodliviny stoupají do ovzduší?</a:t>
            </a:r>
          </a:p>
          <a:p>
            <a:pPr>
              <a:buNone/>
            </a:pPr>
            <a:endParaRPr lang="cs-CZ" sz="2000" dirty="0" smtClean="0"/>
          </a:p>
          <a:p>
            <a:pPr>
              <a:buNone/>
            </a:pPr>
            <a:r>
              <a:rPr lang="cs-CZ" sz="2000" b="1" dirty="0" smtClean="0">
                <a:solidFill>
                  <a:schemeClr val="bg1"/>
                </a:solidFill>
              </a:rPr>
              <a:t>     Jak souvisí fotografie zničeného lesa s půdou a vypouštěním emisí?</a:t>
            </a:r>
          </a:p>
          <a:p>
            <a:pPr>
              <a:buNone/>
            </a:pPr>
            <a:endParaRPr lang="cs-CZ" sz="2000" dirty="0"/>
          </a:p>
        </p:txBody>
      </p:sp>
      <p:pic>
        <p:nvPicPr>
          <p:cNvPr id="1026" name="Picture 2" descr="Obr. 2 Důsledky acidifikace – les v Jizerských horách zasažený kyselými dešti"/>
          <p:cNvPicPr>
            <a:picLocks noChangeAspect="1" noChangeArrowheads="1"/>
          </p:cNvPicPr>
          <p:nvPr/>
        </p:nvPicPr>
        <p:blipFill>
          <a:blip r:embed="rId4" cstate="print"/>
          <a:srcRect/>
          <a:stretch>
            <a:fillRect/>
          </a:stretch>
        </p:blipFill>
        <p:spPr bwMode="auto">
          <a:xfrm>
            <a:off x="5652120" y="0"/>
            <a:ext cx="3491880" cy="2880320"/>
          </a:xfrm>
          <a:prstGeom prst="rect">
            <a:avLst/>
          </a:prstGeom>
          <a:noFill/>
        </p:spPr>
      </p:pic>
      <p:cxnSp>
        <p:nvCxnSpPr>
          <p:cNvPr id="8" name="Zakřivená spojovací čára 7"/>
          <p:cNvCxnSpPr/>
          <p:nvPr/>
        </p:nvCxnSpPr>
        <p:spPr>
          <a:xfrm rot="16200000" flipH="1">
            <a:off x="2771800" y="4365104"/>
            <a:ext cx="2880320" cy="864096"/>
          </a:xfrm>
          <a:prstGeom prst="curvedConnector3">
            <a:avLst>
              <a:gd name="adj1" fmla="val 50000"/>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a:off x="8532440" y="0"/>
            <a:ext cx="465192" cy="707886"/>
          </a:xfrm>
          <a:prstGeom prst="rect">
            <a:avLst/>
          </a:prstGeom>
          <a:noFill/>
        </p:spPr>
        <p:txBody>
          <a:bodyPr wrap="none" rtlCol="0">
            <a:spAutoFit/>
          </a:bodyPr>
          <a:lstStyle/>
          <a:p>
            <a:r>
              <a:rPr lang="cs-CZ" sz="4000" b="1" dirty="0" smtClean="0">
                <a:solidFill>
                  <a:srgbClr val="FF0000"/>
                </a:solidFill>
              </a:rPr>
              <a:t>?</a:t>
            </a:r>
            <a:endParaRPr lang="cs-CZ" sz="4000" b="1" dirty="0">
              <a:solidFill>
                <a:srgbClr val="FF0000"/>
              </a:solidFill>
            </a:endParaRPr>
          </a:p>
        </p:txBody>
      </p:sp>
      <p:sp>
        <p:nvSpPr>
          <p:cNvPr id="9" name="TextovéPole 8"/>
          <p:cNvSpPr txBox="1"/>
          <p:nvPr/>
        </p:nvSpPr>
        <p:spPr>
          <a:xfrm>
            <a:off x="7617620" y="6611779"/>
            <a:ext cx="1526380" cy="246221"/>
          </a:xfrm>
          <a:prstGeom prst="rect">
            <a:avLst/>
          </a:prstGeom>
          <a:solidFill>
            <a:schemeClr val="accent6">
              <a:lumMod val="50000"/>
            </a:schemeClr>
          </a:solidFill>
        </p:spPr>
        <p:txBody>
          <a:bodyPr wrap="none" rtlCol="0">
            <a:spAutoFit/>
          </a:bodyPr>
          <a:lstStyle/>
          <a:p>
            <a:r>
              <a:rPr lang="cs-CZ" sz="1000" b="1" dirty="0" smtClean="0">
                <a:hlinkClick r:id="rId5"/>
              </a:rPr>
              <a:t>http://1url.cz/W68p</a:t>
            </a:r>
            <a:endParaRPr lang="cs-CZ" sz="1000" dirty="0"/>
          </a:p>
        </p:txBody>
      </p:sp>
      <p:sp>
        <p:nvSpPr>
          <p:cNvPr id="10" name="TextovéPole 9"/>
          <p:cNvSpPr txBox="1"/>
          <p:nvPr/>
        </p:nvSpPr>
        <p:spPr>
          <a:xfrm>
            <a:off x="7675328" y="5229200"/>
            <a:ext cx="1468672" cy="246221"/>
          </a:xfrm>
          <a:prstGeom prst="rect">
            <a:avLst/>
          </a:prstGeom>
          <a:solidFill>
            <a:schemeClr val="accent6">
              <a:lumMod val="50000"/>
            </a:schemeClr>
          </a:solidFill>
        </p:spPr>
        <p:txBody>
          <a:bodyPr wrap="none" rtlCol="0">
            <a:spAutoFit/>
          </a:bodyPr>
          <a:lstStyle/>
          <a:p>
            <a:r>
              <a:rPr lang="cs-CZ" sz="1000" b="1" dirty="0" smtClean="0">
                <a:hlinkClick r:id="rId6"/>
              </a:rPr>
              <a:t>http://1url.cz/r68G</a:t>
            </a:r>
            <a:endParaRPr lang="cs-CZ" sz="1000" dirty="0"/>
          </a:p>
        </p:txBody>
      </p:sp>
      <p:sp>
        <p:nvSpPr>
          <p:cNvPr id="11" name="TextovéPole 10"/>
          <p:cNvSpPr txBox="1"/>
          <p:nvPr/>
        </p:nvSpPr>
        <p:spPr>
          <a:xfrm>
            <a:off x="7720212" y="2636912"/>
            <a:ext cx="1423788" cy="246221"/>
          </a:xfrm>
          <a:prstGeom prst="rect">
            <a:avLst/>
          </a:prstGeom>
          <a:solidFill>
            <a:schemeClr val="accent6">
              <a:lumMod val="50000"/>
            </a:schemeClr>
          </a:solidFill>
        </p:spPr>
        <p:txBody>
          <a:bodyPr wrap="none" rtlCol="0">
            <a:spAutoFit/>
          </a:bodyPr>
          <a:lstStyle/>
          <a:p>
            <a:r>
              <a:rPr lang="cs-CZ" sz="1000" b="1" dirty="0" smtClean="0">
                <a:hlinkClick r:id="rId7"/>
              </a:rPr>
              <a:t>http://1url.cz/o68l</a:t>
            </a:r>
            <a:endParaRPr lang="cs-CZ" sz="1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Historická paměť</a:t>
            </a:r>
            <a:endParaRPr lang="cs-CZ" dirty="0"/>
          </a:p>
        </p:txBody>
      </p:sp>
      <p:pic>
        <p:nvPicPr>
          <p:cNvPr id="4" name="Zástupný symbol pro obsah 3"/>
          <p:cNvPicPr>
            <a:picLocks noGrp="1" noChangeAspect="1"/>
          </p:cNvPicPr>
          <p:nvPr>
            <p:ph sz="quarter" idx="1"/>
          </p:nvPr>
        </p:nvPicPr>
        <p:blipFill rotWithShape="1">
          <a:blip r:embed="rId2" cstate="print"/>
          <a:srcRect t="17972" b="4854"/>
          <a:stretch/>
        </p:blipFill>
        <p:spPr>
          <a:xfrm>
            <a:off x="611560" y="1700808"/>
            <a:ext cx="7650592" cy="4723411"/>
          </a:xfrm>
          <a:prstGeom prst="rect">
            <a:avLst/>
          </a:prstGeom>
        </p:spPr>
      </p:pic>
    </p:spTree>
    <p:extLst>
      <p:ext uri="{BB962C8B-B14F-4D97-AF65-F5344CB8AC3E}">
        <p14:creationId xmlns:p14="http://schemas.microsoft.com/office/powerpoint/2010/main" xmlns="" val="23155154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l="28938" t="26850" r="29719" b="32831"/>
          <a:stretch>
            <a:fillRect/>
          </a:stretch>
        </p:blipFill>
        <p:spPr bwMode="auto">
          <a:xfrm>
            <a:off x="-1" y="1268760"/>
            <a:ext cx="9169847" cy="5589240"/>
          </a:xfrm>
          <a:prstGeom prst="rect">
            <a:avLst/>
          </a:prstGeom>
          <a:noFill/>
          <a:ln w="9525">
            <a:noFill/>
            <a:miter lim="800000"/>
            <a:headEnd/>
            <a:tailEnd/>
          </a:ln>
        </p:spPr>
      </p:pic>
      <p:sp>
        <p:nvSpPr>
          <p:cNvPr id="2" name="Nadpis 1"/>
          <p:cNvSpPr>
            <a:spLocks noGrp="1"/>
          </p:cNvSpPr>
          <p:nvPr>
            <p:ph type="title"/>
          </p:nvPr>
        </p:nvSpPr>
        <p:spPr/>
        <p:txBody>
          <a:bodyPr/>
          <a:lstStyle/>
          <a:p>
            <a:r>
              <a:rPr lang="cs-CZ" b="1" dirty="0" smtClean="0"/>
              <a:t>Příklad – půdní eroze</a:t>
            </a:r>
            <a:endParaRPr lang="cs-CZ" b="1" dirty="0"/>
          </a:p>
        </p:txBody>
      </p:sp>
      <p:sp>
        <p:nvSpPr>
          <p:cNvPr id="3" name="Zástupný symbol pro obsah 2"/>
          <p:cNvSpPr>
            <a:spLocks noGrp="1"/>
          </p:cNvSpPr>
          <p:nvPr>
            <p:ph sz="quarter" idx="1"/>
          </p:nvPr>
        </p:nvSpPr>
        <p:spPr>
          <a:xfrm>
            <a:off x="301752" y="5733256"/>
            <a:ext cx="4918320" cy="1124744"/>
          </a:xfrm>
        </p:spPr>
        <p:txBody>
          <a:bodyPr>
            <a:normAutofit/>
          </a:bodyPr>
          <a:lstStyle/>
          <a:p>
            <a:pPr>
              <a:buNone/>
            </a:pPr>
            <a:r>
              <a:rPr lang="cs-CZ" sz="2000" u="sng" dirty="0" smtClean="0"/>
              <a:t>Úkol:</a:t>
            </a:r>
            <a:r>
              <a:rPr lang="cs-CZ" sz="2000" dirty="0" smtClean="0"/>
              <a:t> jaké činitele vplývají na rozrušování půdy? Zohledni jak lidskou činnost, tak i vnější podmínky.</a:t>
            </a:r>
            <a:endParaRPr lang="cs-CZ" sz="2000" dirty="0"/>
          </a:p>
        </p:txBody>
      </p:sp>
      <p:pic>
        <p:nvPicPr>
          <p:cNvPr id="47108" name="Picture 4" descr="http://www.casopisstavebnictvi.cz/clankytop-foto/54_plosna-eroze-hl.jpg"/>
          <p:cNvPicPr>
            <a:picLocks noChangeAspect="1" noChangeArrowheads="1"/>
          </p:cNvPicPr>
          <p:nvPr/>
        </p:nvPicPr>
        <p:blipFill>
          <a:blip r:embed="rId3" cstate="print"/>
          <a:srcRect/>
          <a:stretch>
            <a:fillRect/>
          </a:stretch>
        </p:blipFill>
        <p:spPr bwMode="auto">
          <a:xfrm>
            <a:off x="6012160" y="4869280"/>
            <a:ext cx="3131840" cy="1988719"/>
          </a:xfrm>
          <a:prstGeom prst="rect">
            <a:avLst/>
          </a:prstGeom>
          <a:ln>
            <a:noFill/>
          </a:ln>
          <a:effectLst>
            <a:softEdge rad="112500"/>
          </a:effectLst>
        </p:spPr>
      </p:pic>
      <p:pic>
        <p:nvPicPr>
          <p:cNvPr id="47110" name="Picture 6" descr="http://www.ekobydleni.eu/i/kuku%C5%99ice1-517x690.jpg"/>
          <p:cNvPicPr>
            <a:picLocks noChangeAspect="1" noChangeArrowheads="1"/>
          </p:cNvPicPr>
          <p:nvPr/>
        </p:nvPicPr>
        <p:blipFill>
          <a:blip r:embed="rId4" cstate="print"/>
          <a:srcRect r="25886"/>
          <a:stretch>
            <a:fillRect/>
          </a:stretch>
        </p:blipFill>
        <p:spPr bwMode="auto">
          <a:xfrm>
            <a:off x="0" y="0"/>
            <a:ext cx="1547664" cy="2787003"/>
          </a:xfrm>
          <a:prstGeom prst="rect">
            <a:avLst/>
          </a:prstGeom>
          <a:noFill/>
        </p:spPr>
      </p:pic>
      <p:sp>
        <p:nvSpPr>
          <p:cNvPr id="7" name="TextovéPole 6"/>
          <p:cNvSpPr txBox="1"/>
          <p:nvPr/>
        </p:nvSpPr>
        <p:spPr>
          <a:xfrm>
            <a:off x="7656092" y="1268760"/>
            <a:ext cx="1487908" cy="246221"/>
          </a:xfrm>
          <a:prstGeom prst="rect">
            <a:avLst/>
          </a:prstGeom>
          <a:solidFill>
            <a:schemeClr val="accent6">
              <a:lumMod val="50000"/>
            </a:schemeClr>
          </a:solidFill>
        </p:spPr>
        <p:txBody>
          <a:bodyPr wrap="none" rtlCol="0">
            <a:spAutoFit/>
          </a:bodyPr>
          <a:lstStyle/>
          <a:p>
            <a:r>
              <a:rPr lang="cs-CZ" sz="1000" b="1" dirty="0" smtClean="0">
                <a:hlinkClick r:id="rId5"/>
              </a:rPr>
              <a:t>http://1url.cz/L68R</a:t>
            </a:r>
            <a:endParaRPr lang="cs-CZ" sz="1000" dirty="0"/>
          </a:p>
        </p:txBody>
      </p:sp>
      <p:sp>
        <p:nvSpPr>
          <p:cNvPr id="9" name="TextovéPole 8"/>
          <p:cNvSpPr txBox="1"/>
          <p:nvPr/>
        </p:nvSpPr>
        <p:spPr>
          <a:xfrm>
            <a:off x="0" y="2492896"/>
            <a:ext cx="1471878" cy="246221"/>
          </a:xfrm>
          <a:prstGeom prst="rect">
            <a:avLst/>
          </a:prstGeom>
          <a:solidFill>
            <a:schemeClr val="accent6">
              <a:lumMod val="50000"/>
            </a:schemeClr>
          </a:solidFill>
        </p:spPr>
        <p:txBody>
          <a:bodyPr wrap="none" rtlCol="0">
            <a:spAutoFit/>
          </a:bodyPr>
          <a:lstStyle/>
          <a:p>
            <a:r>
              <a:rPr lang="cs-CZ" sz="1000" b="1" dirty="0" smtClean="0">
                <a:hlinkClick r:id="rId6"/>
              </a:rPr>
              <a:t>http://1url.cz/A68a</a:t>
            </a:r>
            <a:endParaRPr lang="cs-CZ" sz="1000" dirty="0"/>
          </a:p>
        </p:txBody>
      </p:sp>
      <p:sp>
        <p:nvSpPr>
          <p:cNvPr id="10" name="TextovéPole 9"/>
          <p:cNvSpPr txBox="1"/>
          <p:nvPr/>
        </p:nvSpPr>
        <p:spPr>
          <a:xfrm>
            <a:off x="6156176" y="6453336"/>
            <a:ext cx="1422184" cy="246221"/>
          </a:xfrm>
          <a:prstGeom prst="rect">
            <a:avLst/>
          </a:prstGeom>
          <a:solidFill>
            <a:schemeClr val="accent6">
              <a:lumMod val="50000"/>
            </a:schemeClr>
          </a:solidFill>
        </p:spPr>
        <p:txBody>
          <a:bodyPr wrap="none" rtlCol="0">
            <a:spAutoFit/>
          </a:bodyPr>
          <a:lstStyle/>
          <a:p>
            <a:r>
              <a:rPr lang="cs-CZ" sz="1000" b="1" dirty="0" smtClean="0">
                <a:hlinkClick r:id="rId7"/>
              </a:rPr>
              <a:t>http://1url.cz/l683</a:t>
            </a:r>
            <a:endParaRPr lang="cs-CZ" sz="10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4" name="Picture 6" descr="https://upload.wikimedia.org/wikipedia/commons/thumb/e/e4/Koppen_World_Map_BWh.png/1920px-Koppen_World_Map_BWh.png"/>
          <p:cNvPicPr>
            <a:picLocks noChangeAspect="1" noChangeArrowheads="1"/>
          </p:cNvPicPr>
          <p:nvPr/>
        </p:nvPicPr>
        <p:blipFill>
          <a:blip r:embed="rId2" cstate="print"/>
          <a:srcRect b="21990"/>
          <a:stretch>
            <a:fillRect/>
          </a:stretch>
        </p:blipFill>
        <p:spPr bwMode="auto">
          <a:xfrm>
            <a:off x="6187247" y="0"/>
            <a:ext cx="2956753" cy="1412776"/>
          </a:xfrm>
          <a:prstGeom prst="rect">
            <a:avLst/>
          </a:prstGeom>
          <a:noFill/>
        </p:spPr>
      </p:pic>
      <p:pic>
        <p:nvPicPr>
          <p:cNvPr id="10242" name="Picture 2" descr="http://www.earthonlinemedia.com/ebooks/tpe_3e/images/lithosphere/eolian/desertification_africa_fao_11638.jpg"/>
          <p:cNvPicPr>
            <a:picLocks noChangeAspect="1" noChangeArrowheads="1"/>
          </p:cNvPicPr>
          <p:nvPr/>
        </p:nvPicPr>
        <p:blipFill>
          <a:blip r:embed="rId3" cstate="print"/>
          <a:srcRect/>
          <a:stretch>
            <a:fillRect/>
          </a:stretch>
        </p:blipFill>
        <p:spPr bwMode="auto">
          <a:xfrm>
            <a:off x="0" y="1283807"/>
            <a:ext cx="9144000" cy="5574193"/>
          </a:xfrm>
          <a:prstGeom prst="rect">
            <a:avLst/>
          </a:prstGeom>
          <a:noFill/>
        </p:spPr>
      </p:pic>
      <p:sp>
        <p:nvSpPr>
          <p:cNvPr id="2" name="Nadpis 1"/>
          <p:cNvSpPr>
            <a:spLocks noGrp="1"/>
          </p:cNvSpPr>
          <p:nvPr>
            <p:ph type="title"/>
          </p:nvPr>
        </p:nvSpPr>
        <p:spPr>
          <a:xfrm>
            <a:off x="301752" y="228600"/>
            <a:ext cx="5926432" cy="758952"/>
          </a:xfrm>
        </p:spPr>
        <p:txBody>
          <a:bodyPr/>
          <a:lstStyle/>
          <a:p>
            <a:r>
              <a:rPr lang="cs-CZ" b="1" dirty="0" smtClean="0"/>
              <a:t>Příklad – salinizace půdy</a:t>
            </a:r>
            <a:endParaRPr lang="cs-CZ" b="1" dirty="0"/>
          </a:p>
        </p:txBody>
      </p:sp>
      <p:sp>
        <p:nvSpPr>
          <p:cNvPr id="3" name="Zástupný symbol pro obsah 2"/>
          <p:cNvSpPr>
            <a:spLocks noGrp="1"/>
          </p:cNvSpPr>
          <p:nvPr>
            <p:ph sz="quarter" idx="1"/>
          </p:nvPr>
        </p:nvSpPr>
        <p:spPr>
          <a:xfrm>
            <a:off x="179512" y="1340768"/>
            <a:ext cx="8712968" cy="5184576"/>
          </a:xfrm>
          <a:noFill/>
        </p:spPr>
        <p:txBody>
          <a:bodyPr>
            <a:normAutofit/>
          </a:bodyPr>
          <a:lstStyle/>
          <a:p>
            <a:r>
              <a:rPr lang="cs-CZ" sz="2000" dirty="0" smtClean="0"/>
              <a:t>Zasolování půdy snižuje její kvalitu a tedy i úrodnost. </a:t>
            </a:r>
          </a:p>
          <a:p>
            <a:endParaRPr lang="cs-CZ" sz="2000" dirty="0" smtClean="0"/>
          </a:p>
          <a:p>
            <a:endParaRPr lang="cs-CZ" sz="2000" dirty="0" smtClean="0"/>
          </a:p>
          <a:p>
            <a:endParaRPr lang="cs-CZ" sz="2000" dirty="0" smtClean="0"/>
          </a:p>
          <a:p>
            <a:endParaRPr lang="cs-CZ" sz="2000" dirty="0" smtClean="0"/>
          </a:p>
          <a:p>
            <a:endParaRPr lang="cs-CZ" sz="2000" dirty="0" smtClean="0"/>
          </a:p>
          <a:p>
            <a:pPr>
              <a:buNone/>
            </a:pPr>
            <a:endParaRPr lang="cs-CZ" sz="2000" dirty="0" smtClean="0"/>
          </a:p>
          <a:p>
            <a:pPr>
              <a:buNone/>
            </a:pPr>
            <a:r>
              <a:rPr lang="cs-CZ" sz="2000" u="sng" dirty="0" smtClean="0"/>
              <a:t>Úkol:</a:t>
            </a:r>
            <a:r>
              <a:rPr lang="cs-CZ" sz="2000" dirty="0" smtClean="0"/>
              <a:t> pomocí fotografií a obrázků uvažuj </a:t>
            </a:r>
          </a:p>
          <a:p>
            <a:pPr>
              <a:buNone/>
            </a:pPr>
            <a:r>
              <a:rPr lang="cs-CZ" sz="2000" dirty="0" smtClean="0"/>
              <a:t>JAK, KDE a PROČ k tomuto jevu dochází.</a:t>
            </a:r>
            <a:endParaRPr lang="cs-CZ" sz="2000" dirty="0"/>
          </a:p>
        </p:txBody>
      </p:sp>
      <p:sp>
        <p:nvSpPr>
          <p:cNvPr id="7" name="TextovéPole 6"/>
          <p:cNvSpPr txBox="1"/>
          <p:nvPr/>
        </p:nvSpPr>
        <p:spPr>
          <a:xfrm>
            <a:off x="7622430" y="1052736"/>
            <a:ext cx="1521570" cy="246221"/>
          </a:xfrm>
          <a:prstGeom prst="rect">
            <a:avLst/>
          </a:prstGeom>
          <a:noFill/>
        </p:spPr>
        <p:txBody>
          <a:bodyPr wrap="none" rtlCol="0">
            <a:spAutoFit/>
          </a:bodyPr>
          <a:lstStyle/>
          <a:p>
            <a:pPr>
              <a:tabLst>
                <a:tab pos="450850" algn="l"/>
              </a:tabLst>
            </a:pPr>
            <a:r>
              <a:rPr lang="cs-CZ" sz="1000" b="1" dirty="0" smtClean="0">
                <a:hlinkClick r:id="rId4"/>
              </a:rPr>
              <a:t>http://1url.cz/H68D</a:t>
            </a:r>
            <a:endParaRPr lang="cs-CZ" sz="1000" dirty="0"/>
          </a:p>
        </p:txBody>
      </p:sp>
      <p:sp>
        <p:nvSpPr>
          <p:cNvPr id="9" name="TextovéPole 8"/>
          <p:cNvSpPr txBox="1"/>
          <p:nvPr/>
        </p:nvSpPr>
        <p:spPr>
          <a:xfrm>
            <a:off x="0" y="6611779"/>
            <a:ext cx="1479892" cy="246221"/>
          </a:xfrm>
          <a:prstGeom prst="rect">
            <a:avLst/>
          </a:prstGeom>
          <a:solidFill>
            <a:schemeClr val="accent6">
              <a:lumMod val="50000"/>
            </a:schemeClr>
          </a:solidFill>
        </p:spPr>
        <p:txBody>
          <a:bodyPr wrap="none" rtlCol="0">
            <a:spAutoFit/>
          </a:bodyPr>
          <a:lstStyle/>
          <a:p>
            <a:r>
              <a:rPr lang="cs-CZ" sz="1000" b="1" dirty="0" smtClean="0">
                <a:hlinkClick r:id="rId5"/>
              </a:rPr>
              <a:t>http://1url.cz/Y68Z</a:t>
            </a:r>
            <a:endParaRPr lang="cs-CZ" sz="1000" dirty="0"/>
          </a:p>
        </p:txBody>
      </p:sp>
      <p:pic>
        <p:nvPicPr>
          <p:cNvPr id="10244" name="Picture 4" descr="http://is.muni.cz/do/1499/el/estud/pedf/js10/antropog/web/img/obr124.jpg"/>
          <p:cNvPicPr>
            <a:picLocks noChangeAspect="1" noChangeArrowheads="1"/>
          </p:cNvPicPr>
          <p:nvPr/>
        </p:nvPicPr>
        <p:blipFill>
          <a:blip r:embed="rId6" cstate="print"/>
          <a:srcRect l="6714" t="5323" r="4699"/>
          <a:stretch>
            <a:fillRect/>
          </a:stretch>
        </p:blipFill>
        <p:spPr bwMode="auto">
          <a:xfrm>
            <a:off x="5759624" y="4005064"/>
            <a:ext cx="3384376" cy="2852936"/>
          </a:xfrm>
          <a:prstGeom prst="rect">
            <a:avLst/>
          </a:prstGeom>
          <a:ln>
            <a:noFill/>
          </a:ln>
          <a:effectLst>
            <a:softEdge rad="112500"/>
          </a:effectLst>
        </p:spPr>
      </p:pic>
      <p:sp>
        <p:nvSpPr>
          <p:cNvPr id="11" name="TextovéPole 10"/>
          <p:cNvSpPr txBox="1"/>
          <p:nvPr/>
        </p:nvSpPr>
        <p:spPr>
          <a:xfrm>
            <a:off x="5940152" y="6381328"/>
            <a:ext cx="1449436" cy="246221"/>
          </a:xfrm>
          <a:prstGeom prst="rect">
            <a:avLst/>
          </a:prstGeom>
          <a:solidFill>
            <a:schemeClr val="accent6">
              <a:lumMod val="50000"/>
            </a:schemeClr>
          </a:solidFill>
        </p:spPr>
        <p:txBody>
          <a:bodyPr wrap="none" rtlCol="0">
            <a:spAutoFit/>
          </a:bodyPr>
          <a:lstStyle/>
          <a:p>
            <a:r>
              <a:rPr lang="cs-CZ" sz="1000" b="1" dirty="0" smtClean="0">
                <a:hlinkClick r:id="rId7"/>
              </a:rPr>
              <a:t>http://1url.cz/j68U</a:t>
            </a:r>
            <a:endParaRPr lang="cs-CZ" sz="1000" dirty="0"/>
          </a:p>
        </p:txBody>
      </p:sp>
      <p:pic>
        <p:nvPicPr>
          <p:cNvPr id="12" name="Picture 2" descr="http://monda.eu/images/modules/environment/soil/4.jpg"/>
          <p:cNvPicPr>
            <a:picLocks noChangeAspect="1" noChangeArrowheads="1"/>
          </p:cNvPicPr>
          <p:nvPr/>
        </p:nvPicPr>
        <p:blipFill>
          <a:blip r:embed="rId8" cstate="print"/>
          <a:srcRect/>
          <a:stretch>
            <a:fillRect/>
          </a:stretch>
        </p:blipFill>
        <p:spPr bwMode="auto">
          <a:xfrm>
            <a:off x="6084168" y="1844824"/>
            <a:ext cx="3059832" cy="2039888"/>
          </a:xfrm>
          <a:prstGeom prst="rect">
            <a:avLst/>
          </a:prstGeom>
          <a:ln>
            <a:noFill/>
          </a:ln>
          <a:effectLst>
            <a:softEdge rad="112500"/>
          </a:effectLst>
        </p:spPr>
      </p:pic>
      <p:sp>
        <p:nvSpPr>
          <p:cNvPr id="13" name="TextovéPole 12"/>
          <p:cNvSpPr txBox="1"/>
          <p:nvPr/>
        </p:nvSpPr>
        <p:spPr>
          <a:xfrm>
            <a:off x="7524328" y="1988840"/>
            <a:ext cx="1435008" cy="246221"/>
          </a:xfrm>
          <a:prstGeom prst="rect">
            <a:avLst/>
          </a:prstGeom>
          <a:solidFill>
            <a:schemeClr val="accent6">
              <a:lumMod val="50000"/>
            </a:schemeClr>
          </a:solidFill>
        </p:spPr>
        <p:txBody>
          <a:bodyPr wrap="none" rtlCol="0">
            <a:spAutoFit/>
          </a:bodyPr>
          <a:lstStyle/>
          <a:p>
            <a:r>
              <a:rPr lang="cs-CZ" sz="1000" b="1" dirty="0" smtClean="0">
                <a:hlinkClick r:id="rId9"/>
              </a:rPr>
              <a:t>http://1url.cz/268I</a:t>
            </a:r>
            <a:endParaRPr lang="cs-CZ" sz="1000" dirty="0"/>
          </a:p>
        </p:txBody>
      </p:sp>
      <p:pic>
        <p:nvPicPr>
          <p:cNvPr id="10246" name="Picture 6" descr="http://www.vari.cz/res/data/049/005948_05_028326.gif?seek=1284698729"/>
          <p:cNvPicPr>
            <a:picLocks noChangeAspect="1" noChangeArrowheads="1"/>
          </p:cNvPicPr>
          <p:nvPr/>
        </p:nvPicPr>
        <p:blipFill>
          <a:blip r:embed="rId10" cstate="print"/>
          <a:srcRect/>
          <a:stretch>
            <a:fillRect/>
          </a:stretch>
        </p:blipFill>
        <p:spPr bwMode="auto">
          <a:xfrm>
            <a:off x="3203848" y="5157192"/>
            <a:ext cx="2561457" cy="1700808"/>
          </a:xfrm>
          <a:prstGeom prst="rect">
            <a:avLst/>
          </a:prstGeom>
          <a:ln>
            <a:noFill/>
          </a:ln>
          <a:effectLst>
            <a:softEdge rad="112500"/>
          </a:effectLst>
        </p:spPr>
      </p:pic>
      <p:sp>
        <p:nvSpPr>
          <p:cNvPr id="15" name="TextovéPole 14"/>
          <p:cNvSpPr txBox="1"/>
          <p:nvPr/>
        </p:nvSpPr>
        <p:spPr>
          <a:xfrm>
            <a:off x="4067944" y="5373216"/>
            <a:ext cx="1443024" cy="246221"/>
          </a:xfrm>
          <a:prstGeom prst="rect">
            <a:avLst/>
          </a:prstGeom>
          <a:solidFill>
            <a:schemeClr val="accent6">
              <a:lumMod val="50000"/>
            </a:schemeClr>
          </a:solidFill>
        </p:spPr>
        <p:txBody>
          <a:bodyPr wrap="none" rtlCol="0">
            <a:spAutoFit/>
          </a:bodyPr>
          <a:lstStyle/>
          <a:p>
            <a:r>
              <a:rPr lang="cs-CZ" sz="1000" b="1" dirty="0" smtClean="0">
                <a:hlinkClick r:id="rId11"/>
              </a:rPr>
              <a:t>http://1url.cz/e68v</a:t>
            </a:r>
            <a:endParaRPr lang="cs-CZ" sz="10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rmAutofit/>
          </a:bodyPr>
          <a:lstStyle/>
          <a:p>
            <a:r>
              <a:rPr lang="cs-CZ" sz="3000" b="1" dirty="0" smtClean="0">
                <a:solidFill>
                  <a:schemeClr val="tx1"/>
                </a:solidFill>
              </a:rPr>
              <a:t>Rozpracování a zařazení do výuky zeměpisu</a:t>
            </a:r>
            <a:endParaRPr lang="cs-CZ" sz="3000" b="1" dirty="0">
              <a:solidFill>
                <a:srgbClr val="FF0000"/>
              </a:solidFill>
            </a:endParaRPr>
          </a:p>
        </p:txBody>
      </p:sp>
      <p:sp>
        <p:nvSpPr>
          <p:cNvPr id="3" name="Zástupný symbol pro obsah 2"/>
          <p:cNvSpPr>
            <a:spLocks noGrp="1"/>
          </p:cNvSpPr>
          <p:nvPr>
            <p:ph sz="quarter" idx="1"/>
          </p:nvPr>
        </p:nvSpPr>
        <p:spPr>
          <a:xfrm>
            <a:off x="457200" y="1844824"/>
            <a:ext cx="5482952" cy="4680520"/>
          </a:xfrm>
        </p:spPr>
        <p:txBody>
          <a:bodyPr/>
          <a:lstStyle/>
          <a:p>
            <a:pPr lvl="0"/>
            <a:r>
              <a:rPr lang="cs-CZ" sz="2400" b="1" dirty="0" smtClean="0"/>
              <a:t>Analyzovat</a:t>
            </a:r>
            <a:r>
              <a:rPr lang="cs-CZ" sz="2400" dirty="0" smtClean="0"/>
              <a:t>, jak zastavěná plocha mění a ovlivňuje přírodní prostředí (změna hydrického režimu, degradace půd, úbytek zeleně) a </a:t>
            </a:r>
            <a:r>
              <a:rPr lang="cs-CZ" sz="2400" b="1" dirty="0" smtClean="0"/>
              <a:t>identifikovat</a:t>
            </a:r>
            <a:r>
              <a:rPr lang="cs-CZ" sz="2400" dirty="0" smtClean="0"/>
              <a:t> tyto změny.</a:t>
            </a:r>
          </a:p>
        </p:txBody>
      </p:sp>
      <p:pic>
        <p:nvPicPr>
          <p:cNvPr id="2053" name="Picture 5" descr="C:\Documents and Settings\Aleš Ruda\Local Settings\Temporary Internet Files\Content.IE5\I6CHDXW3\africa-globe[1].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300192" y="3789040"/>
            <a:ext cx="2275553" cy="2257052"/>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Příklad – betonové kolosy</a:t>
            </a:r>
            <a:endParaRPr lang="cs-CZ" b="1" dirty="0"/>
          </a:p>
        </p:txBody>
      </p:sp>
      <p:sp>
        <p:nvSpPr>
          <p:cNvPr id="3" name="Zástupný symbol pro obsah 2"/>
          <p:cNvSpPr>
            <a:spLocks noGrp="1"/>
          </p:cNvSpPr>
          <p:nvPr>
            <p:ph sz="quarter" idx="1"/>
          </p:nvPr>
        </p:nvSpPr>
        <p:spPr/>
        <p:txBody>
          <a:bodyPr>
            <a:normAutofit/>
          </a:bodyPr>
          <a:lstStyle/>
          <a:p>
            <a:r>
              <a:rPr lang="cs-CZ" sz="2000" dirty="0" smtClean="0"/>
              <a:t>V Soulu (hlavním městě Jižní Koreje, vlevo) žije kolem 24 milionů lidí. Podobně je tomu v </a:t>
            </a:r>
            <a:r>
              <a:rPr lang="cs-CZ" sz="2000" dirty="0" err="1" smtClean="0"/>
              <a:t>Sao</a:t>
            </a:r>
            <a:r>
              <a:rPr lang="cs-CZ" sz="2000" dirty="0" smtClean="0"/>
              <a:t> </a:t>
            </a:r>
            <a:r>
              <a:rPr lang="cs-CZ" sz="2000" dirty="0" err="1" smtClean="0"/>
              <a:t>Paolu</a:t>
            </a:r>
            <a:r>
              <a:rPr lang="cs-CZ" sz="2000" dirty="0" smtClean="0"/>
              <a:t> (vpravo), největším městě Jižní Ameriky, kde jich žije přes 21 milionů.</a:t>
            </a:r>
          </a:p>
          <a:p>
            <a:endParaRPr lang="cs-CZ" sz="2000" dirty="0" smtClean="0"/>
          </a:p>
          <a:p>
            <a:pPr>
              <a:buNone/>
            </a:pPr>
            <a:r>
              <a:rPr lang="cs-CZ" sz="2000" u="sng" dirty="0" smtClean="0"/>
              <a:t>Úkol:</a:t>
            </a:r>
            <a:r>
              <a:rPr lang="cs-CZ" sz="2000" dirty="0" smtClean="0"/>
              <a:t>  již z fotografií je vidět, kolik prostoru zabírá zástavba a kolik bylo ponecháno zeleni. Jaké důsledky to má na ovzduší (počasí), půdu, přítomnost živočichů (ptáky, hlodavce,...), lidské aktivity apod.</a:t>
            </a:r>
          </a:p>
          <a:p>
            <a:endParaRPr lang="cs-CZ" sz="2000" dirty="0"/>
          </a:p>
        </p:txBody>
      </p:sp>
      <p:pic>
        <p:nvPicPr>
          <p:cNvPr id="6146" name="Picture 2" descr="http://www.globaltravelerusa.com/wp-content/uploads/2013/02/SaoPauloMar1.jpg"/>
          <p:cNvPicPr>
            <a:picLocks noChangeAspect="1" noChangeArrowheads="1"/>
          </p:cNvPicPr>
          <p:nvPr/>
        </p:nvPicPr>
        <p:blipFill>
          <a:blip r:embed="rId2" cstate="print"/>
          <a:srcRect/>
          <a:stretch>
            <a:fillRect/>
          </a:stretch>
        </p:blipFill>
        <p:spPr bwMode="auto">
          <a:xfrm>
            <a:off x="3652528" y="3861048"/>
            <a:ext cx="5491472" cy="2996952"/>
          </a:xfrm>
          <a:prstGeom prst="rect">
            <a:avLst/>
          </a:prstGeom>
          <a:noFill/>
        </p:spPr>
      </p:pic>
      <p:sp>
        <p:nvSpPr>
          <p:cNvPr id="7" name="TextovéPole 6"/>
          <p:cNvSpPr txBox="1"/>
          <p:nvPr/>
        </p:nvSpPr>
        <p:spPr>
          <a:xfrm>
            <a:off x="3995936" y="6611779"/>
            <a:ext cx="1460656" cy="246221"/>
          </a:xfrm>
          <a:prstGeom prst="rect">
            <a:avLst/>
          </a:prstGeom>
          <a:solidFill>
            <a:schemeClr val="accent6">
              <a:lumMod val="50000"/>
            </a:schemeClr>
          </a:solidFill>
        </p:spPr>
        <p:txBody>
          <a:bodyPr wrap="none" rtlCol="0">
            <a:spAutoFit/>
          </a:bodyPr>
          <a:lstStyle/>
          <a:p>
            <a:r>
              <a:rPr lang="cs-CZ" sz="1000" b="1" dirty="0" smtClean="0">
                <a:hlinkClick r:id="rId3"/>
              </a:rPr>
              <a:t>http://1url.cz/8685</a:t>
            </a:r>
            <a:endParaRPr lang="cs-CZ" sz="1000" dirty="0"/>
          </a:p>
        </p:txBody>
      </p:sp>
      <p:pic>
        <p:nvPicPr>
          <p:cNvPr id="6148" name="Picture 4" descr="http://cdn3.benzinga.com/files/imagecache/1024x768xUP/images/story/2012/screen_shot_2015-02-28_at_7.30.48_pm.png"/>
          <p:cNvPicPr>
            <a:picLocks noChangeAspect="1" noChangeArrowheads="1"/>
          </p:cNvPicPr>
          <p:nvPr/>
        </p:nvPicPr>
        <p:blipFill>
          <a:blip r:embed="rId4" cstate="print"/>
          <a:srcRect/>
          <a:stretch>
            <a:fillRect/>
          </a:stretch>
        </p:blipFill>
        <p:spPr bwMode="auto">
          <a:xfrm>
            <a:off x="0" y="3861048"/>
            <a:ext cx="3995936" cy="2996952"/>
          </a:xfrm>
          <a:prstGeom prst="rect">
            <a:avLst/>
          </a:prstGeom>
          <a:noFill/>
        </p:spPr>
      </p:pic>
      <p:sp>
        <p:nvSpPr>
          <p:cNvPr id="9" name="TextovéPole 8"/>
          <p:cNvSpPr txBox="1"/>
          <p:nvPr/>
        </p:nvSpPr>
        <p:spPr>
          <a:xfrm>
            <a:off x="0" y="6611779"/>
            <a:ext cx="1487908" cy="246221"/>
          </a:xfrm>
          <a:prstGeom prst="rect">
            <a:avLst/>
          </a:prstGeom>
          <a:solidFill>
            <a:schemeClr val="accent6">
              <a:lumMod val="50000"/>
            </a:schemeClr>
          </a:solidFill>
        </p:spPr>
        <p:txBody>
          <a:bodyPr wrap="none" rtlCol="0">
            <a:spAutoFit/>
          </a:bodyPr>
          <a:lstStyle/>
          <a:p>
            <a:r>
              <a:rPr lang="cs-CZ" sz="1000" b="1" dirty="0" smtClean="0">
                <a:hlinkClick r:id="rId5"/>
              </a:rPr>
              <a:t>http://1url.cz/D689</a:t>
            </a:r>
            <a:endParaRPr lang="cs-CZ" sz="10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08720"/>
          </a:xfrm>
        </p:spPr>
        <p:txBody>
          <a:bodyPr>
            <a:normAutofit/>
          </a:bodyPr>
          <a:lstStyle/>
          <a:p>
            <a:r>
              <a:rPr lang="cs-CZ" sz="3000" b="1" dirty="0" smtClean="0">
                <a:solidFill>
                  <a:schemeClr val="tx1"/>
                </a:solidFill>
              </a:rPr>
              <a:t>Rozpracování a zařazení do výuky zeměpisu</a:t>
            </a:r>
            <a:endParaRPr lang="cs-CZ" sz="3000" b="1" dirty="0">
              <a:solidFill>
                <a:srgbClr val="FF0000"/>
              </a:solidFill>
            </a:endParaRPr>
          </a:p>
        </p:txBody>
      </p:sp>
      <p:sp>
        <p:nvSpPr>
          <p:cNvPr id="3" name="Zástupný symbol pro obsah 2"/>
          <p:cNvSpPr>
            <a:spLocks noGrp="1"/>
          </p:cNvSpPr>
          <p:nvPr>
            <p:ph sz="quarter" idx="1"/>
          </p:nvPr>
        </p:nvSpPr>
        <p:spPr>
          <a:xfrm>
            <a:off x="457200" y="1844824"/>
            <a:ext cx="5482952" cy="4680520"/>
          </a:xfrm>
        </p:spPr>
        <p:txBody>
          <a:bodyPr/>
          <a:lstStyle/>
          <a:p>
            <a:r>
              <a:rPr lang="cs-CZ" sz="2400" b="1" dirty="0" smtClean="0"/>
              <a:t>Analyzovat</a:t>
            </a:r>
            <a:r>
              <a:rPr lang="cs-CZ" sz="2400" dirty="0" smtClean="0"/>
              <a:t> pozitivní způsoby lidské činnosti na přírodní prostředí (např. ochrana zeleně, obnovování mokřadů, zalesňování).</a:t>
            </a:r>
            <a:endParaRPr lang="cs-CZ" sz="2400" dirty="0"/>
          </a:p>
        </p:txBody>
      </p:sp>
      <p:pic>
        <p:nvPicPr>
          <p:cNvPr id="2053" name="Picture 5" descr="C:\Documents and Settings\Aleš Ruda\Local Settings\Temporary Internet Files\Content.IE5\I6CHDXW3\africa-globe[1].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300192" y="3789040"/>
            <a:ext cx="2275553" cy="2257052"/>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bohemiaorientalis.cz/wp-content/uploads/2013/05/Halin-IMG_8155.jpg"/>
          <p:cNvPicPr>
            <a:picLocks noChangeAspect="1" noChangeArrowheads="1"/>
          </p:cNvPicPr>
          <p:nvPr/>
        </p:nvPicPr>
        <p:blipFill>
          <a:blip r:embed="rId2" cstate="print"/>
          <a:srcRect/>
          <a:stretch>
            <a:fillRect/>
          </a:stretch>
        </p:blipFill>
        <p:spPr bwMode="auto">
          <a:xfrm>
            <a:off x="0" y="1268760"/>
            <a:ext cx="9144000" cy="5589240"/>
          </a:xfrm>
          <a:prstGeom prst="rect">
            <a:avLst/>
          </a:prstGeom>
          <a:noFill/>
        </p:spPr>
      </p:pic>
      <p:sp>
        <p:nvSpPr>
          <p:cNvPr id="2" name="Nadpis 1"/>
          <p:cNvSpPr>
            <a:spLocks noGrp="1"/>
          </p:cNvSpPr>
          <p:nvPr>
            <p:ph type="title"/>
          </p:nvPr>
        </p:nvSpPr>
        <p:spPr/>
        <p:txBody>
          <a:bodyPr/>
          <a:lstStyle/>
          <a:p>
            <a:r>
              <a:rPr lang="cs-CZ" b="1" dirty="0" smtClean="0"/>
              <a:t>Příklad – zalesňování</a:t>
            </a:r>
            <a:endParaRPr lang="cs-CZ" b="1" dirty="0"/>
          </a:p>
        </p:txBody>
      </p:sp>
      <p:sp>
        <p:nvSpPr>
          <p:cNvPr id="3" name="Zástupný symbol pro obsah 2"/>
          <p:cNvSpPr>
            <a:spLocks noGrp="1"/>
          </p:cNvSpPr>
          <p:nvPr>
            <p:ph sz="quarter" idx="1"/>
          </p:nvPr>
        </p:nvSpPr>
        <p:spPr>
          <a:xfrm>
            <a:off x="0" y="1340768"/>
            <a:ext cx="3046112" cy="3168352"/>
          </a:xfrm>
        </p:spPr>
        <p:txBody>
          <a:bodyPr>
            <a:normAutofit/>
          </a:bodyPr>
          <a:lstStyle/>
          <a:p>
            <a:pPr>
              <a:buNone/>
            </a:pPr>
            <a:r>
              <a:rPr lang="cs-CZ" sz="2000" u="sng" dirty="0" smtClean="0">
                <a:solidFill>
                  <a:schemeClr val="bg1"/>
                </a:solidFill>
              </a:rPr>
              <a:t>Úkol:</a:t>
            </a:r>
            <a:r>
              <a:rPr lang="cs-CZ" sz="2000" dirty="0" smtClean="0">
                <a:solidFill>
                  <a:schemeClr val="bg1"/>
                </a:solidFill>
              </a:rPr>
              <a:t> jakými způsoby se pečuje o les? Je vhodné vyčistit les od všech větví a padlých stromů? Proč?</a:t>
            </a:r>
            <a:endParaRPr lang="cs-CZ" sz="2000" dirty="0">
              <a:solidFill>
                <a:schemeClr val="bg1"/>
              </a:solidFill>
            </a:endParaRPr>
          </a:p>
        </p:txBody>
      </p:sp>
      <p:pic>
        <p:nvPicPr>
          <p:cNvPr id="3076" name="Picture 4" descr="http://www.pardubice.eu/runtime/cache/images/lightbox/dsc_0067-kopie.jpg"/>
          <p:cNvPicPr>
            <a:picLocks noChangeAspect="1" noChangeArrowheads="1"/>
          </p:cNvPicPr>
          <p:nvPr/>
        </p:nvPicPr>
        <p:blipFill>
          <a:blip r:embed="rId3" cstate="print"/>
          <a:srcRect/>
          <a:stretch>
            <a:fillRect/>
          </a:stretch>
        </p:blipFill>
        <p:spPr bwMode="auto">
          <a:xfrm>
            <a:off x="5361217" y="1268760"/>
            <a:ext cx="3782783" cy="2520280"/>
          </a:xfrm>
          <a:prstGeom prst="rect">
            <a:avLst/>
          </a:prstGeom>
          <a:ln>
            <a:noFill/>
          </a:ln>
          <a:effectLst>
            <a:softEdge rad="112500"/>
          </a:effectLst>
        </p:spPr>
      </p:pic>
      <p:sp>
        <p:nvSpPr>
          <p:cNvPr id="8" name="TextovéPole 7"/>
          <p:cNvSpPr txBox="1"/>
          <p:nvPr/>
        </p:nvSpPr>
        <p:spPr>
          <a:xfrm>
            <a:off x="5580112" y="3356992"/>
            <a:ext cx="1455848" cy="246221"/>
          </a:xfrm>
          <a:prstGeom prst="rect">
            <a:avLst/>
          </a:prstGeom>
          <a:solidFill>
            <a:schemeClr val="accent6">
              <a:lumMod val="50000"/>
            </a:schemeClr>
          </a:solidFill>
        </p:spPr>
        <p:txBody>
          <a:bodyPr wrap="none" rtlCol="0">
            <a:spAutoFit/>
          </a:bodyPr>
          <a:lstStyle/>
          <a:p>
            <a:r>
              <a:rPr lang="cs-CZ" sz="1000" b="1" dirty="0" smtClean="0">
                <a:hlinkClick r:id="rId4"/>
              </a:rPr>
              <a:t>http://1url.cz/068c</a:t>
            </a:r>
            <a:endParaRPr lang="cs-CZ" sz="1000" dirty="0"/>
          </a:p>
        </p:txBody>
      </p:sp>
      <p:sp>
        <p:nvSpPr>
          <p:cNvPr id="9" name="TextovéPole 8"/>
          <p:cNvSpPr txBox="1"/>
          <p:nvPr/>
        </p:nvSpPr>
        <p:spPr>
          <a:xfrm>
            <a:off x="0" y="6611779"/>
            <a:ext cx="1475084" cy="246221"/>
          </a:xfrm>
          <a:prstGeom prst="rect">
            <a:avLst/>
          </a:prstGeom>
          <a:solidFill>
            <a:schemeClr val="accent6">
              <a:lumMod val="50000"/>
            </a:schemeClr>
          </a:solidFill>
        </p:spPr>
        <p:txBody>
          <a:bodyPr wrap="none" rtlCol="0">
            <a:spAutoFit/>
          </a:bodyPr>
          <a:lstStyle/>
          <a:p>
            <a:r>
              <a:rPr lang="cs-CZ" sz="1000" b="1" dirty="0" smtClean="0">
                <a:hlinkClick r:id="rId5"/>
              </a:rPr>
              <a:t>http://1url.cz/668Y</a:t>
            </a:r>
            <a:endParaRPr lang="cs-CZ" sz="10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Příklad – čištění jezírek</a:t>
            </a:r>
            <a:endParaRPr lang="cs-CZ" b="1" dirty="0"/>
          </a:p>
        </p:txBody>
      </p:sp>
      <p:sp>
        <p:nvSpPr>
          <p:cNvPr id="3" name="Zástupný symbol pro obsah 2"/>
          <p:cNvSpPr>
            <a:spLocks noGrp="1"/>
          </p:cNvSpPr>
          <p:nvPr>
            <p:ph sz="quarter" idx="1"/>
          </p:nvPr>
        </p:nvSpPr>
        <p:spPr/>
        <p:txBody>
          <a:bodyPr>
            <a:normAutofit/>
          </a:bodyPr>
          <a:lstStyle/>
          <a:p>
            <a:r>
              <a:rPr lang="cs-CZ" sz="2000" dirty="0" smtClean="0"/>
              <a:t>Projekt přeshraniční spolupráce pomohl vyčistit jezírko u obce Rudice.</a:t>
            </a:r>
          </a:p>
          <a:p>
            <a:pPr>
              <a:buNone/>
            </a:pPr>
            <a:r>
              <a:rPr lang="cs-CZ" sz="2000" u="sng" dirty="0" smtClean="0"/>
              <a:t>Úkol:</a:t>
            </a:r>
            <a:r>
              <a:rPr lang="cs-CZ" sz="2000" dirty="0" smtClean="0"/>
              <a:t> navrhni způsoby pozitivního zacházení s různými jinými biotopy.</a:t>
            </a:r>
            <a:endParaRPr lang="cs-CZ" sz="2000" dirty="0"/>
          </a:p>
        </p:txBody>
      </p:sp>
      <p:pic>
        <p:nvPicPr>
          <p:cNvPr id="57346" name="Picture 2" descr="http://g.denik.cz/67/3a/5326074-rudice-projekt-human_galerie-980.jpg"/>
          <p:cNvPicPr>
            <a:picLocks noChangeAspect="1" noChangeArrowheads="1"/>
          </p:cNvPicPr>
          <p:nvPr/>
        </p:nvPicPr>
        <p:blipFill>
          <a:blip r:embed="rId3" cstate="print"/>
          <a:srcRect t="27181"/>
          <a:stretch>
            <a:fillRect/>
          </a:stretch>
        </p:blipFill>
        <p:spPr bwMode="auto">
          <a:xfrm>
            <a:off x="0" y="2420888"/>
            <a:ext cx="9144608" cy="4437112"/>
          </a:xfrm>
          <a:prstGeom prst="rect">
            <a:avLst/>
          </a:prstGeom>
          <a:noFill/>
        </p:spPr>
      </p:pic>
      <p:sp>
        <p:nvSpPr>
          <p:cNvPr id="5" name="TextovéPole 4"/>
          <p:cNvSpPr txBox="1"/>
          <p:nvPr/>
        </p:nvSpPr>
        <p:spPr>
          <a:xfrm>
            <a:off x="0" y="6611779"/>
            <a:ext cx="1447832" cy="246221"/>
          </a:xfrm>
          <a:prstGeom prst="rect">
            <a:avLst/>
          </a:prstGeom>
          <a:solidFill>
            <a:schemeClr val="accent6">
              <a:lumMod val="50000"/>
            </a:schemeClr>
          </a:solidFill>
        </p:spPr>
        <p:txBody>
          <a:bodyPr wrap="none" rtlCol="0">
            <a:spAutoFit/>
          </a:bodyPr>
          <a:lstStyle/>
          <a:p>
            <a:r>
              <a:rPr lang="cs-CZ" sz="1000" b="1" dirty="0" smtClean="0">
                <a:hlinkClick r:id="rId4"/>
              </a:rPr>
              <a:t>http://1url.cz/168n</a:t>
            </a:r>
            <a:endParaRPr lang="cs-CZ" sz="1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Troubky 1997</a:t>
            </a:r>
            <a:endParaRPr lang="cs-CZ" dirty="0"/>
          </a:p>
        </p:txBody>
      </p:sp>
      <p:pic>
        <p:nvPicPr>
          <p:cNvPr id="4" name="Zástupný symbol pro obsah 3"/>
          <p:cNvPicPr>
            <a:picLocks noGrp="1" noChangeAspect="1"/>
          </p:cNvPicPr>
          <p:nvPr>
            <p:ph sz="quarter" idx="1"/>
          </p:nvPr>
        </p:nvPicPr>
        <p:blipFill rotWithShape="1">
          <a:blip r:embed="rId2" cstate="print"/>
          <a:srcRect t="2224" b="3278"/>
          <a:stretch/>
        </p:blipFill>
        <p:spPr>
          <a:xfrm>
            <a:off x="1547664" y="1628799"/>
            <a:ext cx="6264696" cy="4736046"/>
          </a:xfrm>
          <a:prstGeom prst="rect">
            <a:avLst/>
          </a:prstGeom>
        </p:spPr>
      </p:pic>
    </p:spTree>
    <p:extLst>
      <p:ext uri="{BB962C8B-B14F-4D97-AF65-F5344CB8AC3E}">
        <p14:creationId xmlns:p14="http://schemas.microsoft.com/office/powerpoint/2010/main" xmlns="" val="1566947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Povodeň 2010</a:t>
            </a:r>
            <a:endParaRPr lang="cs-CZ" dirty="0"/>
          </a:p>
        </p:txBody>
      </p:sp>
      <p:pic>
        <p:nvPicPr>
          <p:cNvPr id="1026" name="Picture 2" descr="DSC00112"/>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05744" y="1527175"/>
            <a:ext cx="6096000"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28194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Příčiny</a:t>
            </a:r>
            <a:endParaRPr lang="cs-CZ" dirty="0"/>
          </a:p>
        </p:txBody>
      </p:sp>
      <p:sp>
        <p:nvSpPr>
          <p:cNvPr id="3" name="Zástupný symbol pro obsah 2"/>
          <p:cNvSpPr>
            <a:spLocks noGrp="1"/>
          </p:cNvSpPr>
          <p:nvPr>
            <p:ph sz="quarter" idx="1"/>
          </p:nvPr>
        </p:nvSpPr>
        <p:spPr/>
        <p:txBody>
          <a:bodyPr/>
          <a:lstStyle/>
          <a:p>
            <a:r>
              <a:rPr lang="cs-CZ" dirty="0" smtClean="0"/>
              <a:t>Jednou z příčin jsou antropogenní zásahy člověka do krajiny;</a:t>
            </a:r>
          </a:p>
          <a:p>
            <a:r>
              <a:rPr lang="cs-CZ" dirty="0" smtClean="0"/>
              <a:t>Změny ve využití ploch – zabetonování, zpevnění ploch;</a:t>
            </a:r>
          </a:p>
          <a:p>
            <a:r>
              <a:rPr lang="cs-CZ" dirty="0" smtClean="0"/>
              <a:t>Rychlý odtok;</a:t>
            </a:r>
          </a:p>
          <a:p>
            <a:r>
              <a:rPr lang="cs-CZ" dirty="0" smtClean="0"/>
              <a:t>Špatný stav čištění odpadních vod;</a:t>
            </a:r>
          </a:p>
          <a:p>
            <a:r>
              <a:rPr lang="cs-CZ" dirty="0" smtClean="0"/>
              <a:t>Absence vsakování.</a:t>
            </a:r>
          </a:p>
          <a:p>
            <a:pPr marL="0" indent="0">
              <a:buNone/>
            </a:pPr>
            <a:r>
              <a:rPr lang="cs-CZ" dirty="0" smtClean="0"/>
              <a:t>SOUČASNÝ STAV – BUDOVÁNÍ ODDĚLENÉ KANALIZACE.</a:t>
            </a:r>
            <a:endParaRPr lang="cs-CZ" dirty="0"/>
          </a:p>
        </p:txBody>
      </p:sp>
    </p:spTree>
    <p:extLst>
      <p:ext uri="{BB962C8B-B14F-4D97-AF65-F5344CB8AC3E}">
        <p14:creationId xmlns:p14="http://schemas.microsoft.com/office/powerpoint/2010/main" xmlns="" val="2372060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Pojmy, souvislosti a geografie</a:t>
            </a:r>
            <a:endParaRPr lang="cs-CZ" dirty="0"/>
          </a:p>
        </p:txBody>
      </p:sp>
      <p:sp>
        <p:nvSpPr>
          <p:cNvPr id="3" name="Zástupný symbol pro obsah 2"/>
          <p:cNvSpPr>
            <a:spLocks noGrp="1"/>
          </p:cNvSpPr>
          <p:nvPr>
            <p:ph sz="quarter" idx="1"/>
          </p:nvPr>
        </p:nvSpPr>
        <p:spPr/>
        <p:txBody>
          <a:bodyPr>
            <a:normAutofit/>
          </a:bodyPr>
          <a:lstStyle/>
          <a:p>
            <a:r>
              <a:rPr lang="cs-CZ" dirty="0" smtClean="0"/>
              <a:t>Emise</a:t>
            </a:r>
          </a:p>
          <a:p>
            <a:r>
              <a:rPr lang="cs-CZ" dirty="0" smtClean="0"/>
              <a:t>Imise</a:t>
            </a:r>
          </a:p>
          <a:p>
            <a:r>
              <a:rPr lang="cs-CZ" dirty="0" err="1" smtClean="0"/>
              <a:t>Topoklima</a:t>
            </a:r>
            <a:endParaRPr lang="cs-CZ" dirty="0" smtClean="0"/>
          </a:p>
          <a:p>
            <a:r>
              <a:rPr lang="cs-CZ" dirty="0" smtClean="0"/>
              <a:t>Změna využití ploch</a:t>
            </a:r>
          </a:p>
          <a:p>
            <a:r>
              <a:rPr lang="cs-CZ" dirty="0" smtClean="0"/>
              <a:t>Vliv na zdraví obyvatel</a:t>
            </a:r>
          </a:p>
          <a:p>
            <a:pPr marL="0" indent="0">
              <a:buNone/>
            </a:pPr>
            <a:endParaRPr lang="cs-CZ" dirty="0"/>
          </a:p>
        </p:txBody>
      </p:sp>
    </p:spTree>
    <p:extLst>
      <p:ext uri="{BB962C8B-B14F-4D97-AF65-F5344CB8AC3E}">
        <p14:creationId xmlns:p14="http://schemas.microsoft.com/office/powerpoint/2010/main" xmlns="" val="3329507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3.cn.cz/1394637950_P2014031206614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836712"/>
            <a:ext cx="8438120" cy="5616624"/>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Lst>
        </p:spPr>
      </p:pic>
      <p:sp>
        <p:nvSpPr>
          <p:cNvPr id="4" name="TextovéPole 3"/>
          <p:cNvSpPr txBox="1"/>
          <p:nvPr/>
        </p:nvSpPr>
        <p:spPr>
          <a:xfrm>
            <a:off x="1763688" y="332656"/>
            <a:ext cx="4752528" cy="369332"/>
          </a:xfrm>
          <a:prstGeom prst="rect">
            <a:avLst/>
          </a:prstGeom>
          <a:noFill/>
        </p:spPr>
        <p:txBody>
          <a:bodyPr wrap="square" rtlCol="0">
            <a:spAutoFit/>
          </a:bodyPr>
          <a:lstStyle/>
          <a:p>
            <a:r>
              <a:rPr lang="cs-CZ" dirty="0" smtClean="0"/>
              <a:t>Zpevňování povrchu</a:t>
            </a:r>
            <a:endParaRPr lang="cs-CZ" dirty="0"/>
          </a:p>
        </p:txBody>
      </p:sp>
    </p:spTree>
    <p:extLst>
      <p:ext uri="{BB962C8B-B14F-4D97-AF65-F5344CB8AC3E}">
        <p14:creationId xmlns:p14="http://schemas.microsoft.com/office/powerpoint/2010/main" xmlns="" val="268661623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dministrativní">
  <a:themeElements>
    <a:clrScheme name="To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dministrativní">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dministrativní">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1258</TotalTime>
  <Words>1698</Words>
  <Application>Microsoft Office PowerPoint</Application>
  <PresentationFormat>Předvádění na obrazovce (4:3)</PresentationFormat>
  <Paragraphs>205</Paragraphs>
  <Slides>46</Slides>
  <Notes>16</Notes>
  <HiddenSlides>0</HiddenSlides>
  <MMClips>0</MMClips>
  <ScaleCrop>false</ScaleCrop>
  <HeadingPairs>
    <vt:vector size="4" baseType="variant">
      <vt:variant>
        <vt:lpstr>Motiv</vt:lpstr>
      </vt:variant>
      <vt:variant>
        <vt:i4>1</vt:i4>
      </vt:variant>
      <vt:variant>
        <vt:lpstr>Nadpisy snímků</vt:lpstr>
      </vt:variant>
      <vt:variant>
        <vt:i4>46</vt:i4>
      </vt:variant>
    </vt:vector>
  </HeadingPairs>
  <TitlesOfParts>
    <vt:vector size="47" baseType="lpstr">
      <vt:lpstr>Administrativní</vt:lpstr>
      <vt:lpstr>Geografie</vt:lpstr>
      <vt:lpstr>Postavení geografie v systému přírodních věd</vt:lpstr>
      <vt:lpstr>Geografická rizika – prof. Demek</vt:lpstr>
      <vt:lpstr>Historická paměť</vt:lpstr>
      <vt:lpstr>Troubky 1997</vt:lpstr>
      <vt:lpstr>Povodeň 2010</vt:lpstr>
      <vt:lpstr>Příčiny</vt:lpstr>
      <vt:lpstr>Pojmy, souvislosti a geografie</vt:lpstr>
      <vt:lpstr>Snímek 9</vt:lpstr>
      <vt:lpstr>Snímek 10</vt:lpstr>
      <vt:lpstr>Snímek 11</vt:lpstr>
      <vt:lpstr>Snímek 12</vt:lpstr>
      <vt:lpstr>Snímek 13</vt:lpstr>
      <vt:lpstr>Slovníček pojmů</vt:lpstr>
      <vt:lpstr>Slovníček pojmů</vt:lpstr>
      <vt:lpstr>Slovníček pojmů</vt:lpstr>
      <vt:lpstr>Slovníček pojmů</vt:lpstr>
      <vt:lpstr>GEOGRAFIE a ŽIVOTNÍ PROSTŘEDÍ (Vybráno z geografických standardů - NGS)  </vt:lpstr>
      <vt:lpstr>Téma 1: Změny přírodního prostředí</vt:lpstr>
      <vt:lpstr>Rozpracování a zařazení do výuky zeměpisu</vt:lpstr>
      <vt:lpstr>Příklad – přehrada na řece Svratce, Brno </vt:lpstr>
      <vt:lpstr>Rozpracování a zařazení do výuky zeměpisu</vt:lpstr>
      <vt:lpstr>Příklad - odlesňování</vt:lpstr>
      <vt:lpstr>Příklad – půdní eroze</vt:lpstr>
      <vt:lpstr>Příklad – zanášení řek</vt:lpstr>
      <vt:lpstr>Rozpracování a zařazení do výuky zeměpisu</vt:lpstr>
      <vt:lpstr>Příklad – kyselé deště</vt:lpstr>
      <vt:lpstr>Příklad – smog ve městech</vt:lpstr>
      <vt:lpstr>Téma 2: Využívání technologií</vt:lpstr>
      <vt:lpstr>Rozpracování a zařazení do výuky zeměpisu</vt:lpstr>
      <vt:lpstr>Rozpracování a zařazení do výuky zeměpisu</vt:lpstr>
      <vt:lpstr>Příklad – exhaláty letadel</vt:lpstr>
      <vt:lpstr>Příklad – exhaláty z výfuků automobilů</vt:lpstr>
      <vt:lpstr>Příklad – typy silnic</vt:lpstr>
      <vt:lpstr>Rozpracování a zařazení do výuky zeměpisu</vt:lpstr>
      <vt:lpstr>Snímek 36</vt:lpstr>
      <vt:lpstr>Téma 3: Využívání technologií</vt:lpstr>
      <vt:lpstr>Rozpracování a zařazení do výuky zeměpisu</vt:lpstr>
      <vt:lpstr>Příklad –  okyselování půd</vt:lpstr>
      <vt:lpstr>Příklad – půdní eroze</vt:lpstr>
      <vt:lpstr>Příklad – salinizace půdy</vt:lpstr>
      <vt:lpstr>Rozpracování a zařazení do výuky zeměpisu</vt:lpstr>
      <vt:lpstr>Příklad – betonové kolosy</vt:lpstr>
      <vt:lpstr>Rozpracování a zařazení do výuky zeměpisu</vt:lpstr>
      <vt:lpstr>Příklad – zalesňování</vt:lpstr>
      <vt:lpstr>Příklad – čištění jezírek</vt:lpstr>
    </vt:vector>
  </TitlesOfParts>
  <Company>Pedagogicka fakulta MU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GEOGRAFIE a ŽIVOTNÍ PROSTŘEDÍ (Vybráno z geografických standardů - NGS)</dc:title>
  <dc:creator>Your User Name</dc:creator>
  <cp:lastModifiedBy>Your User Name</cp:lastModifiedBy>
  <cp:revision>109</cp:revision>
  <dcterms:created xsi:type="dcterms:W3CDTF">2015-10-15T11:23:39Z</dcterms:created>
  <dcterms:modified xsi:type="dcterms:W3CDTF">2015-12-01T11:49:59Z</dcterms:modified>
</cp:coreProperties>
</file>