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9" r:id="rId2"/>
    <p:sldId id="258" r:id="rId3"/>
    <p:sldId id="259" r:id="rId4"/>
    <p:sldId id="261" r:id="rId5"/>
    <p:sldId id="265" r:id="rId6"/>
    <p:sldId id="268" r:id="rId7"/>
    <p:sldId id="269" r:id="rId8"/>
    <p:sldId id="270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1CBB646-AA39-4174-91AB-5E6B33BF512A}" type="datetimeFigureOut">
              <a:rPr lang="cs-CZ" smtClean="0"/>
              <a:pPr/>
              <a:t>7.10.2015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CEBB061-E7D5-4B22-922F-5D2F81340F6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2" name="Obdélník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Obdélník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Obdélník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Obdélník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Obdélník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56" name="Obdélník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Obdélník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Obdélník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Obdélník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1CBB646-AA39-4174-91AB-5E6B33BF512A}" type="datetimeFigureOut">
              <a:rPr lang="cs-CZ" smtClean="0"/>
              <a:pPr/>
              <a:t>7.10.2015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CEBB061-E7D5-4B22-922F-5D2F81340F6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1CBB646-AA39-4174-91AB-5E6B33BF512A}" type="datetimeFigureOut">
              <a:rPr lang="cs-CZ" smtClean="0"/>
              <a:pPr/>
              <a:t>7.10.2015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CEBB061-E7D5-4B22-922F-5D2F81340F6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1CBB646-AA39-4174-91AB-5E6B33BF512A}" type="datetimeFigureOut">
              <a:rPr lang="cs-CZ" smtClean="0"/>
              <a:pPr/>
              <a:t>7.10.2015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CEBB061-E7D5-4B22-922F-5D2F81340F6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Volný tvar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Volný tvar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Volný tvar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Volný tvar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Volný tvar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Volný tvar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Volný tvar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Volný tvar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Volný tvar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Volný tvar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Volný tvar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Volný tvar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Volný tvar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Volný tvar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Volný tvar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1CBB646-AA39-4174-91AB-5E6B33BF512A}" type="datetimeFigureOut">
              <a:rPr lang="cs-CZ" smtClean="0"/>
              <a:pPr/>
              <a:t>7.10.2015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CEBB061-E7D5-4B22-922F-5D2F81340F6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Obdélník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Obdélník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Obdélník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1CBB646-AA39-4174-91AB-5E6B33BF512A}" type="datetimeFigureOut">
              <a:rPr lang="cs-CZ" smtClean="0"/>
              <a:pPr/>
              <a:t>7.10.2015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CEBB061-E7D5-4B22-922F-5D2F81340F6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Obdélník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1CBB646-AA39-4174-91AB-5E6B33BF512A}" type="datetimeFigureOut">
              <a:rPr lang="cs-CZ" smtClean="0"/>
              <a:pPr/>
              <a:t>7.10.2015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CEBB061-E7D5-4B22-922F-5D2F81340F6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6" name="Obdélník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Obdélník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Obdélník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Obdélník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Obdélník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Obdélník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Obdélník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Obdélník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1CBB646-AA39-4174-91AB-5E6B33BF512A}" type="datetimeFigureOut">
              <a:rPr lang="cs-CZ" smtClean="0"/>
              <a:pPr/>
              <a:t>7.10.2015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CEBB061-E7D5-4B22-922F-5D2F81340F6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1CBB646-AA39-4174-91AB-5E6B33BF512A}" type="datetimeFigureOut">
              <a:rPr lang="cs-CZ" smtClean="0"/>
              <a:pPr/>
              <a:t>7.10.2015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CEBB061-E7D5-4B22-922F-5D2F81340F6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1CBB646-AA39-4174-91AB-5E6B33BF512A}" type="datetimeFigureOut">
              <a:rPr lang="cs-CZ" smtClean="0"/>
              <a:pPr/>
              <a:t>7.10.2015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CEBB061-E7D5-4B22-922F-5D2F81340F6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Přímá spojovací čára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Skupina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Přímá spojovací čára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Přímá spojovací čára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Přímá spojovací čára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Nadpis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grpSp>
        <p:nvGrpSpPr>
          <p:cNvPr id="14" name="Skupina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Přímá spojovací čára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Přímá spojovací čára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Přímá spojovací čára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Skupina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Přímá spojovací čára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Přímá spojovací čára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Přímá spojovací čára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C1CBB646-AA39-4174-91AB-5E6B33BF512A}" type="datetimeFigureOut">
              <a:rPr lang="cs-CZ" smtClean="0"/>
              <a:pPr/>
              <a:t>7.10.2015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FCEBB061-E7D5-4B22-922F-5D2F81340F6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Obdélník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Obdélník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Obdélník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Obdélník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C1CBB646-AA39-4174-91AB-5E6B33BF512A}" type="datetimeFigureOut">
              <a:rPr lang="cs-CZ" smtClean="0"/>
              <a:pPr/>
              <a:t>7.10.2015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FCEBB061-E7D5-4B22-922F-5D2F81340F6B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028"/>
          <p:cNvSpPr>
            <a:spLocks noGrp="1" noChangeArrowheads="1"/>
          </p:cNvSpPr>
          <p:nvPr>
            <p:ph type="title"/>
          </p:nvPr>
        </p:nvSpPr>
        <p:spPr>
          <a:xfrm>
            <a:off x="928688" y="2786063"/>
            <a:ext cx="7772400" cy="1143000"/>
          </a:xfrm>
          <a:noFill/>
        </p:spPr>
        <p:txBody>
          <a:bodyPr lIns="92075" tIns="46038" rIns="92075" bIns="46038" anchor="ctr"/>
          <a:lstStyle/>
          <a:p>
            <a:pPr eaLnBrk="1" hangingPunct="1"/>
            <a:r>
              <a:rPr lang="cs-CZ" smtClean="0"/>
              <a:t>Úvod do studia geografie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Katedra geografie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cs-CZ" sz="3200" dirty="0" smtClean="0">
                <a:solidFill>
                  <a:schemeClr val="tx2"/>
                </a:solidFill>
                <a:latin typeface="Arial" charset="0"/>
              </a:rPr>
              <a:t>www.</a:t>
            </a:r>
            <a:r>
              <a:rPr lang="cs-CZ" sz="3200" dirty="0" err="1" smtClean="0">
                <a:solidFill>
                  <a:schemeClr val="tx2"/>
                </a:solidFill>
                <a:latin typeface="Arial" charset="0"/>
              </a:rPr>
              <a:t>ped.muni.cz</a:t>
            </a:r>
            <a:r>
              <a:rPr lang="cs-CZ" sz="3200" dirty="0" smtClean="0">
                <a:solidFill>
                  <a:schemeClr val="tx2"/>
                </a:solidFill>
                <a:latin typeface="Arial" charset="0"/>
              </a:rPr>
              <a:t>/</a:t>
            </a:r>
            <a:r>
              <a:rPr lang="cs-CZ" sz="3200" dirty="0" err="1" smtClean="0">
                <a:solidFill>
                  <a:schemeClr val="tx2"/>
                </a:solidFill>
                <a:latin typeface="Arial" charset="0"/>
              </a:rPr>
              <a:t>wgeo</a:t>
            </a:r>
            <a:r>
              <a:rPr lang="cs-CZ" sz="3200" dirty="0" smtClean="0">
                <a:solidFill>
                  <a:schemeClr val="tx2"/>
                </a:solidFill>
                <a:latin typeface="Arial" charset="0"/>
              </a:rPr>
              <a:t>/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42910" y="2000240"/>
            <a:ext cx="7707339" cy="2379675"/>
          </a:xfrm>
        </p:spPr>
        <p:txBody>
          <a:bodyPr>
            <a:noAutofit/>
          </a:bodyPr>
          <a:lstStyle/>
          <a:p>
            <a:r>
              <a:rPr lang="cs-CZ" sz="2800" dirty="0" smtClean="0">
                <a:solidFill>
                  <a:schemeClr val="tx2">
                    <a:lumMod val="75000"/>
                  </a:schemeClr>
                </a:solidFill>
              </a:rPr>
              <a:t>Poříčí 7, 2. patro</a:t>
            </a:r>
          </a:p>
          <a:p>
            <a:r>
              <a:rPr lang="cs-CZ" sz="2800" dirty="0" smtClean="0">
                <a:solidFill>
                  <a:schemeClr val="tx2">
                    <a:lumMod val="75000"/>
                  </a:schemeClr>
                </a:solidFill>
              </a:rPr>
              <a:t>Prostor  katedry geografie,</a:t>
            </a:r>
          </a:p>
          <a:p>
            <a:r>
              <a:rPr lang="cs-CZ" sz="2800" dirty="0" smtClean="0">
                <a:solidFill>
                  <a:schemeClr val="tx2">
                    <a:lumMod val="75000"/>
                  </a:schemeClr>
                </a:solidFill>
              </a:rPr>
              <a:t> učebny 5 a 5A – domovské učebny</a:t>
            </a:r>
          </a:p>
          <a:p>
            <a:r>
              <a:rPr lang="cs-CZ" sz="2800" dirty="0" smtClean="0">
                <a:solidFill>
                  <a:schemeClr val="tx2">
                    <a:lumMod val="75000"/>
                  </a:schemeClr>
                </a:solidFill>
              </a:rPr>
              <a:t>5A – laboratoř </a:t>
            </a:r>
            <a:r>
              <a:rPr lang="cs-CZ" sz="2800" dirty="0" err="1" smtClean="0">
                <a:solidFill>
                  <a:schemeClr val="tx2">
                    <a:lumMod val="75000"/>
                  </a:schemeClr>
                </a:solidFill>
              </a:rPr>
              <a:t>geoinformatiky</a:t>
            </a:r>
            <a:r>
              <a:rPr lang="cs-CZ" sz="2800" dirty="0" smtClean="0">
                <a:solidFill>
                  <a:schemeClr val="tx2">
                    <a:lumMod val="75000"/>
                  </a:schemeClr>
                </a:solidFill>
              </a:rPr>
              <a:t> s nejmodernějším SW v oblasti geografických informačních systémů</a:t>
            </a:r>
          </a:p>
          <a:p>
            <a:r>
              <a:rPr lang="cs-CZ" sz="2800" dirty="0" smtClean="0">
                <a:solidFill>
                  <a:schemeClr val="tx2">
                    <a:lumMod val="75000"/>
                  </a:schemeClr>
                </a:solidFill>
              </a:rPr>
              <a:t>Terénní pracoviště v </a:t>
            </a:r>
            <a:r>
              <a:rPr lang="cs-CZ" sz="2800" dirty="0" err="1" smtClean="0">
                <a:solidFill>
                  <a:schemeClr val="tx2">
                    <a:lumMod val="75000"/>
                  </a:schemeClr>
                </a:solidFill>
              </a:rPr>
              <a:t>Jedovnicích</a:t>
            </a:r>
            <a:endParaRPr lang="cs-CZ" sz="28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42910" y="500042"/>
            <a:ext cx="7772400" cy="1362075"/>
          </a:xfrm>
        </p:spPr>
        <p:txBody>
          <a:bodyPr/>
          <a:lstStyle/>
          <a:p>
            <a:r>
              <a:rPr lang="cs-CZ" dirty="0" smtClean="0"/>
              <a:t>umístění</a:t>
            </a: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071678"/>
            <a:ext cx="7635901" cy="4572031"/>
          </a:xfrm>
        </p:spPr>
        <p:txBody>
          <a:bodyPr>
            <a:normAutofit/>
          </a:bodyPr>
          <a:lstStyle/>
          <a:p>
            <a:r>
              <a:rPr lang="cs-CZ" b="1" dirty="0" smtClean="0">
                <a:solidFill>
                  <a:schemeClr val="tx2">
                    <a:lumMod val="75000"/>
                  </a:schemeClr>
                </a:solidFill>
              </a:rPr>
              <a:t>Vedoucí katedry </a:t>
            </a:r>
            <a:r>
              <a:rPr lang="cs-CZ" dirty="0" smtClean="0">
                <a:solidFill>
                  <a:schemeClr val="tx2">
                    <a:lumMod val="75000"/>
                  </a:schemeClr>
                </a:solidFill>
              </a:rPr>
              <a:t>: </a:t>
            </a:r>
            <a:r>
              <a:rPr lang="cs-CZ" dirty="0" smtClean="0">
                <a:solidFill>
                  <a:schemeClr val="tx2">
                    <a:lumMod val="75000"/>
                  </a:schemeClr>
                </a:solidFill>
              </a:rPr>
              <a:t>doc. PhDr. </a:t>
            </a:r>
            <a:r>
              <a:rPr lang="cs-CZ" dirty="0" smtClean="0">
                <a:solidFill>
                  <a:schemeClr val="tx2">
                    <a:lumMod val="75000"/>
                  </a:schemeClr>
                </a:solidFill>
              </a:rPr>
              <a:t>Hana Svatoňová, </a:t>
            </a:r>
            <a:r>
              <a:rPr lang="cs-CZ" dirty="0" err="1" smtClean="0">
                <a:solidFill>
                  <a:schemeClr val="tx2">
                    <a:lumMod val="75000"/>
                  </a:schemeClr>
                </a:solidFill>
              </a:rPr>
              <a:t>Ph.D</a:t>
            </a:r>
            <a:r>
              <a:rPr lang="cs-CZ" dirty="0" smtClean="0">
                <a:solidFill>
                  <a:schemeClr val="tx2">
                    <a:lumMod val="75000"/>
                  </a:schemeClr>
                </a:solidFill>
              </a:rPr>
              <a:t>.</a:t>
            </a:r>
          </a:p>
          <a:p>
            <a:r>
              <a:rPr lang="cs-CZ" b="1" dirty="0" smtClean="0">
                <a:solidFill>
                  <a:schemeClr val="tx2">
                    <a:lumMod val="75000"/>
                  </a:schemeClr>
                </a:solidFill>
              </a:rPr>
              <a:t>Učitelé:</a:t>
            </a:r>
          </a:p>
          <a:p>
            <a:pPr marL="512064" indent="-457200">
              <a:lnSpc>
                <a:spcPct val="90000"/>
              </a:lnSpc>
              <a:buFont typeface="+mj-lt"/>
              <a:buAutoNum type="arabicPeriod"/>
            </a:pPr>
            <a:r>
              <a:rPr lang="cs-CZ" dirty="0" err="1" smtClean="0">
                <a:solidFill>
                  <a:schemeClr val="tx2">
                    <a:lumMod val="75000"/>
                  </a:schemeClr>
                </a:solidFill>
              </a:rPr>
              <a:t>doc.PhDr</a:t>
            </a:r>
            <a:r>
              <a:rPr lang="cs-CZ" dirty="0" smtClean="0">
                <a:solidFill>
                  <a:schemeClr val="tx2">
                    <a:lumMod val="75000"/>
                  </a:schemeClr>
                </a:solidFill>
              </a:rPr>
              <a:t>. Hana Svatoňová, </a:t>
            </a:r>
            <a:r>
              <a:rPr lang="cs-CZ" dirty="0" err="1" smtClean="0">
                <a:solidFill>
                  <a:schemeClr val="tx2">
                    <a:lumMod val="75000"/>
                  </a:schemeClr>
                </a:solidFill>
              </a:rPr>
              <a:t>Ph.D</a:t>
            </a:r>
            <a:endParaRPr lang="cs-CZ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512064" indent="-457200">
              <a:lnSpc>
                <a:spcPct val="90000"/>
              </a:lnSpc>
              <a:buFont typeface="+mj-lt"/>
              <a:buAutoNum type="arabicPeriod"/>
            </a:pPr>
            <a:r>
              <a:rPr lang="cs-CZ" dirty="0" smtClean="0">
                <a:solidFill>
                  <a:schemeClr val="tx2">
                    <a:lumMod val="75000"/>
                  </a:schemeClr>
                </a:solidFill>
              </a:rPr>
              <a:t>d</a:t>
            </a:r>
            <a:r>
              <a:rPr lang="cs-CZ" dirty="0" smtClean="0">
                <a:solidFill>
                  <a:schemeClr val="tx2">
                    <a:lumMod val="75000"/>
                  </a:schemeClr>
                </a:solidFill>
              </a:rPr>
              <a:t>oc</a:t>
            </a:r>
            <a:r>
              <a:rPr lang="cs-CZ" dirty="0" smtClean="0">
                <a:solidFill>
                  <a:schemeClr val="tx2">
                    <a:lumMod val="75000"/>
                  </a:schemeClr>
                </a:solidFill>
              </a:rPr>
              <a:t>. PaedDr. Eduard </a:t>
            </a:r>
            <a:r>
              <a:rPr lang="cs-CZ" dirty="0" err="1" smtClean="0">
                <a:solidFill>
                  <a:schemeClr val="tx2">
                    <a:lumMod val="75000"/>
                  </a:schemeClr>
                </a:solidFill>
              </a:rPr>
              <a:t>Hofmann</a:t>
            </a:r>
            <a:r>
              <a:rPr lang="cs-CZ" dirty="0" smtClean="0">
                <a:solidFill>
                  <a:schemeClr val="tx2">
                    <a:lumMod val="75000"/>
                  </a:schemeClr>
                </a:solidFill>
              </a:rPr>
              <a:t>, CSc.</a:t>
            </a:r>
          </a:p>
          <a:p>
            <a:pPr marL="512064" indent="-457200" eaLnBrk="1" hangingPunct="1">
              <a:lnSpc>
                <a:spcPct val="90000"/>
              </a:lnSpc>
              <a:buFont typeface="+mj-lt"/>
              <a:buAutoNum type="arabicPeriod"/>
            </a:pPr>
            <a:r>
              <a:rPr lang="cs-CZ" dirty="0" smtClean="0">
                <a:solidFill>
                  <a:schemeClr val="tx2">
                    <a:lumMod val="75000"/>
                  </a:schemeClr>
                </a:solidFill>
              </a:rPr>
              <a:t>d</a:t>
            </a:r>
            <a:r>
              <a:rPr lang="cs-CZ" dirty="0" smtClean="0">
                <a:solidFill>
                  <a:schemeClr val="tx2">
                    <a:lumMod val="75000"/>
                  </a:schemeClr>
                </a:solidFill>
              </a:rPr>
              <a:t>oc</a:t>
            </a:r>
            <a:r>
              <a:rPr lang="cs-CZ" dirty="0" smtClean="0">
                <a:solidFill>
                  <a:schemeClr val="tx2">
                    <a:lumMod val="75000"/>
                  </a:schemeClr>
                </a:solidFill>
              </a:rPr>
              <a:t>. RNDr. Jaromír Kolejka, CSc</a:t>
            </a:r>
            <a:r>
              <a:rPr lang="cs-CZ" dirty="0" smtClean="0">
                <a:solidFill>
                  <a:schemeClr val="tx2">
                    <a:lumMod val="75000"/>
                  </a:schemeClr>
                </a:solidFill>
              </a:rPr>
              <a:t>.</a:t>
            </a:r>
            <a:endParaRPr lang="cs-CZ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512064" indent="-457200">
              <a:lnSpc>
                <a:spcPct val="90000"/>
              </a:lnSpc>
              <a:buFont typeface="+mj-lt"/>
              <a:buAutoNum type="arabicPeriod"/>
            </a:pPr>
            <a:r>
              <a:rPr lang="cs-CZ" dirty="0" smtClean="0">
                <a:solidFill>
                  <a:schemeClr val="tx2">
                    <a:lumMod val="75000"/>
                  </a:schemeClr>
                </a:solidFill>
              </a:rPr>
              <a:t>Mgr. Darina </a:t>
            </a:r>
            <a:r>
              <a:rPr lang="cs-CZ" dirty="0" err="1" smtClean="0">
                <a:solidFill>
                  <a:schemeClr val="tx2">
                    <a:lumMod val="75000"/>
                  </a:schemeClr>
                </a:solidFill>
              </a:rPr>
              <a:t>Mísařová</a:t>
            </a:r>
            <a:r>
              <a:rPr lang="cs-CZ" dirty="0" smtClean="0">
                <a:solidFill>
                  <a:schemeClr val="tx2">
                    <a:lumMod val="75000"/>
                  </a:schemeClr>
                </a:solidFill>
              </a:rPr>
              <a:t>, </a:t>
            </a:r>
            <a:r>
              <a:rPr lang="cs-CZ" dirty="0" err="1" smtClean="0">
                <a:solidFill>
                  <a:schemeClr val="tx2">
                    <a:lumMod val="75000"/>
                  </a:schemeClr>
                </a:solidFill>
              </a:rPr>
              <a:t>Ph.D</a:t>
            </a:r>
            <a:endParaRPr lang="cs-CZ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512064" indent="-457200">
              <a:lnSpc>
                <a:spcPct val="90000"/>
              </a:lnSpc>
              <a:buFont typeface="+mj-lt"/>
              <a:buAutoNum type="arabicPeriod"/>
            </a:pPr>
            <a:r>
              <a:rPr lang="cs-CZ" dirty="0" smtClean="0">
                <a:solidFill>
                  <a:schemeClr val="tx2">
                    <a:lumMod val="75000"/>
                  </a:schemeClr>
                </a:solidFill>
              </a:rPr>
              <a:t>Mgr</a:t>
            </a:r>
            <a:r>
              <a:rPr lang="cs-CZ" dirty="0" smtClean="0">
                <a:solidFill>
                  <a:schemeClr val="tx2">
                    <a:lumMod val="75000"/>
                  </a:schemeClr>
                </a:solidFill>
              </a:rPr>
              <a:t>. </a:t>
            </a:r>
            <a:r>
              <a:rPr lang="cs-CZ" dirty="0" err="1" smtClean="0">
                <a:solidFill>
                  <a:schemeClr val="tx2">
                    <a:lumMod val="75000"/>
                  </a:schemeClr>
                </a:solidFill>
              </a:rPr>
              <a:t>et</a:t>
            </a:r>
            <a:r>
              <a:rPr lang="cs-CZ" dirty="0" smtClean="0">
                <a:solidFill>
                  <a:schemeClr val="tx2">
                    <a:lumMod val="75000"/>
                  </a:schemeClr>
                </a:solidFill>
              </a:rPr>
              <a:t> Ing. Libor </a:t>
            </a:r>
            <a:r>
              <a:rPr lang="cs-CZ" dirty="0" err="1" smtClean="0">
                <a:solidFill>
                  <a:schemeClr val="tx2">
                    <a:lumMod val="75000"/>
                  </a:schemeClr>
                </a:solidFill>
              </a:rPr>
              <a:t>Lněnička</a:t>
            </a:r>
            <a:r>
              <a:rPr lang="cs-CZ" dirty="0" smtClean="0">
                <a:solidFill>
                  <a:schemeClr val="tx2">
                    <a:lumMod val="75000"/>
                  </a:schemeClr>
                </a:solidFill>
              </a:rPr>
              <a:t>, </a:t>
            </a:r>
            <a:r>
              <a:rPr lang="cs-CZ" dirty="0" err="1" smtClean="0">
                <a:solidFill>
                  <a:schemeClr val="tx2">
                    <a:lumMod val="75000"/>
                  </a:schemeClr>
                </a:solidFill>
              </a:rPr>
              <a:t>Ph.D</a:t>
            </a:r>
            <a:r>
              <a:rPr lang="cs-CZ" dirty="0" smtClean="0">
                <a:solidFill>
                  <a:schemeClr val="tx2">
                    <a:lumMod val="75000"/>
                  </a:schemeClr>
                </a:solidFill>
              </a:rPr>
              <a:t>.</a:t>
            </a:r>
            <a:endParaRPr lang="cs-CZ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512064" indent="-457200">
              <a:lnSpc>
                <a:spcPct val="90000"/>
              </a:lnSpc>
              <a:buFont typeface="+mj-lt"/>
              <a:buAutoNum type="arabicPeriod"/>
            </a:pPr>
            <a:r>
              <a:rPr lang="cs-CZ" dirty="0" smtClean="0">
                <a:solidFill>
                  <a:schemeClr val="tx2">
                    <a:lumMod val="75000"/>
                  </a:schemeClr>
                </a:solidFill>
              </a:rPr>
              <a:t>RNDr</a:t>
            </a:r>
            <a:r>
              <a:rPr lang="cs-CZ" dirty="0" smtClean="0">
                <a:solidFill>
                  <a:schemeClr val="tx2">
                    <a:lumMod val="75000"/>
                  </a:schemeClr>
                </a:solidFill>
              </a:rPr>
              <a:t>.  Hana  Svobodová,</a:t>
            </a:r>
            <a:r>
              <a:rPr lang="cs-CZ" dirty="0" err="1" smtClean="0">
                <a:solidFill>
                  <a:schemeClr val="tx2">
                    <a:lumMod val="75000"/>
                  </a:schemeClr>
                </a:solidFill>
              </a:rPr>
              <a:t>Ph.D</a:t>
            </a:r>
            <a:r>
              <a:rPr lang="cs-CZ" dirty="0" smtClean="0">
                <a:solidFill>
                  <a:schemeClr val="tx2">
                    <a:lumMod val="75000"/>
                  </a:schemeClr>
                </a:solidFill>
              </a:rPr>
              <a:t>.</a:t>
            </a:r>
            <a:endParaRPr lang="cs-CZ" dirty="0" smtClean="0">
              <a:solidFill>
                <a:schemeClr val="tx2">
                  <a:lumMod val="75000"/>
                </a:schemeClr>
              </a:solidFill>
            </a:endParaRPr>
          </a:p>
          <a:p>
            <a:endParaRPr lang="cs-CZ" dirty="0" smtClean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cs-CZ" b="1" dirty="0" err="1" smtClean="0">
                <a:solidFill>
                  <a:schemeClr val="tx2">
                    <a:lumMod val="75000"/>
                  </a:schemeClr>
                </a:solidFill>
              </a:rPr>
              <a:t>Doktorandi</a:t>
            </a:r>
            <a:r>
              <a:rPr lang="cs-CZ" dirty="0" smtClean="0">
                <a:solidFill>
                  <a:schemeClr val="tx2">
                    <a:lumMod val="75000"/>
                  </a:schemeClr>
                </a:solidFill>
              </a:rPr>
              <a:t> : Mgr. </a:t>
            </a:r>
            <a:r>
              <a:rPr lang="cs-CZ" dirty="0" smtClean="0">
                <a:solidFill>
                  <a:schemeClr val="tx2">
                    <a:lumMod val="75000"/>
                  </a:schemeClr>
                </a:solidFill>
              </a:rPr>
              <a:t>Libor </a:t>
            </a:r>
            <a:r>
              <a:rPr lang="cs-CZ" dirty="0" err="1" smtClean="0">
                <a:solidFill>
                  <a:schemeClr val="tx2">
                    <a:lumMod val="75000"/>
                  </a:schemeClr>
                </a:solidFill>
              </a:rPr>
              <a:t>Trtek</a:t>
            </a:r>
            <a:endParaRPr lang="cs-CZ" dirty="0" smtClean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cs-CZ" b="1" dirty="0" smtClean="0">
                <a:solidFill>
                  <a:schemeClr val="tx2">
                    <a:lumMod val="75000"/>
                  </a:schemeClr>
                </a:solidFill>
              </a:rPr>
              <a:t>Sekretářka</a:t>
            </a:r>
            <a:r>
              <a:rPr lang="cs-CZ" dirty="0" smtClean="0">
                <a:solidFill>
                  <a:schemeClr val="tx2">
                    <a:lumMod val="75000"/>
                  </a:schemeClr>
                </a:solidFill>
              </a:rPr>
              <a:t>:  Kateřina </a:t>
            </a:r>
            <a:r>
              <a:rPr lang="cs-CZ" dirty="0" err="1" smtClean="0">
                <a:solidFill>
                  <a:schemeClr val="tx2">
                    <a:lumMod val="75000"/>
                  </a:schemeClr>
                </a:solidFill>
              </a:rPr>
              <a:t>Honigová</a:t>
            </a:r>
            <a:r>
              <a:rPr lang="cs-CZ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</a:p>
          <a:p>
            <a:endParaRPr lang="cs-CZ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0034" y="714356"/>
            <a:ext cx="7358114" cy="714380"/>
          </a:xfrm>
        </p:spPr>
        <p:txBody>
          <a:bodyPr/>
          <a:lstStyle/>
          <a:p>
            <a:r>
              <a:rPr lang="cs-CZ" dirty="0" smtClean="0"/>
              <a:t>Struktura katedry,</a:t>
            </a:r>
            <a:br>
              <a:rPr lang="cs-CZ" dirty="0" smtClean="0"/>
            </a:br>
            <a:r>
              <a:rPr lang="cs-CZ" dirty="0" smtClean="0"/>
              <a:t> personální složení </a:t>
            </a: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Formy </a:t>
            </a:r>
            <a:r>
              <a:rPr lang="cs-CZ" dirty="0" smtClean="0"/>
              <a:t>výuky v CŽV studiu</a:t>
            </a:r>
            <a:endParaRPr lang="cs-CZ" dirty="0" smtClean="0"/>
          </a:p>
        </p:txBody>
      </p:sp>
      <p:sp>
        <p:nvSpPr>
          <p:cNvPr id="368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endParaRPr lang="cs-CZ" sz="2400" dirty="0" smtClean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r>
              <a:rPr lang="cs-CZ" sz="24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Exkurze</a:t>
            </a:r>
            <a:endParaRPr lang="cs-CZ" sz="2400" dirty="0" smtClean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eaLnBrk="1" hangingPunct="1">
              <a:defRPr/>
            </a:pPr>
            <a:r>
              <a:rPr lang="cs-CZ" sz="24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Praxe</a:t>
            </a:r>
          </a:p>
          <a:p>
            <a:pPr>
              <a:defRPr/>
            </a:pPr>
            <a:r>
              <a:rPr lang="cs-CZ" sz="24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Konzultace</a:t>
            </a:r>
          </a:p>
          <a:p>
            <a:pPr>
              <a:defRPr/>
            </a:pPr>
            <a:r>
              <a:rPr lang="cs-CZ" sz="24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Samostudium</a:t>
            </a:r>
          </a:p>
          <a:p>
            <a:pPr>
              <a:defRPr/>
            </a:pPr>
            <a:r>
              <a:rPr lang="cs-CZ" sz="24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Terénní výuka (terénní praxe, exkurze)</a:t>
            </a:r>
            <a:endParaRPr lang="cs-CZ" sz="2400" dirty="0" smtClean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eaLnBrk="1" hangingPunct="1">
              <a:defRPr/>
            </a:pPr>
            <a:r>
              <a:rPr lang="cs-CZ" sz="24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E-</a:t>
            </a:r>
            <a:r>
              <a:rPr lang="cs-CZ" sz="2400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learning</a:t>
            </a:r>
            <a:endParaRPr lang="cs-CZ" sz="2400" dirty="0" smtClean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eaLnBrk="1" hangingPunct="1">
              <a:defRPr/>
            </a:pPr>
            <a:endParaRPr lang="cs-CZ" sz="2400" dirty="0" smtClean="0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Ukončení předmětu:k, </a:t>
            </a:r>
            <a:r>
              <a:rPr lang="cs-CZ" dirty="0" err="1" smtClean="0"/>
              <a:t>zk</a:t>
            </a:r>
            <a:r>
              <a:rPr lang="cs-CZ" dirty="0" smtClean="0"/>
              <a:t>.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kolokvium (rozprava) </a:t>
            </a:r>
          </a:p>
          <a:p>
            <a:pPr lvl="1" eaLnBrk="1" hangingPunct="1"/>
            <a:r>
              <a:rPr lang="cs-CZ" smtClean="0"/>
              <a:t>– splnil, nesplnil  </a:t>
            </a:r>
          </a:p>
          <a:p>
            <a:pPr eaLnBrk="1" hangingPunct="1"/>
            <a:r>
              <a:rPr lang="cs-CZ" smtClean="0"/>
              <a:t>Zkouška,</a:t>
            </a:r>
          </a:p>
          <a:p>
            <a:pPr lvl="1" eaLnBrk="1" hangingPunct="1"/>
            <a:r>
              <a:rPr lang="cs-CZ" smtClean="0"/>
              <a:t> různé formy – písemná, ústní, obojí,  A – F</a:t>
            </a:r>
          </a:p>
          <a:p>
            <a:pPr eaLnBrk="1" hangingPunct="1"/>
            <a:r>
              <a:rPr lang="cs-CZ" smtClean="0"/>
              <a:t>Závěrečná státní zkouška</a:t>
            </a:r>
          </a:p>
          <a:p>
            <a:pPr lvl="1" eaLnBrk="1" hangingPunct="1"/>
            <a:r>
              <a:rPr lang="cs-CZ" smtClean="0"/>
              <a:t>Komise, okruhy, obhajoba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Ukončení předmětu, z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dirty="0" smtClean="0"/>
              <a:t>zápočet – za splnění povinností během výukového období daného předmětu (učitel je na počátku semestru sdělí: např. odevzdání prací, referování, docházka, testy s min. počtem bodů apod.), </a:t>
            </a:r>
          </a:p>
          <a:p>
            <a:pPr eaLnBrk="1" hangingPunct="1">
              <a:lnSpc>
                <a:spcPct val="90000"/>
              </a:lnSpc>
            </a:pPr>
            <a:r>
              <a:rPr lang="cs-CZ" dirty="0" smtClean="0"/>
              <a:t>klasifikace</a:t>
            </a:r>
            <a:r>
              <a:rPr lang="cs-CZ" dirty="0" smtClean="0"/>
              <a:t>: z, n, </a:t>
            </a:r>
          </a:p>
          <a:p>
            <a:pPr eaLnBrk="1" hangingPunct="1">
              <a:lnSpc>
                <a:spcPct val="90000"/>
              </a:lnSpc>
            </a:pPr>
            <a:r>
              <a:rPr lang="cs-CZ" dirty="0" smtClean="0"/>
              <a:t>příp. klasifikovaný zápočet  A - F</a:t>
            </a:r>
          </a:p>
          <a:p>
            <a:pPr eaLnBrk="1" hangingPunct="1">
              <a:lnSpc>
                <a:spcPct val="90000"/>
              </a:lnSpc>
            </a:pPr>
            <a:endParaRPr lang="cs-CZ" dirty="0" smtClean="0"/>
          </a:p>
          <a:p>
            <a:pPr eaLnBrk="1" hangingPunct="1">
              <a:lnSpc>
                <a:spcPct val="90000"/>
              </a:lnSpc>
            </a:pPr>
            <a:endParaRPr lang="cs-CZ" dirty="0" smtClean="0"/>
          </a:p>
          <a:p>
            <a:pPr eaLnBrk="1" hangingPunct="1">
              <a:lnSpc>
                <a:spcPct val="90000"/>
              </a:lnSpc>
            </a:pP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/>
          <a:lstStyle/>
          <a:p>
            <a:pPr eaLnBrk="1" hangingPunct="1"/>
            <a:r>
              <a:rPr lang="cs-CZ" smtClean="0"/>
              <a:t>Komunikace student - učitel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600200"/>
            <a:ext cx="8229600" cy="452596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endParaRPr lang="cs-CZ" sz="2400" dirty="0" smtClean="0"/>
          </a:p>
          <a:p>
            <a:pPr eaLnBrk="1" hangingPunct="1">
              <a:lnSpc>
                <a:spcPct val="90000"/>
              </a:lnSpc>
            </a:pPr>
            <a:r>
              <a:rPr lang="cs-CZ" sz="2400" dirty="0" smtClean="0"/>
              <a:t>Záleží vždy na domluvě s vyučujícím;</a:t>
            </a:r>
          </a:p>
          <a:p>
            <a:pPr eaLnBrk="1" hangingPunct="1">
              <a:lnSpc>
                <a:spcPct val="90000"/>
              </a:lnSpc>
            </a:pPr>
            <a:r>
              <a:rPr lang="cs-CZ" sz="2400" dirty="0" smtClean="0"/>
              <a:t>Lze využít i konzultačních hodin mimo  rozvrhovanou výuku;</a:t>
            </a:r>
          </a:p>
          <a:p>
            <a:pPr eaLnBrk="1" hangingPunct="1">
              <a:lnSpc>
                <a:spcPct val="90000"/>
              </a:lnSpc>
            </a:pPr>
            <a:r>
              <a:rPr lang="cs-CZ" sz="2400" dirty="0" smtClean="0"/>
              <a:t>Lze komunikovat  pomocí e-mailu;</a:t>
            </a:r>
          </a:p>
          <a:p>
            <a:pPr eaLnBrk="1" hangingPunct="1">
              <a:lnSpc>
                <a:spcPct val="90000"/>
              </a:lnSpc>
            </a:pPr>
            <a:r>
              <a:rPr lang="cs-CZ" sz="2400" dirty="0" smtClean="0"/>
              <a:t>Je třeba sledovat i webové stránky katedry.</a:t>
            </a:r>
          </a:p>
          <a:p>
            <a:pPr eaLnBrk="1" hangingPunct="1">
              <a:lnSpc>
                <a:spcPct val="90000"/>
              </a:lnSpc>
            </a:pPr>
            <a:endParaRPr lang="cs-CZ" sz="2400" dirty="0" smtClean="0"/>
          </a:p>
          <a:p>
            <a:pPr eaLnBrk="1" hangingPunct="1">
              <a:lnSpc>
                <a:spcPct val="90000"/>
              </a:lnSpc>
            </a:pPr>
            <a:r>
              <a:rPr lang="cs-CZ" sz="2400" dirty="0" smtClean="0"/>
              <a:t>Harmonogram studia s komentářem  k  terénní výuce  je </a:t>
            </a:r>
            <a:r>
              <a:rPr lang="cs-CZ" sz="2400" smtClean="0"/>
              <a:t>uveden samostatně.</a:t>
            </a:r>
            <a:endParaRPr lang="cs-CZ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176</TotalTime>
  <Words>265</Words>
  <Application>Microsoft Office PowerPoint</Application>
  <PresentationFormat>Předvádění na obrazovce (4:3)</PresentationFormat>
  <Paragraphs>49</Paragraphs>
  <Slides>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Metro</vt:lpstr>
      <vt:lpstr>Úvod do studia geografie</vt:lpstr>
      <vt:lpstr>Katedra geografie</vt:lpstr>
      <vt:lpstr>umístění</vt:lpstr>
      <vt:lpstr>Struktura katedry,  personální složení </vt:lpstr>
      <vt:lpstr>Formy výuky v CŽV studiu</vt:lpstr>
      <vt:lpstr>Ukončení předmětu:k, zk.</vt:lpstr>
      <vt:lpstr>Ukončení předmětu, z</vt:lpstr>
      <vt:lpstr>Komunikace student - učitel</vt:lpstr>
    </vt:vector>
  </TitlesOfParts>
  <Company>Pedagogicka fakulta MU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Pedagogická fakulta</dc:title>
  <dc:creator>Svatonova</dc:creator>
  <cp:lastModifiedBy>EDA</cp:lastModifiedBy>
  <cp:revision>14</cp:revision>
  <dcterms:created xsi:type="dcterms:W3CDTF">2009-09-16T07:54:08Z</dcterms:created>
  <dcterms:modified xsi:type="dcterms:W3CDTF">2015-10-07T08:45:42Z</dcterms:modified>
</cp:coreProperties>
</file>