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legacyDocTextInfo.bin" ContentType="application/vnd.ms-office.legacyDocTextInfo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ms-office.legacyDiagramTex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sldIdLst>
    <p:sldId id="258" r:id="rId2"/>
    <p:sldId id="340" r:id="rId3"/>
    <p:sldId id="373" r:id="rId4"/>
    <p:sldId id="374" r:id="rId5"/>
    <p:sldId id="396" r:id="rId6"/>
    <p:sldId id="377" r:id="rId7"/>
    <p:sldId id="379" r:id="rId8"/>
    <p:sldId id="380" r:id="rId9"/>
    <p:sldId id="378" r:id="rId10"/>
    <p:sldId id="382" r:id="rId11"/>
    <p:sldId id="381" r:id="rId12"/>
    <p:sldId id="384" r:id="rId13"/>
    <p:sldId id="385" r:id="rId14"/>
    <p:sldId id="383" r:id="rId15"/>
    <p:sldId id="386" r:id="rId16"/>
    <p:sldId id="387" r:id="rId17"/>
    <p:sldId id="388" r:id="rId18"/>
    <p:sldId id="389" r:id="rId19"/>
    <p:sldId id="390" r:id="rId20"/>
    <p:sldId id="391" r:id="rId21"/>
    <p:sldId id="376" r:id="rId22"/>
    <p:sldId id="359" r:id="rId23"/>
    <p:sldId id="360" r:id="rId24"/>
    <p:sldId id="346" r:id="rId25"/>
    <p:sldId id="366" r:id="rId26"/>
    <p:sldId id="348" r:id="rId27"/>
    <p:sldId id="349" r:id="rId28"/>
    <p:sldId id="350" r:id="rId29"/>
    <p:sldId id="351" r:id="rId30"/>
    <p:sldId id="392" r:id="rId31"/>
    <p:sldId id="393" r:id="rId32"/>
    <p:sldId id="394" r:id="rId33"/>
    <p:sldId id="352" r:id="rId34"/>
    <p:sldId id="395" r:id="rId35"/>
    <p:sldId id="398" r:id="rId36"/>
    <p:sldId id="353" r:id="rId37"/>
    <p:sldId id="399" r:id="rId38"/>
    <p:sldId id="401" r:id="rId39"/>
    <p:sldId id="402" r:id="rId4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914400" rtl="0" eaLnBrk="1" latinLnBrk="0" hangingPunct="1">
      <a:defRPr kumimoji="1" sz="2400" kern="1200">
        <a:solidFill>
          <a:schemeClr val="tx1"/>
        </a:solidFill>
        <a:latin typeface="Times New Roman" charset="0"/>
        <a:ea typeface="+mn-ea"/>
        <a:cs typeface="+mn-cs"/>
      </a:defRPr>
    </a:lvl6pPr>
    <a:lvl7pPr marL="2743200" algn="l" defTabSz="914400" rtl="0" eaLnBrk="1" latinLnBrk="0" hangingPunct="1">
      <a:defRPr kumimoji="1" sz="2400" kern="1200">
        <a:solidFill>
          <a:schemeClr val="tx1"/>
        </a:solidFill>
        <a:latin typeface="Times New Roman" charset="0"/>
        <a:ea typeface="+mn-ea"/>
        <a:cs typeface="+mn-cs"/>
      </a:defRPr>
    </a:lvl7pPr>
    <a:lvl8pPr marL="3200400" algn="l" defTabSz="914400" rtl="0" eaLnBrk="1" latinLnBrk="0" hangingPunct="1">
      <a:defRPr kumimoji="1" sz="2400" kern="1200">
        <a:solidFill>
          <a:schemeClr val="tx1"/>
        </a:solidFill>
        <a:latin typeface="Times New Roman" charset="0"/>
        <a:ea typeface="+mn-ea"/>
        <a:cs typeface="+mn-cs"/>
      </a:defRPr>
    </a:lvl8pPr>
    <a:lvl9pPr marL="3657600" algn="l" defTabSz="914400" rtl="0" eaLnBrk="1" latinLnBrk="0" hangingPunct="1">
      <a:defRPr kumimoji="1" sz="2400" kern="1200">
        <a:solidFill>
          <a:schemeClr val="tx1"/>
        </a:solidFill>
        <a:latin typeface="Times New Roman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536" autoAdjust="0"/>
    <p:restoredTop sz="90929"/>
  </p:normalViewPr>
  <p:slideViewPr>
    <p:cSldViewPr>
      <p:cViewPr varScale="1">
        <p:scale>
          <a:sx n="66" d="100"/>
          <a:sy n="66" d="100"/>
        </p:scale>
        <p:origin x="-1260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964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microsoft.com/office/2006/relationships/legacyDocTextInfo" Target="legacyDocTextInfo.bin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8" Type="http://schemas.microsoft.com/office/2006/relationships/legacyDiagramText" Target="legacyDiagramText8.bin"/><Relationship Id="rId3" Type="http://schemas.microsoft.com/office/2006/relationships/legacyDiagramText" Target="legacyDiagramText3.bin"/><Relationship Id="rId7" Type="http://schemas.microsoft.com/office/2006/relationships/legacyDiagramText" Target="legacyDiagramText7.bin"/><Relationship Id="rId12" Type="http://schemas.microsoft.com/office/2006/relationships/legacyDiagramText" Target="legacyDiagramText12.bin"/><Relationship Id="rId2" Type="http://schemas.microsoft.com/office/2006/relationships/legacyDiagramText" Target="legacyDiagramText2.bin"/><Relationship Id="rId1" Type="http://schemas.microsoft.com/office/2006/relationships/legacyDiagramText" Target="legacyDiagramText1.bin"/><Relationship Id="rId6" Type="http://schemas.microsoft.com/office/2006/relationships/legacyDiagramText" Target="legacyDiagramText6.bin"/><Relationship Id="rId11" Type="http://schemas.microsoft.com/office/2006/relationships/legacyDiagramText" Target="legacyDiagramText11.bin"/><Relationship Id="rId5" Type="http://schemas.microsoft.com/office/2006/relationships/legacyDiagramText" Target="legacyDiagramText5.bin"/><Relationship Id="rId10" Type="http://schemas.microsoft.com/office/2006/relationships/legacyDiagramText" Target="legacyDiagramText10.bin"/><Relationship Id="rId4" Type="http://schemas.microsoft.com/office/2006/relationships/legacyDiagramText" Target="legacyDiagramText4.bin"/><Relationship Id="rId9" Type="http://schemas.microsoft.com/office/2006/relationships/legacyDiagramText" Target="legacyDiagramText9.bin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1668E6-BC5E-4579-940F-478524C1F816}" type="slidenum">
              <a:rPr lang="cs-CZ"/>
              <a:pPr>
                <a:defRPr/>
              </a:pPr>
              <a:t>‹#›</a:t>
            </a:fld>
            <a:endParaRPr lang="cs-CZ" sz="140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896100" y="838200"/>
            <a:ext cx="1943100" cy="5378450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1066800" y="838200"/>
            <a:ext cx="5676900" cy="5378450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01EDFA-AE45-4A23-AF1D-0C4C62A6DE58}" type="slidenum">
              <a:rPr lang="cs-CZ"/>
              <a:pPr>
                <a:defRPr/>
              </a:pPr>
              <a:t>‹#›</a:t>
            </a:fld>
            <a:endParaRPr lang="cs-CZ" sz="140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Nadpis, 1 velký a 2 malé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34938" y="889000"/>
            <a:ext cx="8885237" cy="11557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34938" y="2116138"/>
            <a:ext cx="4371975" cy="4135437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59313" y="2116138"/>
            <a:ext cx="4371975" cy="1990725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659313" y="4259263"/>
            <a:ext cx="4371975" cy="1992312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449C7BB0-6EC1-4074-A3D1-482FEB13965B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34938" y="889000"/>
            <a:ext cx="8885237" cy="11557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134938" y="2116138"/>
            <a:ext cx="4371975" cy="4135437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59313" y="2116138"/>
            <a:ext cx="4371975" cy="1990725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659313" y="4259263"/>
            <a:ext cx="4371975" cy="1992312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5D77286C-C0C7-412C-9D43-F9892F0368B4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34938" y="889000"/>
            <a:ext cx="8885237" cy="11557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134938" y="2116138"/>
            <a:ext cx="4371975" cy="4135437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59313" y="2116138"/>
            <a:ext cx="4371975" cy="4135437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7E016914-2BD4-48DF-96D4-97785004027D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0BD1DE-1435-4C27-8F07-31E8E08EA388}" type="slidenum">
              <a:rPr lang="cs-CZ"/>
              <a:pPr>
                <a:defRPr/>
              </a:pPr>
              <a:t>‹#›</a:t>
            </a:fld>
            <a:endParaRPr lang="cs-CZ" sz="140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066800" y="210185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029200" y="210185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923730-C922-4025-B4D2-7723802C2FF6}" type="slidenum">
              <a:rPr lang="cs-CZ"/>
              <a:pPr>
                <a:defRPr/>
              </a:pPr>
              <a:t>‹#›</a:t>
            </a:fld>
            <a:endParaRPr lang="cs-CZ" sz="140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EAA1F4-3F45-406E-8F55-EC7A71A56006}" type="slidenum">
              <a:rPr lang="cs-CZ"/>
              <a:pPr>
                <a:defRPr/>
              </a:pPr>
              <a:t>‹#›</a:t>
            </a:fld>
            <a:endParaRPr lang="cs-CZ" sz="140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AE3E29-B8C1-4EE4-BB62-B405E9A45CD2}" type="slidenum">
              <a:rPr lang="cs-CZ"/>
              <a:pPr>
                <a:defRPr/>
              </a:pPr>
              <a:t>‹#›</a:t>
            </a:fld>
            <a:endParaRPr lang="cs-CZ" sz="140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0BF392-DC40-4CD3-A7FD-4AC3C8DA65A9}" type="slidenum">
              <a:rPr lang="cs-CZ"/>
              <a:pPr>
                <a:defRPr/>
              </a:pPr>
              <a:t>‹#›</a:t>
            </a:fld>
            <a:endParaRPr lang="cs-CZ" sz="140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9ADE9D-3FBA-45F7-B3F6-05E691933157}" type="slidenum">
              <a:rPr lang="cs-CZ"/>
              <a:pPr>
                <a:defRPr/>
              </a:pPr>
              <a:t>‹#›</a:t>
            </a:fld>
            <a:endParaRPr lang="cs-CZ" sz="140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393904-1FB2-448F-A671-900A9CA39CBB}" type="slidenum">
              <a:rPr lang="cs-CZ"/>
              <a:pPr>
                <a:defRPr/>
              </a:pPr>
              <a:t>‹#›</a:t>
            </a:fld>
            <a:endParaRPr lang="cs-CZ" sz="140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0F2EB5-BC2F-4868-A83D-78DAABB3767D}" type="slidenum">
              <a:rPr lang="cs-CZ"/>
              <a:pPr>
                <a:defRPr/>
              </a:pPr>
              <a:t>‹#›</a:t>
            </a:fld>
            <a:endParaRPr lang="cs-CZ" sz="140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ChangeArrowheads="1"/>
          </p:cNvSpPr>
          <p:nvPr/>
        </p:nvSpPr>
        <p:spPr bwMode="hidden">
          <a:xfrm>
            <a:off x="152400" y="0"/>
            <a:ext cx="1447800" cy="685800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57347" name="Rectangle 3"/>
          <p:cNvSpPr>
            <a:spLocks noChangeArrowheads="1"/>
          </p:cNvSpPr>
          <p:nvPr/>
        </p:nvSpPr>
        <p:spPr bwMode="hidden">
          <a:xfrm>
            <a:off x="1676400" y="0"/>
            <a:ext cx="7467600" cy="121920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57348" name="Rectangle 4" descr="Stationery"/>
          <p:cNvSpPr>
            <a:spLocks noChangeArrowheads="1"/>
          </p:cNvSpPr>
          <p:nvPr/>
        </p:nvSpPr>
        <p:spPr bwMode="auto">
          <a:xfrm>
            <a:off x="457200" y="0"/>
            <a:ext cx="1219200" cy="762000"/>
          </a:xfrm>
          <a:prstGeom prst="rect">
            <a:avLst/>
          </a:prstGeom>
          <a:blipFill dpi="0" rotWithShape="0">
            <a:blip r:embed="rId15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57349" name="Rectangle 5" descr="Stationery"/>
          <p:cNvSpPr>
            <a:spLocks noChangeArrowheads="1"/>
          </p:cNvSpPr>
          <p:nvPr/>
        </p:nvSpPr>
        <p:spPr bwMode="auto">
          <a:xfrm>
            <a:off x="0" y="0"/>
            <a:ext cx="457200" cy="6858000"/>
          </a:xfrm>
          <a:prstGeom prst="rect">
            <a:avLst/>
          </a:prstGeom>
          <a:blipFill dpi="0" rotWithShape="0">
            <a:blip r:embed="rId15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8382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 předlohy nadpisů.</a:t>
            </a:r>
          </a:p>
        </p:txBody>
      </p:sp>
      <p:sp>
        <p:nvSpPr>
          <p:cNvPr id="57351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66800" y="64135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kumimoji="0" sz="14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7352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29000" y="64135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kumimoji="0" sz="14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cs-CZ"/>
          </a:p>
        </p:txBody>
      </p:sp>
      <p:pic>
        <p:nvPicPr>
          <p:cNvPr id="2057" name="Picture 9" descr="C:\Wendy\anabnr2.GIF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1228725" y="0"/>
            <a:ext cx="7915275" cy="754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54" name="Rectangle 10"/>
          <p:cNvSpPr>
            <a:spLocks noChangeArrowheads="1"/>
          </p:cNvSpPr>
          <p:nvPr/>
        </p:nvSpPr>
        <p:spPr bwMode="auto">
          <a:xfrm>
            <a:off x="304800" y="457200"/>
            <a:ext cx="2514600" cy="304800"/>
          </a:xfrm>
          <a:prstGeom prst="rect">
            <a:avLst/>
          </a:prstGeom>
          <a:solidFill>
            <a:schemeClr val="accent2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57355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29600" y="6413500"/>
            <a:ext cx="914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kumimoji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F1334254-3DF9-40ED-A1B4-65A1FD469877}" type="slidenum">
              <a:rPr lang="cs-CZ"/>
              <a:pPr>
                <a:defRPr/>
              </a:pPr>
              <a:t>‹#›</a:t>
            </a:fld>
            <a:endParaRPr lang="cs-CZ" sz="1400"/>
          </a:p>
        </p:txBody>
      </p:sp>
      <p:sp>
        <p:nvSpPr>
          <p:cNvPr id="2060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66800" y="210185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457200" indent="-457200" algn="l" rtl="0" eaLnBrk="0" fontAlgn="base" hangingPunct="0">
        <a:spcBef>
          <a:spcPct val="20000"/>
        </a:spcBef>
        <a:spcAft>
          <a:spcPct val="0"/>
        </a:spcAft>
        <a:buClr>
          <a:srgbClr val="A50021"/>
        </a:buClr>
        <a:buSzPct val="75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1027113" indent="-4556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n"/>
        <a:defRPr sz="2800">
          <a:solidFill>
            <a:schemeClr val="tx1"/>
          </a:solidFill>
          <a:latin typeface="+mn-lt"/>
        </a:defRPr>
      </a:lvl2pPr>
      <a:lvl3pPr marL="1370013" indent="-228600" algn="l" rtl="0" eaLnBrk="0" fontAlgn="base" hangingPunct="0">
        <a:spcBef>
          <a:spcPct val="20000"/>
        </a:spcBef>
        <a:spcAft>
          <a:spcPct val="0"/>
        </a:spcAft>
        <a:buClr>
          <a:srgbClr val="666699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712913" indent="-228600" algn="l" rtl="0" eaLnBrk="0" fontAlgn="base" hangingPunct="0">
        <a:spcBef>
          <a:spcPct val="20000"/>
        </a:spcBef>
        <a:spcAft>
          <a:spcPct val="0"/>
        </a:spcAft>
        <a:buSzPct val="6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8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028"/>
          <p:cNvSpPr>
            <a:spLocks noGrp="1" noChangeArrowheads="1"/>
          </p:cNvSpPr>
          <p:nvPr>
            <p:ph type="title"/>
          </p:nvPr>
        </p:nvSpPr>
        <p:spPr>
          <a:xfrm>
            <a:off x="928688" y="2786063"/>
            <a:ext cx="7772400" cy="1143000"/>
          </a:xfrm>
          <a:noFill/>
        </p:spPr>
        <p:txBody>
          <a:bodyPr lIns="92075" tIns="46038" rIns="92075" bIns="46038" anchor="ctr"/>
          <a:lstStyle/>
          <a:p>
            <a:pPr eaLnBrk="1" hangingPunct="1"/>
            <a:r>
              <a:rPr lang="cs-CZ" dirty="0" smtClean="0"/>
              <a:t>Úvod do studia geografie - 3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5" name="Picture 5" descr="P21802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701316"/>
            <a:ext cx="8208912" cy="6156684"/>
          </a:xfrm>
          <a:prstGeom prst="rect">
            <a:avLst/>
          </a:prstGeom>
          <a:noFill/>
        </p:spPr>
      </p:pic>
      <p:sp>
        <p:nvSpPr>
          <p:cNvPr id="4" name="TextovéPole 3"/>
          <p:cNvSpPr txBox="1"/>
          <p:nvPr/>
        </p:nvSpPr>
        <p:spPr>
          <a:xfrm>
            <a:off x="1043608" y="980728"/>
            <a:ext cx="18722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La Paz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00003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476075"/>
            <a:ext cx="7632848" cy="5381925"/>
          </a:xfrm>
          <a:prstGeom prst="rect">
            <a:avLst/>
          </a:prstGeom>
          <a:noFill/>
        </p:spPr>
      </p:pic>
      <p:sp>
        <p:nvSpPr>
          <p:cNvPr id="3" name="TextovéPole 2"/>
          <p:cNvSpPr txBox="1"/>
          <p:nvPr/>
        </p:nvSpPr>
        <p:spPr>
          <a:xfrm>
            <a:off x="899592" y="836712"/>
            <a:ext cx="69127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/>
              <a:t>Zabývá se historií – </a:t>
            </a:r>
            <a:r>
              <a:rPr lang="cs-CZ" sz="2000" dirty="0" err="1" smtClean="0"/>
              <a:t>Mossel</a:t>
            </a:r>
            <a:r>
              <a:rPr lang="cs-CZ" sz="2000" dirty="0" smtClean="0"/>
              <a:t> </a:t>
            </a:r>
            <a:r>
              <a:rPr lang="cs-CZ" sz="2000" dirty="0" err="1" smtClean="0"/>
              <a:t>bay</a:t>
            </a:r>
            <a:r>
              <a:rPr lang="cs-CZ" sz="2000" dirty="0" smtClean="0"/>
              <a:t> – zátoka, kde se vylodil </a:t>
            </a:r>
            <a:r>
              <a:rPr lang="cs-CZ" sz="2000" dirty="0" err="1" smtClean="0"/>
              <a:t>Bartolomeo</a:t>
            </a:r>
            <a:r>
              <a:rPr lang="cs-CZ" sz="2000" dirty="0" smtClean="0"/>
              <a:t> </a:t>
            </a:r>
            <a:r>
              <a:rPr lang="cs-CZ" sz="2000" dirty="0" err="1" smtClean="0"/>
              <a:t>Diaz</a:t>
            </a:r>
            <a:r>
              <a:rPr lang="cs-CZ" sz="2000" dirty="0" smtClean="0"/>
              <a:t> v roce 1488 </a:t>
            </a:r>
            <a:endParaRPr lang="cs-CZ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Geografie nám pomáhá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cs-CZ" sz="2000" dirty="0" smtClean="0"/>
              <a:t>Umět zařadit národní i mezinárodní události do regionálně geografického rámce a chápat základní územní vztahy.</a:t>
            </a:r>
          </a:p>
          <a:p>
            <a:pPr>
              <a:lnSpc>
                <a:spcPct val="80000"/>
              </a:lnSpc>
            </a:pPr>
            <a:r>
              <a:rPr lang="cs-CZ" sz="2000" dirty="0" smtClean="0"/>
              <a:t>Znát nejdůležitější přírodní systémy na Zemi (reliéf, půdy, vodstvo, klima, vegetaci) a chápat vnitřní a vnější vztahy ekosystémů.</a:t>
            </a:r>
          </a:p>
          <a:p>
            <a:pPr>
              <a:lnSpc>
                <a:spcPct val="80000"/>
              </a:lnSpc>
            </a:pPr>
            <a:r>
              <a:rPr lang="cs-CZ" sz="2000" dirty="0" smtClean="0"/>
              <a:t>Znát nejdůležitější socioekonomické systémy (zemědělství, sídla, dopravu, průmysl, obchod, energie, obyvatelstvo atd.) jednak za účelem pochopení vlivu přírodních podmínek na činnost člověka a jednak za účelem pochopení vzniku rozdílných kulturních, náboženských, technických, hospodářských, politických a rozmanitých ekologických systémů.</a:t>
            </a:r>
            <a:endParaRPr lang="cs-CZ" sz="2800" dirty="0" smtClean="0"/>
          </a:p>
          <a:p>
            <a:pPr>
              <a:lnSpc>
                <a:spcPct val="80000"/>
              </a:lnSpc>
            </a:pPr>
            <a:r>
              <a:rPr lang="cs-CZ" sz="2000" dirty="0" smtClean="0"/>
              <a:t>Seznámit se se životem různých národů a společností žijících na Zemi a ocenit kulturní bohatství lidstva.</a:t>
            </a:r>
          </a:p>
          <a:p>
            <a:pPr>
              <a:lnSpc>
                <a:spcPct val="80000"/>
              </a:lnSpc>
            </a:pPr>
            <a:r>
              <a:rPr lang="cs-CZ" sz="2000" dirty="0" smtClean="0"/>
              <a:t>Rozumět strukturám a procesům ve vlastní zemi a místním regionu jako prostoru denního života.</a:t>
            </a:r>
          </a:p>
          <a:p>
            <a:pPr>
              <a:lnSpc>
                <a:spcPct val="80000"/>
              </a:lnSpc>
            </a:pPr>
            <a:r>
              <a:rPr lang="cs-CZ" sz="2000" dirty="0" smtClean="0"/>
              <a:t>Chápat výzvy i šance týkající se globálních problémů lidstva.</a:t>
            </a:r>
            <a:endParaRPr lang="cs-CZ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ulka 5"/>
          <p:cNvGraphicFramePr>
            <a:graphicFrameLocks noGrp="1"/>
          </p:cNvGraphicFramePr>
          <p:nvPr/>
        </p:nvGraphicFramePr>
        <p:xfrm>
          <a:off x="1524000" y="1397000"/>
          <a:ext cx="6751637" cy="5349240"/>
        </p:xfrm>
        <a:graphic>
          <a:graphicData uri="http://schemas.openxmlformats.org/drawingml/2006/table">
            <a:tbl>
              <a:tblPr/>
              <a:tblGrid>
                <a:gridCol w="6751637"/>
              </a:tblGrid>
              <a:tr h="244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Poloha a rozšíření - lidé žijí na Zemi v místech s rozdílnou absolutní a relativní geografickou polohou…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triangl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4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Místo a prostor - každý prostor má vlastní přírodní a kulturní charakter…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triangl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triangl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4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Vztahy mezi člověkem a prostředím - lidé využívají prostředí v němž žijí různými způsoby...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triangl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triangl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4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Prostorové interakce- zdroje jsou na Zemi rozloženy nerovnoměrně…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triangl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triangl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4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Region - regiony jsou území vymezená pomocí různých kritérií…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triangl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triangl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4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Systémy – interakce mezi různými složkami prostředí…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triangl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triangl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4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Ochrana ŽP - nezbytnost chránit životní prostředí…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triangl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triangl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4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Změna - přítomnost má své kořeny v minulosti…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triangl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triangl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4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Konflikt - žijeme ve světě plném konfliktů, které se lidé snaží řešit různými způsoby…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triangl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triangl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4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Plánování - v úvahu je nutné brát i dopad plánované změny na životní prostředí…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triangl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triangl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4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Nerovnost – třídní, rasová - existuje všude ve světě spolu s nerovnoměrným  rozmístěním moci a bohatství…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triangl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triangl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4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Politická moc - člověk a skupiny lidí jsou schopni ovlivňovat dění doma i ve světě…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triangl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triangl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4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Migrace - lidé se pohybují mezi státy i uvnitř státu…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triangl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triangl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4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Soustředění / rozptyl - každá oblast má svoji určitou atraktivitu…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triangl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triangl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4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Sítě, uzly - příklad dopravního spojení mezi místy v určité oblasti…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triangl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triangl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4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Chování - přístupy, hodnoty a chování lidí, kteří dělají určitá rozhodnutí…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triangl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triangl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4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Měřítko / vzdálenost - různé situace mohou být sledovány z různých hledisek…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triangl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triangl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4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Podobnost / rozdílnost - rozdíly - etnické, sociální, kulturní…/ podobnost - potřeba lásky, přátelství…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triangl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triangl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4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Předvídání - je možné a dokonce nutné předvídat určité prostorové změny a procesy…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triangl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triangl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4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Ekonomický rozvoj - všude jsou patrné rozdíly v ekonomickém rozvoji…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triangl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9" name="TextovéPole 8"/>
          <p:cNvSpPr txBox="1"/>
          <p:nvPr/>
        </p:nvSpPr>
        <p:spPr>
          <a:xfrm>
            <a:off x="1547664" y="980728"/>
            <a:ext cx="6552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accent5">
                    <a:lumMod val="25000"/>
                  </a:schemeClr>
                </a:solidFill>
              </a:rPr>
              <a:t>Geografie se snaží o vysvětlení následujících pojmů</a:t>
            </a:r>
            <a:endParaRPr lang="cs-CZ" dirty="0">
              <a:solidFill>
                <a:schemeClr val="accent5">
                  <a:lumMod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15616" y="908720"/>
            <a:ext cx="7772400" cy="712440"/>
          </a:xfrm>
        </p:spPr>
        <p:txBody>
          <a:bodyPr/>
          <a:lstStyle/>
          <a:p>
            <a:r>
              <a:rPr lang="cs-CZ" dirty="0" smtClean="0"/>
              <a:t>Geografové a jejich práce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43608" y="1700808"/>
            <a:ext cx="7772400" cy="4392488"/>
          </a:xfrm>
        </p:spPr>
        <p:txBody>
          <a:bodyPr/>
          <a:lstStyle/>
          <a:p>
            <a:r>
              <a:rPr lang="cs-CZ" sz="2000" dirty="0" smtClean="0"/>
              <a:t>Ke své práci používá geografie různé specifické dovednosti, mezi které řadíme:</a:t>
            </a:r>
          </a:p>
          <a:p>
            <a:endParaRPr lang="cs-CZ" sz="2000" dirty="0" smtClean="0"/>
          </a:p>
          <a:p>
            <a:pPr marL="609600" indent="-609600">
              <a:lnSpc>
                <a:spcPct val="90000"/>
              </a:lnSpc>
            </a:pPr>
            <a:r>
              <a:rPr lang="cs-CZ" sz="2000" dirty="0" smtClean="0"/>
              <a:t>SBĚR INFORMACÍ – sběr dat z terénního výzkumu; sběr dat ze sekundárních zdrojů (mapy, atlasy, knihy, časopisy, </a:t>
            </a:r>
            <a:r>
              <a:rPr lang="cs-CZ" sz="2000" dirty="0" err="1" smtClean="0"/>
              <a:t>stat</a:t>
            </a:r>
            <a:r>
              <a:rPr lang="cs-CZ" sz="2000" dirty="0" smtClean="0"/>
              <a:t>. ročenky,  letecké snímky, </a:t>
            </a:r>
            <a:r>
              <a:rPr lang="cs-CZ" sz="2000" dirty="0" err="1" smtClean="0"/>
              <a:t>ortofotomapy</a:t>
            </a:r>
            <a:r>
              <a:rPr lang="cs-CZ" sz="2000" dirty="0" smtClean="0"/>
              <a:t>, internet...) </a:t>
            </a:r>
          </a:p>
          <a:p>
            <a:pPr marL="609600" indent="-609600">
              <a:lnSpc>
                <a:spcPct val="90000"/>
              </a:lnSpc>
              <a:buNone/>
            </a:pPr>
            <a:endParaRPr lang="cs-CZ" sz="2000" dirty="0" smtClean="0"/>
          </a:p>
          <a:p>
            <a:pPr marL="609600" indent="-609600">
              <a:lnSpc>
                <a:spcPct val="90000"/>
              </a:lnSpc>
            </a:pPr>
            <a:r>
              <a:rPr lang="cs-CZ" sz="2000" dirty="0" smtClean="0"/>
              <a:t>ZPRACOVÁNÍ INFORMACÍ – převedení získaných údajů do grafů, náčrtů, map, plánů…; práce s textem, tvořivé psaní; umělecká a návrhářská práce, prostorový design.... </a:t>
            </a:r>
          </a:p>
          <a:p>
            <a:pPr marL="609600" indent="-609600">
              <a:lnSpc>
                <a:spcPct val="90000"/>
              </a:lnSpc>
              <a:buNone/>
            </a:pPr>
            <a:endParaRPr lang="cs-CZ" sz="2000" dirty="0" smtClean="0"/>
          </a:p>
          <a:p>
            <a:pPr marL="609600" indent="-609600">
              <a:lnSpc>
                <a:spcPct val="90000"/>
              </a:lnSpc>
            </a:pPr>
            <a:r>
              <a:rPr lang="cs-CZ" sz="2000" dirty="0" smtClean="0"/>
              <a:t>INTERPRETACE INFORMACÍ – interpretace údajů pomocí grafů, diagramů, kartogramů, náčrtů, map, atlasů, plánů, fotografií, leteckých a družicových snímků atd. </a:t>
            </a:r>
          </a:p>
          <a:p>
            <a:pPr>
              <a:buNone/>
            </a:pP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3" y="1484784"/>
            <a:ext cx="8581555" cy="5028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ovéPole 4"/>
          <p:cNvSpPr txBox="1"/>
          <p:nvPr/>
        </p:nvSpPr>
        <p:spPr>
          <a:xfrm>
            <a:off x="683568" y="980728"/>
            <a:ext cx="82809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Mezi největší pomocníky geografie patří tvorba a zpracování map map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5048" y="1700808"/>
            <a:ext cx="8568952" cy="5020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ovéPole 2"/>
          <p:cNvSpPr txBox="1"/>
          <p:nvPr/>
        </p:nvSpPr>
        <p:spPr>
          <a:xfrm>
            <a:off x="1331640" y="1052736"/>
            <a:ext cx="2880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Turistická mapa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675016"/>
            <a:ext cx="8676456" cy="5083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ovéPole 2"/>
          <p:cNvSpPr txBox="1"/>
          <p:nvPr/>
        </p:nvSpPr>
        <p:spPr>
          <a:xfrm>
            <a:off x="1115616" y="1052736"/>
            <a:ext cx="3024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/>
              <a:t>Fotomapa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/>
          <p:cNvPicPr>
            <a:picLocks noChangeAspect="1" noChangeArrowheads="1"/>
          </p:cNvPicPr>
          <p:nvPr/>
        </p:nvPicPr>
        <p:blipFill>
          <a:blip r:embed="rId2" cstate="print"/>
          <a:srcRect l="18900" t="11074" r="27945" b="12146"/>
          <a:stretch>
            <a:fillRect/>
          </a:stretch>
        </p:blipFill>
        <p:spPr bwMode="auto">
          <a:xfrm>
            <a:off x="1835696" y="700517"/>
            <a:ext cx="5328592" cy="6157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2"/>
          <p:cNvPicPr>
            <a:picLocks noChangeAspect="1" noChangeArrowheads="1"/>
          </p:cNvPicPr>
          <p:nvPr/>
        </p:nvPicPr>
        <p:blipFill>
          <a:blip r:embed="rId2" cstate="print"/>
          <a:srcRect l="24506" t="11532" r="22338" b="24977"/>
          <a:stretch>
            <a:fillRect/>
          </a:stretch>
        </p:blipFill>
        <p:spPr bwMode="auto">
          <a:xfrm>
            <a:off x="1115616" y="665312"/>
            <a:ext cx="6480720" cy="619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971600" y="2590800"/>
            <a:ext cx="7416824" cy="1143000"/>
          </a:xfrm>
        </p:spPr>
        <p:txBody>
          <a:bodyPr/>
          <a:lstStyle/>
          <a:p>
            <a:r>
              <a:rPr lang="cs-CZ" sz="6000" dirty="0" smtClean="0"/>
              <a:t>Geografie současnosti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/>
          <p:cNvPicPr>
            <a:picLocks noChangeAspect="1" noChangeArrowheads="1"/>
          </p:cNvPicPr>
          <p:nvPr/>
        </p:nvPicPr>
        <p:blipFill>
          <a:blip r:embed="rId2" cstate="print"/>
          <a:srcRect l="7969" t="7840" r="8754" b="4306"/>
          <a:stretch>
            <a:fillRect/>
          </a:stretch>
        </p:blipFill>
        <p:spPr bwMode="auto">
          <a:xfrm>
            <a:off x="971600" y="692696"/>
            <a:ext cx="7305107" cy="6165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8" name="Rectangle 4"/>
          <p:cNvSpPr>
            <a:spLocks noGrp="1" noChangeArrowheads="1"/>
          </p:cNvSpPr>
          <p:nvPr>
            <p:ph type="title"/>
          </p:nvPr>
        </p:nvSpPr>
        <p:spPr>
          <a:xfrm>
            <a:off x="134938" y="692150"/>
            <a:ext cx="8885237" cy="649288"/>
          </a:xfrm>
        </p:spPr>
        <p:txBody>
          <a:bodyPr/>
          <a:lstStyle/>
          <a:p>
            <a:r>
              <a:rPr lang="cs-CZ" sz="4000" b="1">
                <a:latin typeface="Arial" charset="0"/>
              </a:rPr>
              <a:t>Struktura současné kulturní krajiny</a:t>
            </a:r>
          </a:p>
        </p:txBody>
      </p:sp>
      <p:sp>
        <p:nvSpPr>
          <p:cNvPr id="77836" name="Text Box 12"/>
          <p:cNvSpPr txBox="1">
            <a:spLocks noChangeArrowheads="1"/>
          </p:cNvSpPr>
          <p:nvPr/>
        </p:nvSpPr>
        <p:spPr bwMode="auto">
          <a:xfrm>
            <a:off x="0" y="5084763"/>
            <a:ext cx="4572000" cy="17684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marL="457200" indent="-457200">
              <a:spcBef>
                <a:spcPct val="50000"/>
              </a:spcBef>
            </a:pPr>
            <a:r>
              <a:rPr lang="cs-CZ" sz="2000" b="1">
                <a:latin typeface="Arial" charset="0"/>
              </a:rPr>
              <a:t>Typy struktury:</a:t>
            </a:r>
          </a:p>
          <a:p>
            <a:pPr marL="457200" indent="-457200">
              <a:spcBef>
                <a:spcPct val="50000"/>
              </a:spcBef>
              <a:buFontTx/>
              <a:buAutoNum type="arabicPeriod"/>
            </a:pPr>
            <a:r>
              <a:rPr lang="cs-CZ" sz="2000" b="1">
                <a:latin typeface="Arial" charset="0"/>
              </a:rPr>
              <a:t>Přírodní – primární</a:t>
            </a:r>
          </a:p>
          <a:p>
            <a:pPr marL="457200" indent="-457200">
              <a:spcBef>
                <a:spcPct val="50000"/>
              </a:spcBef>
              <a:buFontTx/>
              <a:buAutoNum type="arabicPeriod"/>
            </a:pPr>
            <a:r>
              <a:rPr lang="cs-CZ" sz="2000" b="1">
                <a:latin typeface="Arial" charset="0"/>
              </a:rPr>
              <a:t>Hospodářská – sekundární</a:t>
            </a:r>
          </a:p>
          <a:p>
            <a:pPr marL="457200" indent="-457200">
              <a:spcBef>
                <a:spcPct val="50000"/>
              </a:spcBef>
              <a:buFontTx/>
              <a:buAutoNum type="arabicPeriod"/>
            </a:pPr>
            <a:r>
              <a:rPr lang="cs-CZ" sz="2000" b="1">
                <a:latin typeface="Arial" charset="0"/>
              </a:rPr>
              <a:t>Humánní - terciérní</a:t>
            </a:r>
          </a:p>
        </p:txBody>
      </p:sp>
      <p:pic>
        <p:nvPicPr>
          <p:cNvPr id="77841" name="Picture 17" descr="StMGeoSys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1341438"/>
            <a:ext cx="4140200" cy="3503612"/>
          </a:xfrm>
          <a:noFill/>
          <a:ln/>
        </p:spPr>
      </p:pic>
      <p:sp>
        <p:nvSpPr>
          <p:cNvPr id="77842" name="Line 18"/>
          <p:cNvSpPr>
            <a:spLocks noChangeShapeType="1"/>
          </p:cNvSpPr>
          <p:nvPr/>
        </p:nvSpPr>
        <p:spPr bwMode="auto">
          <a:xfrm flipH="1" flipV="1">
            <a:off x="1476375" y="2924175"/>
            <a:ext cx="1008063" cy="2592388"/>
          </a:xfrm>
          <a:prstGeom prst="line">
            <a:avLst/>
          </a:prstGeom>
          <a:noFill/>
          <a:ln w="57150" cap="sq">
            <a:solidFill>
              <a:srgbClr val="FF0066"/>
            </a:solidFill>
            <a:round/>
            <a:headEnd type="none" w="sm" len="sm"/>
            <a:tailEnd type="triangle" w="sm" len="sm"/>
          </a:ln>
          <a:effectLst/>
        </p:spPr>
        <p:txBody>
          <a:bodyPr wrap="none"/>
          <a:lstStyle/>
          <a:p>
            <a:endParaRPr lang="cs-CZ"/>
          </a:p>
        </p:txBody>
      </p:sp>
      <p:pic>
        <p:nvPicPr>
          <p:cNvPr id="77844" name="Picture 20" descr="C:\kolejka\obrazky\habitat\stmluse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078413" y="1371600"/>
            <a:ext cx="4065587" cy="3617913"/>
          </a:xfrm>
          <a:noFill/>
          <a:ln/>
        </p:spPr>
      </p:pic>
      <p:pic>
        <p:nvPicPr>
          <p:cNvPr id="77846" name="Picture 22" descr="C:\kolejka\obrazky\habitat\limity.jpg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3886200" y="3397250"/>
            <a:ext cx="3949700" cy="3460750"/>
          </a:xfrm>
          <a:noFill/>
          <a:ln/>
        </p:spPr>
      </p:pic>
      <p:sp>
        <p:nvSpPr>
          <p:cNvPr id="77847" name="Line 23"/>
          <p:cNvSpPr>
            <a:spLocks noChangeShapeType="1"/>
          </p:cNvSpPr>
          <p:nvPr/>
        </p:nvSpPr>
        <p:spPr bwMode="auto">
          <a:xfrm flipV="1">
            <a:off x="3276600" y="2819400"/>
            <a:ext cx="2895600" cy="3200400"/>
          </a:xfrm>
          <a:prstGeom prst="line">
            <a:avLst/>
          </a:prstGeom>
          <a:noFill/>
          <a:ln w="57150" cap="sq">
            <a:solidFill>
              <a:srgbClr val="FF0066"/>
            </a:solidFill>
            <a:round/>
            <a:headEnd type="none" w="sm" len="sm"/>
            <a:tailEnd type="triangle" w="sm" len="sm"/>
          </a:ln>
          <a:effectLst/>
        </p:spPr>
        <p:txBody>
          <a:bodyPr wrap="none"/>
          <a:lstStyle/>
          <a:p>
            <a:endParaRPr lang="cs-CZ"/>
          </a:p>
        </p:txBody>
      </p:sp>
      <p:sp>
        <p:nvSpPr>
          <p:cNvPr id="77848" name="Line 24"/>
          <p:cNvSpPr>
            <a:spLocks noChangeShapeType="1"/>
          </p:cNvSpPr>
          <p:nvPr/>
        </p:nvSpPr>
        <p:spPr bwMode="auto">
          <a:xfrm flipV="1">
            <a:off x="3048000" y="6248400"/>
            <a:ext cx="1905000" cy="457200"/>
          </a:xfrm>
          <a:prstGeom prst="line">
            <a:avLst/>
          </a:prstGeom>
          <a:noFill/>
          <a:ln w="57150" cap="sq">
            <a:solidFill>
              <a:srgbClr val="FF0066"/>
            </a:solidFill>
            <a:round/>
            <a:headEnd type="none" w="sm" len="sm"/>
            <a:tailEnd type="triangle" w="sm" len="sm"/>
          </a:ln>
          <a:effectLst/>
        </p:spPr>
        <p:txBody>
          <a:bodyPr wrap="none"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5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1981200" y="3276600"/>
            <a:ext cx="4495800" cy="2178050"/>
          </a:xfrm>
          <a:gradFill rotWithShape="0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cap="flat">
            <a:solidFill>
              <a:schemeClr val="tx1"/>
            </a:solidFill>
            <a:headEnd type="none" w="med" len="med"/>
            <a:tailEnd type="none" w="med" len="med"/>
          </a:ln>
        </p:spPr>
        <p:txBody>
          <a:bodyPr/>
          <a:lstStyle/>
          <a:p>
            <a:pPr>
              <a:defRPr/>
            </a:pPr>
            <a:endParaRPr lang="cs-CZ" dirty="0" smtClean="0">
              <a:solidFill>
                <a:srgbClr val="000000"/>
              </a:solidFill>
            </a:endParaRPr>
          </a:p>
          <a:p>
            <a:pPr>
              <a:defRPr/>
            </a:pPr>
            <a:endParaRPr lang="cs-CZ" dirty="0" smtClean="0">
              <a:solidFill>
                <a:srgbClr val="000000"/>
              </a:solidFill>
            </a:endParaRPr>
          </a:p>
          <a:p>
            <a:pPr>
              <a:defRPr/>
            </a:pPr>
            <a:r>
              <a:rPr lang="cs-CZ" dirty="0" smtClean="0">
                <a:solidFill>
                  <a:srgbClr val="000000"/>
                </a:solidFill>
              </a:rPr>
              <a:t>    </a:t>
            </a:r>
            <a:r>
              <a:rPr lang="cs-CZ" dirty="0" smtClean="0">
                <a:solidFill>
                  <a:srgbClr val="000000"/>
                </a:solidFill>
              </a:rPr>
              <a:t>Krajinná </a:t>
            </a:r>
            <a:r>
              <a:rPr lang="cs-CZ" dirty="0" smtClean="0">
                <a:solidFill>
                  <a:srgbClr val="000000"/>
                </a:solidFill>
              </a:rPr>
              <a:t>sféra</a:t>
            </a:r>
          </a:p>
        </p:txBody>
      </p:sp>
      <p:sp>
        <p:nvSpPr>
          <p:cNvPr id="39939" name="Rectangle 2"/>
          <p:cNvSpPr>
            <a:spLocks noGrp="1" noChangeArrowheads="1"/>
          </p:cNvSpPr>
          <p:nvPr>
            <p:ph type="title"/>
          </p:nvPr>
        </p:nvSpPr>
        <p:spPr>
          <a:xfrm>
            <a:off x="1043608" y="260648"/>
            <a:ext cx="7772400" cy="685800"/>
          </a:xfrm>
        </p:spPr>
        <p:txBody>
          <a:bodyPr/>
          <a:lstStyle/>
          <a:p>
            <a:pPr algn="ctr"/>
            <a:r>
              <a:rPr lang="cs-CZ" sz="2800" b="1" dirty="0" smtClean="0">
                <a:solidFill>
                  <a:schemeClr val="accent4">
                    <a:lumMod val="50000"/>
                  </a:schemeClr>
                </a:solidFill>
              </a:rPr>
              <a:t>Přehled systému geografických věd</a:t>
            </a:r>
          </a:p>
        </p:txBody>
      </p:sp>
      <p:sp>
        <p:nvSpPr>
          <p:cNvPr id="39940" name="Rectangle 4"/>
          <p:cNvSpPr>
            <a:spLocks noChangeArrowheads="1"/>
          </p:cNvSpPr>
          <p:nvPr/>
        </p:nvSpPr>
        <p:spPr bwMode="auto">
          <a:xfrm>
            <a:off x="2483768" y="4005064"/>
            <a:ext cx="1143000" cy="381000"/>
          </a:xfrm>
          <a:prstGeom prst="rect">
            <a:avLst/>
          </a:prstGeom>
          <a:gradFill rotWithShape="0">
            <a:gsLst>
              <a:gs pos="0">
                <a:srgbClr val="78CB6F"/>
              </a:gs>
              <a:gs pos="50000">
                <a:srgbClr val="385E33"/>
              </a:gs>
              <a:gs pos="100000">
                <a:srgbClr val="78CB6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cs-CZ" dirty="0" smtClean="0">
                <a:solidFill>
                  <a:srgbClr val="000000"/>
                </a:solidFill>
              </a:rPr>
              <a:t>FG</a:t>
            </a:r>
            <a:endParaRPr lang="cs-CZ" dirty="0">
              <a:solidFill>
                <a:srgbClr val="000000"/>
              </a:solidFill>
            </a:endParaRPr>
          </a:p>
        </p:txBody>
      </p:sp>
      <p:sp>
        <p:nvSpPr>
          <p:cNvPr id="39941" name="Rectangle 6"/>
          <p:cNvSpPr>
            <a:spLocks noChangeArrowheads="1"/>
          </p:cNvSpPr>
          <p:nvPr/>
        </p:nvSpPr>
        <p:spPr bwMode="auto">
          <a:xfrm>
            <a:off x="4038600" y="4038600"/>
            <a:ext cx="1219200" cy="381000"/>
          </a:xfrm>
          <a:prstGeom prst="rect">
            <a:avLst/>
          </a:prstGeom>
          <a:solidFill>
            <a:schemeClr val="accent1">
              <a:lumMod val="9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cs-CZ">
                <a:solidFill>
                  <a:srgbClr val="000000"/>
                </a:solidFill>
              </a:rPr>
              <a:t>SG</a:t>
            </a:r>
          </a:p>
        </p:txBody>
      </p:sp>
      <p:sp>
        <p:nvSpPr>
          <p:cNvPr id="39942" name="Rectangle 8"/>
          <p:cNvSpPr>
            <a:spLocks noChangeArrowheads="1"/>
          </p:cNvSpPr>
          <p:nvPr/>
        </p:nvSpPr>
        <p:spPr bwMode="auto">
          <a:xfrm>
            <a:off x="755576" y="908720"/>
            <a:ext cx="7391400" cy="1058416"/>
          </a:xfrm>
          <a:prstGeom prst="rect">
            <a:avLst/>
          </a:prstGeom>
          <a:gradFill rotWithShape="0">
            <a:gsLst>
              <a:gs pos="0">
                <a:srgbClr val="7EC53D"/>
              </a:gs>
              <a:gs pos="100000">
                <a:srgbClr val="3A5B1C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cs-CZ" dirty="0">
                <a:solidFill>
                  <a:srgbClr val="000000"/>
                </a:solidFill>
              </a:rPr>
              <a:t>K</a:t>
            </a:r>
            <a:r>
              <a:rPr lang="cs-CZ" dirty="0" smtClean="0">
                <a:solidFill>
                  <a:srgbClr val="000000"/>
                </a:solidFill>
              </a:rPr>
              <a:t>artografie </a:t>
            </a:r>
            <a:r>
              <a:rPr lang="cs-CZ" dirty="0">
                <a:solidFill>
                  <a:srgbClr val="000000"/>
                </a:solidFill>
              </a:rPr>
              <a:t>a </a:t>
            </a:r>
            <a:r>
              <a:rPr lang="cs-CZ" dirty="0" err="1">
                <a:solidFill>
                  <a:srgbClr val="000000"/>
                </a:solidFill>
              </a:rPr>
              <a:t>geoinformatika</a:t>
            </a:r>
            <a:endParaRPr lang="cs-CZ" dirty="0">
              <a:solidFill>
                <a:srgbClr val="000000"/>
              </a:solidFill>
            </a:endParaRPr>
          </a:p>
          <a:p>
            <a:pPr algn="ctr"/>
            <a:r>
              <a:rPr lang="cs-CZ" dirty="0">
                <a:solidFill>
                  <a:srgbClr val="000000"/>
                </a:solidFill>
              </a:rPr>
              <a:t>obecná k, tematická k., GIS, DPZ, GPS, fotogrammetrie, </a:t>
            </a:r>
          </a:p>
          <a:p>
            <a:pPr algn="ctr"/>
            <a:endParaRPr lang="cs-CZ" dirty="0">
              <a:solidFill>
                <a:srgbClr val="000000"/>
              </a:solidFill>
            </a:endParaRPr>
          </a:p>
        </p:txBody>
      </p:sp>
      <p:sp>
        <p:nvSpPr>
          <p:cNvPr id="39943" name="Rectangle 9"/>
          <p:cNvSpPr>
            <a:spLocks noChangeArrowheads="1"/>
          </p:cNvSpPr>
          <p:nvPr/>
        </p:nvSpPr>
        <p:spPr bwMode="auto">
          <a:xfrm>
            <a:off x="0" y="2132856"/>
            <a:ext cx="2590800" cy="940296"/>
          </a:xfrm>
          <a:prstGeom prst="rect">
            <a:avLst/>
          </a:prstGeom>
          <a:gradFill rotWithShape="0">
            <a:gsLst>
              <a:gs pos="0">
                <a:srgbClr val="385E33"/>
              </a:gs>
              <a:gs pos="100000">
                <a:srgbClr val="78CB6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cs-CZ" sz="1800" b="1" dirty="0">
                <a:solidFill>
                  <a:srgbClr val="000000"/>
                </a:solidFill>
              </a:rPr>
              <a:t>Vědy o  </a:t>
            </a:r>
            <a:r>
              <a:rPr lang="cs-CZ" sz="1800" b="1" dirty="0" smtClean="0">
                <a:solidFill>
                  <a:srgbClr val="000000"/>
                </a:solidFill>
              </a:rPr>
              <a:t>FG</a:t>
            </a:r>
            <a:r>
              <a:rPr lang="cs-CZ" sz="1800" b="1" dirty="0" smtClean="0">
                <a:solidFill>
                  <a:srgbClr val="000000"/>
                </a:solidFill>
              </a:rPr>
              <a:t> komplexech:</a:t>
            </a:r>
            <a:endParaRPr lang="cs-CZ" sz="1800" b="1" dirty="0">
              <a:solidFill>
                <a:srgbClr val="000000"/>
              </a:solidFill>
            </a:endParaRPr>
          </a:p>
          <a:p>
            <a:pPr algn="ctr"/>
            <a:r>
              <a:rPr lang="cs-CZ" sz="1800" b="1" dirty="0">
                <a:solidFill>
                  <a:srgbClr val="000000"/>
                </a:solidFill>
              </a:rPr>
              <a:t>obecná fyzická geografie</a:t>
            </a:r>
          </a:p>
          <a:p>
            <a:pPr algn="ctr"/>
            <a:r>
              <a:rPr lang="cs-CZ" sz="1800" b="1" dirty="0">
                <a:solidFill>
                  <a:srgbClr val="000000"/>
                </a:solidFill>
              </a:rPr>
              <a:t>paleogeografie</a:t>
            </a:r>
          </a:p>
        </p:txBody>
      </p:sp>
      <p:sp>
        <p:nvSpPr>
          <p:cNvPr id="39944" name="Rectangle 10"/>
          <p:cNvSpPr>
            <a:spLocks noChangeArrowheads="1"/>
          </p:cNvSpPr>
          <p:nvPr/>
        </p:nvSpPr>
        <p:spPr bwMode="auto">
          <a:xfrm>
            <a:off x="0" y="3717032"/>
            <a:ext cx="2362200" cy="2088232"/>
          </a:xfrm>
          <a:prstGeom prst="rect">
            <a:avLst/>
          </a:prstGeom>
          <a:solidFill>
            <a:srgbClr val="78CB6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cs-CZ" sz="1800" b="1" dirty="0">
                <a:solidFill>
                  <a:srgbClr val="000000"/>
                </a:solidFill>
              </a:rPr>
              <a:t>Vědy  </a:t>
            </a:r>
            <a:r>
              <a:rPr lang="cs-CZ" sz="1800" b="1" dirty="0" smtClean="0">
                <a:solidFill>
                  <a:srgbClr val="000000"/>
                </a:solidFill>
              </a:rPr>
              <a:t>FG </a:t>
            </a:r>
            <a:r>
              <a:rPr lang="cs-CZ" sz="1800" b="1" dirty="0" smtClean="0">
                <a:solidFill>
                  <a:srgbClr val="000000"/>
                </a:solidFill>
              </a:rPr>
              <a:t>složkách</a:t>
            </a:r>
            <a:r>
              <a:rPr lang="cs-CZ" sz="1800" b="1" dirty="0">
                <a:solidFill>
                  <a:srgbClr val="000000"/>
                </a:solidFill>
              </a:rPr>
              <a:t>:</a:t>
            </a:r>
          </a:p>
          <a:p>
            <a:r>
              <a:rPr lang="cs-CZ" sz="1800" b="1" dirty="0">
                <a:solidFill>
                  <a:srgbClr val="000000"/>
                </a:solidFill>
              </a:rPr>
              <a:t>geomorfologie</a:t>
            </a:r>
          </a:p>
          <a:p>
            <a:r>
              <a:rPr lang="cs-CZ" sz="1800" b="1" dirty="0">
                <a:solidFill>
                  <a:srgbClr val="000000"/>
                </a:solidFill>
              </a:rPr>
              <a:t>klimatologie</a:t>
            </a:r>
          </a:p>
          <a:p>
            <a:r>
              <a:rPr lang="cs-CZ" sz="1800" b="1" dirty="0" err="1">
                <a:solidFill>
                  <a:srgbClr val="000000"/>
                </a:solidFill>
              </a:rPr>
              <a:t>hydrogeografie</a:t>
            </a:r>
            <a:r>
              <a:rPr lang="cs-CZ" sz="1800" b="1" dirty="0">
                <a:solidFill>
                  <a:srgbClr val="000000"/>
                </a:solidFill>
              </a:rPr>
              <a:t> a </a:t>
            </a:r>
            <a:endParaRPr lang="cs-CZ" sz="1800" b="1" dirty="0" smtClean="0">
              <a:solidFill>
                <a:srgbClr val="000000"/>
              </a:solidFill>
            </a:endParaRPr>
          </a:p>
          <a:p>
            <a:r>
              <a:rPr lang="cs-CZ" sz="1800" b="1" dirty="0" err="1" smtClean="0">
                <a:solidFill>
                  <a:srgbClr val="000000"/>
                </a:solidFill>
              </a:rPr>
              <a:t>oceanografie</a:t>
            </a:r>
            <a:endParaRPr lang="cs-CZ" sz="1800" b="1" dirty="0">
              <a:solidFill>
                <a:srgbClr val="000000"/>
              </a:solidFill>
            </a:endParaRPr>
          </a:p>
          <a:p>
            <a:r>
              <a:rPr lang="cs-CZ" sz="1800" b="1" dirty="0" err="1">
                <a:solidFill>
                  <a:srgbClr val="000000"/>
                </a:solidFill>
              </a:rPr>
              <a:t>pedogeogfrafie</a:t>
            </a:r>
            <a:endParaRPr lang="cs-CZ" sz="1800" b="1" dirty="0">
              <a:solidFill>
                <a:srgbClr val="000000"/>
              </a:solidFill>
            </a:endParaRPr>
          </a:p>
          <a:p>
            <a:r>
              <a:rPr lang="cs-CZ" sz="1800" b="1" dirty="0">
                <a:solidFill>
                  <a:srgbClr val="000000"/>
                </a:solidFill>
              </a:rPr>
              <a:t>biogeografie</a:t>
            </a:r>
          </a:p>
          <a:p>
            <a:r>
              <a:rPr lang="cs-CZ" sz="1800" b="1" dirty="0">
                <a:solidFill>
                  <a:srgbClr val="000000"/>
                </a:solidFill>
              </a:rPr>
              <a:t>geografie </a:t>
            </a:r>
            <a:r>
              <a:rPr lang="cs-CZ" sz="1800" b="1" dirty="0" err="1">
                <a:solidFill>
                  <a:srgbClr val="000000"/>
                </a:solidFill>
              </a:rPr>
              <a:t>přír</a:t>
            </a:r>
            <a:r>
              <a:rPr lang="cs-CZ" sz="1800" b="1" dirty="0">
                <a:solidFill>
                  <a:srgbClr val="000000"/>
                </a:solidFill>
              </a:rPr>
              <a:t>. zdrojů“</a:t>
            </a:r>
          </a:p>
        </p:txBody>
      </p:sp>
      <p:sp>
        <p:nvSpPr>
          <p:cNvPr id="39945" name="Rectangle 11"/>
          <p:cNvSpPr>
            <a:spLocks noChangeArrowheads="1"/>
          </p:cNvSpPr>
          <p:nvPr/>
        </p:nvSpPr>
        <p:spPr bwMode="auto">
          <a:xfrm>
            <a:off x="5687616" y="2060848"/>
            <a:ext cx="3456384" cy="1219200"/>
          </a:xfrm>
          <a:prstGeom prst="rect">
            <a:avLst/>
          </a:prstGeom>
          <a:solidFill>
            <a:schemeClr val="accent1">
              <a:lumMod val="9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cs-CZ" sz="1800" b="1" u="sng" dirty="0">
                <a:solidFill>
                  <a:srgbClr val="000000"/>
                </a:solidFill>
              </a:rPr>
              <a:t>Vědy o </a:t>
            </a:r>
            <a:r>
              <a:rPr lang="cs-CZ" sz="1800" b="1" u="sng" dirty="0" smtClean="0">
                <a:solidFill>
                  <a:srgbClr val="000000"/>
                </a:solidFill>
              </a:rPr>
              <a:t>SG komplexech:</a:t>
            </a:r>
            <a:endParaRPr lang="cs-CZ" sz="1800" b="1" u="sng" dirty="0">
              <a:solidFill>
                <a:srgbClr val="000000"/>
              </a:solidFill>
            </a:endParaRPr>
          </a:p>
          <a:p>
            <a:r>
              <a:rPr lang="cs-CZ" sz="1800" b="1" dirty="0">
                <a:solidFill>
                  <a:srgbClr val="000000"/>
                </a:solidFill>
              </a:rPr>
              <a:t>obecná socioekonomická geografie</a:t>
            </a:r>
          </a:p>
          <a:p>
            <a:r>
              <a:rPr lang="cs-CZ" sz="1800" b="1" dirty="0">
                <a:solidFill>
                  <a:srgbClr val="000000"/>
                </a:solidFill>
              </a:rPr>
              <a:t>historická geografie</a:t>
            </a:r>
          </a:p>
        </p:txBody>
      </p:sp>
      <p:sp>
        <p:nvSpPr>
          <p:cNvPr id="39946" name="Rectangle 12"/>
          <p:cNvSpPr>
            <a:spLocks noChangeArrowheads="1"/>
          </p:cNvSpPr>
          <p:nvPr/>
        </p:nvSpPr>
        <p:spPr bwMode="auto">
          <a:xfrm>
            <a:off x="5364088" y="3733800"/>
            <a:ext cx="3779912" cy="1447800"/>
          </a:xfrm>
          <a:prstGeom prst="rect">
            <a:avLst/>
          </a:prstGeom>
          <a:solidFill>
            <a:schemeClr val="accent1">
              <a:lumMod val="9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cs-CZ" sz="1800" b="1" u="sng" dirty="0">
                <a:solidFill>
                  <a:srgbClr val="000000"/>
                </a:solidFill>
              </a:rPr>
              <a:t>Vědy o </a:t>
            </a:r>
            <a:r>
              <a:rPr lang="cs-CZ" sz="1800" b="1" u="sng" dirty="0" smtClean="0">
                <a:solidFill>
                  <a:srgbClr val="000000"/>
                </a:solidFill>
              </a:rPr>
              <a:t>SG složkách</a:t>
            </a:r>
            <a:r>
              <a:rPr lang="cs-CZ" sz="1800" b="1" u="sng" dirty="0">
                <a:solidFill>
                  <a:srgbClr val="000000"/>
                </a:solidFill>
              </a:rPr>
              <a:t>:</a:t>
            </a:r>
          </a:p>
          <a:p>
            <a:pPr algn="ctr"/>
            <a:r>
              <a:rPr lang="cs-CZ" sz="1800" b="1" dirty="0">
                <a:solidFill>
                  <a:srgbClr val="000000"/>
                </a:solidFill>
              </a:rPr>
              <a:t>g. obyvatel,  g. sídel</a:t>
            </a:r>
          </a:p>
          <a:p>
            <a:pPr algn="ctr"/>
            <a:r>
              <a:rPr lang="cs-CZ" sz="1800" b="1" dirty="0">
                <a:solidFill>
                  <a:srgbClr val="000000"/>
                </a:solidFill>
              </a:rPr>
              <a:t>g. průmyslu, g. zemědělství, g. dopravy</a:t>
            </a:r>
          </a:p>
          <a:p>
            <a:pPr algn="ctr"/>
            <a:r>
              <a:rPr lang="cs-CZ" sz="1800" b="1" dirty="0">
                <a:solidFill>
                  <a:srgbClr val="000000"/>
                </a:solidFill>
              </a:rPr>
              <a:t>g. služeb, g. rekreace</a:t>
            </a:r>
          </a:p>
          <a:p>
            <a:pPr algn="ctr"/>
            <a:r>
              <a:rPr lang="cs-CZ" sz="1800" b="1" dirty="0">
                <a:solidFill>
                  <a:srgbClr val="000000"/>
                </a:solidFill>
              </a:rPr>
              <a:t>g. vědy a kultury</a:t>
            </a:r>
          </a:p>
        </p:txBody>
      </p:sp>
      <p:sp>
        <p:nvSpPr>
          <p:cNvPr id="76814" name="Rectangle 14"/>
          <p:cNvSpPr>
            <a:spLocks noChangeArrowheads="1"/>
          </p:cNvSpPr>
          <p:nvPr/>
        </p:nvSpPr>
        <p:spPr bwMode="auto">
          <a:xfrm>
            <a:off x="1979712" y="5805264"/>
            <a:ext cx="2286000" cy="914400"/>
          </a:xfrm>
          <a:prstGeom prst="rect">
            <a:avLst/>
          </a:prstGeom>
          <a:gradFill rotWithShape="0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cs-CZ" sz="1800" b="1" u="sng" dirty="0">
                <a:solidFill>
                  <a:srgbClr val="000000"/>
                </a:solidFill>
              </a:rPr>
              <a:t>Vědy o regionech:</a:t>
            </a:r>
          </a:p>
          <a:p>
            <a:pPr algn="ctr">
              <a:defRPr/>
            </a:pPr>
            <a:r>
              <a:rPr lang="cs-CZ" sz="1800" b="1" dirty="0">
                <a:solidFill>
                  <a:srgbClr val="000000"/>
                </a:solidFill>
              </a:rPr>
              <a:t>regionální geografie</a:t>
            </a:r>
          </a:p>
          <a:p>
            <a:pPr algn="ctr">
              <a:defRPr/>
            </a:pPr>
            <a:r>
              <a:rPr lang="cs-CZ" sz="1800" b="1" dirty="0">
                <a:solidFill>
                  <a:srgbClr val="000000"/>
                </a:solidFill>
              </a:rPr>
              <a:t>politická geografie</a:t>
            </a:r>
          </a:p>
        </p:txBody>
      </p:sp>
      <p:sp>
        <p:nvSpPr>
          <p:cNvPr id="76816" name="Rectangle 16"/>
          <p:cNvSpPr>
            <a:spLocks noChangeArrowheads="1"/>
          </p:cNvSpPr>
          <p:nvPr/>
        </p:nvSpPr>
        <p:spPr bwMode="auto">
          <a:xfrm>
            <a:off x="4191000" y="5181600"/>
            <a:ext cx="2743200" cy="1676400"/>
          </a:xfrm>
          <a:prstGeom prst="rect">
            <a:avLst/>
          </a:prstGeom>
          <a:gradFill rotWithShape="0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cs-CZ" sz="1800" b="1" u="sng" dirty="0">
                <a:solidFill>
                  <a:srgbClr val="000000"/>
                </a:solidFill>
              </a:rPr>
              <a:t>Vědy o systémech a </a:t>
            </a:r>
            <a:r>
              <a:rPr lang="cs-CZ" sz="1800" b="1" u="sng" dirty="0" smtClean="0">
                <a:solidFill>
                  <a:srgbClr val="000000"/>
                </a:solidFill>
              </a:rPr>
              <a:t>vědě:</a:t>
            </a:r>
            <a:endParaRPr lang="cs-CZ" sz="1800" b="1" u="sng" dirty="0">
              <a:solidFill>
                <a:srgbClr val="000000"/>
              </a:solidFill>
            </a:endParaRPr>
          </a:p>
          <a:p>
            <a:pPr algn="ctr">
              <a:defRPr/>
            </a:pPr>
            <a:r>
              <a:rPr lang="cs-CZ" sz="1800" b="1" dirty="0">
                <a:solidFill>
                  <a:srgbClr val="000000"/>
                </a:solidFill>
              </a:rPr>
              <a:t>nauka o krajině</a:t>
            </a:r>
          </a:p>
          <a:p>
            <a:pPr algn="ctr">
              <a:defRPr/>
            </a:pPr>
            <a:r>
              <a:rPr lang="cs-CZ" sz="1800" b="1" dirty="0" err="1">
                <a:solidFill>
                  <a:srgbClr val="000000"/>
                </a:solidFill>
              </a:rPr>
              <a:t>geoekologie</a:t>
            </a:r>
            <a:endParaRPr lang="cs-CZ" sz="1800" b="1" dirty="0">
              <a:solidFill>
                <a:srgbClr val="000000"/>
              </a:solidFill>
            </a:endParaRPr>
          </a:p>
          <a:p>
            <a:pPr algn="ctr">
              <a:defRPr/>
            </a:pPr>
            <a:r>
              <a:rPr lang="cs-CZ" sz="1800" b="1" dirty="0">
                <a:solidFill>
                  <a:srgbClr val="000000"/>
                </a:solidFill>
              </a:rPr>
              <a:t>planetární geografie</a:t>
            </a:r>
          </a:p>
          <a:p>
            <a:pPr algn="ctr">
              <a:defRPr/>
            </a:pPr>
            <a:r>
              <a:rPr lang="cs-CZ" sz="1800" b="1" dirty="0">
                <a:solidFill>
                  <a:srgbClr val="000000"/>
                </a:solidFill>
              </a:rPr>
              <a:t>teoretická geografie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1" name="Text Box 6"/>
          <p:cNvSpPr txBox="1">
            <a:spLocks noChangeArrowheads="1"/>
          </p:cNvSpPr>
          <p:nvPr/>
        </p:nvSpPr>
        <p:spPr bwMode="auto">
          <a:xfrm>
            <a:off x="0" y="0"/>
            <a:ext cx="1619250" cy="4254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1400" i="1">
                <a:solidFill>
                  <a:schemeClr val="bg2"/>
                </a:solidFill>
              </a:rPr>
              <a:t>metody zkoumání vojenské geografie</a:t>
            </a:r>
          </a:p>
        </p:txBody>
      </p:sp>
      <p:graphicFrame>
        <p:nvGraphicFramePr>
          <p:cNvPr id="1026" name="Organization Chart 7"/>
          <p:cNvGraphicFramePr>
            <a:graphicFrameLocks/>
          </p:cNvGraphicFramePr>
          <p:nvPr/>
        </p:nvGraphicFramePr>
        <p:xfrm>
          <a:off x="500063" y="285750"/>
          <a:ext cx="8224837" cy="6440488"/>
        </p:xfrm>
        <a:graphic>
          <a:graphicData uri="http://schemas.openxmlformats.org/drawingml/2006/compatibility">
            <com:legacyDrawing xmlns:com="http://schemas.openxmlformats.org/drawingml/2006/compatibility" spid="_x0000_s5632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Aplikace teorie systémů pro geografii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2800" dirty="0" err="1" smtClean="0"/>
              <a:t>Geosystém</a:t>
            </a:r>
            <a:r>
              <a:rPr lang="cs-CZ" sz="2800" dirty="0" smtClean="0"/>
              <a:t> nejvyššího řádu je krajinná sféra, </a:t>
            </a:r>
          </a:p>
          <a:p>
            <a:r>
              <a:rPr lang="cs-CZ" sz="2800" dirty="0" smtClean="0"/>
              <a:t>je vazebně propojena s dílčími systémy – </a:t>
            </a:r>
            <a:r>
              <a:rPr lang="cs-CZ" sz="2800" dirty="0" err="1" smtClean="0"/>
              <a:t>listosférou</a:t>
            </a:r>
            <a:r>
              <a:rPr lang="cs-CZ" sz="2800" dirty="0" smtClean="0"/>
              <a:t>, hydrosférou, </a:t>
            </a:r>
            <a:r>
              <a:rPr lang="cs-CZ" sz="2800" dirty="0" err="1" smtClean="0"/>
              <a:t>pedosférou</a:t>
            </a:r>
            <a:r>
              <a:rPr lang="cs-CZ" sz="2800" dirty="0" smtClean="0"/>
              <a:t>, atmosférou, biosférou a </a:t>
            </a:r>
            <a:r>
              <a:rPr lang="cs-CZ" sz="2800" dirty="0" err="1" smtClean="0"/>
              <a:t>sociosférou</a:t>
            </a:r>
            <a:r>
              <a:rPr lang="cs-CZ" sz="2800" dirty="0" smtClean="0"/>
              <a:t>, </a:t>
            </a:r>
          </a:p>
          <a:p>
            <a:r>
              <a:rPr lang="cs-CZ" sz="2800" dirty="0" smtClean="0"/>
              <a:t>každý dílčí systém se dále člení</a:t>
            </a:r>
          </a:p>
          <a:p>
            <a:r>
              <a:rPr lang="cs-CZ" sz="2800" dirty="0" smtClean="0"/>
              <a:t>až KAM?  po nejmenší prvek nejnižšího subsystému, který už geografie dále nečlení, chová se jako celek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371600" y="1643050"/>
            <a:ext cx="7772400" cy="1362075"/>
          </a:xfrm>
        </p:spPr>
        <p:txBody>
          <a:bodyPr/>
          <a:lstStyle/>
          <a:p>
            <a:r>
              <a:rPr lang="cs-CZ" dirty="0" smtClean="0"/>
              <a:t>Objekt geografie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3573016"/>
            <a:ext cx="7772400" cy="833884"/>
          </a:xfrm>
        </p:spPr>
        <p:txBody>
          <a:bodyPr/>
          <a:lstStyle/>
          <a:p>
            <a:pPr algn="ctr"/>
            <a:r>
              <a:rPr lang="cs-CZ" sz="3200" b="1" dirty="0" smtClean="0"/>
              <a:t>Geosféra</a:t>
            </a:r>
            <a:endParaRPr lang="cs-CZ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 Geosféra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 </a:t>
            </a:r>
            <a:r>
              <a:rPr lang="cs-CZ" dirty="0" smtClean="0"/>
              <a:t>Geosféra </a:t>
            </a:r>
            <a:r>
              <a:rPr lang="cs-CZ" dirty="0" smtClean="0"/>
              <a:t>- koncentrická vrstva Země – prostor se specifickým výskytem určitých jevů</a:t>
            </a:r>
          </a:p>
          <a:p>
            <a:endParaRPr lang="cs-CZ" dirty="0" smtClean="0"/>
          </a:p>
          <a:p>
            <a:r>
              <a:rPr lang="cs-CZ" sz="2400" i="1" dirty="0" smtClean="0"/>
              <a:t>z řeckého „</a:t>
            </a:r>
            <a:r>
              <a:rPr lang="cs-CZ" sz="2400" i="1" dirty="0" err="1" smtClean="0"/>
              <a:t>sfaira</a:t>
            </a:r>
            <a:r>
              <a:rPr lang="cs-CZ" sz="2400" i="1" dirty="0" smtClean="0"/>
              <a:t> „– koule, zeměkoule, globus, přeneseně i jako prostor např. sféra zájmů apod.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Geosféry Země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mtClean="0"/>
              <a:t>Země vnitřní struktura  - vrstvy lišící se hustotou a složením</a:t>
            </a:r>
          </a:p>
          <a:p>
            <a:r>
              <a:rPr lang="cs-CZ" smtClean="0"/>
              <a:t>„slupky cibule“</a:t>
            </a:r>
          </a:p>
          <a:p>
            <a:r>
              <a:rPr lang="cs-CZ" smtClean="0"/>
              <a:t>rotace – uspořádání od nejhustšího po nejřidší, od jádra se železa, niklu a síry po atmosféru </a:t>
            </a:r>
          </a:p>
          <a:p>
            <a:r>
              <a:rPr lang="cs-CZ" smtClean="0"/>
              <a:t>pevná část, tekutá část a plynná část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smtClean="0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smtClean="0"/>
          </a:p>
        </p:txBody>
      </p:sp>
      <p:pic>
        <p:nvPicPr>
          <p:cNvPr id="30724" name="Picture 5" descr="C:\Documents and Settings\Svatonova\Dokumenty\Výuka\ocean\REZ_KŮRA_texte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914400"/>
            <a:ext cx="6962775" cy="574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Geosféry Země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2800" b="1" smtClean="0"/>
              <a:t>Homogenní:</a:t>
            </a:r>
          </a:p>
          <a:p>
            <a:r>
              <a:rPr lang="cs-CZ" sz="2800" u="sng" smtClean="0"/>
              <a:t>Litosféra</a:t>
            </a:r>
            <a:r>
              <a:rPr lang="cs-CZ" sz="2800" smtClean="0"/>
              <a:t>, tj. kamenný obal Země – zemský kůra a spodní část zemského pláště ( pod ním je již plastická astenosféra) ( - 100 km až 8,8 km)</a:t>
            </a:r>
          </a:p>
          <a:p>
            <a:r>
              <a:rPr lang="cs-CZ" sz="2800" u="sng" smtClean="0"/>
              <a:t>Hydrosféra </a:t>
            </a:r>
            <a:r>
              <a:rPr lang="cs-CZ" sz="2800" smtClean="0"/>
              <a:t>(-4 km až 0 km)</a:t>
            </a:r>
          </a:p>
          <a:p>
            <a:r>
              <a:rPr lang="cs-CZ" sz="2800" u="sng" smtClean="0"/>
              <a:t>Atmosféra </a:t>
            </a:r>
            <a:r>
              <a:rPr lang="cs-CZ" sz="2800" smtClean="0"/>
              <a:t>(0  až 40 tisíc km, řadu dílčích vrstev, t, s, m, i, t, e – z.k.) , pozn. hranice zemské korony je považována za hranici planety Země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Geografie současnosti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cs-CZ" dirty="0" smtClean="0"/>
              <a:t>Před dnešním tématem si položíme následující</a:t>
            </a:r>
          </a:p>
          <a:p>
            <a:pPr>
              <a:buNone/>
            </a:pPr>
            <a:r>
              <a:rPr lang="cs-CZ" dirty="0" smtClean="0"/>
              <a:t>otázky:</a:t>
            </a:r>
          </a:p>
          <a:p>
            <a:pPr>
              <a:buNone/>
            </a:pPr>
            <a:r>
              <a:rPr lang="cs-CZ" dirty="0" smtClean="0"/>
              <a:t>Co geografové dělají?</a:t>
            </a:r>
          </a:p>
          <a:p>
            <a:pPr>
              <a:buNone/>
            </a:pPr>
            <a:r>
              <a:rPr lang="cs-CZ" dirty="0" smtClean="0"/>
              <a:t>Jaké </a:t>
            </a:r>
            <a:r>
              <a:rPr lang="cs-CZ" dirty="0" smtClean="0"/>
              <a:t>je členění geografických věd?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/>
          <p:cNvPicPr>
            <a:picLocks noChangeAspect="1" noChangeArrowheads="1"/>
          </p:cNvPicPr>
          <p:nvPr/>
        </p:nvPicPr>
        <p:blipFill>
          <a:blip r:embed="rId2" cstate="print"/>
          <a:srcRect l="8859" t="8121" r="7864" b="4763"/>
          <a:stretch>
            <a:fillRect/>
          </a:stretch>
        </p:blipFill>
        <p:spPr bwMode="auto">
          <a:xfrm>
            <a:off x="827584" y="404664"/>
            <a:ext cx="7488832" cy="6267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 noChangeArrowheads="1"/>
          </p:cNvPicPr>
          <p:nvPr/>
        </p:nvPicPr>
        <p:blipFill>
          <a:blip r:embed="rId2" cstate="print"/>
          <a:srcRect l="8128" t="16011" r="9765" b="14064"/>
          <a:stretch>
            <a:fillRect/>
          </a:stretch>
        </p:blipFill>
        <p:spPr bwMode="auto">
          <a:xfrm>
            <a:off x="501147" y="1484784"/>
            <a:ext cx="8650561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/>
          <p:cNvPicPr>
            <a:picLocks noChangeAspect="1" noChangeArrowheads="1"/>
          </p:cNvPicPr>
          <p:nvPr/>
        </p:nvPicPr>
        <p:blipFill>
          <a:blip r:embed="rId2" cstate="print"/>
          <a:srcRect l="7087" t="14027" r="6092" b="9931"/>
          <a:stretch>
            <a:fillRect/>
          </a:stretch>
        </p:blipFill>
        <p:spPr bwMode="auto">
          <a:xfrm>
            <a:off x="467543" y="764704"/>
            <a:ext cx="8696257" cy="6093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Geosféry Země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b="1" dirty="0" smtClean="0"/>
              <a:t>Heterogenní</a:t>
            </a:r>
          </a:p>
          <a:p>
            <a:r>
              <a:rPr lang="cs-CZ" u="sng" dirty="0" err="1" smtClean="0"/>
              <a:t>Pedosféra</a:t>
            </a:r>
            <a:endParaRPr lang="cs-CZ" u="sng" dirty="0" smtClean="0"/>
          </a:p>
          <a:p>
            <a:r>
              <a:rPr lang="cs-CZ" u="sng" dirty="0" smtClean="0"/>
              <a:t>biosféra</a:t>
            </a:r>
          </a:p>
          <a:p>
            <a:r>
              <a:rPr lang="cs-CZ" u="sng" dirty="0" err="1" smtClean="0"/>
              <a:t>antroposféra</a:t>
            </a:r>
            <a:r>
              <a:rPr lang="cs-CZ" u="sng" dirty="0" smtClean="0"/>
              <a:t>, </a:t>
            </a:r>
            <a:r>
              <a:rPr lang="cs-CZ" u="sng" dirty="0" err="1" smtClean="0"/>
              <a:t>sociosféra</a:t>
            </a:r>
            <a:endParaRPr lang="cs-CZ" u="sng" dirty="0" smtClean="0"/>
          </a:p>
          <a:p>
            <a:r>
              <a:rPr lang="cs-CZ" sz="2800" dirty="0" smtClean="0"/>
              <a:t>Podrobněji – </a:t>
            </a:r>
            <a:r>
              <a:rPr lang="cs-CZ" sz="2800" dirty="0" err="1" smtClean="0"/>
              <a:t>schema</a:t>
            </a:r>
            <a:r>
              <a:rPr lang="cs-CZ" sz="2800" dirty="0" smtClean="0"/>
              <a:t> geografických věd:</a:t>
            </a:r>
          </a:p>
          <a:p>
            <a:pPr>
              <a:buNone/>
            </a:pPr>
            <a:r>
              <a:rPr lang="cs-CZ" sz="2800" dirty="0" err="1" smtClean="0"/>
              <a:t>Mečiar</a:t>
            </a:r>
            <a:r>
              <a:rPr lang="cs-CZ" sz="2800" dirty="0" smtClean="0"/>
              <a:t>, J. (2005) Úvod do studia geografie,</a:t>
            </a:r>
          </a:p>
          <a:p>
            <a:pPr>
              <a:buNone/>
            </a:pPr>
            <a:r>
              <a:rPr lang="cs-CZ" sz="2800" dirty="0" smtClean="0"/>
              <a:t> s. 100 – 106.</a:t>
            </a:r>
          </a:p>
          <a:p>
            <a:endParaRPr lang="cs-CZ" u="sng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2"/>
          <p:cNvPicPr>
            <a:picLocks noChangeAspect="1" noChangeArrowheads="1"/>
          </p:cNvPicPr>
          <p:nvPr/>
        </p:nvPicPr>
        <p:blipFill>
          <a:blip r:embed="rId2" cstate="print"/>
          <a:srcRect l="8859" t="9598" r="7864" b="5501"/>
          <a:stretch>
            <a:fillRect/>
          </a:stretch>
        </p:blipFill>
        <p:spPr bwMode="auto">
          <a:xfrm>
            <a:off x="827584" y="456438"/>
            <a:ext cx="7848872" cy="6401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ovéPole 2"/>
          <p:cNvSpPr txBox="1"/>
          <p:nvPr/>
        </p:nvSpPr>
        <p:spPr>
          <a:xfrm>
            <a:off x="4211960" y="404664"/>
            <a:ext cx="2736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>
                    <a:lumMod val="95000"/>
                  </a:schemeClr>
                </a:solidFill>
              </a:rPr>
              <a:t>- </a:t>
            </a:r>
            <a:r>
              <a:rPr lang="cs-CZ" sz="1600" dirty="0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lesy mírného pásu</a:t>
            </a:r>
            <a:endParaRPr lang="cs-CZ" dirty="0">
              <a:solidFill>
                <a:schemeClr val="bg1">
                  <a:lumMod val="9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00001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792212"/>
            <a:ext cx="8208912" cy="5788992"/>
          </a:xfrm>
          <a:prstGeom prst="rect">
            <a:avLst/>
          </a:prstGeom>
          <a:noFill/>
        </p:spPr>
      </p:pic>
      <p:sp>
        <p:nvSpPr>
          <p:cNvPr id="3" name="TextovéPole 2"/>
          <p:cNvSpPr txBox="1"/>
          <p:nvPr/>
        </p:nvSpPr>
        <p:spPr>
          <a:xfrm>
            <a:off x="827584" y="332656"/>
            <a:ext cx="18722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/>
              <a:t>Pouště</a:t>
            </a:r>
            <a:endParaRPr lang="cs-CZ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Definice krajinné sféry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cs-CZ" sz="2400" b="1" dirty="0" smtClean="0">
                <a:latin typeface="Arial" charset="0"/>
              </a:rPr>
              <a:t>Krajinná sféra Země–systém vzájemného pronikání</a:t>
            </a:r>
          </a:p>
          <a:p>
            <a:pPr>
              <a:buNone/>
            </a:pPr>
            <a:r>
              <a:rPr lang="cs-CZ" sz="2400" b="1" dirty="0" smtClean="0">
                <a:latin typeface="Arial" charset="0"/>
              </a:rPr>
              <a:t>a  spolupůsobení troposféry, hydrosféry, litosféry,</a:t>
            </a:r>
          </a:p>
          <a:p>
            <a:pPr>
              <a:buNone/>
            </a:pPr>
            <a:r>
              <a:rPr lang="cs-CZ" sz="2400" b="1" dirty="0" err="1" smtClean="0">
                <a:latin typeface="Arial" charset="0"/>
              </a:rPr>
              <a:t>pedosféry</a:t>
            </a:r>
            <a:r>
              <a:rPr lang="cs-CZ" sz="2400" b="1" dirty="0" smtClean="0">
                <a:latin typeface="Arial" charset="0"/>
              </a:rPr>
              <a:t> a biosféry. Jejich relativní jednota je</a:t>
            </a:r>
          </a:p>
          <a:p>
            <a:pPr>
              <a:buNone/>
            </a:pPr>
            <a:r>
              <a:rPr lang="cs-CZ" sz="2400" b="1" dirty="0" smtClean="0">
                <a:latin typeface="Arial" charset="0"/>
              </a:rPr>
              <a:t>zabezpečována </a:t>
            </a:r>
            <a:r>
              <a:rPr lang="cs-CZ" sz="2400" b="1" dirty="0" err="1" smtClean="0">
                <a:latin typeface="Arial" charset="0"/>
              </a:rPr>
              <a:t>krajinotvornými</a:t>
            </a:r>
            <a:r>
              <a:rPr lang="cs-CZ" sz="2400" b="1" dirty="0" smtClean="0">
                <a:latin typeface="Arial" charset="0"/>
              </a:rPr>
              <a:t> procesy,založenými</a:t>
            </a:r>
          </a:p>
          <a:p>
            <a:pPr>
              <a:buNone/>
            </a:pPr>
            <a:r>
              <a:rPr lang="cs-CZ" sz="2400" b="1" dirty="0" smtClean="0">
                <a:latin typeface="Arial" charset="0"/>
              </a:rPr>
              <a:t>na koloběhu, látek, energie a informace. Okolím</a:t>
            </a:r>
          </a:p>
          <a:p>
            <a:pPr>
              <a:buNone/>
            </a:pPr>
            <a:r>
              <a:rPr lang="cs-CZ" sz="2400" b="1" dirty="0" smtClean="0">
                <a:latin typeface="Arial" charset="0"/>
              </a:rPr>
              <a:t>krajinné sféry je zemské nitro od zemského pláště k</a:t>
            </a:r>
          </a:p>
          <a:p>
            <a:pPr>
              <a:buNone/>
            </a:pPr>
            <a:r>
              <a:rPr lang="cs-CZ" sz="2400" b="1" dirty="0" smtClean="0">
                <a:latin typeface="Arial" charset="0"/>
              </a:rPr>
              <a:t>jádru, a od stratosféry do kosmického prostoru.</a:t>
            </a:r>
          </a:p>
          <a:p>
            <a:pPr>
              <a:buNone/>
            </a:pPr>
            <a:r>
              <a:rPr lang="cs-CZ" sz="2400" b="1" dirty="0" smtClean="0">
                <a:latin typeface="Arial" charset="0"/>
              </a:rPr>
              <a:t>Zde probíhá vznik a vývoj krajin.</a:t>
            </a:r>
          </a:p>
          <a:p>
            <a:endParaRPr lang="cs-CZ" dirty="0" smtClean="0"/>
          </a:p>
          <a:p>
            <a:pPr>
              <a:buNone/>
            </a:pPr>
            <a:endParaRPr lang="cs-CZ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683568" y="1484784"/>
            <a:ext cx="7772400" cy="1008112"/>
          </a:xfrm>
        </p:spPr>
        <p:txBody>
          <a:bodyPr/>
          <a:lstStyle/>
          <a:p>
            <a:r>
              <a:rPr lang="cs-CZ" sz="2000" dirty="0" smtClean="0">
                <a:latin typeface="Arial" charset="0"/>
              </a:rPr>
              <a:t>1. Energetická a vláhově energetická bilance</a:t>
            </a:r>
            <a:br>
              <a:rPr lang="cs-CZ" sz="2000" dirty="0" smtClean="0">
                <a:latin typeface="Arial" charset="0"/>
              </a:rPr>
            </a:br>
            <a:r>
              <a:rPr lang="cs-CZ" sz="2000" dirty="0" smtClean="0">
                <a:latin typeface="Arial" charset="0"/>
              </a:rPr>
              <a:t>2. Jednota spojitosti a nespojitosti</a:t>
            </a:r>
            <a:br>
              <a:rPr lang="cs-CZ" sz="2000" dirty="0" smtClean="0">
                <a:latin typeface="Arial" charset="0"/>
              </a:rPr>
            </a:br>
            <a:endParaRPr lang="cs-CZ" sz="2000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idx="1"/>
          </p:nvPr>
        </p:nvSpPr>
        <p:spPr>
          <a:xfrm>
            <a:off x="539552" y="908720"/>
            <a:ext cx="7772400" cy="473844"/>
          </a:xfrm>
        </p:spPr>
        <p:txBody>
          <a:bodyPr/>
          <a:lstStyle/>
          <a:p>
            <a:r>
              <a:rPr lang="cs-CZ" sz="2800" b="1" dirty="0" smtClean="0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Hlavní vlastnosti krajinné sféry Země</a:t>
            </a:r>
            <a:endParaRPr lang="cs-CZ" sz="28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6" name="Picture 4" descr="urovneNewC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0" y="2760663"/>
            <a:ext cx="9144000" cy="4097337"/>
          </a:xfrm>
          <a:prstGeom prst="rect">
            <a:avLst/>
          </a:prstGeom>
          <a:noFill/>
          <a:ln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>
          <a:xfrm>
            <a:off x="134938" y="692150"/>
            <a:ext cx="8885237" cy="720725"/>
          </a:xfrm>
        </p:spPr>
        <p:txBody>
          <a:bodyPr/>
          <a:lstStyle/>
          <a:p>
            <a:r>
              <a:rPr lang="cs-CZ" sz="3600" b="1" dirty="0">
                <a:latin typeface="Arial" charset="0"/>
              </a:rPr>
              <a:t>Hlavní vlastnosti krajinné sféry Země</a:t>
            </a:r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34938" y="1484313"/>
            <a:ext cx="5876925" cy="2881312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cs-CZ" sz="2400" b="1" dirty="0">
                <a:latin typeface="Arial" charset="0"/>
              </a:rPr>
              <a:t>Rozdíly energetické a </a:t>
            </a:r>
            <a:r>
              <a:rPr lang="cs-CZ" sz="2400" b="1" dirty="0" smtClean="0">
                <a:latin typeface="Arial" charset="0"/>
              </a:rPr>
              <a:t>vláhově</a:t>
            </a:r>
          </a:p>
          <a:p>
            <a:pPr>
              <a:buFont typeface="Wingdings" pitchFamily="2" charset="2"/>
              <a:buNone/>
            </a:pPr>
            <a:r>
              <a:rPr lang="cs-CZ" sz="2400" b="1" dirty="0" smtClean="0">
                <a:latin typeface="Arial" charset="0"/>
              </a:rPr>
              <a:t>energetické </a:t>
            </a:r>
            <a:r>
              <a:rPr lang="cs-CZ" sz="2400" b="1" dirty="0">
                <a:latin typeface="Arial" charset="0"/>
              </a:rPr>
              <a:t>bilance nacházejí </a:t>
            </a:r>
            <a:r>
              <a:rPr lang="cs-CZ" sz="2400" b="1" dirty="0" smtClean="0">
                <a:latin typeface="Arial" charset="0"/>
              </a:rPr>
              <a:t>svůj</a:t>
            </a:r>
          </a:p>
          <a:p>
            <a:pPr>
              <a:buFont typeface="Wingdings" pitchFamily="2" charset="2"/>
              <a:buNone/>
            </a:pPr>
            <a:r>
              <a:rPr lang="cs-CZ" sz="2400" b="1" dirty="0" smtClean="0">
                <a:latin typeface="Arial" charset="0"/>
              </a:rPr>
              <a:t>odraz </a:t>
            </a:r>
            <a:r>
              <a:rPr lang="cs-CZ" sz="2400" b="1" dirty="0">
                <a:latin typeface="Arial" charset="0"/>
              </a:rPr>
              <a:t>v horizontální </a:t>
            </a:r>
            <a:r>
              <a:rPr lang="cs-CZ" sz="2400" b="1" dirty="0" err="1">
                <a:latin typeface="Arial" charset="0"/>
              </a:rPr>
              <a:t>pásmitosti</a:t>
            </a:r>
            <a:r>
              <a:rPr lang="cs-CZ" sz="2400" b="1" dirty="0">
                <a:latin typeface="Arial" charset="0"/>
              </a:rPr>
              <a:t> </a:t>
            </a:r>
            <a:r>
              <a:rPr lang="cs-CZ" sz="2400" b="1" dirty="0" smtClean="0">
                <a:latin typeface="Arial" charset="0"/>
              </a:rPr>
              <a:t>a</a:t>
            </a:r>
          </a:p>
          <a:p>
            <a:pPr>
              <a:buFont typeface="Wingdings" pitchFamily="2" charset="2"/>
              <a:buNone/>
            </a:pPr>
            <a:r>
              <a:rPr lang="cs-CZ" sz="2400" b="1" dirty="0" smtClean="0">
                <a:latin typeface="Arial" charset="0"/>
              </a:rPr>
              <a:t>vertikální </a:t>
            </a:r>
            <a:r>
              <a:rPr lang="cs-CZ" sz="2400" b="1" dirty="0">
                <a:latin typeface="Arial" charset="0"/>
              </a:rPr>
              <a:t>stupňovitosti.</a:t>
            </a:r>
          </a:p>
        </p:txBody>
      </p:sp>
      <p:pic>
        <p:nvPicPr>
          <p:cNvPr id="102404" name="Picture 4" descr="evropa_geom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220072" y="2565400"/>
            <a:ext cx="3684587" cy="4292600"/>
          </a:xfrm>
          <a:noFill/>
          <a:ln/>
        </p:spPr>
      </p:pic>
      <p:pic>
        <p:nvPicPr>
          <p:cNvPr id="102406" name="Picture 6" descr="ReunTrojuhWorkBar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899592" y="3802063"/>
            <a:ext cx="4248150" cy="3055937"/>
          </a:xfrm>
          <a:noFill/>
          <a:ln/>
        </p:spPr>
      </p:pic>
      <p:sp>
        <p:nvSpPr>
          <p:cNvPr id="102408" name="Text Box 8"/>
          <p:cNvSpPr txBox="1">
            <a:spLocks noChangeArrowheads="1"/>
          </p:cNvSpPr>
          <p:nvPr/>
        </p:nvSpPr>
        <p:spPr bwMode="auto">
          <a:xfrm>
            <a:off x="5651500" y="2060575"/>
            <a:ext cx="3492500" cy="3968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000" b="1">
                <a:latin typeface="Arial" charset="0"/>
              </a:rPr>
              <a:t>Horizontální geomy Evropy</a:t>
            </a:r>
          </a:p>
        </p:txBody>
      </p:sp>
      <p:sp>
        <p:nvSpPr>
          <p:cNvPr id="102409" name="Text Box 9"/>
          <p:cNvSpPr txBox="1">
            <a:spLocks noChangeArrowheads="1"/>
          </p:cNvSpPr>
          <p:nvPr/>
        </p:nvSpPr>
        <p:spPr bwMode="auto">
          <a:xfrm>
            <a:off x="900113" y="3357563"/>
            <a:ext cx="4608512" cy="3968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000" b="1">
                <a:latin typeface="Arial" charset="0"/>
              </a:rPr>
              <a:t>Vertikální geomy ostrova Réunion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>
          <a:xfrm>
            <a:off x="134938" y="765175"/>
            <a:ext cx="8885237" cy="360363"/>
          </a:xfrm>
        </p:spPr>
        <p:txBody>
          <a:bodyPr/>
          <a:lstStyle/>
          <a:p>
            <a:r>
              <a:rPr lang="cs-CZ" sz="3600" b="1">
                <a:latin typeface="Arial" charset="0"/>
              </a:rPr>
              <a:t>Hlavní vlastnosti krajinné sféry Země</a:t>
            </a:r>
          </a:p>
        </p:txBody>
      </p:sp>
      <p:sp>
        <p:nvSpPr>
          <p:cNvPr id="10547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125538"/>
            <a:ext cx="9009063" cy="520700"/>
          </a:xfrm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cs-CZ" sz="2000" b="1">
                <a:latin typeface="Arial" charset="0"/>
              </a:rPr>
              <a:t>Přírodní krajiny České republiky 1:500 000</a:t>
            </a:r>
          </a:p>
        </p:txBody>
      </p:sp>
      <p:pic>
        <p:nvPicPr>
          <p:cNvPr id="105482" name="Picture 10" descr="500_NATU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1549400"/>
            <a:ext cx="9144000" cy="5308600"/>
          </a:xfrm>
          <a:noFill/>
          <a:ln/>
        </p:spPr>
      </p:pic>
      <p:sp>
        <p:nvSpPr>
          <p:cNvPr id="105483" name="Text Box 11"/>
          <p:cNvSpPr txBox="1">
            <a:spLocks noChangeArrowheads="1"/>
          </p:cNvSpPr>
          <p:nvPr/>
        </p:nvSpPr>
        <p:spPr bwMode="auto">
          <a:xfrm>
            <a:off x="6443663" y="1844675"/>
            <a:ext cx="2700337" cy="137001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b="1">
                <a:solidFill>
                  <a:schemeClr val="bg2"/>
                </a:solidFill>
                <a:latin typeface="Arial" charset="0"/>
              </a:rPr>
              <a:t>271 typů přírodní krajiny</a:t>
            </a:r>
          </a:p>
          <a:p>
            <a:pPr>
              <a:spcBef>
                <a:spcPct val="50000"/>
              </a:spcBef>
            </a:pPr>
            <a:endParaRPr lang="cs-CZ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Geografové a jejich práce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dirty="0" smtClean="0"/>
              <a:t>Státní správa.</a:t>
            </a:r>
          </a:p>
          <a:p>
            <a:r>
              <a:rPr lang="cs-CZ" sz="2400" dirty="0" smtClean="0"/>
              <a:t>Obchod.</a:t>
            </a:r>
          </a:p>
          <a:p>
            <a:r>
              <a:rPr lang="cs-CZ" sz="2400" dirty="0" smtClean="0"/>
              <a:t>Školství.</a:t>
            </a:r>
          </a:p>
          <a:p>
            <a:r>
              <a:rPr lang="cs-CZ" sz="2400" dirty="0" smtClean="0"/>
              <a:t>Často pracují v týmech např. při studiu a předcházení katastrofám, při mapování, pracují společně s urbanisty v regionálním rozvoji, společně s ochránci životního prostředí, spolupracují s praktiky nejrůznějších oborů. Mnoho geografů učí na různých typech škol. </a:t>
            </a:r>
            <a:endParaRPr lang="cs-CZ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/>
          <p:cNvPicPr>
            <a:picLocks noChangeAspect="1" noChangeArrowheads="1"/>
          </p:cNvPicPr>
          <p:nvPr/>
        </p:nvPicPr>
        <p:blipFill>
          <a:blip r:embed="rId2" cstate="print"/>
          <a:srcRect l="6788" t="8578" r="5210" b="6520"/>
          <a:stretch>
            <a:fillRect/>
          </a:stretch>
        </p:blipFill>
        <p:spPr bwMode="auto">
          <a:xfrm>
            <a:off x="1115617" y="908720"/>
            <a:ext cx="7493840" cy="5783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 descr="C:\Users\EDA\Desktop\ACER\aus\Austálie 2010 - komplet\Austálie 2010 - komplet\Australie (1039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908720"/>
            <a:ext cx="8598539" cy="5756649"/>
          </a:xfrm>
          <a:prstGeom prst="rect">
            <a:avLst/>
          </a:prstGeom>
          <a:noFill/>
        </p:spPr>
      </p:pic>
      <p:sp>
        <p:nvSpPr>
          <p:cNvPr id="5" name="TextovéPole 4"/>
          <p:cNvSpPr txBox="1"/>
          <p:nvPr/>
        </p:nvSpPr>
        <p:spPr>
          <a:xfrm>
            <a:off x="1043608" y="260648"/>
            <a:ext cx="3384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Zabývá se přírodou</a:t>
            </a:r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3131840" y="1124744"/>
            <a:ext cx="2880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/>
              <a:t>Blue</a:t>
            </a:r>
            <a:r>
              <a:rPr lang="cs-CZ" dirty="0" smtClean="0"/>
              <a:t> </a:t>
            </a:r>
            <a:r>
              <a:rPr lang="cs-CZ" dirty="0" err="1" smtClean="0"/>
              <a:t>mountains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010-027"/>
          <p:cNvPicPr>
            <a:picLocks noChangeAspect="1" noChangeArrowheads="1"/>
          </p:cNvPicPr>
          <p:nvPr/>
        </p:nvPicPr>
        <p:blipFill>
          <a:blip r:embed="rId2" cstate="print"/>
          <a:srcRect l="2707" r="23561" b="18335"/>
          <a:stretch>
            <a:fillRect/>
          </a:stretch>
        </p:blipFill>
        <p:spPr bwMode="auto">
          <a:xfrm>
            <a:off x="683568" y="476672"/>
            <a:ext cx="8280920" cy="6210690"/>
          </a:xfrm>
          <a:prstGeom prst="rect">
            <a:avLst/>
          </a:prstGeom>
          <a:noFill/>
        </p:spPr>
      </p:pic>
      <p:sp>
        <p:nvSpPr>
          <p:cNvPr id="3" name="TextovéPole 2"/>
          <p:cNvSpPr txBox="1"/>
          <p:nvPr/>
        </p:nvSpPr>
        <p:spPr>
          <a:xfrm>
            <a:off x="1115616" y="764704"/>
            <a:ext cx="18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Namibie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P213032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539298"/>
            <a:ext cx="8424936" cy="6318702"/>
          </a:xfrm>
          <a:prstGeom prst="rect">
            <a:avLst/>
          </a:prstGeom>
          <a:noFill/>
        </p:spPr>
      </p:pic>
      <p:sp>
        <p:nvSpPr>
          <p:cNvPr id="3" name="TextovéPole 2"/>
          <p:cNvSpPr txBox="1"/>
          <p:nvPr/>
        </p:nvSpPr>
        <p:spPr>
          <a:xfrm>
            <a:off x="467544" y="836712"/>
            <a:ext cx="37444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FFFF00"/>
                </a:solidFill>
              </a:rPr>
              <a:t>Zabývá se lidmi a </a:t>
            </a:r>
            <a:r>
              <a:rPr lang="cs-CZ" dirty="0" err="1" smtClean="0">
                <a:solidFill>
                  <a:srgbClr val="FFFF00"/>
                </a:solidFill>
              </a:rPr>
              <a:t>jejch</a:t>
            </a:r>
            <a:r>
              <a:rPr lang="cs-CZ" dirty="0" smtClean="0">
                <a:solidFill>
                  <a:srgbClr val="FFFF00"/>
                </a:solidFill>
              </a:rPr>
              <a:t> chováním chováním</a:t>
            </a:r>
            <a:endParaRPr lang="cs-CZ" dirty="0">
              <a:solidFill>
                <a:srgbClr val="FFFF00"/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4932040" y="908720"/>
            <a:ext cx="2808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>
                <a:solidFill>
                  <a:schemeClr val="bg1">
                    <a:lumMod val="95000"/>
                  </a:schemeClr>
                </a:solidFill>
              </a:rPr>
              <a:t>Aquas</a:t>
            </a:r>
            <a:r>
              <a:rPr lang="cs-CZ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cs-CZ" dirty="0" err="1" smtClean="0">
                <a:solidFill>
                  <a:schemeClr val="bg1">
                    <a:lumMod val="95000"/>
                  </a:schemeClr>
                </a:solidFill>
              </a:rPr>
              <a:t>Caliente</a:t>
            </a:r>
            <a:endParaRPr lang="cs-CZ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 descr="C:\Users\EDA\Desktop\ACER\aus\Austálie 2010 - komplet\Austálie 2010 - komplet\Australie (1173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3" y="908720"/>
            <a:ext cx="8632213" cy="5779193"/>
          </a:xfrm>
          <a:prstGeom prst="rect">
            <a:avLst/>
          </a:prstGeom>
          <a:noFill/>
        </p:spPr>
      </p:pic>
      <p:sp>
        <p:nvSpPr>
          <p:cNvPr id="3" name="TextovéPole 2"/>
          <p:cNvSpPr txBox="1"/>
          <p:nvPr/>
        </p:nvSpPr>
        <p:spPr>
          <a:xfrm>
            <a:off x="539552" y="332656"/>
            <a:ext cx="31683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Zabývá se sídly</a:t>
            </a:r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1187624" y="1124744"/>
            <a:ext cx="2808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Sydney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říroda">
  <a:themeElements>
    <a:clrScheme name="Příroda 2">
      <a:dk1>
        <a:srgbClr val="5B5249"/>
      </a:dk1>
      <a:lt1>
        <a:srgbClr val="FFFFFF"/>
      </a:lt1>
      <a:dk2>
        <a:srgbClr val="2A3D7A"/>
      </a:dk2>
      <a:lt2>
        <a:srgbClr val="CEC8BA"/>
      </a:lt2>
      <a:accent1>
        <a:srgbClr val="C9DDF1"/>
      </a:accent1>
      <a:accent2>
        <a:srgbClr val="FAC164"/>
      </a:accent2>
      <a:accent3>
        <a:srgbClr val="FFFFFF"/>
      </a:accent3>
      <a:accent4>
        <a:srgbClr val="4C453D"/>
      </a:accent4>
      <a:accent5>
        <a:srgbClr val="E1EBF7"/>
      </a:accent5>
      <a:accent6>
        <a:srgbClr val="E3AF5A"/>
      </a:accent6>
      <a:hlink>
        <a:srgbClr val="B0AE6A"/>
      </a:hlink>
      <a:folHlink>
        <a:srgbClr val="C3E684"/>
      </a:folHlink>
    </a:clrScheme>
    <a:fontScheme name="Přírod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Příroda 1">
        <a:dk1>
          <a:srgbClr val="666699"/>
        </a:dk1>
        <a:lt1>
          <a:srgbClr val="FFFFCC"/>
        </a:lt1>
        <a:dk2>
          <a:srgbClr val="687FCA"/>
        </a:dk2>
        <a:lt2>
          <a:srgbClr val="192449"/>
        </a:lt2>
        <a:accent1>
          <a:srgbClr val="C9DDF1"/>
        </a:accent1>
        <a:accent2>
          <a:srgbClr val="FAC164"/>
        </a:accent2>
        <a:accent3>
          <a:srgbClr val="B9C0E1"/>
        </a:accent3>
        <a:accent4>
          <a:srgbClr val="DADAAE"/>
        </a:accent4>
        <a:accent5>
          <a:srgbClr val="E1EBF7"/>
        </a:accent5>
        <a:accent6>
          <a:srgbClr val="E3AF5A"/>
        </a:accent6>
        <a:hlink>
          <a:srgbClr val="B0AE6A"/>
        </a:hlink>
        <a:folHlink>
          <a:srgbClr val="C3E6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říroda 2">
        <a:dk1>
          <a:srgbClr val="5B5249"/>
        </a:dk1>
        <a:lt1>
          <a:srgbClr val="FFFFFF"/>
        </a:lt1>
        <a:dk2>
          <a:srgbClr val="2A3D7A"/>
        </a:dk2>
        <a:lt2>
          <a:srgbClr val="CEC8BA"/>
        </a:lt2>
        <a:accent1>
          <a:srgbClr val="C9DDF1"/>
        </a:accent1>
        <a:accent2>
          <a:srgbClr val="FAC164"/>
        </a:accent2>
        <a:accent3>
          <a:srgbClr val="FFFFFF"/>
        </a:accent3>
        <a:accent4>
          <a:srgbClr val="4C453D"/>
        </a:accent4>
        <a:accent5>
          <a:srgbClr val="E1EBF7"/>
        </a:accent5>
        <a:accent6>
          <a:srgbClr val="E3AF5A"/>
        </a:accent6>
        <a:hlink>
          <a:srgbClr val="B0AE6A"/>
        </a:hlink>
        <a:folHlink>
          <a:srgbClr val="C3E68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říroda 3">
        <a:dk1>
          <a:srgbClr val="333333"/>
        </a:dk1>
        <a:lt1>
          <a:srgbClr val="FFFFFF"/>
        </a:lt1>
        <a:dk2>
          <a:srgbClr val="000000"/>
        </a:dk2>
        <a:lt2>
          <a:srgbClr val="DDDDDD"/>
        </a:lt2>
        <a:accent1>
          <a:srgbClr val="DDDDDD"/>
        </a:accent1>
        <a:accent2>
          <a:srgbClr val="B2B2B2"/>
        </a:accent2>
        <a:accent3>
          <a:srgbClr val="FFFFFF"/>
        </a:accent3>
        <a:accent4>
          <a:srgbClr val="2A2A2A"/>
        </a:accent4>
        <a:accent5>
          <a:srgbClr val="EBEBEB"/>
        </a:accent5>
        <a:accent6>
          <a:srgbClr val="A1A1A1"/>
        </a:accent6>
        <a:hlink>
          <a:srgbClr val="808080"/>
        </a:hlink>
        <a:folHlink>
          <a:srgbClr val="5F5F5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říroda 4">
        <a:dk1>
          <a:srgbClr val="8061A5"/>
        </a:dk1>
        <a:lt1>
          <a:srgbClr val="FFFFCC"/>
        </a:lt1>
        <a:dk2>
          <a:srgbClr val="967DB5"/>
        </a:dk2>
        <a:lt2>
          <a:srgbClr val="192449"/>
        </a:lt2>
        <a:accent1>
          <a:srgbClr val="D6C9F1"/>
        </a:accent1>
        <a:accent2>
          <a:srgbClr val="FAC164"/>
        </a:accent2>
        <a:accent3>
          <a:srgbClr val="C9BFD7"/>
        </a:accent3>
        <a:accent4>
          <a:srgbClr val="DADAAE"/>
        </a:accent4>
        <a:accent5>
          <a:srgbClr val="E8E1F7"/>
        </a:accent5>
        <a:accent6>
          <a:srgbClr val="E3AF5A"/>
        </a:accent6>
        <a:hlink>
          <a:srgbClr val="B0AE6A"/>
        </a:hlink>
        <a:folHlink>
          <a:srgbClr val="C3E6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říroda 5">
        <a:dk1>
          <a:srgbClr val="5B5249"/>
        </a:dk1>
        <a:lt1>
          <a:srgbClr val="FFFFFF"/>
        </a:lt1>
        <a:dk2>
          <a:srgbClr val="2A3D7A"/>
        </a:dk2>
        <a:lt2>
          <a:srgbClr val="CEC8BA"/>
        </a:lt2>
        <a:accent1>
          <a:srgbClr val="C9DDF1"/>
        </a:accent1>
        <a:accent2>
          <a:srgbClr val="FAC164"/>
        </a:accent2>
        <a:accent3>
          <a:srgbClr val="FFFFFF"/>
        </a:accent3>
        <a:accent4>
          <a:srgbClr val="4C453D"/>
        </a:accent4>
        <a:accent5>
          <a:srgbClr val="E1EBF7"/>
        </a:accent5>
        <a:accent6>
          <a:srgbClr val="E3AF5A"/>
        </a:accent6>
        <a:hlink>
          <a:srgbClr val="993333"/>
        </a:hlink>
        <a:folHlink>
          <a:srgbClr val="3333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Office\Templates\Presentation Designs\Příroda.pot</Template>
  <TotalTime>1018</TotalTime>
  <Words>1105</Words>
  <Application>Microsoft Office PowerPoint</Application>
  <PresentationFormat>Předvádění na obrazovce (4:3)</PresentationFormat>
  <Paragraphs>165</Paragraphs>
  <Slides>39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39</vt:i4>
      </vt:variant>
    </vt:vector>
  </HeadingPairs>
  <TitlesOfParts>
    <vt:vector size="44" baseType="lpstr">
      <vt:lpstr>Times New Roman</vt:lpstr>
      <vt:lpstr>Arial</vt:lpstr>
      <vt:lpstr>Wingdings</vt:lpstr>
      <vt:lpstr>Calibri</vt:lpstr>
      <vt:lpstr>Příroda</vt:lpstr>
      <vt:lpstr>Úvod do studia geografie - 3</vt:lpstr>
      <vt:lpstr>Geografie současnosti</vt:lpstr>
      <vt:lpstr>Geografie současnosti</vt:lpstr>
      <vt:lpstr>Geografové a jejich práce</vt:lpstr>
      <vt:lpstr>Snímek 5</vt:lpstr>
      <vt:lpstr>Snímek 6</vt:lpstr>
      <vt:lpstr>Snímek 7</vt:lpstr>
      <vt:lpstr>Snímek 8</vt:lpstr>
      <vt:lpstr>Snímek 9</vt:lpstr>
      <vt:lpstr>Snímek 10</vt:lpstr>
      <vt:lpstr>Snímek 11</vt:lpstr>
      <vt:lpstr>Geografie nám pomáhá</vt:lpstr>
      <vt:lpstr>Snímek 13</vt:lpstr>
      <vt:lpstr>Geografové a jejich práce</vt:lpstr>
      <vt:lpstr>Snímek 15</vt:lpstr>
      <vt:lpstr>Snímek 16</vt:lpstr>
      <vt:lpstr>Snímek 17</vt:lpstr>
      <vt:lpstr>Snímek 18</vt:lpstr>
      <vt:lpstr>Snímek 19</vt:lpstr>
      <vt:lpstr>Snímek 20</vt:lpstr>
      <vt:lpstr>Struktura současné kulturní krajiny</vt:lpstr>
      <vt:lpstr>Přehled systému geografických věd</vt:lpstr>
      <vt:lpstr>Snímek 23</vt:lpstr>
      <vt:lpstr>Aplikace teorie systémů pro geografii</vt:lpstr>
      <vt:lpstr>Objekt geografie</vt:lpstr>
      <vt:lpstr> Geosféra</vt:lpstr>
      <vt:lpstr>Geosféry Země</vt:lpstr>
      <vt:lpstr>Snímek 28</vt:lpstr>
      <vt:lpstr>Geosféry Země</vt:lpstr>
      <vt:lpstr>Snímek 30</vt:lpstr>
      <vt:lpstr>Snímek 31</vt:lpstr>
      <vt:lpstr>Snímek 32</vt:lpstr>
      <vt:lpstr>Geosféry Země</vt:lpstr>
      <vt:lpstr>Snímek 34</vt:lpstr>
      <vt:lpstr>Snímek 35</vt:lpstr>
      <vt:lpstr>Definice krajinné sféry</vt:lpstr>
      <vt:lpstr>1. Energetická a vláhově energetická bilance 2. Jednota spojitosti a nespojitosti </vt:lpstr>
      <vt:lpstr>Hlavní vlastnosti krajinné sféry Země</vt:lpstr>
      <vt:lpstr>Hlavní vlastnosti krajinné sféry Země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Úvod do studia geografie</dc:title>
  <dc:creator>Svatonova</dc:creator>
  <cp:lastModifiedBy>EDA</cp:lastModifiedBy>
  <cp:revision>81</cp:revision>
  <cp:lastPrinted>1601-01-01T00:00:00Z</cp:lastPrinted>
  <dcterms:created xsi:type="dcterms:W3CDTF">2008-09-21T09:14:31Z</dcterms:created>
  <dcterms:modified xsi:type="dcterms:W3CDTF">2015-10-07T09:26:14Z</dcterms:modified>
</cp:coreProperties>
</file>