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57"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1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20.9.2016</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20.9.2016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20.9.2016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20.9.2016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20.9.2016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20.9.2016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20.9.2016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20.9.2016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20.9.2016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20.9.2016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20.9.2016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20264769-77EF-4CD0-90DE-F7D7F2D423C4}"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A2481B-5154-415F-B752-558547769AA3}" type="datetimeFigureOut">
              <a:rPr lang="cs-CZ" smtClean="0"/>
              <a:pPr/>
              <a:t>20.9.2016</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264769-77EF-4CD0-90DE-F7D7F2D423C4}"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Správná laboratorní praxe</a:t>
            </a:r>
            <a:endParaRPr lang="cs-CZ" dirty="0"/>
          </a:p>
        </p:txBody>
      </p:sp>
      <p:sp>
        <p:nvSpPr>
          <p:cNvPr id="3" name="Podnadpis 2"/>
          <p:cNvSpPr>
            <a:spLocks noGrp="1"/>
          </p:cNvSpPr>
          <p:nvPr>
            <p:ph type="subTitle" idx="1"/>
          </p:nvPr>
        </p:nvSpPr>
        <p:spPr/>
        <p:txBody>
          <a:bodyPr>
            <a:normAutofit/>
          </a:bodyPr>
          <a:lstStyle/>
          <a:p>
            <a:r>
              <a:rPr lang="cs-CZ" sz="4000" b="1" dirty="0" smtClean="0">
                <a:solidFill>
                  <a:srgbClr val="FFFF00"/>
                </a:solidFill>
                <a:latin typeface="+mj-lt"/>
              </a:rPr>
              <a:t>ZACHÁZENÍ S NEBEZPEČNÝMI</a:t>
            </a:r>
          </a:p>
          <a:p>
            <a:r>
              <a:rPr lang="cs-CZ" sz="4000" b="1" dirty="0" smtClean="0">
                <a:solidFill>
                  <a:srgbClr val="FFFF00"/>
                </a:solidFill>
                <a:latin typeface="+mj-lt"/>
              </a:rPr>
              <a:t>CHEMICKÝMI LÁTKAMI</a:t>
            </a:r>
            <a:endParaRPr lang="cs-CZ" sz="4000" b="1" dirty="0">
              <a:solidFill>
                <a:srgbClr val="FFFF00"/>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332656"/>
            <a:ext cx="8856984" cy="6408712"/>
          </a:xfrm>
        </p:spPr>
        <p:txBody>
          <a:bodyPr>
            <a:noAutofit/>
          </a:bodyPr>
          <a:lstStyle/>
          <a:p>
            <a:pPr>
              <a:buNone/>
            </a:pPr>
            <a:r>
              <a:rPr lang="cs-CZ" sz="2400" b="1" dirty="0" smtClean="0">
                <a:solidFill>
                  <a:srgbClr val="C00000"/>
                </a:solidFill>
              </a:rPr>
              <a:t>Senzibilizující</a:t>
            </a:r>
          </a:p>
          <a:p>
            <a:pPr>
              <a:buBlip>
                <a:blip r:embed="rId2"/>
              </a:buBlip>
            </a:pPr>
            <a:r>
              <a:rPr lang="cs-CZ" sz="2000" b="1" dirty="0" smtClean="0">
                <a:solidFill>
                  <a:srgbClr val="0000FF"/>
                </a:solidFill>
              </a:rPr>
              <a:t>které po vdechnutí, požití nebo proniknutí kůží mohou vyvolat přecitlivělost tak, že po další expozici vznikají charakteristické příznaky</a:t>
            </a:r>
          </a:p>
          <a:p>
            <a:pPr>
              <a:buNone/>
            </a:pPr>
            <a:r>
              <a:rPr lang="cs-CZ" sz="2400" b="1" dirty="0" smtClean="0">
                <a:solidFill>
                  <a:srgbClr val="C00000"/>
                </a:solidFill>
              </a:rPr>
              <a:t>Karcinogenní</a:t>
            </a:r>
          </a:p>
          <a:p>
            <a:pPr>
              <a:buBlip>
                <a:blip r:embed="rId2"/>
              </a:buBlip>
            </a:pPr>
            <a:r>
              <a:rPr lang="cs-CZ" sz="2000" b="1" dirty="0" smtClean="0">
                <a:solidFill>
                  <a:srgbClr val="0000FF"/>
                </a:solidFill>
              </a:rPr>
              <a:t>které po vdechnutí, požití nebo proniknutí kůží mohou vyvolat nebo zvýšit četnost výskytu rakoviny</a:t>
            </a:r>
          </a:p>
          <a:p>
            <a:pPr>
              <a:buNone/>
            </a:pPr>
            <a:r>
              <a:rPr lang="cs-CZ" sz="2400" b="1" dirty="0" smtClean="0">
                <a:solidFill>
                  <a:srgbClr val="C00000"/>
                </a:solidFill>
              </a:rPr>
              <a:t>Mutagenní</a:t>
            </a:r>
          </a:p>
          <a:p>
            <a:pPr>
              <a:buBlip>
                <a:blip r:embed="rId2"/>
              </a:buBlip>
            </a:pPr>
            <a:r>
              <a:rPr lang="cs-CZ" sz="2000" b="1" dirty="0" smtClean="0">
                <a:solidFill>
                  <a:srgbClr val="0000FF"/>
                </a:solidFill>
              </a:rPr>
              <a:t>které po vdechnutí, požití nebo proniknutí kůží mohou vyvolat nebo zvýšit četnost výskytu genetických poškození</a:t>
            </a:r>
          </a:p>
          <a:p>
            <a:pPr>
              <a:buNone/>
            </a:pPr>
            <a:r>
              <a:rPr lang="cs-CZ" sz="2400" b="1" dirty="0" smtClean="0">
                <a:solidFill>
                  <a:srgbClr val="C00000"/>
                </a:solidFill>
              </a:rPr>
              <a:t>Toxické pro reprodukci</a:t>
            </a:r>
          </a:p>
          <a:p>
            <a:pPr>
              <a:buBlip>
                <a:blip r:embed="rId2"/>
              </a:buBlip>
            </a:pPr>
            <a:r>
              <a:rPr lang="cs-CZ" sz="2000" b="1" dirty="0" smtClean="0">
                <a:solidFill>
                  <a:srgbClr val="0000FF"/>
                </a:solidFill>
              </a:rPr>
              <a:t>které po vdechnutí, požití nebo proniknutí kůží mohou vyvolat nebo zvýšit četnost výskytu nedědičných poškození potomků, poškození reprodukčních funkcí nebo schopností reprodukce muže </a:t>
            </a:r>
            <a:r>
              <a:rPr lang="cs-CZ" sz="2400" b="1" dirty="0" smtClean="0">
                <a:solidFill>
                  <a:srgbClr val="0000FF"/>
                </a:solidFill>
              </a:rPr>
              <a:t>nebo ženy</a:t>
            </a:r>
          </a:p>
          <a:p>
            <a:pPr>
              <a:buNone/>
            </a:pPr>
            <a:r>
              <a:rPr lang="cs-CZ" sz="2400" b="1" dirty="0" smtClean="0">
                <a:solidFill>
                  <a:srgbClr val="C00000"/>
                </a:solidFill>
              </a:rPr>
              <a:t>Nebezpečné pro životní prostředí</a:t>
            </a:r>
            <a:endParaRPr lang="cs-CZ" sz="2400" b="1" dirty="0" smtClean="0">
              <a:solidFill>
                <a:srgbClr val="0000FF"/>
              </a:solidFill>
            </a:endParaRPr>
          </a:p>
          <a:p>
            <a:pPr>
              <a:buBlip>
                <a:blip r:embed="rId2"/>
              </a:buBlip>
            </a:pPr>
            <a:r>
              <a:rPr lang="cs-CZ" sz="2000" b="1" dirty="0" smtClean="0">
                <a:solidFill>
                  <a:srgbClr val="0000FF"/>
                </a:solidFill>
              </a:rPr>
              <a:t> které po proniknutí doživotního prostředí představují nebo mohou představovat okamžité nebo opožděné nebezpečí</a:t>
            </a:r>
            <a:endParaRPr lang="cs-CZ" sz="2000" b="1" dirty="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buNone/>
            </a:pPr>
            <a:r>
              <a:rPr lang="cs-CZ" sz="2800" b="1" dirty="0" smtClean="0">
                <a:solidFill>
                  <a:srgbClr val="C00000"/>
                </a:solidFill>
              </a:rPr>
              <a:t>Zákon se nevztahuje na:</a:t>
            </a:r>
          </a:p>
          <a:p>
            <a:pPr>
              <a:buBlip>
                <a:blip r:embed="rId2"/>
              </a:buBlip>
            </a:pPr>
            <a:r>
              <a:rPr lang="cs-CZ" sz="2000" b="1" dirty="0" smtClean="0">
                <a:solidFill>
                  <a:srgbClr val="0000FF"/>
                </a:solidFill>
              </a:rPr>
              <a:t>léčiva</a:t>
            </a:r>
          </a:p>
          <a:p>
            <a:pPr>
              <a:buBlip>
                <a:blip r:embed="rId2"/>
              </a:buBlip>
            </a:pPr>
            <a:r>
              <a:rPr lang="cs-CZ" sz="2000" b="1" dirty="0" smtClean="0">
                <a:solidFill>
                  <a:srgbClr val="0000FF"/>
                </a:solidFill>
              </a:rPr>
              <a:t>krmiva</a:t>
            </a:r>
          </a:p>
          <a:p>
            <a:pPr>
              <a:buBlip>
                <a:blip r:embed="rId2"/>
              </a:buBlip>
            </a:pPr>
            <a:r>
              <a:rPr lang="cs-CZ" sz="2000" b="1" dirty="0" smtClean="0">
                <a:solidFill>
                  <a:srgbClr val="0000FF"/>
                </a:solidFill>
              </a:rPr>
              <a:t>potraviny a tabákové výrobky</a:t>
            </a:r>
          </a:p>
          <a:p>
            <a:pPr>
              <a:buBlip>
                <a:blip r:embed="rId2"/>
              </a:buBlip>
            </a:pPr>
            <a:r>
              <a:rPr lang="cs-CZ" sz="2000" b="1" dirty="0" smtClean="0">
                <a:solidFill>
                  <a:srgbClr val="0000FF"/>
                </a:solidFill>
              </a:rPr>
              <a:t>kosmetické prostředky</a:t>
            </a:r>
          </a:p>
          <a:p>
            <a:pPr>
              <a:buBlip>
                <a:blip r:embed="rId2"/>
              </a:buBlip>
            </a:pPr>
            <a:r>
              <a:rPr lang="cs-CZ" sz="2000" b="1" dirty="0" err="1" smtClean="0">
                <a:solidFill>
                  <a:srgbClr val="0000FF"/>
                </a:solidFill>
              </a:rPr>
              <a:t>radionuklidové</a:t>
            </a:r>
            <a:r>
              <a:rPr lang="cs-CZ" sz="2000" b="1" dirty="0" smtClean="0">
                <a:solidFill>
                  <a:srgbClr val="0000FF"/>
                </a:solidFill>
              </a:rPr>
              <a:t> zářiče a jaderné materiály</a:t>
            </a:r>
          </a:p>
          <a:p>
            <a:pPr>
              <a:buBlip>
                <a:blip r:embed="rId2"/>
              </a:buBlip>
            </a:pPr>
            <a:r>
              <a:rPr lang="cs-CZ" sz="2000" b="1" dirty="0" smtClean="0">
                <a:solidFill>
                  <a:srgbClr val="0000FF"/>
                </a:solidFill>
              </a:rPr>
              <a:t>omamné a psychotropní látky,</a:t>
            </a:r>
          </a:p>
          <a:p>
            <a:pPr>
              <a:buBlip>
                <a:blip r:embed="rId2"/>
              </a:buBlip>
            </a:pPr>
            <a:r>
              <a:rPr lang="cs-CZ" sz="2000" b="1" dirty="0" smtClean="0">
                <a:solidFill>
                  <a:srgbClr val="0000FF"/>
                </a:solidFill>
              </a:rPr>
              <a:t>zdravotnické prostředky,</a:t>
            </a:r>
          </a:p>
          <a:p>
            <a:pPr>
              <a:buBlip>
                <a:blip r:embed="rId2"/>
              </a:buBlip>
            </a:pPr>
            <a:r>
              <a:rPr lang="cs-CZ" sz="2000" b="1" dirty="0" smtClean="0">
                <a:solidFill>
                  <a:srgbClr val="0000FF"/>
                </a:solidFill>
              </a:rPr>
              <a:t>hnojiva, pomocné půdní látky, pomocné rostlinné</a:t>
            </a:r>
          </a:p>
          <a:p>
            <a:pPr>
              <a:buBlip>
                <a:blip r:embed="rId2"/>
              </a:buBlip>
            </a:pPr>
            <a:r>
              <a:rPr lang="cs-CZ" sz="2000" b="1" dirty="0" smtClean="0">
                <a:solidFill>
                  <a:srgbClr val="0000FF"/>
                </a:solidFill>
              </a:rPr>
              <a:t>přípravky a substráty</a:t>
            </a:r>
          </a:p>
          <a:p>
            <a:pPr>
              <a:buBlip>
                <a:blip r:embed="rId2"/>
              </a:buBlip>
            </a:pPr>
            <a:r>
              <a:rPr lang="cs-CZ" sz="2000" b="1" dirty="0" smtClean="0">
                <a:solidFill>
                  <a:srgbClr val="0000FF"/>
                </a:solidFill>
              </a:rPr>
              <a:t>nerostné suroviny,</a:t>
            </a:r>
          </a:p>
          <a:p>
            <a:pPr>
              <a:buBlip>
                <a:blip r:embed="rId2"/>
              </a:buBlip>
            </a:pPr>
            <a:r>
              <a:rPr lang="cs-CZ" sz="2000" b="1" dirty="0" smtClean="0">
                <a:solidFill>
                  <a:srgbClr val="0000FF"/>
                </a:solidFill>
              </a:rPr>
              <a:t>veterinární přípravky (vyjma desinfekčních, deratizačních</a:t>
            </a:r>
          </a:p>
          <a:p>
            <a:pPr>
              <a:buBlip>
                <a:blip r:embed="rId2"/>
              </a:buBlip>
            </a:pPr>
            <a:r>
              <a:rPr lang="cs-CZ" sz="2000" b="1" dirty="0" smtClean="0">
                <a:solidFill>
                  <a:srgbClr val="0000FF"/>
                </a:solidFill>
              </a:rPr>
              <a:t>a dezinsekčních přípravků)</a:t>
            </a:r>
          </a:p>
          <a:p>
            <a:pPr>
              <a:buBlip>
                <a:blip r:embed="rId2"/>
              </a:buBlip>
            </a:pPr>
            <a:r>
              <a:rPr lang="cs-CZ" sz="2000" b="1" dirty="0" smtClean="0">
                <a:solidFill>
                  <a:srgbClr val="0000FF"/>
                </a:solidFill>
              </a:rPr>
              <a:t>distribuci a přepravu plynů</a:t>
            </a:r>
          </a:p>
          <a:p>
            <a:pPr>
              <a:buBlip>
                <a:blip r:embed="rId2"/>
              </a:buBlip>
            </a:pPr>
            <a:r>
              <a:rPr lang="cs-CZ" sz="2000" b="1" dirty="0" smtClean="0">
                <a:solidFill>
                  <a:srgbClr val="0000FF"/>
                </a:solidFill>
              </a:rPr>
              <a:t>výbušniny (vztahuje se však na látky výbušné)</a:t>
            </a:r>
            <a:endParaRPr lang="cs-CZ" sz="2000" b="1" dirty="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buBlip>
                <a:blip r:embed="rId2"/>
              </a:buBlip>
            </a:pPr>
            <a:r>
              <a:rPr lang="cs-CZ" sz="2000" b="1" dirty="0" smtClean="0">
                <a:solidFill>
                  <a:srgbClr val="C00000"/>
                </a:solidFill>
              </a:rPr>
              <a:t> </a:t>
            </a:r>
            <a:r>
              <a:rPr lang="cs-CZ" sz="2800" b="1" dirty="0" smtClean="0">
                <a:solidFill>
                  <a:srgbClr val="0000FF"/>
                </a:solidFill>
              </a:rPr>
              <a:t>V současné době je klasifikováno</a:t>
            </a:r>
          </a:p>
          <a:p>
            <a:pPr>
              <a:buBlip>
                <a:blip r:embed="rId2"/>
              </a:buBlip>
            </a:pPr>
            <a:r>
              <a:rPr lang="cs-CZ" sz="2800" b="1" dirty="0" smtClean="0">
                <a:solidFill>
                  <a:srgbClr val="0000FF"/>
                </a:solidFill>
              </a:rPr>
              <a:t> 100.000 látek (seznam obchodovatelných látek EINECS)</a:t>
            </a:r>
          </a:p>
          <a:p>
            <a:pPr>
              <a:buBlip>
                <a:blip r:embed="rId2"/>
              </a:buBlip>
            </a:pPr>
            <a:r>
              <a:rPr lang="pl-PL" sz="2800" b="1" dirty="0" smtClean="0">
                <a:solidFill>
                  <a:srgbClr val="0000FF"/>
                </a:solidFill>
              </a:rPr>
              <a:t> z toho cca 4000 je považováno za nebezpečné</a:t>
            </a:r>
          </a:p>
          <a:p>
            <a:pPr>
              <a:buBlip>
                <a:blip r:embed="rId2"/>
              </a:buBlip>
            </a:pPr>
            <a:r>
              <a:rPr lang="cs-CZ" sz="2800" b="1" dirty="0" smtClean="0">
                <a:solidFill>
                  <a:srgbClr val="0000FF"/>
                </a:solidFill>
              </a:rPr>
              <a:t> nové látky jsou zařazovány do seznamu ELINCS</a:t>
            </a:r>
          </a:p>
          <a:p>
            <a:pPr>
              <a:buBlip>
                <a:blip r:embed="rId2"/>
              </a:buBlip>
            </a:pPr>
            <a:r>
              <a:rPr lang="cs-CZ" sz="2800" b="1" dirty="0" smtClean="0">
                <a:solidFill>
                  <a:srgbClr val="0000FF"/>
                </a:solidFill>
              </a:rPr>
              <a:t> seznam NLP – seznam látek nadále nepovažovaných za</a:t>
            </a:r>
          </a:p>
          <a:p>
            <a:pPr>
              <a:buBlip>
                <a:blip r:embed="rId2"/>
              </a:buBlip>
            </a:pPr>
            <a:r>
              <a:rPr lang="cs-CZ" sz="2800" b="1" dirty="0" smtClean="0">
                <a:solidFill>
                  <a:srgbClr val="0000FF"/>
                </a:solidFill>
              </a:rPr>
              <a:t>polymery</a:t>
            </a:r>
            <a:endParaRPr lang="cs-CZ" sz="2800" b="1" dirty="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buNone/>
            </a:pPr>
            <a:r>
              <a:rPr lang="cs-CZ" sz="2800" b="1" dirty="0" smtClean="0">
                <a:solidFill>
                  <a:srgbClr val="C00000"/>
                </a:solidFill>
              </a:rPr>
              <a:t>Při nakládání s nebezpečnými chemickými látkami a přípravky je každý povinen:</a:t>
            </a:r>
          </a:p>
          <a:p>
            <a:pPr>
              <a:buBlip>
                <a:blip r:embed="rId2"/>
              </a:buBlip>
            </a:pPr>
            <a:r>
              <a:rPr lang="cs-CZ" sz="2800" b="1" dirty="0" smtClean="0">
                <a:solidFill>
                  <a:srgbClr val="0000FF"/>
                </a:solidFill>
              </a:rPr>
              <a:t> řídit se výstražnými symboly nebezpečnosti,</a:t>
            </a:r>
          </a:p>
          <a:p>
            <a:pPr>
              <a:buBlip>
                <a:blip r:embed="rId2"/>
              </a:buBlip>
            </a:pPr>
            <a:r>
              <a:rPr lang="cs-CZ" sz="2800" b="1" dirty="0" smtClean="0">
                <a:solidFill>
                  <a:srgbClr val="0000FF"/>
                </a:solidFill>
              </a:rPr>
              <a:t> větami označujícími specifickou rizikovost</a:t>
            </a:r>
          </a:p>
          <a:p>
            <a:pPr>
              <a:buBlip>
                <a:blip r:embed="rId2"/>
              </a:buBlip>
            </a:pPr>
            <a:r>
              <a:rPr lang="cs-CZ" sz="2800" b="1" dirty="0" smtClean="0">
                <a:solidFill>
                  <a:srgbClr val="0000FF"/>
                </a:solidFill>
              </a:rPr>
              <a:t> chránit zdraví člověka</a:t>
            </a:r>
          </a:p>
          <a:p>
            <a:pPr>
              <a:buBlip>
                <a:blip r:embed="rId2"/>
              </a:buBlip>
            </a:pPr>
            <a:r>
              <a:rPr lang="cs-CZ" sz="2800" b="1" dirty="0" smtClean="0">
                <a:solidFill>
                  <a:srgbClr val="0000FF"/>
                </a:solidFill>
              </a:rPr>
              <a:t> pokyny pro bezpečné nakládání</a:t>
            </a:r>
          </a:p>
          <a:p>
            <a:pPr>
              <a:buBlip>
                <a:blip r:embed="rId2"/>
              </a:buBlip>
            </a:pPr>
            <a:r>
              <a:rPr lang="cs-CZ" sz="2800" b="1" dirty="0" smtClean="0">
                <a:solidFill>
                  <a:srgbClr val="0000FF"/>
                </a:solidFill>
              </a:rPr>
              <a:t> chránit životní prostředí</a:t>
            </a:r>
            <a:endParaRPr lang="cs-CZ" sz="2800" b="1" dirty="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buBlip>
                <a:blip r:embed="rId2"/>
              </a:buBlip>
            </a:pPr>
            <a:r>
              <a:rPr lang="cs-CZ" sz="2000" b="1" dirty="0" smtClean="0">
                <a:solidFill>
                  <a:srgbClr val="C00000"/>
                </a:solidFill>
              </a:rPr>
              <a:t> </a:t>
            </a:r>
            <a:r>
              <a:rPr lang="cs-CZ" sz="2800" b="1" dirty="0" smtClean="0">
                <a:solidFill>
                  <a:srgbClr val="0000FF"/>
                </a:solidFill>
              </a:rPr>
              <a:t>Klasifikace nebezpečných látek a přípravků</a:t>
            </a:r>
          </a:p>
          <a:p>
            <a:pPr>
              <a:buBlip>
                <a:blip r:embed="rId2"/>
              </a:buBlip>
            </a:pPr>
            <a:r>
              <a:rPr lang="cs-CZ" sz="2800" b="1" dirty="0" smtClean="0">
                <a:solidFill>
                  <a:srgbClr val="0000FF"/>
                </a:solidFill>
              </a:rPr>
              <a:t>je postup zjišťování nebezpečných vlastností látky nebo přípravku, hodnocení</a:t>
            </a:r>
          </a:p>
          <a:p>
            <a:pPr>
              <a:buBlip>
                <a:blip r:embed="rId2"/>
              </a:buBlip>
            </a:pPr>
            <a:r>
              <a:rPr lang="cs-CZ" sz="2800" b="1" dirty="0" smtClean="0">
                <a:solidFill>
                  <a:srgbClr val="0000FF"/>
                </a:solidFill>
              </a:rPr>
              <a:t>zjištěných vlastností a následné zařazení takové látky nebo přípravku do</a:t>
            </a:r>
          </a:p>
          <a:p>
            <a:pPr>
              <a:buBlip>
                <a:blip r:embed="rId2"/>
              </a:buBlip>
            </a:pPr>
            <a:r>
              <a:rPr lang="cs-CZ" sz="2800" b="1" dirty="0" smtClean="0">
                <a:solidFill>
                  <a:srgbClr val="0000FF"/>
                </a:solidFill>
              </a:rPr>
              <a:t>jednotlivých skupin nebezpečnosti</a:t>
            </a:r>
          </a:p>
          <a:p>
            <a:pPr>
              <a:buBlip>
                <a:blip r:embed="rId2"/>
              </a:buBlip>
            </a:pPr>
            <a:r>
              <a:rPr lang="cs-CZ" sz="2800" b="1" dirty="0" smtClean="0">
                <a:solidFill>
                  <a:srgbClr val="0000FF"/>
                </a:solidFill>
              </a:rPr>
              <a:t>E O F </a:t>
            </a:r>
            <a:r>
              <a:rPr lang="cs-CZ" sz="2800" b="1" dirty="0" err="1" smtClean="0">
                <a:solidFill>
                  <a:srgbClr val="0000FF"/>
                </a:solidFill>
              </a:rPr>
              <a:t>F</a:t>
            </a:r>
            <a:r>
              <a:rPr lang="cs-CZ" sz="2800" b="1" dirty="0" smtClean="0">
                <a:solidFill>
                  <a:srgbClr val="0000FF"/>
                </a:solidFill>
              </a:rPr>
              <a:t>+</a:t>
            </a:r>
          </a:p>
          <a:p>
            <a:pPr>
              <a:buBlip>
                <a:blip r:embed="rId2"/>
              </a:buBlip>
            </a:pPr>
            <a:r>
              <a:rPr lang="cs-CZ" sz="2800" b="1" dirty="0" smtClean="0">
                <a:solidFill>
                  <a:srgbClr val="0000FF"/>
                </a:solidFill>
              </a:rPr>
              <a:t>výbušné oxidující vysoce hořlavé extrémně </a:t>
            </a:r>
            <a:r>
              <a:rPr lang="cs-CZ" sz="2800" b="1" dirty="0" smtClean="0">
                <a:solidFill>
                  <a:srgbClr val="C00000"/>
                </a:solidFill>
              </a:rPr>
              <a:t>hořlavé…VIZ PŘILOŽENÝ SOUBOR PIKTOGRAMY</a:t>
            </a:r>
            <a:endParaRPr lang="cs-CZ" sz="2800" b="1"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obsah 3"/>
          <p:cNvSpPr>
            <a:spLocks noGrp="1"/>
          </p:cNvSpPr>
          <p:nvPr>
            <p:ph idx="1"/>
          </p:nvPr>
        </p:nvSpPr>
        <p:spPr>
          <a:xfrm>
            <a:off x="0" y="0"/>
            <a:ext cx="9144000" cy="6858000"/>
          </a:xfrm>
        </p:spPr>
        <p:txBody>
          <a:bodyPr>
            <a:normAutofit fontScale="85000" lnSpcReduction="20000"/>
          </a:bodyPr>
          <a:lstStyle/>
          <a:p>
            <a:pPr algn="ctr">
              <a:buNone/>
            </a:pPr>
            <a:r>
              <a:rPr lang="cs-CZ" b="1" dirty="0" smtClean="0">
                <a:solidFill>
                  <a:srgbClr val="C00000"/>
                </a:solidFill>
              </a:rPr>
              <a:t>BALENÍ A OZNAČOVÁNÍ NEBEZPEČNÝCH LÁTEK A PŘÍPRAVKŮ</a:t>
            </a:r>
          </a:p>
          <a:p>
            <a:endParaRPr lang="cs-CZ" b="1" dirty="0" smtClean="0"/>
          </a:p>
          <a:p>
            <a:pPr>
              <a:buBlip>
                <a:blip r:embed="rId2"/>
              </a:buBlip>
            </a:pPr>
            <a:r>
              <a:rPr lang="cs-CZ" b="1" dirty="0" smtClean="0"/>
              <a:t>Obal nebezpečných látek a přípravků musí být uzpůsoben tak, aby</a:t>
            </a:r>
          </a:p>
          <a:p>
            <a:pPr>
              <a:buNone/>
            </a:pPr>
            <a:r>
              <a:rPr lang="cs-CZ" b="1" dirty="0" smtClean="0"/>
              <a:t>	nedocházelo k úniku nebezpečných látek a přípravků a k ohrožení nebo</a:t>
            </a:r>
          </a:p>
          <a:p>
            <a:pPr>
              <a:buNone/>
            </a:pPr>
            <a:r>
              <a:rPr lang="cs-CZ" b="1" dirty="0" smtClean="0"/>
              <a:t>	poškození zdraví člověka a životního prostředí.</a:t>
            </a:r>
          </a:p>
          <a:p>
            <a:pPr>
              <a:buBlip>
                <a:blip r:embed="rId2"/>
              </a:buBlip>
            </a:pPr>
            <a:r>
              <a:rPr lang="cs-CZ" b="1" dirty="0" smtClean="0"/>
              <a:t>Označení nebezpečných látek a přípravků musí být</a:t>
            </a:r>
          </a:p>
          <a:p>
            <a:pPr>
              <a:buNone/>
            </a:pPr>
            <a:r>
              <a:rPr lang="cs-CZ" b="1" dirty="0" smtClean="0"/>
              <a:t>	provedeno výrazně a čitelně a musí obsahovat tyto údaje:</a:t>
            </a:r>
          </a:p>
          <a:p>
            <a:pPr>
              <a:buClr>
                <a:srgbClr val="C00000"/>
              </a:buClr>
              <a:buFont typeface="Wingdings" pitchFamily="2" charset="2"/>
              <a:buChar char="Ø"/>
            </a:pPr>
            <a:r>
              <a:rPr lang="cs-CZ" b="1" dirty="0" smtClean="0"/>
              <a:t> </a:t>
            </a:r>
            <a:r>
              <a:rPr lang="cs-CZ" b="1" i="1" dirty="0" smtClean="0">
                <a:solidFill>
                  <a:srgbClr val="0000FF"/>
                </a:solidFill>
              </a:rPr>
              <a:t>chemický, případně obchodní název látky</a:t>
            </a:r>
          </a:p>
          <a:p>
            <a:pPr>
              <a:buClr>
                <a:srgbClr val="C00000"/>
              </a:buClr>
              <a:buFont typeface="Wingdings" pitchFamily="2" charset="2"/>
              <a:buChar char="Ø"/>
            </a:pPr>
            <a:r>
              <a:rPr lang="cs-CZ" b="1" i="1" dirty="0" smtClean="0">
                <a:solidFill>
                  <a:srgbClr val="0000FF"/>
                </a:solidFill>
              </a:rPr>
              <a:t> obchodní název přípravku a chemické názvy nebezpečných látek, jejichž obsah zapříčiňuje, že přípravek je klasifikován jako nebezpečný</a:t>
            </a:r>
          </a:p>
          <a:p>
            <a:pPr>
              <a:buClr>
                <a:srgbClr val="C00000"/>
              </a:buClr>
              <a:buFont typeface="Wingdings" pitchFamily="2" charset="2"/>
              <a:buChar char="Ø"/>
            </a:pPr>
            <a:r>
              <a:rPr lang="cs-CZ" b="1" i="1" dirty="0" smtClean="0">
                <a:solidFill>
                  <a:srgbClr val="0000FF"/>
                </a:solidFill>
              </a:rPr>
              <a:t> jméno, název, sídlo, telefon a další identifikační údaje o výrobci chemické látky (při vlastním přebalu pak identifikační údaje o MU)</a:t>
            </a:r>
          </a:p>
          <a:p>
            <a:pPr>
              <a:buClr>
                <a:srgbClr val="C00000"/>
              </a:buClr>
              <a:buFont typeface="Wingdings" pitchFamily="2" charset="2"/>
              <a:buChar char="Ø"/>
            </a:pPr>
            <a:r>
              <a:rPr lang="cs-CZ" b="1" i="1" dirty="0" smtClean="0">
                <a:solidFill>
                  <a:srgbClr val="0000FF"/>
                </a:solidFill>
              </a:rPr>
              <a:t> výstražné symboly nebezpečnosti odpovídající klasifikaci nebezpečné látky nebo přípravku</a:t>
            </a:r>
          </a:p>
          <a:p>
            <a:pPr>
              <a:buClr>
                <a:srgbClr val="C00000"/>
              </a:buClr>
              <a:buFont typeface="Wingdings" pitchFamily="2" charset="2"/>
              <a:buChar char="Ø"/>
            </a:pPr>
            <a:r>
              <a:rPr lang="cs-CZ" b="1" i="1" dirty="0" smtClean="0">
                <a:solidFill>
                  <a:srgbClr val="0000FF"/>
                </a:solidFill>
              </a:rPr>
              <a:t> označení specifické rizikovosti nebezpečné látky nebo přípravku (H-věty)</a:t>
            </a:r>
          </a:p>
          <a:p>
            <a:pPr>
              <a:buClr>
                <a:srgbClr val="C00000"/>
              </a:buClr>
              <a:buFont typeface="Wingdings" pitchFamily="2" charset="2"/>
              <a:buChar char="Ø"/>
            </a:pPr>
            <a:r>
              <a:rPr lang="cs-CZ" b="1" i="1" dirty="0" smtClean="0">
                <a:solidFill>
                  <a:srgbClr val="0000FF"/>
                </a:solidFill>
              </a:rPr>
              <a:t> pokyny pro bezpečné nakládání s nebezpečnou látkou a přípravkem (P-věty)</a:t>
            </a:r>
            <a:endParaRPr lang="cs-CZ" b="1" i="1" dirty="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7504" y="116632"/>
            <a:ext cx="9036496" cy="6741368"/>
          </a:xfrm>
        </p:spPr>
        <p:txBody>
          <a:bodyPr>
            <a:normAutofit fontScale="92500" lnSpcReduction="10000"/>
          </a:bodyPr>
          <a:lstStyle/>
          <a:p>
            <a:pPr algn="ctr">
              <a:buNone/>
            </a:pPr>
            <a:r>
              <a:rPr lang="cs-CZ" sz="3500" b="1" dirty="0" smtClean="0">
                <a:solidFill>
                  <a:srgbClr val="C00000"/>
                </a:solidFill>
              </a:rPr>
              <a:t>BEZPEČNOSTNÍ LIST</a:t>
            </a:r>
          </a:p>
          <a:p>
            <a:pPr>
              <a:buBlip>
                <a:blip r:embed="rId2"/>
              </a:buBlip>
            </a:pPr>
            <a:r>
              <a:rPr lang="cs-CZ" b="1" dirty="0" smtClean="0"/>
              <a:t>je souhrnem identifikačních údajů o výrobci nebo dovozci,</a:t>
            </a:r>
          </a:p>
          <a:p>
            <a:pPr>
              <a:buNone/>
            </a:pPr>
            <a:r>
              <a:rPr lang="cs-CZ" b="1" dirty="0" smtClean="0"/>
              <a:t>	o nebezpečné látce nebo přípravku a údajů potřebných</a:t>
            </a:r>
          </a:p>
          <a:p>
            <a:pPr>
              <a:buNone/>
            </a:pPr>
            <a:r>
              <a:rPr lang="cs-CZ" b="1" dirty="0" smtClean="0"/>
              <a:t>	pro ochranu zdraví člověka nebo životního prostředí.</a:t>
            </a:r>
          </a:p>
          <a:p>
            <a:pPr>
              <a:buBlip>
                <a:blip r:embed="rId2"/>
              </a:buBlip>
            </a:pPr>
            <a:r>
              <a:rPr lang="cs-CZ" b="1" dirty="0" smtClean="0"/>
              <a:t>měl by být součástí dodávky chemické látky nebo přípravku, příp. je nutno si jej vyžádat při prvním objednání látky</a:t>
            </a:r>
          </a:p>
          <a:p>
            <a:pPr>
              <a:buBlip>
                <a:blip r:embed="rId2"/>
              </a:buBlip>
            </a:pPr>
            <a:r>
              <a:rPr lang="cs-CZ" b="1" dirty="0" smtClean="0"/>
              <a:t> před započetím práce s chemickou látkou je nutno seznámit se s:</a:t>
            </a:r>
          </a:p>
          <a:p>
            <a:pPr>
              <a:buClr>
                <a:srgbClr val="C00000"/>
              </a:buClr>
              <a:buFont typeface="Wingdings" pitchFamily="2" charset="2"/>
              <a:buChar char="Ø"/>
            </a:pPr>
            <a:r>
              <a:rPr lang="cs-CZ" b="1" dirty="0" smtClean="0">
                <a:solidFill>
                  <a:srgbClr val="0000FF"/>
                </a:solidFill>
              </a:rPr>
              <a:t>vlastnostmi látky</a:t>
            </a:r>
          </a:p>
          <a:p>
            <a:pPr>
              <a:buClr>
                <a:srgbClr val="C00000"/>
              </a:buClr>
              <a:buFont typeface="Wingdings" pitchFamily="2" charset="2"/>
              <a:buChar char="Ø"/>
            </a:pPr>
            <a:r>
              <a:rPr lang="cs-CZ" b="1" dirty="0" smtClean="0">
                <a:solidFill>
                  <a:srgbClr val="0000FF"/>
                </a:solidFill>
              </a:rPr>
              <a:t>možnostmi kontaminace organismu</a:t>
            </a:r>
          </a:p>
          <a:p>
            <a:pPr>
              <a:buClr>
                <a:srgbClr val="C00000"/>
              </a:buClr>
              <a:buFont typeface="Wingdings" pitchFamily="2" charset="2"/>
              <a:buChar char="Ø"/>
            </a:pPr>
            <a:r>
              <a:rPr lang="cs-CZ" b="1" dirty="0" smtClean="0">
                <a:solidFill>
                  <a:srgbClr val="0000FF"/>
                </a:solidFill>
              </a:rPr>
              <a:t>expozičními limity</a:t>
            </a:r>
          </a:p>
          <a:p>
            <a:pPr>
              <a:buClr>
                <a:srgbClr val="C00000"/>
              </a:buClr>
              <a:buFont typeface="Wingdings" pitchFamily="2" charset="2"/>
              <a:buChar char="Ø"/>
            </a:pPr>
            <a:r>
              <a:rPr lang="cs-CZ" b="1" dirty="0" smtClean="0">
                <a:solidFill>
                  <a:srgbClr val="0000FF"/>
                </a:solidFill>
              </a:rPr>
              <a:t>projevy působení látky na organismus</a:t>
            </a:r>
          </a:p>
          <a:p>
            <a:pPr>
              <a:buClr>
                <a:srgbClr val="C00000"/>
              </a:buClr>
              <a:buFont typeface="Wingdings" pitchFamily="2" charset="2"/>
              <a:buChar char="Ø"/>
            </a:pPr>
            <a:r>
              <a:rPr lang="cs-CZ" b="1" dirty="0" smtClean="0">
                <a:solidFill>
                  <a:srgbClr val="0000FF"/>
                </a:solidFill>
              </a:rPr>
              <a:t>v případě nehody se dají využít především informace o první </a:t>
            </a:r>
            <a:r>
              <a:rPr lang="cs-CZ" b="1" dirty="0" err="1" smtClean="0">
                <a:solidFill>
                  <a:srgbClr val="0000FF"/>
                </a:solidFill>
              </a:rPr>
              <a:t>předlékařské</a:t>
            </a:r>
            <a:r>
              <a:rPr lang="cs-CZ" b="1" dirty="0" smtClean="0">
                <a:solidFill>
                  <a:srgbClr val="0000FF"/>
                </a:solidFill>
              </a:rPr>
              <a:t> pomoci</a:t>
            </a:r>
          </a:p>
          <a:p>
            <a:pPr>
              <a:buBlip>
                <a:blip r:embed="rId2"/>
              </a:buBlip>
            </a:pPr>
            <a:r>
              <a:rPr lang="cs-CZ" b="1" dirty="0" smtClean="0"/>
              <a:t> na pracovišti musí být BL uskladněn tak, aby k němu měl přístup kdokoli.</a:t>
            </a:r>
            <a:endParaRPr lang="cs-CZ"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2" cstate="print"/>
          <a:srcRect/>
          <a:stretch>
            <a:fillRect/>
          </a:stretch>
        </p:blipFill>
        <p:spPr bwMode="auto">
          <a:xfrm>
            <a:off x="0" y="0"/>
            <a:ext cx="9144000" cy="674136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rmAutofit/>
          </a:bodyPr>
          <a:lstStyle/>
          <a:p>
            <a:pPr algn="ctr">
              <a:buNone/>
            </a:pPr>
            <a:r>
              <a:rPr lang="cs-CZ" sz="2800" b="1" dirty="0" smtClean="0">
                <a:solidFill>
                  <a:srgbClr val="0000FF"/>
                </a:solidFill>
              </a:rPr>
              <a:t>PRINCIPY BEZPEČNÉ PRÁCE S CHEMICKÝMI LÁTKAMI</a:t>
            </a:r>
          </a:p>
          <a:p>
            <a:pPr algn="ctr">
              <a:buNone/>
            </a:pPr>
            <a:endParaRPr lang="cs-CZ" sz="2800" b="1" dirty="0" smtClean="0">
              <a:solidFill>
                <a:srgbClr val="0000FF"/>
              </a:solidFill>
            </a:endParaRPr>
          </a:p>
          <a:p>
            <a:pPr lvl="0">
              <a:buBlip>
                <a:blip r:embed="rId2"/>
              </a:buBlip>
            </a:pPr>
            <a:r>
              <a:rPr lang="cs-CZ" sz="2800" dirty="0" smtClean="0">
                <a:solidFill>
                  <a:srgbClr val="0000FF"/>
                </a:solidFill>
              </a:rPr>
              <a:t> Zákon č. 350/2011 Sb. o chemických látkách a chemických směsích, včetně doprovodných vyhlášek – lze nalézt na internetu.</a:t>
            </a:r>
          </a:p>
          <a:p>
            <a:pPr>
              <a:buNone/>
            </a:pPr>
            <a:endParaRPr lang="cs-CZ" sz="2800" dirty="0" smtClean="0">
              <a:solidFill>
                <a:srgbClr val="0000FF"/>
              </a:solidFill>
            </a:endParaRPr>
          </a:p>
          <a:p>
            <a:pPr>
              <a:buBlip>
                <a:blip r:embed="rId2"/>
              </a:buBlip>
            </a:pPr>
            <a:r>
              <a:rPr lang="cs-CZ" sz="2800" dirty="0" smtClean="0">
                <a:solidFill>
                  <a:srgbClr val="0000FF"/>
                </a:solidFill>
              </a:rPr>
              <a:t>Zákon č. 258/2000 Sb. o ochraně veřejného zdraví</a:t>
            </a:r>
          </a:p>
          <a:p>
            <a:pPr>
              <a:buNone/>
            </a:pPr>
            <a:r>
              <a:rPr lang="cs-CZ" sz="2800" dirty="0" smtClean="0">
                <a:solidFill>
                  <a:srgbClr val="0000FF"/>
                </a:solidFill>
              </a:rPr>
              <a:t>včetně doprovodných vyhlášek, lze opět najít na internetu.</a:t>
            </a:r>
            <a:endParaRPr lang="cs-CZ" sz="2800"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60648"/>
            <a:ext cx="9144000" cy="640871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16632"/>
            <a:ext cx="8640960" cy="6207968"/>
          </a:xfrm>
        </p:spPr>
        <p:txBody>
          <a:bodyPr>
            <a:normAutofit fontScale="92500" lnSpcReduction="10000"/>
          </a:bodyPr>
          <a:lstStyle/>
          <a:p>
            <a:pPr algn="ctr">
              <a:buNone/>
            </a:pPr>
            <a:r>
              <a:rPr lang="cs-CZ" sz="3800" b="1" dirty="0" smtClean="0">
                <a:solidFill>
                  <a:srgbClr val="C00000"/>
                </a:solidFill>
              </a:rPr>
              <a:t>Požadavky na vlastnictví a uložení BL</a:t>
            </a:r>
          </a:p>
          <a:p>
            <a:pPr>
              <a:buBlip>
                <a:blip r:embed="rId2"/>
              </a:buBlip>
            </a:pPr>
            <a:r>
              <a:rPr lang="cs-CZ" b="1" dirty="0" smtClean="0"/>
              <a:t>firma obchodující s chemickými látkami a přípravky je povinna dodat BL v českém jazyce. </a:t>
            </a:r>
          </a:p>
          <a:p>
            <a:pPr>
              <a:buBlip>
                <a:blip r:embed="rId2"/>
              </a:buBlip>
            </a:pPr>
            <a:r>
              <a:rPr lang="cs-CZ" b="1" dirty="0" smtClean="0"/>
              <a:t>V případech opakované dodávky stejné chemikálie stačí mít BL pouze jednou.</a:t>
            </a:r>
          </a:p>
          <a:p>
            <a:pPr>
              <a:buBlip>
                <a:blip r:embed="rId2"/>
              </a:buBlip>
            </a:pPr>
            <a:r>
              <a:rPr lang="cs-CZ" b="1" dirty="0" smtClean="0"/>
              <a:t>BL by měly být veřejné přístupné pro všechny pracovníky, kteří</a:t>
            </a:r>
          </a:p>
          <a:p>
            <a:pPr>
              <a:buNone/>
            </a:pPr>
            <a:r>
              <a:rPr lang="cs-CZ" b="1" dirty="0" smtClean="0"/>
              <a:t>	se pohybují v prostorách, kde se s nebezpečnými látkami</a:t>
            </a:r>
          </a:p>
          <a:p>
            <a:pPr>
              <a:buNone/>
            </a:pPr>
            <a:r>
              <a:rPr lang="cs-CZ" b="1" dirty="0" smtClean="0"/>
              <a:t>	pracuje (skříň na chodbě, veřejně přístupná místnost, uložení by mělo být dle vhodně zvoleného systému)</a:t>
            </a:r>
          </a:p>
          <a:p>
            <a:pPr>
              <a:buBlip>
                <a:blip r:embed="rId2"/>
              </a:buBlip>
            </a:pPr>
            <a:r>
              <a:rPr lang="cs-CZ" b="1" dirty="0" smtClean="0"/>
              <a:t>všichni pracovníci musí vědět, jaké informace v BL najdou</a:t>
            </a:r>
          </a:p>
          <a:p>
            <a:pPr>
              <a:buBlip>
                <a:blip r:embed="rId2"/>
              </a:buBlip>
            </a:pPr>
            <a:r>
              <a:rPr lang="cs-CZ" b="1" dirty="0" smtClean="0"/>
              <a:t>o uložení BL je nutno informovat všechny pracovníky</a:t>
            </a:r>
          </a:p>
          <a:p>
            <a:pPr>
              <a:buBlip>
                <a:blip r:embed="rId2"/>
              </a:buBlip>
            </a:pPr>
            <a:r>
              <a:rPr lang="cs-CZ" b="1" dirty="0" smtClean="0"/>
              <a:t>uložení je doporučeno poblíž havarijního telefonu, v jehož blízkosti jsou uvedena důležitá telefonní čísla (hasiči, první pomoc, toxikologické centrum apod.)</a:t>
            </a:r>
            <a:endParaRPr lang="cs-CZ"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116632"/>
            <a:ext cx="9144000" cy="6741368"/>
          </a:xfrm>
        </p:spPr>
        <p:txBody>
          <a:bodyPr>
            <a:normAutofit fontScale="85000" lnSpcReduction="10000"/>
          </a:bodyPr>
          <a:lstStyle/>
          <a:p>
            <a:pPr algn="ctr">
              <a:buNone/>
            </a:pPr>
            <a:r>
              <a:rPr lang="cs-CZ" sz="3000" b="1" dirty="0" smtClean="0">
                <a:solidFill>
                  <a:srgbClr val="C00000"/>
                </a:solidFill>
              </a:rPr>
              <a:t>Zvláštní podmínky pro zacházení</a:t>
            </a:r>
          </a:p>
          <a:p>
            <a:pPr algn="ctr">
              <a:buNone/>
            </a:pPr>
            <a:r>
              <a:rPr lang="cs-CZ" sz="3000" b="1" dirty="0" smtClean="0">
                <a:solidFill>
                  <a:srgbClr val="C00000"/>
                </a:solidFill>
              </a:rPr>
              <a:t>s vysoce toxickými chemickými látkami a přípravky</a:t>
            </a:r>
          </a:p>
          <a:p>
            <a:pPr algn="ctr">
              <a:buNone/>
            </a:pPr>
            <a:endParaRPr lang="cs-CZ" sz="3000" b="1" dirty="0" smtClean="0"/>
          </a:p>
          <a:p>
            <a:pPr>
              <a:buBlip>
                <a:blip r:embed="rId2"/>
              </a:buBlip>
            </a:pPr>
            <a:r>
              <a:rPr lang="cs-CZ" dirty="0" smtClean="0"/>
              <a:t> </a:t>
            </a:r>
            <a:r>
              <a:rPr lang="cs-CZ" b="1" dirty="0" smtClean="0"/>
              <a:t>Žádná právnická ani fyzická osoba (nikdo!) nesmí prodat,</a:t>
            </a:r>
          </a:p>
          <a:p>
            <a:pPr>
              <a:buNone/>
            </a:pPr>
            <a:r>
              <a:rPr lang="cs-CZ" b="1" dirty="0" smtClean="0"/>
              <a:t>	darovat ani jiným způsobem poskytovat jiným právnickým</a:t>
            </a:r>
          </a:p>
          <a:p>
            <a:pPr>
              <a:buNone/>
            </a:pPr>
            <a:r>
              <a:rPr lang="cs-CZ" b="1" dirty="0" smtClean="0"/>
              <a:t>	nebo fyzickým osobám vysoce toxické látky a přípravky, pokud</a:t>
            </a:r>
          </a:p>
          <a:p>
            <a:pPr>
              <a:buNone/>
            </a:pPr>
            <a:r>
              <a:rPr lang="cs-CZ" b="1" dirty="0" smtClean="0"/>
              <a:t>	nejsou tyto osoby způsobilé k nakládání s těmito látkami nebo</a:t>
            </a:r>
          </a:p>
          <a:p>
            <a:pPr>
              <a:buNone/>
            </a:pPr>
            <a:r>
              <a:rPr lang="pl-PL" b="1" dirty="0" smtClean="0"/>
              <a:t>	přípravky podle zákona č.258/2000 Sb.</a:t>
            </a:r>
          </a:p>
          <a:p>
            <a:pPr>
              <a:buBlip>
                <a:blip r:embed="rId2"/>
              </a:buBlip>
            </a:pPr>
            <a:r>
              <a:rPr lang="cs-CZ" b="1" dirty="0" smtClean="0"/>
              <a:t> Pokud nakládají s vysoce toxickými látkami a přípravky</a:t>
            </a:r>
          </a:p>
          <a:p>
            <a:pPr>
              <a:buNone/>
            </a:pPr>
            <a:r>
              <a:rPr lang="cs-CZ" b="1" dirty="0" smtClean="0"/>
              <a:t>	zaměstnanci právnických osob nebo fyzické podnikající osoby,</a:t>
            </a:r>
          </a:p>
          <a:p>
            <a:pPr>
              <a:buNone/>
            </a:pPr>
            <a:r>
              <a:rPr lang="cs-CZ" b="1" dirty="0" smtClean="0"/>
              <a:t>	musí být k této činnosti odborně způsobilí podle zákona č.</a:t>
            </a:r>
          </a:p>
          <a:p>
            <a:pPr>
              <a:buNone/>
            </a:pPr>
            <a:r>
              <a:rPr lang="cs-CZ" b="1" dirty="0" smtClean="0"/>
              <a:t>	258/2000 Sb., případně musí být fyzické osoby přímo nakládající s vysoce toxickými látkami a přípravky prokazatelně zaškoleni takovou odborně způsobilou osobou.</a:t>
            </a:r>
          </a:p>
          <a:p>
            <a:pPr>
              <a:buBlip>
                <a:blip r:embed="rId2"/>
              </a:buBlip>
            </a:pPr>
            <a:r>
              <a:rPr lang="pl-PL" b="1" dirty="0" smtClean="0"/>
              <a:t>Školení musí být nejméně jednou za rok opakováno. Záznamy o</a:t>
            </a:r>
          </a:p>
          <a:p>
            <a:pPr>
              <a:buNone/>
            </a:pPr>
            <a:r>
              <a:rPr lang="cs-CZ" b="1" dirty="0" smtClean="0"/>
              <a:t>	zaškolení a následném proškolení musí podnikající fyzické</a:t>
            </a:r>
          </a:p>
          <a:p>
            <a:pPr>
              <a:buNone/>
            </a:pPr>
            <a:r>
              <a:rPr lang="pl-PL" b="1" dirty="0" smtClean="0"/>
              <a:t>	osoby a právnické osoby uchovávat po dobu 3 let.</a:t>
            </a:r>
            <a:endParaRPr lang="cs-CZ"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rmAutofit fontScale="85000" lnSpcReduction="20000"/>
          </a:bodyPr>
          <a:lstStyle/>
          <a:p>
            <a:pPr>
              <a:buBlip>
                <a:blip r:embed="rId2"/>
              </a:buBlip>
            </a:pPr>
            <a:r>
              <a:rPr lang="cs-CZ" sz="2800" b="1" dirty="0" smtClean="0">
                <a:solidFill>
                  <a:srgbClr val="C00000"/>
                </a:solidFill>
              </a:rPr>
              <a:t> </a:t>
            </a:r>
            <a:r>
              <a:rPr lang="it-IT" sz="2800" b="1" dirty="0" smtClean="0">
                <a:solidFill>
                  <a:srgbClr val="C00000"/>
                </a:solidFill>
              </a:rPr>
              <a:t>Zákon </a:t>
            </a:r>
            <a:r>
              <a:rPr lang="cs-CZ" sz="2800" b="1" dirty="0" smtClean="0">
                <a:solidFill>
                  <a:srgbClr val="C00000"/>
                </a:solidFill>
              </a:rPr>
              <a:t>350/2011 Sb. o chemických látkách a chemických směsích:</a:t>
            </a:r>
          </a:p>
          <a:p>
            <a:pPr>
              <a:buNone/>
            </a:pPr>
            <a:endParaRPr lang="cs-CZ" sz="2800" dirty="0" smtClean="0">
              <a:solidFill>
                <a:srgbClr val="0000FF"/>
              </a:solidFill>
            </a:endParaRPr>
          </a:p>
          <a:p>
            <a:pPr>
              <a:buClr>
                <a:srgbClr val="C00000"/>
              </a:buClr>
              <a:buFont typeface="Wingdings" pitchFamily="2" charset="2"/>
              <a:buChar char="Ø"/>
            </a:pPr>
            <a:r>
              <a:rPr lang="cs-CZ" sz="2800" dirty="0" smtClean="0">
                <a:solidFill>
                  <a:srgbClr val="0000FF"/>
                </a:solidFill>
              </a:rPr>
              <a:t> Tento zákon zapracovává příslušné předpisy Evropské unie, navazuje na přímo použitelné předpisy Evropské unie a upravuje</a:t>
            </a:r>
          </a:p>
          <a:p>
            <a:pPr>
              <a:buClr>
                <a:srgbClr val="C00000"/>
              </a:buClr>
              <a:buNone/>
            </a:pPr>
            <a:r>
              <a:rPr lang="cs-CZ" sz="2800" i="1" dirty="0" smtClean="0">
                <a:solidFill>
                  <a:srgbClr val="0000FF"/>
                </a:solidFill>
              </a:rPr>
              <a:t>a)</a:t>
            </a:r>
            <a:r>
              <a:rPr lang="cs-CZ" sz="2800" dirty="0" smtClean="0">
                <a:solidFill>
                  <a:srgbClr val="0000FF"/>
                </a:solidFill>
              </a:rPr>
              <a:t> práva a povinnosti právnických osob a podnikajících fyzických osob (dále jen „osoba“) při:</a:t>
            </a:r>
          </a:p>
          <a:p>
            <a:pPr>
              <a:buClr>
                <a:srgbClr val="C00000"/>
              </a:buClr>
              <a:buFont typeface="Wingdings" pitchFamily="2" charset="2"/>
              <a:buChar char="Ø"/>
            </a:pPr>
            <a:r>
              <a:rPr lang="cs-CZ" sz="2800" i="1" dirty="0" smtClean="0">
                <a:solidFill>
                  <a:srgbClr val="0000FF"/>
                </a:solidFill>
              </a:rPr>
              <a:t>1.</a:t>
            </a:r>
            <a:r>
              <a:rPr lang="cs-CZ" sz="2800" dirty="0" smtClean="0">
                <a:solidFill>
                  <a:srgbClr val="0000FF"/>
                </a:solidFill>
              </a:rPr>
              <a:t> výrobě, klasifikaci, zkoušení nebezpečných vlastností, balení, označování, uvádění na trh, používání, vývozu a dovozu chemických látek (dále jen „látka“) nebo látek obsažených ve směsích nebo předmětech,</a:t>
            </a:r>
          </a:p>
          <a:p>
            <a:pPr>
              <a:buClr>
                <a:srgbClr val="C00000"/>
              </a:buClr>
              <a:buFont typeface="Wingdings" pitchFamily="2" charset="2"/>
              <a:buChar char="Ø"/>
            </a:pPr>
            <a:r>
              <a:rPr lang="cs-CZ" sz="2800" i="1" dirty="0" smtClean="0">
                <a:solidFill>
                  <a:srgbClr val="0000FF"/>
                </a:solidFill>
              </a:rPr>
              <a:t>2.</a:t>
            </a:r>
            <a:r>
              <a:rPr lang="cs-CZ" sz="2800" dirty="0" smtClean="0">
                <a:solidFill>
                  <a:srgbClr val="0000FF"/>
                </a:solidFill>
              </a:rPr>
              <a:t> klasifikaci, zkoušení nebezpečných vlastností, balení, označování a uvádění na trh chemických směsí (dále jen „směs“) na území České republiky,</a:t>
            </a:r>
          </a:p>
          <a:p>
            <a:pPr>
              <a:buClr>
                <a:srgbClr val="C00000"/>
              </a:buClr>
              <a:buNone/>
            </a:pPr>
            <a:r>
              <a:rPr lang="cs-CZ" sz="2800" i="1" dirty="0" smtClean="0">
                <a:solidFill>
                  <a:srgbClr val="0000FF"/>
                </a:solidFill>
              </a:rPr>
              <a:t>b)</a:t>
            </a:r>
            <a:r>
              <a:rPr lang="cs-CZ" sz="2800" dirty="0" smtClean="0">
                <a:solidFill>
                  <a:srgbClr val="0000FF"/>
                </a:solidFill>
              </a:rPr>
              <a:t> správnou laboratorní praxi,</a:t>
            </a:r>
          </a:p>
          <a:p>
            <a:pPr>
              <a:buClr>
                <a:srgbClr val="C00000"/>
              </a:buClr>
              <a:buNone/>
            </a:pPr>
            <a:r>
              <a:rPr lang="cs-CZ" sz="2800" i="1" dirty="0" smtClean="0">
                <a:solidFill>
                  <a:srgbClr val="0000FF"/>
                </a:solidFill>
              </a:rPr>
              <a:t>c)</a:t>
            </a:r>
            <a:r>
              <a:rPr lang="cs-CZ" sz="2800" dirty="0" smtClean="0">
                <a:solidFill>
                  <a:srgbClr val="0000FF"/>
                </a:solidFill>
              </a:rPr>
              <a:t> působnost správních orgánů při zajišťování ochrany před škodlivými účinky látek a směsí.</a:t>
            </a:r>
          </a:p>
          <a:p>
            <a:pPr>
              <a:buNone/>
            </a:pPr>
            <a:endParaRPr lang="cs-CZ" sz="2800" dirty="0" smtClean="0"/>
          </a:p>
          <a:p>
            <a:pPr>
              <a:buClr>
                <a:srgbClr val="C00000"/>
              </a:buClr>
              <a:buFont typeface="Wingdings" pitchFamily="2" charset="2"/>
              <a:buChar char="Ø"/>
            </a:pPr>
            <a:endParaRPr lang="cs-CZ" sz="2800" b="1" dirty="0">
              <a:solidFill>
                <a:srgbClr val="0000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858000"/>
          </a:xfrm>
        </p:spPr>
        <p:txBody>
          <a:bodyPr>
            <a:normAutofit fontScale="92500" lnSpcReduction="20000"/>
          </a:bodyPr>
          <a:lstStyle/>
          <a:p>
            <a:pPr algn="ctr">
              <a:buNone/>
            </a:pPr>
            <a:r>
              <a:rPr lang="cs-CZ" sz="3000" b="1" dirty="0" smtClean="0">
                <a:solidFill>
                  <a:srgbClr val="C00000"/>
                </a:solidFill>
              </a:rPr>
              <a:t>Předmětem školení musí být</a:t>
            </a:r>
          </a:p>
          <a:p>
            <a:pPr>
              <a:buBlip>
                <a:blip r:embed="rId2"/>
              </a:buBlip>
            </a:pPr>
            <a:r>
              <a:rPr lang="cs-CZ" b="1" dirty="0" smtClean="0"/>
              <a:t>seznámení s nebezpečnými vlastnostmi vysoce toxických látek a přípravků</a:t>
            </a:r>
          </a:p>
          <a:p>
            <a:pPr>
              <a:buBlip>
                <a:blip r:embed="rId2"/>
              </a:buBlip>
            </a:pPr>
            <a:r>
              <a:rPr lang="cs-CZ" b="1" dirty="0" smtClean="0"/>
              <a:t> zásady ochrany zdraví a životního prostředí před jejich škodlivými účinky</a:t>
            </a:r>
          </a:p>
          <a:p>
            <a:pPr>
              <a:buBlip>
                <a:blip r:embed="rId2"/>
              </a:buBlip>
            </a:pPr>
            <a:r>
              <a:rPr lang="cs-CZ" b="1" dirty="0" smtClean="0"/>
              <a:t> zásady první </a:t>
            </a:r>
            <a:r>
              <a:rPr lang="cs-CZ" b="1" dirty="0" err="1" smtClean="0"/>
              <a:t>předlékařské</a:t>
            </a:r>
            <a:r>
              <a:rPr lang="cs-CZ" b="1" dirty="0" smtClean="0"/>
              <a:t> pomoci</a:t>
            </a:r>
          </a:p>
          <a:p>
            <a:endParaRPr lang="cs-CZ" dirty="0" smtClean="0"/>
          </a:p>
          <a:p>
            <a:pPr algn="ctr">
              <a:buNone/>
            </a:pPr>
            <a:r>
              <a:rPr lang="cs-CZ" b="1" dirty="0" smtClean="0">
                <a:solidFill>
                  <a:srgbClr val="FF0000"/>
                </a:solidFill>
              </a:rPr>
              <a:t>Na pracovišti musí být zaměstnancům volně dostupná písemná pravidla o bezpečnosti, ochraně zdraví a životního prostředí.</a:t>
            </a:r>
          </a:p>
          <a:p>
            <a:pPr>
              <a:buNone/>
            </a:pPr>
            <a:endParaRPr lang="cs-CZ" dirty="0" smtClean="0"/>
          </a:p>
          <a:p>
            <a:pPr>
              <a:buNone/>
            </a:pPr>
            <a:r>
              <a:rPr lang="cs-CZ" sz="3000" b="1" dirty="0" smtClean="0"/>
              <a:t> </a:t>
            </a:r>
            <a:r>
              <a:rPr lang="cs-CZ" sz="3000" b="1" dirty="0" smtClean="0">
                <a:solidFill>
                  <a:srgbClr val="0000FF"/>
                </a:solidFill>
              </a:rPr>
              <a:t>Pravidla musí obsahovat zejména:</a:t>
            </a:r>
          </a:p>
          <a:p>
            <a:pPr>
              <a:buBlip>
                <a:blip r:embed="rId2"/>
              </a:buBlip>
            </a:pPr>
            <a:r>
              <a:rPr lang="cs-CZ" b="1" dirty="0" smtClean="0"/>
              <a:t>informace o nebezpečných vlastnostech vysoce toxických látek a</a:t>
            </a:r>
          </a:p>
          <a:p>
            <a:pPr>
              <a:buNone/>
            </a:pPr>
            <a:r>
              <a:rPr lang="cs-CZ" b="1" dirty="0" smtClean="0"/>
              <a:t>	přípravků, se kterými zaměstnanci nakládají</a:t>
            </a:r>
          </a:p>
          <a:p>
            <a:pPr>
              <a:buBlip>
                <a:blip r:embed="rId2"/>
              </a:buBlip>
            </a:pPr>
            <a:r>
              <a:rPr lang="cs-CZ" b="1" dirty="0" smtClean="0"/>
              <a:t>pokyny pro bezpečnost, ochranu zdraví a ochranu životního prostředí,</a:t>
            </a:r>
          </a:p>
          <a:p>
            <a:pPr>
              <a:buBlip>
                <a:blip r:embed="rId2"/>
              </a:buBlip>
            </a:pPr>
            <a:r>
              <a:rPr lang="cs-CZ" b="1" dirty="0" smtClean="0"/>
              <a:t> pokyny pro první </a:t>
            </a:r>
            <a:r>
              <a:rPr lang="cs-CZ" b="1" dirty="0" err="1" smtClean="0"/>
              <a:t>předlékařskou</a:t>
            </a:r>
            <a:r>
              <a:rPr lang="cs-CZ" b="1" dirty="0" smtClean="0"/>
              <a:t> pomoc,</a:t>
            </a:r>
          </a:p>
          <a:p>
            <a:pPr>
              <a:buBlip>
                <a:blip r:embed="rId2"/>
              </a:buBlip>
            </a:pPr>
            <a:r>
              <a:rPr lang="cs-CZ" b="1" dirty="0" smtClean="0"/>
              <a:t> postup při nehodě</a:t>
            </a:r>
            <a:endParaRPr lang="cs-CZ"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obsah 3"/>
          <p:cNvSpPr>
            <a:spLocks noGrp="1"/>
          </p:cNvSpPr>
          <p:nvPr>
            <p:ph idx="1"/>
          </p:nvPr>
        </p:nvSpPr>
        <p:spPr/>
        <p:txBody>
          <a:bodyPr/>
          <a:lstStyle/>
          <a:p>
            <a:endParaRPr lang="cs-CZ"/>
          </a:p>
        </p:txBody>
      </p:sp>
      <p:pic>
        <p:nvPicPr>
          <p:cNvPr id="1027" name="Picture 3"/>
          <p:cNvPicPr>
            <a:picLocks noChangeAspect="1" noChangeArrowheads="1"/>
          </p:cNvPicPr>
          <p:nvPr/>
        </p:nvPicPr>
        <p:blipFill>
          <a:blip r:embed="rId2" cstate="print"/>
          <a:srcRect/>
          <a:stretch>
            <a:fillRect/>
          </a:stretch>
        </p:blipFill>
        <p:spPr bwMode="auto">
          <a:xfrm>
            <a:off x="1" y="1"/>
            <a:ext cx="9143999" cy="685799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51520" y="764704"/>
            <a:ext cx="8712968" cy="5047536"/>
          </a:xfrm>
          <a:prstGeom prst="rect">
            <a:avLst/>
          </a:prstGeom>
        </p:spPr>
        <p:txBody>
          <a:bodyPr wrap="square">
            <a:spAutoFit/>
          </a:bodyPr>
          <a:lstStyle/>
          <a:p>
            <a:pPr algn="ctr"/>
            <a:r>
              <a:rPr lang="cs-CZ" sz="2800" b="1" dirty="0" smtClean="0">
                <a:solidFill>
                  <a:srgbClr val="C00000"/>
                </a:solidFill>
              </a:rPr>
              <a:t>Text pravidel musí být projednán s orgánem ochrany veřejného zdraví příslušným podle místa činnosti</a:t>
            </a:r>
          </a:p>
          <a:p>
            <a:pPr algn="ctr"/>
            <a:endParaRPr lang="cs-CZ" sz="2800" b="1" dirty="0" smtClean="0"/>
          </a:p>
          <a:p>
            <a:pPr>
              <a:buBlip>
                <a:blip r:embed="rId2"/>
              </a:buBlip>
            </a:pPr>
            <a:r>
              <a:rPr lang="pl-PL" sz="2400" b="1" dirty="0" smtClean="0"/>
              <a:t>(pro MU je to KHS Brno)</a:t>
            </a:r>
          </a:p>
          <a:p>
            <a:pPr>
              <a:buBlip>
                <a:blip r:embed="rId2"/>
              </a:buBlip>
            </a:pPr>
            <a:r>
              <a:rPr lang="cs-CZ" sz="2400" b="1" dirty="0" smtClean="0"/>
              <a:t>Vysoce toxické chemické látky a přípravky musí být skladovány v uzamykatelných prostorách, zabezpečených proti vloupání a vstupu nepovolaných osob.</a:t>
            </a:r>
          </a:p>
          <a:p>
            <a:pPr>
              <a:buBlip>
                <a:blip r:embed="rId2"/>
              </a:buBlip>
            </a:pPr>
            <a:r>
              <a:rPr lang="cs-CZ" sz="2400" b="1" dirty="0" smtClean="0"/>
              <a:t>Při skladování musí být vyloučena záměna a vzájemné škodlivé působení uskladněných chemických látek a  přípravků a zabráněno jejich pronikání do životního prostředí a ohrožení zdraví lidí.</a:t>
            </a:r>
          </a:p>
          <a:p>
            <a:endParaRPr lang="cs-CZ"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51520" y="1268760"/>
            <a:ext cx="8892480" cy="4893647"/>
          </a:xfrm>
          <a:prstGeom prst="rect">
            <a:avLst/>
          </a:prstGeom>
        </p:spPr>
        <p:txBody>
          <a:bodyPr wrap="square">
            <a:spAutoFit/>
          </a:bodyPr>
          <a:lstStyle/>
          <a:p>
            <a:pPr>
              <a:buBlip>
                <a:blip r:embed="rId2"/>
              </a:buBlip>
            </a:pPr>
            <a:r>
              <a:rPr lang="cs-CZ" sz="2400" b="1" dirty="0" smtClean="0"/>
              <a:t> O nakládání s vysoce toxickými látkami a přípravky musí právnické osoby a podnikající fyzické osoby vést evidenci.</a:t>
            </a:r>
          </a:p>
          <a:p>
            <a:endParaRPr lang="cs-CZ" sz="2400" b="1" dirty="0" smtClean="0"/>
          </a:p>
          <a:p>
            <a:pPr>
              <a:buBlip>
                <a:blip r:embed="rId2"/>
              </a:buBlip>
            </a:pPr>
            <a:r>
              <a:rPr lang="cs-CZ" sz="2400" b="1" dirty="0" smtClean="0"/>
              <a:t> </a:t>
            </a:r>
            <a:r>
              <a:rPr lang="cs-CZ" sz="2400" b="1" dirty="0" smtClean="0">
                <a:solidFill>
                  <a:srgbClr val="C00000"/>
                </a:solidFill>
              </a:rPr>
              <a:t>Evidence </a:t>
            </a:r>
            <a:r>
              <a:rPr lang="cs-CZ" sz="2400" b="1" dirty="0" smtClean="0"/>
              <a:t>musí být vedena odděleně pro každou vysoce toxickou látku nebo přípravek.</a:t>
            </a:r>
          </a:p>
          <a:p>
            <a:endParaRPr lang="cs-CZ" sz="2400" b="1" dirty="0" smtClean="0"/>
          </a:p>
          <a:p>
            <a:pPr>
              <a:buBlip>
                <a:blip r:embed="rId2"/>
              </a:buBlip>
            </a:pPr>
            <a:r>
              <a:rPr lang="cs-CZ" sz="2400" b="1" dirty="0" smtClean="0"/>
              <a:t> </a:t>
            </a:r>
            <a:r>
              <a:rPr lang="cs-CZ" sz="2400" b="1" dirty="0" smtClean="0">
                <a:solidFill>
                  <a:srgbClr val="C00000"/>
                </a:solidFill>
              </a:rPr>
              <a:t>Evidenční záznamy </a:t>
            </a:r>
            <a:r>
              <a:rPr lang="cs-CZ" sz="2400" b="1" dirty="0" smtClean="0"/>
              <a:t>musí obsahovat údaje o přijatém a vydaném množství, stavu zásob a jméno osoby (název nebo firma), které byly látka nebo přípravek vydány.</a:t>
            </a:r>
          </a:p>
          <a:p>
            <a:endParaRPr lang="cs-CZ" sz="2400" b="1" dirty="0" smtClean="0"/>
          </a:p>
          <a:p>
            <a:pPr>
              <a:buBlip>
                <a:blip r:embed="rId2"/>
              </a:buBlip>
            </a:pPr>
            <a:r>
              <a:rPr lang="cs-CZ" sz="2400" b="1" dirty="0" smtClean="0"/>
              <a:t> </a:t>
            </a:r>
            <a:r>
              <a:rPr lang="cs-CZ" sz="2400" b="1" dirty="0" smtClean="0">
                <a:solidFill>
                  <a:srgbClr val="C00000"/>
                </a:solidFill>
              </a:rPr>
              <a:t>Evidenční záznamy </a:t>
            </a:r>
            <a:r>
              <a:rPr lang="cs-CZ" sz="2400" b="1" dirty="0" smtClean="0"/>
              <a:t>musí být uchovávány ještě nejméně 5 let po dosažení nulového stavu zásob chemické látky nebo přípravku.</a:t>
            </a:r>
            <a:r>
              <a:rPr lang="cs-CZ" sz="2400" dirty="0" smtClean="0"/>
              <a:t> </a:t>
            </a:r>
            <a:endParaRPr lang="cs-CZ" sz="2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délník 3"/>
          <p:cNvSpPr/>
          <p:nvPr/>
        </p:nvSpPr>
        <p:spPr>
          <a:xfrm>
            <a:off x="179512" y="197346"/>
            <a:ext cx="8964488" cy="6001643"/>
          </a:xfrm>
          <a:prstGeom prst="rect">
            <a:avLst/>
          </a:prstGeom>
        </p:spPr>
        <p:txBody>
          <a:bodyPr wrap="square">
            <a:spAutoFit/>
          </a:bodyPr>
          <a:lstStyle/>
          <a:p>
            <a:r>
              <a:rPr lang="cs-CZ" sz="2800" b="1" dirty="0" smtClean="0">
                <a:solidFill>
                  <a:srgbClr val="C00000"/>
                </a:solidFill>
              </a:rPr>
              <a:t>Zvláštní podmínky pro zacházení s toxickými, žíravými a karcinogenními, mutagenními a pro reprodukci toxickými látkami a pro používání fyzickými osobami v rámci zaměstnání a v rámci přípravy na povolání</a:t>
            </a:r>
          </a:p>
          <a:p>
            <a:endParaRPr lang="cs-CZ" sz="2800" b="1" dirty="0" smtClean="0">
              <a:solidFill>
                <a:srgbClr val="C00000"/>
              </a:solidFill>
            </a:endParaRPr>
          </a:p>
          <a:p>
            <a:pPr>
              <a:buBlip>
                <a:blip r:embed="rId2"/>
              </a:buBlip>
            </a:pPr>
            <a:r>
              <a:rPr lang="cs-CZ" dirty="0" smtClean="0"/>
              <a:t> </a:t>
            </a:r>
            <a:r>
              <a:rPr lang="cs-CZ" sz="2400" b="1" dirty="0" smtClean="0"/>
              <a:t>Osoby musí být prokazatelně proškoleny v rozsahu stejném, jako je uvedeno při používání vysoce toxických chemických látek a přípravků.</a:t>
            </a:r>
          </a:p>
          <a:p>
            <a:endParaRPr lang="cs-CZ" sz="2400" b="1" dirty="0" smtClean="0"/>
          </a:p>
          <a:p>
            <a:pPr>
              <a:buBlip>
                <a:blip r:embed="rId2"/>
              </a:buBlip>
            </a:pPr>
            <a:r>
              <a:rPr lang="cs-CZ" sz="2400" b="1" dirty="0" smtClean="0"/>
              <a:t> Na pracovišti musí být k dispozici písemná pravidla pro bezpečnou práci schválená místně příslušným orgánem ochrany zdraví. Tato pravidla musí obsahovat obdobné informace.</a:t>
            </a:r>
          </a:p>
          <a:p>
            <a:endParaRPr lang="cs-CZ"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7504" y="1052736"/>
            <a:ext cx="9036496" cy="1569660"/>
          </a:xfrm>
          <a:prstGeom prst="rect">
            <a:avLst/>
          </a:prstGeom>
        </p:spPr>
        <p:txBody>
          <a:bodyPr wrap="square">
            <a:spAutoFit/>
          </a:bodyPr>
          <a:lstStyle/>
          <a:p>
            <a:pPr>
              <a:buBlip>
                <a:blip r:embed="rId2"/>
              </a:buBlip>
            </a:pPr>
            <a:r>
              <a:rPr lang="cs-CZ" sz="2400" b="1" dirty="0" smtClean="0"/>
              <a:t> Doporučuje se při zahájení práce s uvedeným typem látek projednat s každým pracovníkem pracovní postupy, možnosti havárie, postupy při poskytnutí první pomoci (zdroje informací např. BL apod.).</a:t>
            </a:r>
            <a:endParaRPr lang="cs-CZ"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692696"/>
            <a:ext cx="9144000" cy="6014125"/>
          </a:xfrm>
          <a:prstGeom prst="rect">
            <a:avLst/>
          </a:prstGeom>
        </p:spPr>
        <p:txBody>
          <a:bodyPr wrap="square">
            <a:spAutoFit/>
          </a:bodyPr>
          <a:lstStyle/>
          <a:p>
            <a:pPr algn="ctr"/>
            <a:r>
              <a:rPr lang="cs-CZ" sz="2800" b="1" dirty="0" smtClean="0">
                <a:solidFill>
                  <a:srgbClr val="C00000"/>
                </a:solidFill>
              </a:rPr>
              <a:t>Zvláštní podmínky pro provozování</a:t>
            </a:r>
          </a:p>
          <a:p>
            <a:pPr algn="ctr"/>
            <a:r>
              <a:rPr lang="cs-CZ" sz="2800" b="1" dirty="0" smtClean="0">
                <a:solidFill>
                  <a:srgbClr val="C00000"/>
                </a:solidFill>
              </a:rPr>
              <a:t>ochranné deratizace, dezinsekce a desinfekce</a:t>
            </a:r>
          </a:p>
          <a:p>
            <a:pPr algn="ctr"/>
            <a:endParaRPr lang="cs-CZ" sz="2800" b="1" dirty="0" smtClean="0">
              <a:solidFill>
                <a:srgbClr val="C00000"/>
              </a:solidFill>
            </a:endParaRPr>
          </a:p>
          <a:p>
            <a:pPr>
              <a:buBlip>
                <a:blip r:embed="rId2"/>
              </a:buBlip>
            </a:pPr>
            <a:r>
              <a:rPr lang="cs-CZ" dirty="0" smtClean="0"/>
              <a:t> </a:t>
            </a:r>
            <a:r>
              <a:rPr lang="cs-CZ" sz="2400" b="1" dirty="0" smtClean="0"/>
              <a:t>Pro provozování DDD se nevztahuje ustanovení o povinnosti zabezpečení nakládání s vysoce toxickými látkami a přípravky dle zákona 258/2000 Sb., § 44a.</a:t>
            </a:r>
          </a:p>
          <a:p>
            <a:endParaRPr lang="cs-CZ" sz="2400" b="1" dirty="0" smtClean="0"/>
          </a:p>
          <a:p>
            <a:pPr>
              <a:buBlip>
                <a:blip r:embed="rId2"/>
              </a:buBlip>
            </a:pPr>
            <a:r>
              <a:rPr lang="cs-CZ" sz="2400" b="1" dirty="0" smtClean="0"/>
              <a:t> Pokud by měla být prováděna ochranná DDD vysoce toxickými látkami, musí se tato činnost písemně místně příslušnému orgánu ochrany zdraví a obecnímu úřadu nejméně 48 hodin předem (nezapočítávají se dny pracovního volna a pracovního klidu).</a:t>
            </a:r>
          </a:p>
          <a:p>
            <a:endParaRPr lang="cs-CZ" sz="2400" b="1" dirty="0" smtClean="0"/>
          </a:p>
          <a:p>
            <a:pPr>
              <a:buBlip>
                <a:blip r:embed="rId2"/>
              </a:buBlip>
            </a:pPr>
            <a:r>
              <a:rPr lang="cs-CZ" sz="2400" b="1" dirty="0" smtClean="0"/>
              <a:t> V oznámení musí být uvedeny všechny potřebné informace o zásahu a použitých látkách.</a:t>
            </a:r>
            <a:endParaRPr lang="cs-CZ"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1443841"/>
            <a:ext cx="8784976" cy="3785652"/>
          </a:xfrm>
          <a:prstGeom prst="rect">
            <a:avLst/>
          </a:prstGeom>
        </p:spPr>
        <p:txBody>
          <a:bodyPr wrap="square">
            <a:spAutoFit/>
          </a:bodyPr>
          <a:lstStyle/>
          <a:p>
            <a:pPr>
              <a:buBlip>
                <a:blip r:embed="rId2"/>
              </a:buBlip>
            </a:pPr>
            <a:r>
              <a:rPr lang="cs-CZ" sz="2400" b="1" dirty="0" smtClean="0"/>
              <a:t>Evidenční knihy pro evidenci nebezpečných látek a</a:t>
            </a:r>
          </a:p>
          <a:p>
            <a:r>
              <a:rPr lang="cs-CZ" sz="2400" b="1" dirty="0" smtClean="0"/>
              <a:t>přípravků, jakož i listinné doklady musí být vedeny tak, aby údaje v nich nebylo možné dodatečně měnit.</a:t>
            </a:r>
          </a:p>
          <a:p>
            <a:endParaRPr lang="cs-CZ" sz="2400" b="1" dirty="0" smtClean="0"/>
          </a:p>
          <a:p>
            <a:pPr>
              <a:buBlip>
                <a:blip r:embed="rId2"/>
              </a:buBlip>
            </a:pPr>
            <a:r>
              <a:rPr lang="pl-PL" sz="2400" b="1" dirty="0" smtClean="0"/>
              <a:t>Chybné údaje musí být opraveny tak, aby původní zápis</a:t>
            </a:r>
          </a:p>
          <a:p>
            <a:r>
              <a:rPr lang="cs-CZ" sz="2400" b="1" dirty="0" smtClean="0"/>
              <a:t>zůstal čitelný.</a:t>
            </a:r>
          </a:p>
          <a:p>
            <a:endParaRPr lang="cs-CZ" sz="2400" b="1" dirty="0" smtClean="0"/>
          </a:p>
          <a:p>
            <a:pPr>
              <a:buBlip>
                <a:blip r:embed="rId2"/>
              </a:buBlip>
            </a:pPr>
            <a:r>
              <a:rPr lang="cs-CZ" sz="2400" b="1" dirty="0" smtClean="0"/>
              <a:t>Veškeré chemické látky a přípravky používané na MU v</a:t>
            </a:r>
          </a:p>
          <a:p>
            <a:r>
              <a:rPr lang="cs-CZ" sz="2400" b="1" dirty="0" smtClean="0"/>
              <a:t>Brně musejí být evidovány (např. pomocí SW programu pro</a:t>
            </a:r>
          </a:p>
          <a:p>
            <a:r>
              <a:rPr lang="cs-CZ" sz="2400" b="1" dirty="0" smtClean="0"/>
              <a:t>skladové hospodářství).</a:t>
            </a:r>
            <a:endParaRPr lang="cs-CZ" sz="2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79512" y="836713"/>
            <a:ext cx="8784976" cy="5293757"/>
          </a:xfrm>
          <a:prstGeom prst="rect">
            <a:avLst/>
          </a:prstGeom>
        </p:spPr>
        <p:txBody>
          <a:bodyPr wrap="square">
            <a:spAutoFit/>
          </a:bodyPr>
          <a:lstStyle/>
          <a:p>
            <a:pPr algn="ctr"/>
            <a:r>
              <a:rPr lang="cs-CZ" sz="2800" b="1" dirty="0" smtClean="0">
                <a:solidFill>
                  <a:srgbClr val="C00000"/>
                </a:solidFill>
              </a:rPr>
              <a:t>OSOBA ODBORNĚ ZPŮSOBILÁ PRO NAKLÁDÁNÍ S VYSOCE TOXICKÝMI LÁTKAMI A PŘÍPRAVKY</a:t>
            </a:r>
          </a:p>
          <a:p>
            <a:endParaRPr lang="cs-CZ" dirty="0" smtClean="0"/>
          </a:p>
          <a:p>
            <a:pPr>
              <a:buBlip>
                <a:blip r:embed="rId2"/>
              </a:buBlip>
            </a:pPr>
            <a:r>
              <a:rPr lang="cs-CZ" dirty="0" smtClean="0"/>
              <a:t> </a:t>
            </a:r>
            <a:r>
              <a:rPr lang="cs-CZ" sz="2400" b="1" dirty="0" smtClean="0"/>
              <a:t>Za fyzickou osobu odborně způsobilou pro nakládání s vysoce toxickými látkami a přípravky se podle zákona č. 258/2000 Sb. považují:</a:t>
            </a:r>
          </a:p>
          <a:p>
            <a:endParaRPr lang="cs-CZ" sz="2400" b="1" dirty="0" smtClean="0"/>
          </a:p>
          <a:p>
            <a:r>
              <a:rPr lang="cs-CZ" sz="2400" b="1" dirty="0" smtClean="0">
                <a:solidFill>
                  <a:srgbClr val="0000FF"/>
                </a:solidFill>
              </a:rPr>
              <a:t>1. Absolventi vysokých škol</a:t>
            </a:r>
          </a:p>
          <a:p>
            <a:r>
              <a:rPr lang="cs-CZ" sz="2400" b="1" dirty="0" smtClean="0"/>
              <a:t>a) v oborech všeobecného lékařství, farmacie, veterinárního lékařství a hygieny</a:t>
            </a:r>
          </a:p>
          <a:p>
            <a:r>
              <a:rPr lang="cs-CZ" sz="2400" b="1" dirty="0" smtClean="0"/>
              <a:t>b) v oborech chemie</a:t>
            </a:r>
          </a:p>
          <a:p>
            <a:r>
              <a:rPr lang="cs-CZ" sz="2400" b="1" dirty="0" smtClean="0"/>
              <a:t>c) v oborech učitelských se zaměřením na chemii, pokud mají ve výkazu o studiu potvrzeno úspěšné vykonání zkoušky z toxikologie (k 1.4.2005 zrušeno)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rmAutofit lnSpcReduction="10000"/>
          </a:bodyPr>
          <a:lstStyle/>
          <a:p>
            <a:pPr>
              <a:buBlip>
                <a:blip r:embed="rId2"/>
              </a:buBlip>
            </a:pPr>
            <a:r>
              <a:rPr lang="cs-CZ" sz="2800" dirty="0" smtClean="0">
                <a:solidFill>
                  <a:srgbClr val="0000FF"/>
                </a:solidFill>
              </a:rPr>
              <a:t> </a:t>
            </a:r>
            <a:r>
              <a:rPr lang="pt-BR" sz="2800" b="1" dirty="0" smtClean="0">
                <a:solidFill>
                  <a:srgbClr val="C00000"/>
                </a:solidFill>
              </a:rPr>
              <a:t>Zacházením s látkou nebo přípravkem se rozumí</a:t>
            </a:r>
            <a:r>
              <a:rPr lang="cs-CZ" sz="2800" b="1" dirty="0" smtClean="0">
                <a:solidFill>
                  <a:srgbClr val="C00000"/>
                </a:solidFill>
              </a:rPr>
              <a:t>: </a:t>
            </a:r>
          </a:p>
          <a:p>
            <a:pPr>
              <a:buNone/>
            </a:pPr>
            <a:endParaRPr lang="pt-BR" sz="2800" dirty="0" smtClean="0">
              <a:solidFill>
                <a:srgbClr val="0000FF"/>
              </a:solidFill>
            </a:endParaRPr>
          </a:p>
          <a:p>
            <a:pPr>
              <a:buBlip>
                <a:blip r:embed="rId2"/>
              </a:buBlip>
            </a:pPr>
            <a:r>
              <a:rPr lang="cs-CZ" sz="2400" b="1" dirty="0" smtClean="0">
                <a:solidFill>
                  <a:srgbClr val="0000FF"/>
                </a:solidFill>
              </a:rPr>
              <a:t>jejich výroba, vývoz, distribuce, používání, skladování, balení, označování a vnitropodniková přeprava.</a:t>
            </a:r>
          </a:p>
          <a:p>
            <a:pPr>
              <a:buNone/>
            </a:pPr>
            <a:endParaRPr lang="cs-CZ" sz="2400" b="1" dirty="0" smtClean="0">
              <a:solidFill>
                <a:srgbClr val="0000FF"/>
              </a:solidFill>
            </a:endParaRPr>
          </a:p>
          <a:p>
            <a:pPr>
              <a:buBlip>
                <a:blip r:embed="rId2"/>
              </a:buBlip>
            </a:pPr>
            <a:r>
              <a:rPr lang="pl-PL" sz="2400" b="1" dirty="0" smtClean="0">
                <a:solidFill>
                  <a:srgbClr val="0000FF"/>
                </a:solidFill>
              </a:rPr>
              <a:t>Z toho pracoviště MU, s ohledem i na další zákonné normy, </a:t>
            </a:r>
            <a:r>
              <a:rPr lang="cs-CZ" sz="2400" b="1" dirty="0" smtClean="0">
                <a:solidFill>
                  <a:srgbClr val="0000FF"/>
                </a:solidFill>
              </a:rPr>
              <a:t>řeší pouze část z uvedené problematiky a to zpravidla:</a:t>
            </a:r>
          </a:p>
          <a:p>
            <a:pPr>
              <a:buNone/>
            </a:pPr>
            <a:endParaRPr lang="cs-CZ" sz="2400" b="1" dirty="0" smtClean="0">
              <a:solidFill>
                <a:srgbClr val="0000FF"/>
              </a:solidFill>
            </a:endParaRPr>
          </a:p>
          <a:p>
            <a:pPr>
              <a:buClr>
                <a:srgbClr val="C00000"/>
              </a:buClr>
              <a:buFont typeface="Wingdings" pitchFamily="2" charset="2"/>
              <a:buChar char="Ø"/>
            </a:pPr>
            <a:r>
              <a:rPr lang="cs-CZ" sz="2400" b="1" dirty="0" smtClean="0">
                <a:solidFill>
                  <a:srgbClr val="0000FF"/>
                </a:solidFill>
              </a:rPr>
              <a:t> nákup</a:t>
            </a:r>
          </a:p>
          <a:p>
            <a:pPr>
              <a:buClr>
                <a:srgbClr val="C00000"/>
              </a:buClr>
              <a:buFont typeface="Wingdings" pitchFamily="2" charset="2"/>
              <a:buChar char="Ø"/>
            </a:pPr>
            <a:r>
              <a:rPr lang="cs-CZ" sz="2400" b="1" dirty="0" smtClean="0">
                <a:solidFill>
                  <a:srgbClr val="0000FF"/>
                </a:solidFill>
              </a:rPr>
              <a:t> skladování</a:t>
            </a:r>
          </a:p>
          <a:p>
            <a:pPr>
              <a:buClr>
                <a:srgbClr val="C00000"/>
              </a:buClr>
              <a:buFont typeface="Wingdings" pitchFamily="2" charset="2"/>
              <a:buChar char="Ø"/>
            </a:pPr>
            <a:r>
              <a:rPr lang="cs-CZ" sz="2400" b="1" dirty="0" smtClean="0">
                <a:solidFill>
                  <a:srgbClr val="0000FF"/>
                </a:solidFill>
              </a:rPr>
              <a:t> používání chemických látek</a:t>
            </a:r>
            <a:endParaRPr lang="cs-CZ" sz="2400" b="1" dirty="0">
              <a:solidFill>
                <a:srgbClr val="0000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51520" y="836712"/>
            <a:ext cx="8712968" cy="3785652"/>
          </a:xfrm>
          <a:prstGeom prst="rect">
            <a:avLst/>
          </a:prstGeom>
        </p:spPr>
        <p:txBody>
          <a:bodyPr wrap="square">
            <a:spAutoFit/>
          </a:bodyPr>
          <a:lstStyle/>
          <a:p>
            <a:r>
              <a:rPr lang="cs-CZ" sz="2400" b="1" dirty="0" smtClean="0"/>
              <a:t>d) ostatních oborů, kteří mají doklad o absolvování speciální průpravy pro výkon</a:t>
            </a:r>
          </a:p>
          <a:p>
            <a:r>
              <a:rPr lang="cs-CZ" sz="2400" b="1" dirty="0" smtClean="0"/>
              <a:t>práce ve zdravotnictví nebo doklad o absolvování celoživotního vzdělávání</a:t>
            </a:r>
          </a:p>
          <a:p>
            <a:r>
              <a:rPr lang="cs-CZ" sz="2400" b="1" dirty="0" smtClean="0"/>
              <a:t>v oboru toxikologie</a:t>
            </a:r>
          </a:p>
          <a:p>
            <a:endParaRPr lang="cs-CZ" sz="2400" b="1" dirty="0" smtClean="0"/>
          </a:p>
          <a:p>
            <a:r>
              <a:rPr lang="cs-CZ" sz="2400" b="1" dirty="0" smtClean="0"/>
              <a:t>2. Ostatní fyzické osoby, které se úspěšně podrobily zkoušce odborné</a:t>
            </a:r>
          </a:p>
          <a:p>
            <a:r>
              <a:rPr lang="cs-CZ" sz="2400" b="1" dirty="0" smtClean="0"/>
              <a:t>způsobilosti a mají osvědčení od orgánu ochrany veřejného zdraví.</a:t>
            </a:r>
            <a:endParaRPr lang="cs-CZ"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79512" y="620688"/>
            <a:ext cx="8784976" cy="5970865"/>
          </a:xfrm>
          <a:prstGeom prst="rect">
            <a:avLst/>
          </a:prstGeom>
        </p:spPr>
        <p:txBody>
          <a:bodyPr wrap="square">
            <a:spAutoFit/>
          </a:bodyPr>
          <a:lstStyle/>
          <a:p>
            <a:pPr algn="ctr"/>
            <a:r>
              <a:rPr lang="cs-CZ" sz="2800" b="1" dirty="0" smtClean="0">
                <a:solidFill>
                  <a:srgbClr val="C00000"/>
                </a:solidFill>
              </a:rPr>
              <a:t>ZKUŠEBNÍ KOMISE</a:t>
            </a:r>
          </a:p>
          <a:p>
            <a:endParaRPr lang="cs-CZ" dirty="0" smtClean="0"/>
          </a:p>
          <a:p>
            <a:pPr>
              <a:buBlip>
                <a:blip r:embed="rId2"/>
              </a:buBlip>
            </a:pPr>
            <a:r>
              <a:rPr lang="cs-CZ" sz="2400" b="1" dirty="0" smtClean="0"/>
              <a:t> Zkušební komisi (zkušební místo) zřizuje příslušný orgán ochrany veřejného zdraví.</a:t>
            </a:r>
          </a:p>
          <a:p>
            <a:pPr>
              <a:buBlip>
                <a:blip r:embed="rId2"/>
              </a:buBlip>
            </a:pPr>
            <a:r>
              <a:rPr lang="cs-CZ" sz="2400" b="1" dirty="0" smtClean="0"/>
              <a:t> Způsob zřízení komise a její složení, obsah a formu přihlášky ke zkoušce, základní obsah a podmínky zkoušky stanoví Ministerstvo zdravotnictví prováděcím předpisem.</a:t>
            </a:r>
          </a:p>
          <a:p>
            <a:pPr>
              <a:buBlip>
                <a:blip r:embed="rId2"/>
              </a:buBlip>
            </a:pPr>
            <a:r>
              <a:rPr lang="cs-CZ" sz="2400" b="1" dirty="0" smtClean="0"/>
              <a:t> Ke zkoušce se může přihlásit fyzická osoba starší 18 let, trvale bydlící na území České republiky.</a:t>
            </a:r>
          </a:p>
          <a:p>
            <a:pPr>
              <a:buBlip>
                <a:blip r:embed="rId2"/>
              </a:buBlip>
            </a:pPr>
            <a:r>
              <a:rPr lang="cs-CZ" sz="2400" b="1" dirty="0" smtClean="0"/>
              <a:t> </a:t>
            </a:r>
            <a:r>
              <a:rPr lang="cs-CZ" sz="2400" b="1" dirty="0" smtClean="0">
                <a:solidFill>
                  <a:srgbClr val="C00000"/>
                </a:solidFill>
              </a:rPr>
              <a:t>Osvědčení o odborné způsobilosti pro nakládání s vysoce toxickými chemickými látkami a přípravky vydá příslušný orgán ochrany  veřejného zdraví osobě, která úspěšně vykoná zkoušku nejpozději </a:t>
            </a:r>
            <a:r>
              <a:rPr lang="pl-PL" sz="2400" b="1" dirty="0" smtClean="0">
                <a:solidFill>
                  <a:srgbClr val="C00000"/>
                </a:solidFill>
              </a:rPr>
              <a:t>do 30 dnů od dne vykonání zkoušky.</a:t>
            </a:r>
          </a:p>
          <a:p>
            <a:pPr>
              <a:buBlip>
                <a:blip r:embed="rId2"/>
              </a:buBlip>
            </a:pPr>
            <a:r>
              <a:rPr lang="cs-CZ" sz="2400" b="1" dirty="0" smtClean="0"/>
              <a:t> Za vydání osvědčení se platí správní poplatek. Osvědčení je platné </a:t>
            </a:r>
            <a:r>
              <a:rPr lang="pl-PL" sz="2400" b="1" dirty="0" smtClean="0"/>
              <a:t>po dobu 5 let ode dne jeho vydání.</a:t>
            </a:r>
            <a:endParaRPr lang="cs-CZ"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79512" y="836712"/>
            <a:ext cx="8784976" cy="3416320"/>
          </a:xfrm>
          <a:prstGeom prst="rect">
            <a:avLst/>
          </a:prstGeom>
        </p:spPr>
        <p:txBody>
          <a:bodyPr wrap="square">
            <a:spAutoFit/>
          </a:bodyPr>
          <a:lstStyle/>
          <a:p>
            <a:r>
              <a:rPr lang="cs-CZ" sz="2400" b="1" dirty="0" smtClean="0">
                <a:solidFill>
                  <a:srgbClr val="C00000"/>
                </a:solidFill>
              </a:rPr>
              <a:t>Pro studenty  - pro používání vysoce toxických, </a:t>
            </a:r>
            <a:r>
              <a:rPr lang="cs-CZ" sz="2400" b="1" dirty="0" err="1" smtClean="0">
                <a:solidFill>
                  <a:srgbClr val="C00000"/>
                </a:solidFill>
              </a:rPr>
              <a:t>toxických</a:t>
            </a:r>
            <a:r>
              <a:rPr lang="cs-CZ" sz="2400" b="1" dirty="0" smtClean="0">
                <a:solidFill>
                  <a:srgbClr val="C00000"/>
                </a:solidFill>
              </a:rPr>
              <a:t> a</a:t>
            </a:r>
          </a:p>
          <a:p>
            <a:r>
              <a:rPr lang="cs-CZ" sz="2400" b="1" dirty="0" smtClean="0">
                <a:solidFill>
                  <a:srgbClr val="C00000"/>
                </a:solidFill>
              </a:rPr>
              <a:t>žíravých chemických látek a přípravků </a:t>
            </a:r>
            <a:r>
              <a:rPr lang="cs-CZ" sz="2400" b="1" dirty="0" smtClean="0"/>
              <a:t>platí zvláštní podmínky</a:t>
            </a:r>
            <a:r>
              <a:rPr lang="pl-PL" sz="2400" b="1" dirty="0" smtClean="0"/>
              <a:t> nakládat s nimi mohou pouze osoby starší 15 let za následujících podmínek: </a:t>
            </a:r>
          </a:p>
          <a:p>
            <a:endParaRPr lang="cs-CZ" sz="2400" b="1" dirty="0" smtClean="0"/>
          </a:p>
          <a:p>
            <a:pPr>
              <a:buBlip>
                <a:blip r:embed="rId2"/>
              </a:buBlip>
            </a:pPr>
            <a:r>
              <a:rPr lang="cs-CZ" sz="2400" b="1" dirty="0" smtClean="0"/>
              <a:t> Osoby starší než 15 let a mladší než 18 let mohou nakládat s těmito látkami pouze pod přímým dohledem osoby s odbornou způsobilostí pro nakládání s vysoce toxickými látkami podle zákona č. 258/2000 Sb.</a:t>
            </a:r>
            <a:endParaRPr lang="cs-CZ" sz="2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79512" y="836712"/>
            <a:ext cx="8712968" cy="6124754"/>
          </a:xfrm>
          <a:prstGeom prst="rect">
            <a:avLst/>
          </a:prstGeom>
        </p:spPr>
        <p:txBody>
          <a:bodyPr wrap="square">
            <a:spAutoFit/>
          </a:bodyPr>
          <a:lstStyle/>
          <a:p>
            <a:pPr algn="ctr"/>
            <a:r>
              <a:rPr lang="cs-CZ" sz="2800" b="1" dirty="0" smtClean="0">
                <a:solidFill>
                  <a:srgbClr val="C00000"/>
                </a:solidFill>
              </a:rPr>
              <a:t>SKLADOVÁNÍ NEBEZPEČNÝCH LÁTEK A PŘÍPRAVKŮ</a:t>
            </a:r>
          </a:p>
          <a:p>
            <a:endParaRPr lang="cs-CZ" sz="2400" b="1" dirty="0" smtClean="0"/>
          </a:p>
          <a:p>
            <a:pPr>
              <a:buBlip>
                <a:blip r:embed="rId2"/>
              </a:buBlip>
            </a:pPr>
            <a:r>
              <a:rPr lang="cs-CZ" sz="2400" b="1" dirty="0" smtClean="0"/>
              <a:t> Nebezpečné látky a přípravky musí být skladovány tak, aby byly zajištěny před odcizením, únikem a záměnou s jinými látkami a přípravky.</a:t>
            </a:r>
          </a:p>
          <a:p>
            <a:endParaRPr lang="cs-CZ" sz="2400" b="1" dirty="0" smtClean="0"/>
          </a:p>
          <a:p>
            <a:pPr>
              <a:buBlip>
                <a:blip r:embed="rId2"/>
              </a:buBlip>
            </a:pPr>
            <a:r>
              <a:rPr lang="cs-CZ" sz="2400" b="1" dirty="0" smtClean="0"/>
              <a:t> Sklad musí být vybaven vhodnými prostředky pro první pomoc a pro </a:t>
            </a:r>
            <a:r>
              <a:rPr lang="pl-PL" sz="2400" b="1" dirty="0" smtClean="0"/>
              <a:t>očistu a sanaci skladovacích prostor.</a:t>
            </a:r>
          </a:p>
          <a:p>
            <a:endParaRPr lang="pl-PL" sz="2400" b="1" dirty="0" smtClean="0"/>
          </a:p>
          <a:p>
            <a:pPr>
              <a:buBlip>
                <a:blip r:embed="rId2"/>
              </a:buBlip>
            </a:pPr>
            <a:r>
              <a:rPr lang="cs-CZ" sz="2400" b="1" dirty="0" smtClean="0"/>
              <a:t> Nebezpečné látky je nutné skladovat jen v místech k tomu určených v předepsaném množství a bezpečných obalech s vyznačeným bezpečnostním označením. Je nutné zabránit společnému skladování látek, které spolu mohou nebezpečně reagovat.</a:t>
            </a:r>
          </a:p>
          <a:p>
            <a:r>
              <a:rPr lang="cs-CZ" sz="2400" b="1" dirty="0" smtClean="0"/>
              <a:t> </a:t>
            </a:r>
            <a:endParaRPr lang="cs-CZ" sz="24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51520" y="980728"/>
            <a:ext cx="8640960" cy="1938992"/>
          </a:xfrm>
          <a:prstGeom prst="rect">
            <a:avLst/>
          </a:prstGeom>
        </p:spPr>
        <p:txBody>
          <a:bodyPr wrap="square">
            <a:spAutoFit/>
          </a:bodyPr>
          <a:lstStyle/>
          <a:p>
            <a:pPr>
              <a:buBlip>
                <a:blip r:embed="rId2"/>
              </a:buBlip>
            </a:pPr>
            <a:r>
              <a:rPr lang="cs-CZ" sz="2400" b="1" dirty="0" smtClean="0"/>
              <a:t> Látky a přípravky spadající do kategorie označené písmenem vysoce toxické, </a:t>
            </a:r>
            <a:r>
              <a:rPr lang="cs-CZ" sz="2400" b="1" dirty="0" err="1" smtClean="0"/>
              <a:t>toxické</a:t>
            </a:r>
            <a:r>
              <a:rPr lang="cs-CZ" sz="2400" b="1" dirty="0" smtClean="0"/>
              <a:t> lze skladovat v jedné místnosti s ostatními látkami a přípravky jen tehdy, jsou-li uloženy v uzamčené schránce určené výhradně pro tyto</a:t>
            </a:r>
          </a:p>
          <a:p>
            <a:r>
              <a:rPr lang="cs-CZ" sz="2400" b="1" dirty="0" smtClean="0"/>
              <a:t>účely (uzamčená kovová skříň).</a:t>
            </a:r>
            <a:endParaRPr lang="cs-CZ" sz="24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889844"/>
            <a:ext cx="8784976" cy="5755422"/>
          </a:xfrm>
          <a:prstGeom prst="rect">
            <a:avLst/>
          </a:prstGeom>
        </p:spPr>
        <p:txBody>
          <a:bodyPr wrap="square">
            <a:spAutoFit/>
          </a:bodyPr>
          <a:lstStyle/>
          <a:p>
            <a:pPr algn="ctr"/>
            <a:r>
              <a:rPr lang="cs-CZ" sz="2800" b="1" dirty="0" smtClean="0">
                <a:solidFill>
                  <a:srgbClr val="C00000"/>
                </a:solidFill>
              </a:rPr>
              <a:t>ZABEZPEČENÍ NEBEZPEČNÝCH LÁTEK A PŘÍPRAVKŮ</a:t>
            </a:r>
          </a:p>
          <a:p>
            <a:endParaRPr lang="cs-CZ" sz="2400" b="1" dirty="0" smtClean="0"/>
          </a:p>
          <a:p>
            <a:pPr>
              <a:buBlip>
                <a:blip r:embed="rId2"/>
              </a:buBlip>
            </a:pPr>
            <a:r>
              <a:rPr lang="cs-CZ" sz="2400" b="1" dirty="0" smtClean="0"/>
              <a:t> Vedoucí útvaru nebo jím pověřený pracovník s odbornou</a:t>
            </a:r>
          </a:p>
          <a:p>
            <a:r>
              <a:rPr lang="cs-CZ" sz="2400" b="1" dirty="0" smtClean="0"/>
              <a:t>způsobilostí je povinen zabezpečit, aby k nebezpečným</a:t>
            </a:r>
          </a:p>
          <a:p>
            <a:r>
              <a:rPr lang="cs-CZ" sz="2400" b="1" dirty="0" smtClean="0"/>
              <a:t>látkám a přípravkům byl zamezen přístup nepovolaným</a:t>
            </a:r>
          </a:p>
          <a:p>
            <a:r>
              <a:rPr lang="cs-CZ" sz="2400" b="1" dirty="0" smtClean="0"/>
              <a:t>osobám.</a:t>
            </a:r>
          </a:p>
          <a:p>
            <a:r>
              <a:rPr lang="cs-CZ" sz="2400" b="1" dirty="0" smtClean="0"/>
              <a:t> </a:t>
            </a:r>
          </a:p>
          <a:p>
            <a:pPr>
              <a:buBlip>
                <a:blip r:embed="rId2"/>
              </a:buBlip>
            </a:pPr>
            <a:r>
              <a:rPr lang="cs-CZ" sz="2400" b="1" dirty="0" smtClean="0"/>
              <a:t>Ztrátu nebo odcizení nebezpečných látek a přípravků oznámí řediteli podniku a neprodleně nejbližšímu útvaru policie.</a:t>
            </a:r>
          </a:p>
          <a:p>
            <a:endParaRPr lang="cs-CZ" sz="2400" b="1" dirty="0" smtClean="0"/>
          </a:p>
          <a:p>
            <a:pPr>
              <a:buBlip>
                <a:blip r:embed="rId2"/>
              </a:buBlip>
            </a:pPr>
            <a:r>
              <a:rPr lang="cs-CZ" sz="2400" b="1" dirty="0" smtClean="0"/>
              <a:t> Nezpracované nebo nepoužité nebezpečné látky a</a:t>
            </a:r>
          </a:p>
          <a:p>
            <a:r>
              <a:rPr lang="cs-CZ" sz="2400" b="1" dirty="0" smtClean="0"/>
              <a:t>přípravky musí být po skončení směny vráceny do spolehlivě zabezpečených příručních skladů.</a:t>
            </a:r>
            <a:endParaRPr lang="cs-CZ" sz="2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51520" y="908720"/>
            <a:ext cx="8640960" cy="5078313"/>
          </a:xfrm>
          <a:prstGeom prst="rect">
            <a:avLst/>
          </a:prstGeom>
        </p:spPr>
        <p:txBody>
          <a:bodyPr wrap="square">
            <a:spAutoFit/>
          </a:bodyPr>
          <a:lstStyle/>
          <a:p>
            <a:pPr algn="ctr"/>
            <a:r>
              <a:rPr lang="cs-CZ" sz="2800" b="1" dirty="0" smtClean="0">
                <a:solidFill>
                  <a:srgbClr val="C00000"/>
                </a:solidFill>
              </a:rPr>
              <a:t>VŠEOBECNÉ ZÁSADY BEZPEČNOSTI PRÁCE</a:t>
            </a:r>
          </a:p>
          <a:p>
            <a:pPr algn="ctr"/>
            <a:r>
              <a:rPr lang="cs-CZ" sz="2800" b="1" dirty="0" smtClean="0">
                <a:solidFill>
                  <a:srgbClr val="C00000"/>
                </a:solidFill>
              </a:rPr>
              <a:t>V LABORATOŘI</a:t>
            </a:r>
          </a:p>
          <a:p>
            <a:pPr algn="ctr"/>
            <a:endParaRPr lang="cs-CZ" sz="2800" b="1" dirty="0" smtClean="0">
              <a:solidFill>
                <a:srgbClr val="C00000"/>
              </a:solidFill>
            </a:endParaRPr>
          </a:p>
          <a:p>
            <a:pPr>
              <a:buBlip>
                <a:blip r:embed="rId2"/>
              </a:buBlip>
            </a:pPr>
            <a:r>
              <a:rPr lang="cs-CZ" sz="2400" b="1" dirty="0" smtClean="0"/>
              <a:t> Provoz na všech pracovištích, kde se pracuje s látkami nebo přípravky škodlivými zdraví, musí být upraven tak, aby tyto látky nemohly ohrozit pracovníky na těchto</a:t>
            </a:r>
          </a:p>
          <a:p>
            <a:r>
              <a:rPr lang="cs-CZ" sz="2400" b="1" dirty="0" smtClean="0"/>
              <a:t>pracovištích, ani v okolí pracoviště, aby neohrožovaly podzemní a povrchové vody a aby neunikaly do ovzduší v koncentraci škodící zdraví, tj. nesmí být překročeny nejvyšší přípustné koncentrace pro pracovní prostředí</a:t>
            </a:r>
          </a:p>
          <a:p>
            <a:endParaRPr lang="cs-CZ" sz="2400" b="1" dirty="0" smtClean="0"/>
          </a:p>
          <a:p>
            <a:pPr>
              <a:buBlip>
                <a:blip r:embed="rId2"/>
              </a:buBlip>
            </a:pPr>
            <a:r>
              <a:rPr lang="cs-CZ" sz="2400" b="1" dirty="0" smtClean="0"/>
              <a:t> Musí být rovněž zajištěny asanační prostředky pro případ havárie.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908720"/>
            <a:ext cx="8784976" cy="5632311"/>
          </a:xfrm>
          <a:prstGeom prst="rect">
            <a:avLst/>
          </a:prstGeom>
        </p:spPr>
        <p:txBody>
          <a:bodyPr wrap="square">
            <a:spAutoFit/>
          </a:bodyPr>
          <a:lstStyle/>
          <a:p>
            <a:pPr>
              <a:buBlip>
                <a:blip r:embed="rId2"/>
              </a:buBlip>
            </a:pPr>
            <a:r>
              <a:rPr lang="cs-CZ" sz="2400" b="1" dirty="0" smtClean="0"/>
              <a:t> Hlavní zásadou při práci se škodlivými látkami a přípravky je preventivně se vyvarovat všech možností vzniku otrav (vyloučit přímý kontakt pracovníků s těmito látkami), použít všech nezbytných ochranných prostředků (ochranných brýlí, rukavic, obličejových štítů, masek, atd.) a dodržovat všechny bezpečnostní předpisy.</a:t>
            </a:r>
          </a:p>
          <a:p>
            <a:pPr>
              <a:buBlip>
                <a:blip r:embed="rId2"/>
              </a:buBlip>
            </a:pPr>
            <a:endParaRPr lang="cs-CZ" sz="2400" b="1" dirty="0" smtClean="0"/>
          </a:p>
          <a:p>
            <a:pPr>
              <a:buBlip>
                <a:blip r:embed="rId2"/>
              </a:buBlip>
            </a:pPr>
            <a:r>
              <a:rPr lang="cs-CZ" sz="2400" b="1" dirty="0" smtClean="0"/>
              <a:t>Při práci s látkami škodlivými zdraví není dovoleno jíst ani pít nebo kouřit. </a:t>
            </a:r>
          </a:p>
          <a:p>
            <a:pPr>
              <a:buBlip>
                <a:blip r:embed="rId2"/>
              </a:buBlip>
            </a:pPr>
            <a:r>
              <a:rPr lang="cs-CZ" sz="2400" b="1" dirty="0" smtClean="0"/>
              <a:t>Před jídlem, pitím a kouřením v pracovních přestávkách a po skončení práce si musí pracovníci důkladně umýt ruce a obličej, podle povahy práce musí po jejím skončení provést důkladnou očistu celého těla. </a:t>
            </a:r>
          </a:p>
          <a:p>
            <a:pPr>
              <a:buBlip>
                <a:blip r:embed="rId2"/>
              </a:buBlip>
            </a:pPr>
            <a:r>
              <a:rPr lang="cs-CZ" sz="2400" b="1" dirty="0" smtClean="0"/>
              <a:t>Pokud pracovník pracuje v ochranném oděvu, nesmí jíst </a:t>
            </a:r>
            <a:r>
              <a:rPr lang="pl-PL" sz="2400" b="1" dirty="0" smtClean="0"/>
              <a:t>ani pít po celou dobu, po kterou je v tomto obleku.</a:t>
            </a:r>
            <a:endParaRPr lang="cs-CZ" sz="24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délník 3"/>
          <p:cNvSpPr/>
          <p:nvPr/>
        </p:nvSpPr>
        <p:spPr>
          <a:xfrm>
            <a:off x="179512" y="260648"/>
            <a:ext cx="8784976" cy="6370975"/>
          </a:xfrm>
          <a:prstGeom prst="rect">
            <a:avLst/>
          </a:prstGeom>
        </p:spPr>
        <p:txBody>
          <a:bodyPr wrap="square">
            <a:spAutoFit/>
          </a:bodyPr>
          <a:lstStyle/>
          <a:p>
            <a:pPr>
              <a:buBlip>
                <a:blip r:embed="rId2"/>
              </a:buBlip>
            </a:pPr>
            <a:r>
              <a:rPr lang="cs-CZ" sz="2400" b="1" dirty="0" smtClean="0"/>
              <a:t>Při rozsypání nebo rozlití škodlivé látky je nutno okamžitě zajistit její zneškodnění.</a:t>
            </a:r>
          </a:p>
          <a:p>
            <a:endParaRPr lang="cs-CZ" sz="2400" b="1" dirty="0" smtClean="0"/>
          </a:p>
          <a:p>
            <a:pPr>
              <a:buBlip>
                <a:blip r:embed="rId2"/>
              </a:buBlip>
            </a:pPr>
            <a:r>
              <a:rPr lang="cs-CZ" sz="2400" b="1" dirty="0" smtClean="0"/>
              <a:t> Žíraviny nesmějí být přechovávány ve větší výšce, než je výše ramen pracovníka, který s </a:t>
            </a:r>
            <a:r>
              <a:rPr lang="pl-PL" sz="2400" b="1" dirty="0" smtClean="0"/>
              <a:t>nimi manipuluje (max. ve výšce 165 cm).</a:t>
            </a:r>
          </a:p>
          <a:p>
            <a:endParaRPr lang="pl-PL" sz="2400" b="1" dirty="0" smtClean="0"/>
          </a:p>
          <a:p>
            <a:pPr>
              <a:buBlip>
                <a:blip r:embed="rId2"/>
              </a:buBlip>
            </a:pPr>
            <a:r>
              <a:rPr lang="pl-PL" sz="2400" b="1" dirty="0" smtClean="0"/>
              <a:t> Nádoby s kyselinami je třeba podložit miskou.</a:t>
            </a:r>
          </a:p>
          <a:p>
            <a:pPr>
              <a:buBlip>
                <a:blip r:embed="rId2"/>
              </a:buBlip>
            </a:pPr>
            <a:endParaRPr lang="pl-PL" sz="2400" b="1" dirty="0" smtClean="0"/>
          </a:p>
          <a:p>
            <a:pPr>
              <a:buBlip>
                <a:blip r:embed="rId2"/>
              </a:buBlip>
            </a:pPr>
            <a:r>
              <a:rPr lang="cs-CZ" sz="2400" b="1" dirty="0" smtClean="0"/>
              <a:t>Pro nalévání chemikálií (kyselin, louhů, žíravin apod.) ze skleněných balonů či demižonů se musí používat stojanů, do kterých se dají tyto nádoby bezpečně zavěsit a při vylévání do menších nádob naklánět. Tyto výkyvné stojany může nahradit násoskové zařízení nepůsobící přetlak.</a:t>
            </a:r>
          </a:p>
          <a:p>
            <a:r>
              <a:rPr lang="cs-CZ" sz="2400" b="1" dirty="0" smtClean="0"/>
              <a:t> </a:t>
            </a:r>
          </a:p>
          <a:p>
            <a:pPr>
              <a:buBlip>
                <a:blip r:embed="rId2"/>
              </a:buBlip>
            </a:pPr>
            <a:r>
              <a:rPr lang="cs-CZ" sz="2400" b="1" dirty="0" smtClean="0"/>
              <a:t>Pracovníci se musí ochránit štítem na obličej, gumovou zástěrou a gumovou obuví.</a:t>
            </a:r>
            <a:endParaRPr lang="cs-CZ" sz="24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889844"/>
            <a:ext cx="8784976" cy="5262979"/>
          </a:xfrm>
          <a:prstGeom prst="rect">
            <a:avLst/>
          </a:prstGeom>
        </p:spPr>
        <p:txBody>
          <a:bodyPr wrap="square">
            <a:spAutoFit/>
          </a:bodyPr>
          <a:lstStyle/>
          <a:p>
            <a:pPr>
              <a:buBlip>
                <a:blip r:embed="rId2"/>
              </a:buBlip>
            </a:pPr>
            <a:r>
              <a:rPr lang="cs-CZ" sz="2400" b="1" dirty="0" smtClean="0"/>
              <a:t> Při zřeďování se vždy lije kyselina do vody a nikdy naopak.</a:t>
            </a:r>
          </a:p>
          <a:p>
            <a:pPr>
              <a:buBlip>
                <a:blip r:embed="rId2"/>
              </a:buBlip>
            </a:pPr>
            <a:r>
              <a:rPr lang="cs-CZ" sz="2400" b="1" dirty="0" smtClean="0"/>
              <a:t> Kyselina se nalévá pomalu a opatrně, zvláště kyselina sírová.</a:t>
            </a:r>
          </a:p>
          <a:p>
            <a:pPr>
              <a:buBlip>
                <a:blip r:embed="rId2"/>
              </a:buBlip>
            </a:pPr>
            <a:r>
              <a:rPr lang="cs-CZ" sz="2400" b="1" dirty="0" smtClean="0"/>
              <a:t> Při rozpouštění tuhého hydroxidu se musí sypat hydroxid po malých částech do vody za stálého míchání. </a:t>
            </a:r>
          </a:p>
          <a:p>
            <a:pPr>
              <a:buBlip>
                <a:blip r:embed="rId2"/>
              </a:buBlip>
            </a:pPr>
            <a:r>
              <a:rPr lang="cs-CZ" sz="2400" b="1" dirty="0" smtClean="0"/>
              <a:t> Nikdy se nenalévá voda na hydroxid.</a:t>
            </a:r>
          </a:p>
          <a:p>
            <a:pPr>
              <a:buBlip>
                <a:blip r:embed="rId2"/>
              </a:buBlip>
            </a:pPr>
            <a:r>
              <a:rPr lang="cs-CZ" sz="2400" b="1" dirty="0" smtClean="0"/>
              <a:t> Rozlitá kyselina dusičná se nesmí odstraňovat pilinami, hadry a jinými organickými látkami. </a:t>
            </a:r>
          </a:p>
          <a:p>
            <a:pPr>
              <a:buBlip>
                <a:blip r:embed="rId2"/>
              </a:buBlip>
            </a:pPr>
            <a:r>
              <a:rPr lang="cs-CZ" sz="2400" b="1" dirty="0" smtClean="0"/>
              <a:t> Před odstraněním musí být zneutralizována a není-li to možné, tedy alespoň maximálně zředěna. </a:t>
            </a:r>
          </a:p>
          <a:p>
            <a:pPr>
              <a:buBlip>
                <a:blip r:embed="rId2"/>
              </a:buBlip>
            </a:pPr>
            <a:r>
              <a:rPr lang="cs-CZ" sz="2400" b="1" dirty="0" smtClean="0"/>
              <a:t>Nádobí znečištěné organickými látkami se nesmí čistit kyselinou dusičnou (nebezpečí bouřlivých reakcí, vývin oxidů dusíku a samovznícení).</a:t>
            </a:r>
            <a:endParaRPr lang="cs-CZ"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lgn="ctr">
              <a:buNone/>
            </a:pPr>
            <a:r>
              <a:rPr lang="cs-CZ" sz="2800" b="1" dirty="0" smtClean="0">
                <a:solidFill>
                  <a:srgbClr val="FF0000"/>
                </a:solidFill>
              </a:rPr>
              <a:t>ZÁKLADNÍ POJMY</a:t>
            </a:r>
          </a:p>
          <a:p>
            <a:pPr>
              <a:buNone/>
            </a:pPr>
            <a:endParaRPr lang="cs-CZ" sz="1800" b="1" dirty="0" smtClean="0">
              <a:solidFill>
                <a:srgbClr val="FF0000"/>
              </a:solidFill>
            </a:endParaRPr>
          </a:p>
          <a:p>
            <a:pPr>
              <a:buNone/>
            </a:pPr>
            <a:r>
              <a:rPr lang="cs-CZ" sz="1800" b="1" dirty="0" smtClean="0">
                <a:solidFill>
                  <a:srgbClr val="FF0000"/>
                </a:solidFill>
              </a:rPr>
              <a:t>Chemické látky </a:t>
            </a:r>
            <a:r>
              <a:rPr lang="cs-CZ" sz="1800" b="1" dirty="0" smtClean="0">
                <a:solidFill>
                  <a:srgbClr val="0000FF"/>
                </a:solidFill>
              </a:rPr>
              <a:t>(v </a:t>
            </a:r>
            <a:r>
              <a:rPr lang="cs-CZ" sz="1800" b="1" dirty="0" smtClean="0">
                <a:solidFill>
                  <a:srgbClr val="0000FF"/>
                </a:solidFill>
              </a:rPr>
              <a:t>bezpečnostním listu mají číslo CAS a ES)</a:t>
            </a:r>
          </a:p>
          <a:p>
            <a:pPr>
              <a:buBlip>
                <a:blip r:embed="rId2"/>
              </a:buBlip>
            </a:pPr>
            <a:r>
              <a:rPr lang="cs-CZ" sz="1800" b="1" dirty="0" smtClean="0">
                <a:solidFill>
                  <a:srgbClr val="0000FF"/>
                </a:solidFill>
              </a:rPr>
              <a:t>jsou chemické prvky a jejich sloučeniny v přírodním stavu nebo získané </a:t>
            </a:r>
            <a:r>
              <a:rPr lang="cs-CZ" sz="1800" b="1" dirty="0" smtClean="0">
                <a:solidFill>
                  <a:srgbClr val="0000FF"/>
                </a:solidFill>
              </a:rPr>
              <a:t>výrobním postupem</a:t>
            </a:r>
            <a:r>
              <a:rPr lang="cs-CZ" sz="1800" b="1" dirty="0" smtClean="0">
                <a:solidFill>
                  <a:srgbClr val="0000FF"/>
                </a:solidFill>
              </a:rPr>
              <a:t>, včetně přísad nezbytných pro uchování jejich stability a </a:t>
            </a:r>
            <a:r>
              <a:rPr lang="cs-CZ" sz="1800" b="1" dirty="0" smtClean="0">
                <a:solidFill>
                  <a:srgbClr val="0000FF"/>
                </a:solidFill>
              </a:rPr>
              <a:t>jakýchkoliv nečistot </a:t>
            </a:r>
            <a:r>
              <a:rPr lang="cs-CZ" sz="1800" b="1" dirty="0" smtClean="0">
                <a:solidFill>
                  <a:srgbClr val="0000FF"/>
                </a:solidFill>
              </a:rPr>
              <a:t>přírodního původu nebo vznikajících ve výrobním procesu, s </a:t>
            </a:r>
            <a:r>
              <a:rPr lang="cs-CZ" sz="1800" b="1" dirty="0" smtClean="0">
                <a:solidFill>
                  <a:srgbClr val="0000FF"/>
                </a:solidFill>
              </a:rPr>
              <a:t>výjimkou rozpouštědel</a:t>
            </a:r>
            <a:r>
              <a:rPr lang="cs-CZ" sz="1800" b="1" dirty="0" smtClean="0">
                <a:solidFill>
                  <a:srgbClr val="0000FF"/>
                </a:solidFill>
              </a:rPr>
              <a:t>, která mohou být oddělena beze změny jejich složení nebo </a:t>
            </a:r>
            <a:r>
              <a:rPr lang="cs-CZ" sz="1800" b="1" dirty="0" smtClean="0">
                <a:solidFill>
                  <a:srgbClr val="0000FF"/>
                </a:solidFill>
              </a:rPr>
              <a:t>jejich stability</a:t>
            </a:r>
            <a:r>
              <a:rPr lang="cs-CZ" sz="1800" b="1" dirty="0" smtClean="0">
                <a:solidFill>
                  <a:srgbClr val="0000FF"/>
                </a:solidFill>
              </a:rPr>
              <a:t>.</a:t>
            </a:r>
          </a:p>
          <a:p>
            <a:pPr>
              <a:buNone/>
            </a:pPr>
            <a:endParaRPr lang="cs-CZ" sz="1800" b="1" dirty="0" smtClean="0">
              <a:solidFill>
                <a:srgbClr val="FF0000"/>
              </a:solidFill>
            </a:endParaRPr>
          </a:p>
          <a:p>
            <a:pPr>
              <a:buNone/>
            </a:pPr>
            <a:r>
              <a:rPr lang="cs-CZ" sz="1800" b="1" dirty="0" smtClean="0">
                <a:solidFill>
                  <a:srgbClr val="FF0000"/>
                </a:solidFill>
              </a:rPr>
              <a:t>Chemické </a:t>
            </a:r>
            <a:r>
              <a:rPr lang="cs-CZ" sz="1800" b="1" dirty="0" smtClean="0">
                <a:solidFill>
                  <a:srgbClr val="FF0000"/>
                </a:solidFill>
              </a:rPr>
              <a:t>přípravky</a:t>
            </a:r>
          </a:p>
          <a:p>
            <a:pPr>
              <a:buBlip>
                <a:blip r:embed="rId2"/>
              </a:buBlip>
            </a:pPr>
            <a:r>
              <a:rPr lang="cs-CZ" sz="1800" b="1" dirty="0" smtClean="0">
                <a:solidFill>
                  <a:srgbClr val="0000FF"/>
                </a:solidFill>
              </a:rPr>
              <a:t>jsou směsi nebo roztoky složené ze dvou nebo více chemických látek.</a:t>
            </a:r>
          </a:p>
          <a:p>
            <a:pPr>
              <a:buNone/>
            </a:pPr>
            <a:endParaRPr lang="cs-CZ" sz="1800" b="1" dirty="0" smtClean="0">
              <a:solidFill>
                <a:srgbClr val="FF0000"/>
              </a:solidFill>
            </a:endParaRPr>
          </a:p>
          <a:p>
            <a:pPr>
              <a:buNone/>
            </a:pPr>
            <a:r>
              <a:rPr lang="cs-CZ" sz="1800" b="1" dirty="0" smtClean="0">
                <a:solidFill>
                  <a:srgbClr val="FF0000"/>
                </a:solidFill>
              </a:rPr>
              <a:t>Předměty</a:t>
            </a:r>
            <a:endParaRPr lang="cs-CZ" sz="1800" b="1" dirty="0" smtClean="0">
              <a:solidFill>
                <a:srgbClr val="FF0000"/>
              </a:solidFill>
            </a:endParaRPr>
          </a:p>
          <a:p>
            <a:pPr>
              <a:buBlip>
                <a:blip r:embed="rId2"/>
              </a:buBlip>
            </a:pPr>
            <a:r>
              <a:rPr lang="cs-CZ" sz="1800" b="1" dirty="0" smtClean="0">
                <a:solidFill>
                  <a:srgbClr val="0000FF"/>
                </a:solidFill>
              </a:rPr>
              <a:t>Nový pojem, který do legislativy vnesou novelizace </a:t>
            </a:r>
            <a:r>
              <a:rPr lang="cs-CZ" sz="1800" b="1" smtClean="0">
                <a:solidFill>
                  <a:srgbClr val="0000FF"/>
                </a:solidFill>
              </a:rPr>
              <a:t>uvedených </a:t>
            </a:r>
            <a:r>
              <a:rPr lang="cs-CZ" sz="1800" b="1" smtClean="0">
                <a:solidFill>
                  <a:srgbClr val="0000FF"/>
                </a:solidFill>
              </a:rPr>
              <a:t>zákonných norem </a:t>
            </a:r>
            <a:r>
              <a:rPr lang="cs-CZ" sz="1800" b="1" dirty="0" smtClean="0">
                <a:solidFill>
                  <a:srgbClr val="0000FF"/>
                </a:solidFill>
              </a:rPr>
              <a:t>– jde o předměty, které obsahují nebezpečné chemické látky.</a:t>
            </a:r>
            <a:endParaRPr lang="cs-CZ" sz="1800" b="1" dirty="0">
              <a:solidFill>
                <a:srgbClr val="0000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51520" y="692697"/>
            <a:ext cx="8640960" cy="6001643"/>
          </a:xfrm>
          <a:prstGeom prst="rect">
            <a:avLst/>
          </a:prstGeom>
        </p:spPr>
        <p:txBody>
          <a:bodyPr wrap="square">
            <a:spAutoFit/>
          </a:bodyPr>
          <a:lstStyle/>
          <a:p>
            <a:pPr>
              <a:buBlip>
                <a:blip r:embed="rId2"/>
              </a:buBlip>
            </a:pPr>
            <a:r>
              <a:rPr lang="cs-CZ" sz="2400" b="1" dirty="0" smtClean="0"/>
              <a:t>Rozlité kyseliny, zejména koncentrované, je třeba nejprve opatrně zředit vodou, mírně zneutralizovat posypáním uhličitanem (např. soda, křída apod.) nebo politím zředěnými roztoky alkálií, následuje opatrné spláchnutí vodou nebo tekutinu necháme vsáknout do pilin, hadrů, apod. </a:t>
            </a:r>
          </a:p>
          <a:p>
            <a:r>
              <a:rPr lang="cs-CZ" sz="2400" b="1" dirty="0" smtClean="0"/>
              <a:t> </a:t>
            </a:r>
          </a:p>
          <a:p>
            <a:pPr>
              <a:buBlip>
                <a:blip r:embed="rId2"/>
              </a:buBlip>
            </a:pPr>
            <a:r>
              <a:rPr lang="cs-CZ" sz="2400" b="1" dirty="0" smtClean="0"/>
              <a:t>Při asanaci je nutno dbát na to, aby se nezamořila příliš velká plocha.</a:t>
            </a:r>
          </a:p>
          <a:p>
            <a:endParaRPr lang="cs-CZ" sz="2400" b="1" dirty="0" smtClean="0"/>
          </a:p>
          <a:p>
            <a:pPr>
              <a:buBlip>
                <a:blip r:embed="rId2"/>
              </a:buBlip>
            </a:pPr>
            <a:r>
              <a:rPr lang="cs-CZ" sz="2400" b="1" dirty="0" smtClean="0"/>
              <a:t>Rozlitá kyselina chloristá se musí silně zředit vodou a k setření se použije nehořlavý materiál, nikdy ne bavlněný nebo celulózový.</a:t>
            </a:r>
          </a:p>
          <a:p>
            <a:r>
              <a:rPr lang="cs-CZ" sz="2400" b="1" dirty="0" smtClean="0"/>
              <a:t> </a:t>
            </a:r>
          </a:p>
          <a:p>
            <a:pPr>
              <a:buBlip>
                <a:blip r:embed="rId2"/>
              </a:buBlip>
            </a:pPr>
            <a:r>
              <a:rPr lang="cs-CZ" sz="2400" b="1" dirty="0" smtClean="0"/>
              <a:t>Materiál, kterým byla kyselina chloristá stírána, je nutno ihned proprat v tekoucí vodě.</a:t>
            </a:r>
            <a:endParaRPr lang="cs-CZ" sz="24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836712"/>
            <a:ext cx="8784976" cy="5262979"/>
          </a:xfrm>
          <a:prstGeom prst="rect">
            <a:avLst/>
          </a:prstGeom>
        </p:spPr>
        <p:txBody>
          <a:bodyPr wrap="square">
            <a:spAutoFit/>
          </a:bodyPr>
          <a:lstStyle/>
          <a:p>
            <a:pPr>
              <a:buBlip>
                <a:blip r:embed="rId2"/>
              </a:buBlip>
            </a:pPr>
            <a:r>
              <a:rPr lang="cs-CZ" sz="2400" b="1" dirty="0" smtClean="0"/>
              <a:t> Jakékoliv manipulace s látkami dýmavými, dráždivými, zapáchajícími a toxickými </a:t>
            </a:r>
            <a:r>
              <a:rPr lang="da-DK" sz="2400" b="1" dirty="0" smtClean="0"/>
              <a:t>plyny se smějí provádět jedině v digestoři.</a:t>
            </a:r>
            <a:endParaRPr lang="cs-CZ" sz="2400" b="1" dirty="0" smtClean="0"/>
          </a:p>
          <a:p>
            <a:endParaRPr lang="cs-CZ" sz="2400" b="1" dirty="0" smtClean="0"/>
          </a:p>
          <a:p>
            <a:pPr>
              <a:buBlip>
                <a:blip r:embed="rId2"/>
              </a:buBlip>
            </a:pPr>
            <a:r>
              <a:rPr lang="cs-CZ" sz="2400" b="1" dirty="0" smtClean="0"/>
              <a:t>Tuhé chemikálie (např. pevný oxid uhličitý) se nesmí nikdy brát nechráněnou rukou.</a:t>
            </a:r>
          </a:p>
          <a:p>
            <a:endParaRPr lang="cs-CZ" sz="2400" b="1" dirty="0" smtClean="0"/>
          </a:p>
          <a:p>
            <a:pPr>
              <a:buBlip>
                <a:blip r:embed="rId2"/>
              </a:buBlip>
            </a:pPr>
            <a:r>
              <a:rPr lang="cs-CZ" sz="2400" b="1" dirty="0" smtClean="0"/>
              <a:t>Žíravé, toxické a infekční kapaliny se smějí pipetovat jedině za použití bezpečnostních pipet, popř. sacího zařízení, které nedovolí vniknout kapalině do úst.</a:t>
            </a:r>
          </a:p>
          <a:p>
            <a:endParaRPr lang="cs-CZ" sz="2400" b="1" dirty="0" smtClean="0"/>
          </a:p>
          <a:p>
            <a:pPr>
              <a:buBlip>
                <a:blip r:embed="rId2"/>
              </a:buBlip>
            </a:pPr>
            <a:r>
              <a:rPr lang="cs-CZ" sz="2400" b="1" dirty="0" smtClean="0"/>
              <a:t>Při všech manipulacích s látkami ve zkumavkách a otevřených nádobách musí být ústí nádob odvrácené od pracovníků do volného prostoru.</a:t>
            </a:r>
            <a:endParaRPr lang="cs-CZ" sz="24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908720"/>
            <a:ext cx="8640960" cy="5262979"/>
          </a:xfrm>
          <a:prstGeom prst="rect">
            <a:avLst/>
          </a:prstGeom>
        </p:spPr>
        <p:txBody>
          <a:bodyPr wrap="square">
            <a:spAutoFit/>
          </a:bodyPr>
          <a:lstStyle/>
          <a:p>
            <a:pPr>
              <a:buBlip>
                <a:blip r:embed="rId2"/>
              </a:buBlip>
            </a:pPr>
            <a:r>
              <a:rPr lang="cs-CZ" sz="2400" b="1" dirty="0" smtClean="0"/>
              <a:t> Zátky lahví se nesmějí pokládat potřísněnou plochou na desku stolu (snížení možnosti poleptání, otravy a kontaminace).</a:t>
            </a:r>
          </a:p>
          <a:p>
            <a:endParaRPr lang="cs-CZ" sz="2400" b="1" dirty="0" smtClean="0"/>
          </a:p>
          <a:p>
            <a:pPr>
              <a:buBlip>
                <a:blip r:embed="rId2"/>
              </a:buBlip>
            </a:pPr>
            <a:r>
              <a:rPr lang="cs-CZ" sz="2400" b="1" dirty="0" smtClean="0"/>
              <a:t> Spalování, popř. žíhání látek se musí provádět jen v digestoři.</a:t>
            </a:r>
          </a:p>
          <a:p>
            <a:endParaRPr lang="cs-CZ" sz="2400" b="1" dirty="0" smtClean="0"/>
          </a:p>
          <a:p>
            <a:pPr>
              <a:buBlip>
                <a:blip r:embed="rId2"/>
              </a:buBlip>
            </a:pPr>
            <a:r>
              <a:rPr lang="cs-CZ" sz="2400" b="1" dirty="0" smtClean="0"/>
              <a:t> Rovněž i vyvíjení sirovodíku, který je prudce jedovatý.</a:t>
            </a:r>
          </a:p>
          <a:p>
            <a:endParaRPr lang="cs-CZ" sz="2400" b="1" dirty="0" smtClean="0"/>
          </a:p>
          <a:p>
            <a:pPr>
              <a:buBlip>
                <a:blip r:embed="rId2"/>
              </a:buBlip>
            </a:pPr>
            <a:r>
              <a:rPr lang="cs-CZ" sz="2400" b="1" dirty="0" smtClean="0"/>
              <a:t> Kyselinu chloristou je nutno uchovávat v lahvích se zabroušeným hrdlem a odděleně od ostatních chemikálií, zejména organických.</a:t>
            </a:r>
          </a:p>
          <a:p>
            <a:r>
              <a:rPr lang="cs-CZ" sz="2400" b="1" dirty="0" smtClean="0"/>
              <a:t> </a:t>
            </a:r>
          </a:p>
          <a:p>
            <a:endParaRPr lang="cs-CZ" sz="24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908720"/>
            <a:ext cx="8712968" cy="4524315"/>
          </a:xfrm>
          <a:prstGeom prst="rect">
            <a:avLst/>
          </a:prstGeom>
        </p:spPr>
        <p:txBody>
          <a:bodyPr wrap="square">
            <a:spAutoFit/>
          </a:bodyPr>
          <a:lstStyle/>
          <a:p>
            <a:pPr>
              <a:buBlip>
                <a:blip r:embed="rId2"/>
              </a:buBlip>
            </a:pPr>
            <a:r>
              <a:rPr lang="cs-CZ" sz="2400" b="1" dirty="0" smtClean="0"/>
              <a:t> Lahve s kyselinou chloristou se nesmějí pokládat na dřevěné regály, nýbrž na skleněné, porcelánové, keramické nebo jiné ohnivzdorné a jiné neabsorbující podložky, aby se stopy po rozlití mohly snadno odstranit.</a:t>
            </a:r>
          </a:p>
          <a:p>
            <a:pPr>
              <a:buBlip>
                <a:blip r:embed="rId2"/>
              </a:buBlip>
            </a:pPr>
            <a:endParaRPr lang="cs-CZ" sz="2400" b="1" dirty="0" smtClean="0"/>
          </a:p>
          <a:p>
            <a:pPr>
              <a:buBlip>
                <a:blip r:embed="rId2"/>
              </a:buBlip>
            </a:pPr>
            <a:r>
              <a:rPr lang="cs-CZ" sz="2400" b="1" dirty="0" smtClean="0"/>
              <a:t>Pro práci se rtutí platí oborová norma OPE 34 3689 (hladká pracovní plocha beze spár se zvýšeným okrajem, vaničky nebo misky mají být i pod přístrojem se rtutí). </a:t>
            </a:r>
          </a:p>
          <a:p>
            <a:pPr>
              <a:buBlip>
                <a:blip r:embed="rId2"/>
              </a:buBlip>
            </a:pPr>
            <a:endParaRPr lang="cs-CZ" sz="2400" b="1" dirty="0" smtClean="0"/>
          </a:p>
          <a:p>
            <a:pPr>
              <a:buBlip>
                <a:blip r:embed="rId2"/>
              </a:buBlip>
            </a:pPr>
            <a:r>
              <a:rPr lang="cs-CZ" sz="2400" b="1" dirty="0" smtClean="0"/>
              <a:t>Rtuť se nesmí splachovat do odpadu, ale musí být pečlivě sesbírána a její zbytky likvidovány zinkem nebo sírou.</a:t>
            </a:r>
          </a:p>
          <a:p>
            <a:pPr>
              <a:buBlip>
                <a:blip r:embed="rId2"/>
              </a:buBlip>
            </a:pPr>
            <a:endParaRPr lang="cs-CZ" sz="24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052736"/>
            <a:ext cx="8784976" cy="2308324"/>
          </a:xfrm>
          <a:prstGeom prst="rect">
            <a:avLst/>
          </a:prstGeom>
        </p:spPr>
        <p:txBody>
          <a:bodyPr wrap="square">
            <a:spAutoFit/>
          </a:bodyPr>
          <a:lstStyle/>
          <a:p>
            <a:pPr>
              <a:buBlip>
                <a:blip r:embed="rId2"/>
              </a:buBlip>
            </a:pPr>
            <a:r>
              <a:rPr lang="cs-CZ" sz="2400" b="1" dirty="0" smtClean="0"/>
              <a:t> Chemické nádobí, které bylo použito pro práci s toxickými látkami nebo žíravinami, je nutné před dalším použitím dokonale vypláchnout.</a:t>
            </a:r>
          </a:p>
          <a:p>
            <a:r>
              <a:rPr lang="cs-CZ" sz="2400" b="1" dirty="0" smtClean="0"/>
              <a:t> </a:t>
            </a:r>
          </a:p>
          <a:p>
            <a:pPr>
              <a:buBlip>
                <a:blip r:embed="rId2"/>
              </a:buBlip>
            </a:pPr>
            <a:r>
              <a:rPr lang="cs-CZ" sz="2400" b="1" dirty="0" smtClean="0"/>
              <a:t> Obdobně musí být všechny lahve od toxických látek před jejich likvidací zbaveny zbytku obsahu.</a:t>
            </a:r>
            <a:endParaRPr lang="cs-CZ" sz="24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908719"/>
            <a:ext cx="8712968" cy="5078313"/>
          </a:xfrm>
          <a:prstGeom prst="rect">
            <a:avLst/>
          </a:prstGeom>
        </p:spPr>
        <p:txBody>
          <a:bodyPr wrap="square">
            <a:spAutoFit/>
          </a:bodyPr>
          <a:lstStyle/>
          <a:p>
            <a:pPr algn="ctr"/>
            <a:r>
              <a:rPr lang="cs-CZ" sz="2800" b="1" dirty="0" smtClean="0">
                <a:solidFill>
                  <a:srgbClr val="C00000"/>
                </a:solidFill>
              </a:rPr>
              <a:t>LIKVIDACE ODPADŮ PŘI PRÁCI</a:t>
            </a:r>
          </a:p>
          <a:p>
            <a:pPr algn="ctr"/>
            <a:r>
              <a:rPr lang="cs-CZ" sz="2800" b="1" dirty="0" smtClean="0">
                <a:solidFill>
                  <a:srgbClr val="C00000"/>
                </a:solidFill>
              </a:rPr>
              <a:t>S NEBEZPEČNÝMI LÁTKAMI A PŘÍPRAVKY</a:t>
            </a:r>
          </a:p>
          <a:p>
            <a:pPr algn="ctr"/>
            <a:endParaRPr lang="cs-CZ" sz="2800" b="1" dirty="0" smtClean="0">
              <a:solidFill>
                <a:srgbClr val="C00000"/>
              </a:solidFill>
            </a:endParaRPr>
          </a:p>
          <a:p>
            <a:pPr>
              <a:buBlip>
                <a:blip r:embed="rId2"/>
              </a:buBlip>
            </a:pPr>
            <a:r>
              <a:rPr lang="cs-CZ" sz="2400" dirty="0" smtClean="0"/>
              <a:t> </a:t>
            </a:r>
            <a:r>
              <a:rPr lang="cs-CZ" sz="2400" b="1" dirty="0" smtClean="0"/>
              <a:t>Likvidace nebezpečných látek a přípravků se smí provádět pouze postupy, které převádějí hodnoty těchto látek na netoxické, nebo ředěním, po kterém neodporují </a:t>
            </a:r>
            <a:r>
              <a:rPr lang="pl-PL" sz="2400" b="1" dirty="0" smtClean="0"/>
              <a:t>ČSN 73 01 31: Domovní kanalizace.</a:t>
            </a:r>
          </a:p>
          <a:p>
            <a:endParaRPr lang="pl-PL" sz="2400" b="1" dirty="0" smtClean="0"/>
          </a:p>
          <a:p>
            <a:pPr>
              <a:buBlip>
                <a:blip r:embed="rId2"/>
              </a:buBlip>
            </a:pPr>
            <a:r>
              <a:rPr lang="cs-CZ" sz="2400" b="1" dirty="0" smtClean="0"/>
              <a:t> Do výlevky lze vylévat jen zbytky toxických látek mísitelných s vodou v množství neohrožujícím vodní toky, dále ve vodě rozpustná rozpouštědla do 0,5 l (nejméně 10krát zředěná), kyseliny a hydroxidy (30krát zředěné).</a:t>
            </a:r>
          </a:p>
          <a:p>
            <a:r>
              <a:rPr lang="cs-CZ" sz="2400" b="1" dirty="0" smtClean="0"/>
              <a:t> </a:t>
            </a:r>
            <a:endParaRPr lang="cs-CZ" sz="24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908720"/>
            <a:ext cx="8712968" cy="6001643"/>
          </a:xfrm>
          <a:prstGeom prst="rect">
            <a:avLst/>
          </a:prstGeom>
        </p:spPr>
        <p:txBody>
          <a:bodyPr wrap="square">
            <a:spAutoFit/>
          </a:bodyPr>
          <a:lstStyle/>
          <a:p>
            <a:pPr>
              <a:buBlip>
                <a:blip r:embed="rId2"/>
              </a:buBlip>
            </a:pPr>
            <a:r>
              <a:rPr lang="cs-CZ" sz="2400" b="1" dirty="0" smtClean="0"/>
              <a:t>Do výlevky nelze vylévat rozpouštědla nemísitelná s vodou, toxické, hořlavé a výbušné látky, koncentrované kyseliny a hydroxidy a sloučeniny uvolňující toxické</a:t>
            </a:r>
          </a:p>
          <a:p>
            <a:r>
              <a:rPr lang="cs-CZ" sz="2400" b="1" dirty="0" smtClean="0"/>
              <a:t>nebo dráždivé látky při styku s vodou, kyselinami nebo zásadami.</a:t>
            </a:r>
          </a:p>
          <a:p>
            <a:endParaRPr lang="cs-CZ" sz="2400" b="1" dirty="0" smtClean="0"/>
          </a:p>
          <a:p>
            <a:pPr>
              <a:buBlip>
                <a:blip r:embed="rId2"/>
              </a:buBlip>
            </a:pPr>
            <a:r>
              <a:rPr lang="cs-CZ" sz="2400" b="1" dirty="0" smtClean="0"/>
              <a:t> Do hygienických odpadů (umývadla, klosety) se nesmí vylévat chemikálie ani odpady po chemických reakcích.</a:t>
            </a:r>
          </a:p>
          <a:p>
            <a:endParaRPr lang="cs-CZ" sz="2400" b="1" dirty="0" smtClean="0"/>
          </a:p>
          <a:p>
            <a:pPr>
              <a:buBlip>
                <a:blip r:embed="rId2"/>
              </a:buBlip>
            </a:pPr>
            <a:r>
              <a:rPr lang="cs-CZ" sz="2400" b="1" dirty="0" smtClean="0"/>
              <a:t> Do odpadních vod se nesmí vypouštět vody teplejší než 40 °C.</a:t>
            </a:r>
          </a:p>
          <a:p>
            <a:endParaRPr lang="cs-CZ" sz="2400" dirty="0" smtClean="0"/>
          </a:p>
          <a:p>
            <a:pPr>
              <a:buBlip>
                <a:blip r:embed="rId2"/>
              </a:buBlip>
            </a:pPr>
            <a:r>
              <a:rPr lang="cs-CZ" sz="2400" dirty="0" smtClean="0"/>
              <a:t> </a:t>
            </a:r>
            <a:r>
              <a:rPr lang="cs-CZ" sz="2400" b="1" dirty="0" smtClean="0"/>
              <a:t>Žíraviny, kyseliny a hydroxidy se v menším množství mohou vylévat jen do výlevky, do které teče současně i voda, pH se musí pohybovat v rozmezí 6,5 – 8,5. (Tímto</a:t>
            </a:r>
          </a:p>
          <a:p>
            <a:r>
              <a:rPr lang="cs-CZ" sz="2400" b="1" dirty="0" smtClean="0"/>
              <a:t>způsobem zředěné roztoky nepoškozují odpadní potrubí.)</a:t>
            </a:r>
            <a:endParaRPr lang="cs-CZ" sz="24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028343"/>
            <a:ext cx="8640960" cy="5632311"/>
          </a:xfrm>
          <a:prstGeom prst="rect">
            <a:avLst/>
          </a:prstGeom>
        </p:spPr>
        <p:txBody>
          <a:bodyPr wrap="square">
            <a:spAutoFit/>
          </a:bodyPr>
          <a:lstStyle/>
          <a:p>
            <a:pPr>
              <a:buBlip>
                <a:blip r:embed="rId2"/>
              </a:buBlip>
            </a:pPr>
            <a:r>
              <a:rPr lang="cs-CZ" sz="2400" b="1" dirty="0" smtClean="0"/>
              <a:t> Použitá a odpadní rozpouštědla (neutralizovaná a bez samozápalných látek) se sbírají v označených nádobách (ne plastových), jež se pravidelně vyprazdňují a obsah zneškodňuje, příp. likviduje odvozem do centrálního úložiště. </a:t>
            </a:r>
          </a:p>
          <a:p>
            <a:endParaRPr lang="cs-CZ" sz="2400" b="1" dirty="0" smtClean="0"/>
          </a:p>
          <a:p>
            <a:pPr>
              <a:buBlip>
                <a:blip r:embed="rId2"/>
              </a:buBlip>
            </a:pPr>
            <a:r>
              <a:rPr lang="cs-CZ" sz="2400" b="1" dirty="0" smtClean="0"/>
              <a:t> Do nádob na odpadky se nesmí dát látky požárně nebezpečné.</a:t>
            </a:r>
          </a:p>
          <a:p>
            <a:endParaRPr lang="cs-CZ" sz="2400" b="1" dirty="0" smtClean="0"/>
          </a:p>
          <a:p>
            <a:pPr>
              <a:buBlip>
                <a:blip r:embed="rId2"/>
              </a:buBlip>
            </a:pPr>
            <a:r>
              <a:rPr lang="cs-CZ" sz="2400" b="1" dirty="0" smtClean="0"/>
              <a:t> Střepy a odpad s ostrými hranami se ukládají pouze do nádob k tomu určených.</a:t>
            </a:r>
          </a:p>
          <a:p>
            <a:pPr>
              <a:buBlip>
                <a:blip r:embed="rId2"/>
              </a:buBlip>
            </a:pPr>
            <a:endParaRPr lang="cs-CZ" sz="2400" b="1" dirty="0" smtClean="0"/>
          </a:p>
          <a:p>
            <a:pPr>
              <a:buBlip>
                <a:blip r:embed="rId2"/>
              </a:buBlip>
            </a:pPr>
            <a:r>
              <a:rPr lang="cs-CZ" sz="2400" b="1" dirty="0" smtClean="0"/>
              <a:t> Sypké, neškodné materiály (např. chromatografické nosiče) se do odpadních košů ukládají pouze zabalené v papíře nebo sáčku.</a:t>
            </a:r>
            <a:endParaRPr lang="cs-CZ" sz="24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052736"/>
            <a:ext cx="8784976" cy="2923877"/>
          </a:xfrm>
          <a:prstGeom prst="rect">
            <a:avLst/>
          </a:prstGeom>
        </p:spPr>
        <p:txBody>
          <a:bodyPr wrap="square">
            <a:spAutoFit/>
          </a:bodyPr>
          <a:lstStyle/>
          <a:p>
            <a:pPr algn="ctr"/>
            <a:r>
              <a:rPr lang="cs-CZ" sz="2800" b="1" dirty="0" smtClean="0">
                <a:solidFill>
                  <a:srgbClr val="C00000"/>
                </a:solidFill>
              </a:rPr>
              <a:t>LIKVIDACE ZBYTKŮ NEBEZPEČNÝCH CHEMICKÝCH LÁTEK</a:t>
            </a:r>
          </a:p>
          <a:p>
            <a:pPr algn="ctr"/>
            <a:r>
              <a:rPr lang="cs-CZ" sz="2800" b="1" dirty="0" smtClean="0">
                <a:solidFill>
                  <a:srgbClr val="C00000"/>
                </a:solidFill>
              </a:rPr>
              <a:t>A CHEMICKÝCH PŘÍPRAVKŮ</a:t>
            </a:r>
          </a:p>
          <a:p>
            <a:pPr algn="ctr"/>
            <a:endParaRPr lang="cs-CZ" sz="2800" b="1" dirty="0" smtClean="0">
              <a:solidFill>
                <a:srgbClr val="C00000"/>
              </a:solidFill>
            </a:endParaRPr>
          </a:p>
          <a:p>
            <a:pPr>
              <a:buBlip>
                <a:blip r:embed="rId2"/>
              </a:buBlip>
            </a:pPr>
            <a:r>
              <a:rPr lang="cs-CZ" sz="2400" b="1" dirty="0" smtClean="0"/>
              <a:t> Likvidace všech nebezpečných chemických látek a přípravků se provádí na základě domluvy s bezpečnostním a požárním technikem.</a:t>
            </a:r>
            <a:endParaRPr lang="cs-CZ"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buNone/>
            </a:pPr>
            <a:r>
              <a:rPr lang="cs-CZ" sz="3200" b="1" dirty="0" smtClean="0">
                <a:solidFill>
                  <a:srgbClr val="C00000"/>
                </a:solidFill>
              </a:rPr>
              <a:t>Zákon 350/2011 Sb. o chemických látkách a chemických směsích se vztahuje na:</a:t>
            </a:r>
          </a:p>
          <a:p>
            <a:pPr>
              <a:buBlip>
                <a:blip r:embed="rId2"/>
              </a:buBlip>
            </a:pPr>
            <a:r>
              <a:rPr lang="cs-CZ" sz="3200" dirty="0" smtClean="0">
                <a:solidFill>
                  <a:srgbClr val="0000FF"/>
                </a:solidFill>
              </a:rPr>
              <a:t> Běžně obchodovatelné látky a přípravky,</a:t>
            </a:r>
          </a:p>
          <a:p>
            <a:pPr>
              <a:buNone/>
            </a:pPr>
            <a:r>
              <a:rPr lang="cs-CZ" sz="3200" dirty="0" smtClean="0">
                <a:solidFill>
                  <a:srgbClr val="0000FF"/>
                </a:solidFill>
              </a:rPr>
              <a:t>které </a:t>
            </a:r>
            <a:r>
              <a:rPr lang="cs-CZ" sz="3200" dirty="0" smtClean="0">
                <a:solidFill>
                  <a:srgbClr val="0000FF"/>
                </a:solidFill>
              </a:rPr>
              <a:t>nakupují instituce pro svůj provoz,</a:t>
            </a:r>
          </a:p>
          <a:p>
            <a:pPr>
              <a:buBlip>
                <a:blip r:embed="rId2"/>
              </a:buBlip>
            </a:pPr>
            <a:r>
              <a:rPr lang="cs-CZ" sz="3200" dirty="0" smtClean="0">
                <a:solidFill>
                  <a:srgbClr val="0000FF"/>
                </a:solidFill>
              </a:rPr>
              <a:t> dnes je jich evidováno cca 110 tisíc</a:t>
            </a:r>
          </a:p>
          <a:p>
            <a:pPr>
              <a:buNone/>
            </a:pPr>
            <a:r>
              <a:rPr lang="cs-CZ" sz="3200" dirty="0" smtClean="0">
                <a:solidFill>
                  <a:srgbClr val="0000FF"/>
                </a:solidFill>
              </a:rPr>
              <a:t>(</a:t>
            </a:r>
            <a:r>
              <a:rPr lang="cs-CZ" sz="3200" dirty="0" smtClean="0">
                <a:solidFill>
                  <a:srgbClr val="0000FF"/>
                </a:solidFill>
              </a:rPr>
              <a:t>pro MU jde o chemikálie pro syntézu,</a:t>
            </a:r>
          </a:p>
          <a:p>
            <a:pPr>
              <a:buNone/>
            </a:pPr>
            <a:r>
              <a:rPr lang="cs-CZ" sz="3200" dirty="0" smtClean="0">
                <a:solidFill>
                  <a:srgbClr val="0000FF"/>
                </a:solidFill>
              </a:rPr>
              <a:t>analytická </a:t>
            </a:r>
            <a:r>
              <a:rPr lang="cs-CZ" sz="3200" dirty="0" smtClean="0">
                <a:solidFill>
                  <a:srgbClr val="0000FF"/>
                </a:solidFill>
              </a:rPr>
              <a:t>stanovení, rozpouštědla apod.)</a:t>
            </a:r>
            <a:endParaRPr lang="cs-CZ" sz="3200" b="1" dirty="0">
              <a:solidFill>
                <a:srgbClr val="0000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052736"/>
            <a:ext cx="8784976" cy="5346309"/>
          </a:xfrm>
          <a:prstGeom prst="rect">
            <a:avLst/>
          </a:prstGeom>
        </p:spPr>
        <p:txBody>
          <a:bodyPr wrap="square">
            <a:spAutoFit/>
          </a:bodyPr>
          <a:lstStyle/>
          <a:p>
            <a:pPr algn="ctr"/>
            <a:r>
              <a:rPr lang="cs-CZ" sz="2800" b="1" dirty="0" smtClean="0">
                <a:solidFill>
                  <a:srgbClr val="C00000"/>
                </a:solidFill>
              </a:rPr>
              <a:t>UKLÁDÁNÍ CHEMICKÝCH LÁTEK A PŘÍPRAVKŮ</a:t>
            </a:r>
          </a:p>
          <a:p>
            <a:endParaRPr lang="cs-CZ" dirty="0" smtClean="0"/>
          </a:p>
          <a:p>
            <a:pPr>
              <a:buBlip>
                <a:blip r:embed="rId2"/>
              </a:buBlip>
            </a:pPr>
            <a:r>
              <a:rPr lang="cs-CZ" sz="2400" b="1" dirty="0" smtClean="0"/>
              <a:t> Pokud nejsou uchovávány chemické látky a přípravky v originálním balení, řídíme se následujícími pravidly:</a:t>
            </a:r>
          </a:p>
          <a:p>
            <a:endParaRPr lang="cs-CZ" sz="2400" b="1" dirty="0" smtClean="0"/>
          </a:p>
          <a:p>
            <a:pPr>
              <a:buClr>
                <a:srgbClr val="0000FF"/>
              </a:buClr>
              <a:buFont typeface="Wingdings" pitchFamily="2" charset="2"/>
              <a:buChar char="Ø"/>
            </a:pPr>
            <a:r>
              <a:rPr lang="cs-CZ" sz="2400" b="1" dirty="0" smtClean="0"/>
              <a:t> látky reagující se sklem (kyselina fluorovodíková, peroxid vodíku – rozklad) se uchovávají v nádobách z plastů, vhodného kovu nebo ve vyparafinovaných lahvích.</a:t>
            </a:r>
          </a:p>
          <a:p>
            <a:pPr>
              <a:buClr>
                <a:srgbClr val="0000FF"/>
              </a:buClr>
            </a:pPr>
            <a:endParaRPr lang="cs-CZ" sz="2400" b="1" dirty="0" smtClean="0"/>
          </a:p>
          <a:p>
            <a:pPr>
              <a:buClr>
                <a:srgbClr val="0000FF"/>
              </a:buClr>
              <a:buFont typeface="Wingdings" pitchFamily="2" charset="2"/>
              <a:buChar char="Ø"/>
            </a:pPr>
            <a:r>
              <a:rPr lang="cs-CZ" sz="2400" b="1" dirty="0" smtClean="0"/>
              <a:t> látky citlivé na světlo se uchovávají v tmavých nebo neprůhledných lahvích.</a:t>
            </a:r>
          </a:p>
          <a:p>
            <a:pPr>
              <a:buClr>
                <a:srgbClr val="0000FF"/>
              </a:buClr>
            </a:pPr>
            <a:endParaRPr lang="cs-CZ" sz="2400" b="1" dirty="0" smtClean="0"/>
          </a:p>
          <a:p>
            <a:pPr>
              <a:buClr>
                <a:srgbClr val="0000FF"/>
              </a:buClr>
              <a:buFont typeface="Wingdings" pitchFamily="2" charset="2"/>
              <a:buChar char="Ø"/>
            </a:pPr>
            <a:r>
              <a:rPr lang="cs-CZ" sz="2400" b="1" dirty="0" smtClean="0"/>
              <a:t> alkalické kovy se ukládají pod interní </a:t>
            </a:r>
            <a:r>
              <a:rPr lang="cs-CZ" sz="2400" b="1" dirty="0" err="1" smtClean="0"/>
              <a:t>vysokovroucí</a:t>
            </a:r>
            <a:r>
              <a:rPr lang="cs-CZ" sz="2400" b="1" dirty="0" smtClean="0"/>
              <a:t> kapalinou (petrolej, parafinový olej), bílý fosfor pod vodou.</a:t>
            </a:r>
            <a:endParaRPr lang="cs-CZ" sz="24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340768"/>
            <a:ext cx="8712968" cy="2677656"/>
          </a:xfrm>
          <a:prstGeom prst="rect">
            <a:avLst/>
          </a:prstGeom>
        </p:spPr>
        <p:txBody>
          <a:bodyPr wrap="square">
            <a:spAutoFit/>
          </a:bodyPr>
          <a:lstStyle/>
          <a:p>
            <a:pPr>
              <a:buClr>
                <a:srgbClr val="0000FF"/>
              </a:buClr>
              <a:buFont typeface="Wingdings" pitchFamily="2" charset="2"/>
              <a:buChar char="Ø"/>
            </a:pPr>
            <a:r>
              <a:rPr lang="cs-CZ" sz="2400" b="1" dirty="0" smtClean="0"/>
              <a:t> alkalické kovy a jejich hydridy se ukládají do kovové skříně mimo laboratoř, na požárně bezpečném místě s označením „Nehasit vodou“.</a:t>
            </a:r>
          </a:p>
          <a:p>
            <a:pPr>
              <a:buClr>
                <a:srgbClr val="0000FF"/>
              </a:buClr>
            </a:pPr>
            <a:endParaRPr lang="cs-CZ" sz="2400" b="1" dirty="0" smtClean="0"/>
          </a:p>
          <a:p>
            <a:pPr>
              <a:buClr>
                <a:srgbClr val="0000FF"/>
              </a:buClr>
              <a:buFont typeface="Wingdings" pitchFamily="2" charset="2"/>
              <a:buChar char="Ø"/>
            </a:pPr>
            <a:r>
              <a:rPr lang="cs-CZ" sz="2400" b="1" dirty="0" smtClean="0"/>
              <a:t> samozápalné látky ve skleněných lahvích se uloží v nerozbitném obalu, v němž by po rozbití skleněné nádoby zůstala látka pod ochrannou kapalinou.</a:t>
            </a:r>
            <a:endParaRPr lang="cs-CZ"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976664"/>
          </a:xfrm>
        </p:spPr>
        <p:txBody>
          <a:bodyPr>
            <a:noAutofit/>
          </a:bodyPr>
          <a:lstStyle/>
          <a:p>
            <a:pPr algn="ctr">
              <a:buNone/>
            </a:pPr>
            <a:r>
              <a:rPr lang="cs-CZ" sz="2800" b="1" dirty="0" smtClean="0">
                <a:solidFill>
                  <a:srgbClr val="C00000"/>
                </a:solidFill>
              </a:rPr>
              <a:t>Nebezpečné látky a přípravky</a:t>
            </a:r>
          </a:p>
          <a:p>
            <a:pPr>
              <a:buNone/>
            </a:pPr>
            <a:r>
              <a:rPr lang="cs-CZ" sz="2400" b="1" dirty="0" smtClean="0">
                <a:solidFill>
                  <a:srgbClr val="C00000"/>
                </a:solidFill>
              </a:rPr>
              <a:t>Výbušné</a:t>
            </a:r>
          </a:p>
          <a:p>
            <a:pPr>
              <a:buBlip>
                <a:blip r:embed="rId2"/>
              </a:buBlip>
            </a:pPr>
            <a:r>
              <a:rPr lang="cs-CZ" sz="2000" b="1" dirty="0" smtClean="0">
                <a:solidFill>
                  <a:srgbClr val="0000FF"/>
                </a:solidFill>
              </a:rPr>
              <a:t> které mohou exotermně reagovat i bez přístupu kyslíku za rychlého vývinu plynu nebo u nich dochází při definovaných zkušebních podmínkách k detonaci a prudkému shoření, nebo které při zahřátí vybuchují, jsou-li umístěny v částečně uzavřené nádobě</a:t>
            </a:r>
          </a:p>
          <a:p>
            <a:pPr>
              <a:buNone/>
            </a:pPr>
            <a:r>
              <a:rPr lang="cs-CZ" sz="2400" b="1" dirty="0" smtClean="0">
                <a:solidFill>
                  <a:srgbClr val="C00000"/>
                </a:solidFill>
              </a:rPr>
              <a:t>Oxidující</a:t>
            </a:r>
          </a:p>
          <a:p>
            <a:pPr>
              <a:buBlip>
                <a:blip r:embed="rId2"/>
              </a:buBlip>
            </a:pPr>
            <a:r>
              <a:rPr lang="cs-CZ" sz="2000" b="1" dirty="0" smtClean="0">
                <a:solidFill>
                  <a:srgbClr val="0000FF"/>
                </a:solidFill>
              </a:rPr>
              <a:t>které při styku s jinými látkami, zejména hořlavými, vyvolávají vysoce exotermní reakci</a:t>
            </a:r>
          </a:p>
          <a:p>
            <a:pPr>
              <a:buNone/>
            </a:pPr>
            <a:r>
              <a:rPr lang="cs-CZ" sz="2400" b="1" dirty="0" smtClean="0">
                <a:solidFill>
                  <a:srgbClr val="C00000"/>
                </a:solidFill>
              </a:rPr>
              <a:t>Extrémně hořlavé</a:t>
            </a:r>
          </a:p>
          <a:p>
            <a:pPr>
              <a:buBlip>
                <a:blip r:embed="rId2"/>
              </a:buBlip>
            </a:pPr>
            <a:r>
              <a:rPr lang="cs-CZ" sz="2000" b="1" dirty="0" smtClean="0">
                <a:solidFill>
                  <a:srgbClr val="0000FF"/>
                </a:solidFill>
              </a:rPr>
              <a:t>které v kapalném stavu mají bod vzplanutí nižší než 0°C a bod varu nižší než 35°C nebo které v plynném stavu jsou vznětlivé při styku se vzduchem za normální (pokojové) teploty a normálního (atmosférického) tlaku a bez přívodu energie</a:t>
            </a:r>
            <a:endParaRPr lang="cs-CZ" sz="2000" b="1" dirty="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435280" cy="5976664"/>
          </a:xfrm>
        </p:spPr>
        <p:txBody>
          <a:bodyPr>
            <a:noAutofit/>
          </a:bodyPr>
          <a:lstStyle/>
          <a:p>
            <a:pPr>
              <a:buNone/>
            </a:pPr>
            <a:r>
              <a:rPr lang="cs-CZ" sz="2400" b="1" dirty="0" smtClean="0">
                <a:solidFill>
                  <a:srgbClr val="C00000"/>
                </a:solidFill>
              </a:rPr>
              <a:t>Vysoce hořlavé:</a:t>
            </a:r>
          </a:p>
          <a:p>
            <a:pPr>
              <a:buBlip>
                <a:blip r:embed="rId2"/>
              </a:buBlip>
            </a:pPr>
            <a:r>
              <a:rPr lang="cs-CZ" sz="2400" b="1" dirty="0" smtClean="0">
                <a:solidFill>
                  <a:srgbClr val="0000FF"/>
                </a:solidFill>
              </a:rPr>
              <a:t>které se mohou samovolně zahřívat a poté vznítit při styku se vzduchem za normální (pokojové) teploty a normálního (atmosférického) tlaku a bez přívodu energie.</a:t>
            </a:r>
          </a:p>
          <a:p>
            <a:pPr>
              <a:buBlip>
                <a:blip r:embed="rId2"/>
              </a:buBlip>
            </a:pPr>
            <a:r>
              <a:rPr lang="cs-CZ" sz="2400" b="1" dirty="0" smtClean="0">
                <a:solidFill>
                  <a:srgbClr val="0000FF"/>
                </a:solidFill>
              </a:rPr>
              <a:t>které se mohou v pevném stavu snadno vznítit po krátkém styku se zápalným zdrojem a po odstranění zápalného zdroje dále hoří nebo doutnají.</a:t>
            </a:r>
          </a:p>
          <a:p>
            <a:pPr>
              <a:buBlip>
                <a:blip r:embed="rId2"/>
              </a:buBlip>
            </a:pPr>
            <a:r>
              <a:rPr lang="cs-CZ" sz="2400" b="1" dirty="0" smtClean="0">
                <a:solidFill>
                  <a:srgbClr val="0000FF"/>
                </a:solidFill>
              </a:rPr>
              <a:t>které mají v kapalném stavu bod vzplanutí nižší než 21°C a nejsou extrémně hořlavé.</a:t>
            </a:r>
          </a:p>
          <a:p>
            <a:pPr>
              <a:buBlip>
                <a:blip r:embed="rId2"/>
              </a:buBlip>
            </a:pPr>
            <a:r>
              <a:rPr lang="cs-CZ" sz="2400" b="1" dirty="0" smtClean="0">
                <a:solidFill>
                  <a:srgbClr val="0000FF"/>
                </a:solidFill>
              </a:rPr>
              <a:t>které při styku s vodou nebo s vlhkým vzduchem uvolňují vysoce hořlavé plyny v množství nejméně 1 litr.kg–1. h–1</a:t>
            </a:r>
          </a:p>
          <a:p>
            <a:pPr>
              <a:buNone/>
            </a:pPr>
            <a:r>
              <a:rPr lang="cs-CZ" sz="2400" b="1" dirty="0" smtClean="0">
                <a:solidFill>
                  <a:srgbClr val="C00000"/>
                </a:solidFill>
              </a:rPr>
              <a:t>Hořlavé</a:t>
            </a:r>
          </a:p>
          <a:p>
            <a:pPr>
              <a:buBlip>
                <a:blip r:embed="rId2"/>
              </a:buBlip>
            </a:pPr>
            <a:r>
              <a:rPr lang="cs-CZ" sz="2400" b="1" dirty="0" smtClean="0">
                <a:solidFill>
                  <a:srgbClr val="0000FF"/>
                </a:solidFill>
              </a:rPr>
              <a:t>které mají bod vzplanutí v rozmezí od 21°C do 55 °C.</a:t>
            </a:r>
            <a:endParaRPr lang="cs-CZ" sz="2400" b="1" dirty="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548680"/>
            <a:ext cx="8229600" cy="6192688"/>
          </a:xfrm>
        </p:spPr>
        <p:txBody>
          <a:bodyPr>
            <a:noAutofit/>
          </a:bodyPr>
          <a:lstStyle/>
          <a:p>
            <a:pPr>
              <a:buNone/>
            </a:pPr>
            <a:r>
              <a:rPr lang="cs-CZ" sz="2400" b="1" dirty="0" smtClean="0">
                <a:solidFill>
                  <a:srgbClr val="C00000"/>
                </a:solidFill>
              </a:rPr>
              <a:t>Vysoce toxické</a:t>
            </a:r>
          </a:p>
          <a:p>
            <a:pPr>
              <a:buBlip>
                <a:blip r:embed="rId2"/>
              </a:buBlip>
            </a:pPr>
            <a:r>
              <a:rPr lang="cs-CZ" sz="2000" b="1" dirty="0" smtClean="0">
                <a:solidFill>
                  <a:srgbClr val="0000FF"/>
                </a:solidFill>
              </a:rPr>
              <a:t>které po vdechnutí, požití nebo proniknutí do kůže mohou i ve velmi malém množství způsobit akutní nebo chronické poškození zdraví nebo smrt</a:t>
            </a:r>
          </a:p>
          <a:p>
            <a:pPr>
              <a:buNone/>
            </a:pPr>
            <a:r>
              <a:rPr lang="cs-CZ" sz="2400" b="1" dirty="0" smtClean="0">
                <a:solidFill>
                  <a:srgbClr val="C00000"/>
                </a:solidFill>
              </a:rPr>
              <a:t>Toxické</a:t>
            </a:r>
          </a:p>
          <a:p>
            <a:pPr>
              <a:buBlip>
                <a:blip r:embed="rId2"/>
              </a:buBlip>
            </a:pPr>
            <a:r>
              <a:rPr lang="cs-CZ" sz="2000" b="1" dirty="0" smtClean="0">
                <a:solidFill>
                  <a:srgbClr val="0000FF"/>
                </a:solidFill>
              </a:rPr>
              <a:t>které po vdechnutí, požití nebo proniknutí do kůže mohou i v malém množství způsobit akutní nebo chronické poškození zdraví nebo smrt</a:t>
            </a:r>
          </a:p>
          <a:p>
            <a:pPr>
              <a:buNone/>
            </a:pPr>
            <a:r>
              <a:rPr lang="cs-CZ" sz="2400" b="1" dirty="0" smtClean="0">
                <a:solidFill>
                  <a:srgbClr val="C00000"/>
                </a:solidFill>
              </a:rPr>
              <a:t>Zdraví škodlivé</a:t>
            </a:r>
          </a:p>
          <a:p>
            <a:pPr>
              <a:buBlip>
                <a:blip r:embed="rId2"/>
              </a:buBlip>
            </a:pPr>
            <a:r>
              <a:rPr lang="cs-CZ" sz="2000" b="1" dirty="0" smtClean="0">
                <a:solidFill>
                  <a:srgbClr val="0000FF"/>
                </a:solidFill>
              </a:rPr>
              <a:t>které po vdechnutí nebo proniknutí do kůže mohou způsobit akutní nebo chronické poškození zdraví nebo smrt</a:t>
            </a:r>
          </a:p>
          <a:p>
            <a:pPr>
              <a:buNone/>
            </a:pPr>
            <a:r>
              <a:rPr lang="cs-CZ" sz="2400" b="1" dirty="0" smtClean="0">
                <a:solidFill>
                  <a:srgbClr val="C00000"/>
                </a:solidFill>
              </a:rPr>
              <a:t>Žíravé</a:t>
            </a:r>
          </a:p>
          <a:p>
            <a:pPr>
              <a:buBlip>
                <a:blip r:embed="rId2"/>
              </a:buBlip>
            </a:pPr>
            <a:r>
              <a:rPr lang="cs-CZ" sz="2000" b="1" dirty="0" smtClean="0">
                <a:solidFill>
                  <a:srgbClr val="0000FF"/>
                </a:solidFill>
              </a:rPr>
              <a:t>které při styku s živou tkání mohou způsobit její zničení</a:t>
            </a:r>
          </a:p>
          <a:p>
            <a:pPr>
              <a:buNone/>
            </a:pPr>
            <a:r>
              <a:rPr lang="cs-CZ" sz="2400" b="1" dirty="0" smtClean="0">
                <a:solidFill>
                  <a:srgbClr val="C00000"/>
                </a:solidFill>
              </a:rPr>
              <a:t>Dráždivé</a:t>
            </a:r>
          </a:p>
          <a:p>
            <a:pPr>
              <a:buBlip>
                <a:blip r:embed="rId2"/>
              </a:buBlip>
            </a:pPr>
            <a:r>
              <a:rPr lang="cs-CZ" sz="2000" b="1" dirty="0" smtClean="0">
                <a:solidFill>
                  <a:srgbClr val="0000FF"/>
                </a:solidFill>
              </a:rPr>
              <a:t>které nemají vlastnosti žíravin, ale při přímém dlouhodobém nebo opakovaném styku s kůží nebo sliznicí mohou vyvolat zánět</a:t>
            </a:r>
            <a:endParaRPr lang="cs-CZ" sz="2000" b="1" dirty="0">
              <a:solidFill>
                <a:srgbClr val="0000FF"/>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392</TotalTime>
  <Words>3314</Words>
  <Application>Microsoft Office PowerPoint</Application>
  <PresentationFormat>Předvádění na obrazovce (4:3)</PresentationFormat>
  <Paragraphs>349</Paragraphs>
  <Slides>61</Slides>
  <Notes>0</Notes>
  <HiddenSlides>0</HiddenSlides>
  <MMClips>0</MMClips>
  <ScaleCrop>false</ScaleCrop>
  <HeadingPairs>
    <vt:vector size="4" baseType="variant">
      <vt:variant>
        <vt:lpstr>Motiv</vt:lpstr>
      </vt:variant>
      <vt:variant>
        <vt:i4>1</vt:i4>
      </vt:variant>
      <vt:variant>
        <vt:lpstr>Nadpisy snímků</vt:lpstr>
      </vt:variant>
      <vt:variant>
        <vt:i4>61</vt:i4>
      </vt:variant>
    </vt:vector>
  </HeadingPairs>
  <TitlesOfParts>
    <vt:vector size="62" baseType="lpstr">
      <vt:lpstr>Tok</vt:lpstr>
      <vt:lpstr>Správná laboratorní praxe</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Snímek 49</vt:lpstr>
      <vt:lpstr>Snímek 50</vt:lpstr>
      <vt:lpstr>Snímek 51</vt:lpstr>
      <vt:lpstr>Snímek 52</vt:lpstr>
      <vt:lpstr>Snímek 53</vt:lpstr>
      <vt:lpstr>Snímek 54</vt:lpstr>
      <vt:lpstr>Snímek 55</vt:lpstr>
      <vt:lpstr>Snímek 56</vt:lpstr>
      <vt:lpstr>Snímek 57</vt:lpstr>
      <vt:lpstr>Snímek 58</vt:lpstr>
      <vt:lpstr>Snímek 59</vt:lpstr>
      <vt:lpstr>Snímek 60</vt:lpstr>
      <vt:lpstr>Snímek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Správná laboratorní praxe</dc:title>
  <dc:creator>Ptacek</dc:creator>
  <cp:lastModifiedBy>Ptacek</cp:lastModifiedBy>
  <cp:revision>35</cp:revision>
  <dcterms:created xsi:type="dcterms:W3CDTF">2012-11-01T06:34:26Z</dcterms:created>
  <dcterms:modified xsi:type="dcterms:W3CDTF">2016-09-20T10:41:18Z</dcterms:modified>
</cp:coreProperties>
</file>