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256" r:id="rId2"/>
    <p:sldId id="275" r:id="rId3"/>
    <p:sldId id="298" r:id="rId4"/>
    <p:sldId id="306" r:id="rId5"/>
    <p:sldId id="299" r:id="rId6"/>
    <p:sldId id="310" r:id="rId7"/>
    <p:sldId id="311" r:id="rId8"/>
    <p:sldId id="302" r:id="rId9"/>
    <p:sldId id="304" r:id="rId10"/>
    <p:sldId id="297" r:id="rId11"/>
    <p:sldId id="300" r:id="rId12"/>
    <p:sldId id="307" r:id="rId13"/>
    <p:sldId id="308" r:id="rId14"/>
    <p:sldId id="305" r:id="rId15"/>
    <p:sldId id="303" r:id="rId16"/>
    <p:sldId id="295" r:id="rId17"/>
    <p:sldId id="294" r:id="rId18"/>
    <p:sldId id="309" r:id="rId19"/>
    <p:sldId id="290" r:id="rId20"/>
    <p:sldId id="291" r:id="rId21"/>
    <p:sldId id="292" r:id="rId22"/>
    <p:sldId id="293" r:id="rId2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052736"/>
            <a:ext cx="73448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Výslovnost s rázem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se doporučuje tam, kde jsou dva stejné vokály: dítě si neumělo </a:t>
            </a:r>
            <a:r>
              <a:rPr lang="cs-CZ" sz="2400" dirty="0" smtClean="0">
                <a:latin typeface="Calibri" pitchFamily="34" charset="0"/>
              </a:rPr>
              <a:t>otevřít; tam</a:t>
            </a:r>
            <a:r>
              <a:rPr lang="cs-CZ" sz="2400" dirty="0" smtClean="0">
                <a:latin typeface="Calibri" pitchFamily="34" charset="0"/>
              </a:rPr>
              <a:t>, kde jde o vokály různé: celá Evropa, nové auto, za oknem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ráz brání splývání hlásek; vždy by měly být rozeznatelné hranice slabik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688"/>
            <a:ext cx="6849209" cy="5760640"/>
          </a:xfrm>
        </p:spPr>
        <p:txBody>
          <a:bodyPr>
            <a:normAutofit/>
          </a:bodyPr>
          <a:lstStyle/>
          <a:p>
            <a:pPr marL="285750" indent="-285750">
              <a:buNone/>
            </a:pP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Ad ráz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hláska závěrová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neznělá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hlasivková předcházející samohlásku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na počátku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slabiky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je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způsobem vyjádření předělu, sama o sobě však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v</a:t>
            </a:r>
            <a:r>
              <a:rPr lang="cs-CZ" dirty="0" smtClean="0"/>
              <a:t> 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češtině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není samostatným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fonémem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ráz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se v češtině vytváří automaticky a pravidelně před samohláskou po každé absolutní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pauze; je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tedy samozřejmý na začátku věty, pokud začíná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samohláskou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za obligatorní se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považuje výslovnost s rázem po neslabičných předložkách </a:t>
            </a:r>
            <a:r>
              <a:rPr lang="cs-CZ" i="1" dirty="0">
                <a:solidFill>
                  <a:schemeClr val="tx1"/>
                </a:solidFill>
                <a:latin typeface="Calibri" pitchFamily="34" charset="0"/>
              </a:rPr>
              <a:t>k, s, z, v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k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objedu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i="1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cs-CZ" i="1" dirty="0" smtClean="0">
                <a:solidFill>
                  <a:schemeClr val="tx1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f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okňe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apod.</a:t>
            </a:r>
            <a:r>
              <a:rPr lang="cs-CZ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9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688"/>
            <a:ext cx="6849209" cy="5760640"/>
          </a:xfrm>
        </p:spPr>
        <p:txBody>
          <a:bodyPr>
            <a:noAutofit/>
          </a:bodyPr>
          <a:lstStyle/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v oficiálních mluvených projevech se doporučuje výslovnost s rázem: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po nepřízvučné slabice nebo po nepřízvučném slově jednoslabičném 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gdyž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uvážíš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bil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unaven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při setkání dvou stejných samohlásek na hranici předložky a slova se samohláskovým začátkem 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do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ostravi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po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objeďe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při setkání dvou stejných samohlásek na hranici předpony a slovního základu 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do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opravdi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po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otevřít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při setkání dvou různých samohlásek na hranici slabičné předložky a slova se samohláskovým začátkem 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po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ulici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do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evropi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9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při setkání dvou různých samohlásek na hranici slabičné předpony a slovního základu se samohláskovým začátkem 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po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učit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i="1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ne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običejní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 přídavných jménech a příslovcích s předponou </a:t>
            </a:r>
            <a:r>
              <a:rPr lang="cs-CZ" sz="2400" dirty="0" err="1" smtClean="0">
                <a:latin typeface="Calibri" pitchFamily="34" charset="0"/>
              </a:rPr>
              <a:t>nej</a:t>
            </a:r>
            <a:r>
              <a:rPr lang="cs-CZ" sz="2400" dirty="0" smtClean="0">
                <a:latin typeface="Calibri" pitchFamily="34" charset="0"/>
              </a:rPr>
              <a:t>-, po níž  následuje samohláska 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nej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obťížňejší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i="1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nej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útlejší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po předložce končící na souhlásku, po níž následuje samohláskový počátek slova 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pot 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oknem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i="1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bes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obaf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ve slovech složených 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pravo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úhlí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jiho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americkí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při setkání dvou samohlásek na hranici slov 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celá 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evropa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Vokalická harmonie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připodobnění vokálů k sobě, ačkoli je mezi nimi konsonant; např. [pomoranč], [</a:t>
            </a:r>
            <a:r>
              <a:rPr lang="cs-CZ" sz="2400" dirty="0" err="1" smtClean="0">
                <a:latin typeface="Calibri" panose="020F0502020204030204" pitchFamily="34" charset="0"/>
              </a:rPr>
              <a:t>peleton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Epenteze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vložení hlásky do slova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zejména vokály, např. [</a:t>
            </a:r>
            <a:r>
              <a:rPr lang="cs-CZ" sz="2400" dirty="0" err="1" smtClean="0">
                <a:latin typeface="Calibri" panose="020F0502020204030204" pitchFamily="34" charset="0"/>
              </a:rPr>
              <a:t>osum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někdy mluvčí nespisovně vkládají hlásky na místo, kam nepatří, např. </a:t>
            </a:r>
            <a:r>
              <a:rPr lang="cs-CZ" sz="2400" dirty="0" err="1" smtClean="0">
                <a:latin typeface="Calibri" panose="020F0502020204030204" pitchFamily="34" charset="0"/>
              </a:rPr>
              <a:t>součastnost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dirty="0" err="1" smtClean="0">
                <a:latin typeface="Calibri" panose="020F0502020204030204" pitchFamily="34" charset="0"/>
              </a:rPr>
              <a:t>domáctnost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Hiát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- ve skupině, kde je prvním vokálem </a:t>
            </a:r>
            <a:r>
              <a:rPr lang="cs-CZ" sz="2400" i="1" dirty="0" smtClean="0">
                <a:latin typeface="Calibri" panose="020F0502020204030204" pitchFamily="34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</a:rPr>
              <a:t>, se vyslovuje hiátové </a:t>
            </a:r>
            <a:r>
              <a:rPr lang="cs-CZ" sz="2400" i="1" dirty="0" smtClean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hiját</a:t>
            </a:r>
            <a:r>
              <a:rPr lang="cs-CZ" sz="2400" dirty="0" smtClean="0">
                <a:latin typeface="Calibri" panose="020F0502020204030204" pitchFamily="34" charset="0"/>
              </a:rPr>
              <a:t>]; [</a:t>
            </a:r>
            <a:r>
              <a:rPr lang="cs-CZ" sz="2400" dirty="0" err="1" smtClean="0">
                <a:latin typeface="Calibri" panose="020F0502020204030204" pitchFamily="34" charset="0"/>
              </a:rPr>
              <a:t>astronomije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studijum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 výslovnost dvou po sobě následujících různoslabičných samohlásek v případě cizích </a:t>
            </a:r>
            <a:r>
              <a:rPr lang="cs-CZ" sz="2400" dirty="0" smtClean="0">
                <a:latin typeface="Calibri" panose="020F0502020204030204" pitchFamily="34" charset="0"/>
              </a:rPr>
              <a:t>slov: </a:t>
            </a:r>
            <a:r>
              <a:rPr lang="cs-CZ" sz="2400" dirty="0" smtClean="0">
                <a:latin typeface="Calibri" panose="020F0502020204030204" pitchFamily="34" charset="0"/>
              </a:rPr>
              <a:t>[koala], [vakuum], [mini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anose="020F0502020204030204" pitchFamily="34" charset="0"/>
              </a:rPr>
              <a:t>interupce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Elize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zjednodušování skupin </a:t>
            </a:r>
            <a:r>
              <a:rPr lang="cs-CZ" sz="2400" dirty="0" smtClean="0">
                <a:latin typeface="Calibri" panose="020F0502020204030204" pitchFamily="34" charset="0"/>
              </a:rPr>
              <a:t>souhlásek, vypouštění  hlásek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může být i spisovné, resp. pravidelné, zejména v případě zdvojených souhlásek; např. [pana], [</a:t>
            </a:r>
            <a:r>
              <a:rPr lang="cs-CZ" sz="2400" dirty="0" err="1" smtClean="0">
                <a:latin typeface="Calibri" panose="020F0502020204030204" pitchFamily="34" charset="0"/>
              </a:rPr>
              <a:t>mňekí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víťeství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srce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nespisovné [</a:t>
            </a:r>
            <a:r>
              <a:rPr lang="cs-CZ" sz="2400" dirty="0" err="1" smtClean="0">
                <a:latin typeface="Calibri" panose="020F0502020204030204" pitchFamily="34" charset="0"/>
              </a:rPr>
              <a:t>japko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dicki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šťasná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kerí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5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</a:rPr>
              <a:t>Pozn.: </a:t>
            </a:r>
            <a:r>
              <a:rPr lang="cs-CZ" sz="2400" b="1" u="sng" dirty="0">
                <a:latin typeface="Calibri" panose="020F0502020204030204" pitchFamily="34" charset="0"/>
              </a:rPr>
              <a:t>Výslovnost souhlásky </a:t>
            </a:r>
            <a:r>
              <a:rPr lang="cs-CZ" sz="2400" b="1" i="1" u="sng" dirty="0">
                <a:latin typeface="Calibri" panose="020F0502020204030204" pitchFamily="34" charset="0"/>
              </a:rPr>
              <a:t>j </a:t>
            </a:r>
            <a:r>
              <a:rPr lang="cs-CZ" sz="2400" b="1" u="sng" dirty="0">
                <a:latin typeface="Calibri" panose="020F0502020204030204" pitchFamily="34" charset="0"/>
              </a:rPr>
              <a:t> v tvarech pomocného slovesa být a v jiných spojeních </a:t>
            </a:r>
          </a:p>
          <a:p>
            <a:pPr marL="285750" indent="-285750">
              <a:buFontTx/>
              <a:buChar char="-"/>
            </a:pPr>
            <a:endParaRPr lang="cs-CZ" sz="2400" u="sng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 tvarech jsem, jsi, jste, jsme, jsou se připouští zjednodušená výslovnost bez souhlásky </a:t>
            </a:r>
            <a:r>
              <a:rPr lang="cs-CZ" sz="2400" i="1" dirty="0">
                <a:latin typeface="Calibri" panose="020F0502020204030204" pitchFamily="34" charset="0"/>
              </a:rPr>
              <a:t>j, </a:t>
            </a:r>
            <a:r>
              <a:rPr lang="cs-CZ" sz="2400" dirty="0">
                <a:latin typeface="Calibri" panose="020F0502020204030204" pitchFamily="34" charset="0"/>
              </a:rPr>
              <a:t>např. [přišli </a:t>
            </a:r>
            <a:r>
              <a:rPr lang="cs-CZ" sz="2400" dirty="0" err="1">
                <a:latin typeface="Calibri" panose="020F0502020204030204" pitchFamily="34" charset="0"/>
              </a:rPr>
              <a:t>sme</a:t>
            </a:r>
            <a:r>
              <a:rPr lang="cs-CZ" sz="2400" dirty="0">
                <a:latin typeface="Calibri" panose="020F0502020204030204" pitchFamily="34" charset="0"/>
              </a:rPr>
              <a:t>], [volal sem], [získali </a:t>
            </a:r>
            <a:r>
              <a:rPr lang="cs-CZ" sz="2400" dirty="0" err="1">
                <a:latin typeface="Calibri" panose="020F0502020204030204" pitchFamily="34" charset="0"/>
              </a:rPr>
              <a:t>sme</a:t>
            </a:r>
            <a:r>
              <a:rPr lang="cs-CZ" sz="2400" dirty="0">
                <a:latin typeface="Calibri" panose="020F0502020204030204" pitchFamily="34" charset="0"/>
              </a:rPr>
              <a:t>]</a:t>
            </a:r>
          </a:p>
          <a:p>
            <a:pPr marL="285750" indent="-28575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 </a:t>
            </a:r>
            <a:r>
              <a:rPr lang="cs-CZ" sz="2400" dirty="0">
                <a:latin typeface="Calibri" panose="020F0502020204030204" pitchFamily="34" charset="0"/>
              </a:rPr>
              <a:t>souhlásky </a:t>
            </a:r>
            <a:r>
              <a:rPr lang="cs-CZ" sz="2400" i="1" dirty="0">
                <a:latin typeface="Calibri" panose="020F0502020204030204" pitchFamily="34" charset="0"/>
              </a:rPr>
              <a:t>j </a:t>
            </a:r>
            <a:r>
              <a:rPr lang="cs-CZ" sz="2400" dirty="0">
                <a:latin typeface="Calibri" panose="020F0502020204030204" pitchFamily="34" charset="0"/>
              </a:rPr>
              <a:t>se zachovává ve slovesných tvarech záporných (např. nejsem, nejsou, nejste) a tam, kde sloveso </a:t>
            </a:r>
            <a:r>
              <a:rPr lang="cs-CZ" sz="2400" i="1" dirty="0">
                <a:latin typeface="Calibri" panose="020F0502020204030204" pitchFamily="34" charset="0"/>
              </a:rPr>
              <a:t>být </a:t>
            </a:r>
            <a:r>
              <a:rPr lang="cs-CZ" sz="2400" dirty="0">
                <a:latin typeface="Calibri" panose="020F0502020204030204" pitchFamily="34" charset="0"/>
              </a:rPr>
              <a:t>plní funkci plnovýznamového slovesa (obvykle je na  něm ve větě větný přízvuk), např. Myslím, tedy </a:t>
            </a:r>
            <a:r>
              <a:rPr lang="cs-CZ" sz="2400" dirty="0" smtClean="0">
                <a:latin typeface="Calibri" panose="020F0502020204030204" pitchFamily="34" charset="0"/>
              </a:rPr>
              <a:t>jsem.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normativní výslovnosti se souhláska </a:t>
            </a:r>
            <a:r>
              <a:rPr lang="cs-CZ" sz="2400" i="1" dirty="0" smtClean="0">
                <a:latin typeface="Calibri" panose="020F0502020204030204" pitchFamily="34" charset="0"/>
              </a:rPr>
              <a:t>j </a:t>
            </a:r>
            <a:r>
              <a:rPr lang="cs-CZ" sz="2400" dirty="0" smtClean="0">
                <a:latin typeface="Calibri" panose="020F0502020204030204" pitchFamily="34" charset="0"/>
              </a:rPr>
              <a:t>zachovává na začátku slov, uvnitř slov a ve spojeních, které mají </a:t>
            </a:r>
            <a:r>
              <a:rPr lang="cs-CZ" sz="2400" dirty="0" smtClean="0">
                <a:latin typeface="Calibri" panose="020F0502020204030204" pitchFamily="34" charset="0"/>
              </a:rPr>
              <a:t>v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českých </a:t>
            </a:r>
            <a:r>
              <a:rPr lang="cs-CZ" sz="2400" dirty="0" smtClean="0">
                <a:latin typeface="Calibri" panose="020F0502020204030204" pitchFamily="34" charset="0"/>
              </a:rPr>
              <a:t>promluvách vysokou frekvenci výskytu</a:t>
            </a:r>
          </a:p>
          <a:p>
            <a:pPr marL="285750" indent="-285750" algn="just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364265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3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Proteze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vkládání souhlásky před vokál na začátku fonace; nejčastěji před vokál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nejčastější protetickou hláskou je </a:t>
            </a:r>
            <a:r>
              <a:rPr lang="cs-CZ" sz="2400" i="1" dirty="0" smtClean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voko</a:t>
            </a:r>
            <a:r>
              <a:rPr lang="cs-CZ" sz="2400" dirty="0" smtClean="0">
                <a:latin typeface="Calibri" panose="020F0502020204030204" pitchFamily="34" charset="0"/>
              </a:rPr>
              <a:t>]; [</a:t>
            </a:r>
            <a:r>
              <a:rPr lang="cs-CZ" sz="2400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někdy </a:t>
            </a:r>
            <a:r>
              <a:rPr lang="cs-CZ" sz="2400" i="1" dirty="0" smtClean="0">
                <a:latin typeface="Calibri" panose="020F0502020204030204" pitchFamily="34" charset="0"/>
              </a:rPr>
              <a:t>h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holomóc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někdy je základem expresivních výrazů – např. </a:t>
            </a:r>
            <a:r>
              <a:rPr lang="cs-CZ" sz="2400" dirty="0" err="1" smtClean="0">
                <a:latin typeface="Calibri" panose="020F0502020204030204" pitchFamily="34" charset="0"/>
              </a:rPr>
              <a:t>zvorat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Obměny výslovnosti fonémů v souvislé řeči</a:t>
            </a:r>
            <a:endParaRPr lang="cs-CZ" sz="2800" b="1" dirty="0">
              <a:latin typeface="Calibri" pitchFamily="34" charset="0"/>
            </a:endParaRP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 souvislé řeči dochází k vzájemnému ovlivňování, změnám, vypouštění nebo přidávání hlásek, k úpravám jejich znění apod.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objevují se v češtině spisovné i nespisovné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ve spisovné češtině stanovuje ortoepie jejich míru; </a:t>
            </a:r>
            <a:r>
              <a:rPr lang="cs-CZ" sz="2400" dirty="0" smtClean="0">
                <a:latin typeface="Calibri" pitchFamily="34" charset="0"/>
              </a:rPr>
              <a:t>v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itchFamily="34" charset="0"/>
              </a:rPr>
              <a:t>nespisovné </a:t>
            </a:r>
            <a:r>
              <a:rPr lang="cs-CZ" sz="2400" dirty="0" smtClean="0">
                <a:latin typeface="Calibri" pitchFamily="34" charset="0"/>
              </a:rPr>
              <a:t>ke změnám dochází více s narůstajícím tempem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pravidla spojování hlásek</a:t>
            </a: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4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Metateze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přeskupení hlásek nebo celých slabik ve slově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nejčastěji ve slovech přejatých, u nichž chybí opora v hláskovém skladu slov příbuzných [</a:t>
            </a:r>
            <a:r>
              <a:rPr lang="cs-CZ" sz="2400" dirty="0" err="1" smtClean="0">
                <a:latin typeface="Calibri" panose="020F0502020204030204" pitchFamily="34" charset="0"/>
              </a:rPr>
              <a:t>levorvér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cerel</a:t>
            </a:r>
            <a:r>
              <a:rPr lang="cs-CZ" sz="2400" dirty="0" smtClean="0">
                <a:latin typeface="Calibri" panose="020F0502020204030204" pitchFamily="34" charset="0"/>
              </a:rPr>
              <a:t>], [hedbáví], [</a:t>
            </a:r>
            <a:r>
              <a:rPr lang="cs-CZ" sz="2400" dirty="0" err="1" smtClean="0">
                <a:latin typeface="Calibri" panose="020F0502020204030204" pitchFamily="34" charset="0"/>
              </a:rPr>
              <a:t>žlička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cs-CZ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9592" y="764704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Synkopa</a:t>
            </a:r>
          </a:p>
          <a:p>
            <a:pPr marL="285750" indent="-285750"/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- vypuštění slabiky uvnitř slova, např. Brno noviny [</a:t>
            </a:r>
            <a:r>
              <a:rPr lang="cs-CZ" sz="2400" dirty="0" err="1" smtClean="0">
                <a:latin typeface="Calibri" panose="020F0502020204030204" pitchFamily="34" charset="0"/>
              </a:rPr>
              <a:t>brnoviny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764705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Apokopa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- zánik nepřízvučné koncové slabiky nebo hlásky </a:t>
            </a:r>
            <a:r>
              <a:rPr lang="cs-CZ" sz="2400" smtClean="0">
                <a:latin typeface="Calibri" panose="020F0502020204030204" pitchFamily="34" charset="0"/>
              </a:rPr>
              <a:t>na konci slova </a:t>
            </a:r>
            <a:r>
              <a:rPr lang="cs-CZ" sz="2400" dirty="0" smtClean="0">
                <a:latin typeface="Calibri" panose="020F0502020204030204" pitchFamily="34" charset="0"/>
              </a:rPr>
              <a:t>nashledanou → nashle; bezvadné → bezva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836712"/>
            <a:ext cx="756084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Obecná kritéria rozlišování změn</a:t>
            </a:r>
          </a:p>
          <a:p>
            <a:pPr marL="285750" indent="-285750"/>
            <a:endParaRPr lang="cs-CZ" sz="24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 současnosti (synchronní) x ve vývoji (diachronní)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spisovné [pana], [</a:t>
            </a:r>
            <a:r>
              <a:rPr lang="cs-CZ" sz="2400" dirty="0" err="1" smtClean="0">
                <a:latin typeface="Calibri" pitchFamily="34" charset="0"/>
              </a:rPr>
              <a:t>fčera</a:t>
            </a:r>
            <a:r>
              <a:rPr lang="cs-CZ" sz="2400" dirty="0" smtClean="0">
                <a:latin typeface="Calibri" pitchFamily="34" charset="0"/>
              </a:rPr>
              <a:t>] x nespisovné [</a:t>
            </a:r>
            <a:r>
              <a:rPr lang="cs-CZ" sz="2400" dirty="0" err="1" smtClean="0">
                <a:latin typeface="Calibri" pitchFamily="34" charset="0"/>
              </a:rPr>
              <a:t>trachtor</a:t>
            </a:r>
            <a:r>
              <a:rPr lang="cs-CZ" sz="2400" dirty="0" smtClean="0">
                <a:latin typeface="Calibri" pitchFamily="34" charset="0"/>
              </a:rPr>
              <a:t>] </a:t>
            </a:r>
          </a:p>
          <a:p>
            <a:pPr marL="285750" indent="-285750"/>
            <a:endParaRPr lang="cs-CZ" sz="2400" dirty="0" smtClean="0">
              <a:latin typeface="Calibri" pitchFamily="34" charset="0"/>
            </a:endParaRPr>
          </a:p>
          <a:p>
            <a:pPr marL="285750" indent="-285750"/>
            <a:r>
              <a:rPr lang="cs-CZ" sz="2400" u="sng" dirty="0" smtClean="0">
                <a:latin typeface="Calibri" pitchFamily="34" charset="0"/>
              </a:rPr>
              <a:t>Dle závaznosti: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obligatorní změny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fakultativní změny (např. výslovnost skupiny „</a:t>
            </a:r>
            <a:r>
              <a:rPr lang="cs-CZ" sz="2400" dirty="0" err="1" smtClean="0">
                <a:latin typeface="Calibri" pitchFamily="34" charset="0"/>
              </a:rPr>
              <a:t>sh</a:t>
            </a:r>
            <a:r>
              <a:rPr lang="cs-CZ" sz="2400" dirty="0" smtClean="0">
                <a:latin typeface="Calibri" pitchFamily="34" charset="0"/>
              </a:rPr>
              <a:t>“ nebo užití rázu)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změny sporadické (uskutečňují se pouze u několika slov, např. nespisovné [</a:t>
            </a:r>
            <a:r>
              <a:rPr lang="cs-CZ" sz="2400" dirty="0" err="1" smtClean="0">
                <a:latin typeface="Calibri" pitchFamily="34" charset="0"/>
              </a:rPr>
              <a:t>štiři</a:t>
            </a:r>
            <a:r>
              <a:rPr lang="cs-CZ" sz="2400" dirty="0" smtClean="0">
                <a:latin typeface="Calibri" pitchFamily="34" charset="0"/>
              </a:rPr>
              <a:t>])</a:t>
            </a:r>
          </a:p>
          <a:p>
            <a:pPr marL="285750" indent="-285750"/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052736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u="sng" dirty="0" smtClean="0">
                <a:latin typeface="Calibri" pitchFamily="34" charset="0"/>
              </a:rPr>
              <a:t>Dle blízkosti hlásek:</a:t>
            </a:r>
          </a:p>
          <a:p>
            <a:pPr marL="285750" indent="-285750"/>
            <a:endParaRPr lang="cs-CZ" sz="2400" u="sng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tautosylabické</a:t>
            </a:r>
            <a:r>
              <a:rPr lang="cs-CZ" sz="2400" dirty="0" smtClean="0">
                <a:latin typeface="Calibri" pitchFamily="34" charset="0"/>
              </a:rPr>
              <a:t> (hlásky, které jsou součástí jedné slabiky) x </a:t>
            </a:r>
            <a:r>
              <a:rPr lang="cs-CZ" sz="2400" b="1" dirty="0" smtClean="0">
                <a:latin typeface="Calibri" pitchFamily="34" charset="0"/>
              </a:rPr>
              <a:t>heterosylabické</a:t>
            </a:r>
            <a:r>
              <a:rPr lang="cs-CZ" sz="2400" dirty="0" smtClean="0">
                <a:latin typeface="Calibri" pitchFamily="34" charset="0"/>
              </a:rPr>
              <a:t> (hlásky různoslabičné)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kombinatorní</a:t>
            </a:r>
            <a:r>
              <a:rPr lang="cs-CZ" sz="2400" dirty="0" smtClean="0">
                <a:latin typeface="Calibri" pitchFamily="34" charset="0"/>
              </a:rPr>
              <a:t> (stojí-li vedle sebe určité hlásky, jejich kombinace vyvolává určitou změnu, např. [z babičkou]) x </a:t>
            </a:r>
            <a:r>
              <a:rPr lang="cs-CZ" sz="2400" b="1" dirty="0" smtClean="0">
                <a:latin typeface="Calibri" pitchFamily="34" charset="0"/>
              </a:rPr>
              <a:t>poziční</a:t>
            </a:r>
            <a:r>
              <a:rPr lang="cs-CZ" sz="2400" dirty="0" smtClean="0">
                <a:latin typeface="Calibri" pitchFamily="34" charset="0"/>
              </a:rPr>
              <a:t> (např. neutralizace znělosti na konci slova [let])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kontaktní</a:t>
            </a:r>
            <a:r>
              <a:rPr lang="cs-CZ" sz="2400" dirty="0" smtClean="0">
                <a:latin typeface="Calibri" pitchFamily="34" charset="0"/>
              </a:rPr>
              <a:t> (hlásky stojící bezprostředně vedle sebe se sbližují) x </a:t>
            </a:r>
            <a:r>
              <a:rPr lang="cs-CZ" sz="2400" b="1" dirty="0" err="1" smtClean="0">
                <a:latin typeface="Calibri" pitchFamily="34" charset="0"/>
              </a:rPr>
              <a:t>distantní</a:t>
            </a:r>
            <a:r>
              <a:rPr lang="cs-CZ" sz="2400" dirty="0" smtClean="0">
                <a:latin typeface="Calibri" pitchFamily="34" charset="0"/>
              </a:rPr>
              <a:t> (změny vzdálené, např. nespisovné [pomoranč])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Asimilace (x disimilace)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 x disimilace (oddálení výslovnosti)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</a:t>
            </a:r>
            <a:r>
              <a:rPr lang="cs-CZ" sz="2400" dirty="0" smtClean="0">
                <a:latin typeface="Calibri" panose="020F0502020204030204" pitchFamily="34" charset="0"/>
              </a:rPr>
              <a:t>s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 – [dřít]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 – [</a:t>
            </a:r>
            <a:r>
              <a:rPr lang="cs-CZ" sz="2400" dirty="0" err="1" smtClean="0">
                <a:latin typeface="Calibri" panose="020F0502020204030204" pitchFamily="34" charset="0"/>
              </a:rPr>
              <a:t>zhoda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Spojení s předložkami s, se, přes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ředložka </a:t>
            </a:r>
            <a:r>
              <a:rPr lang="cs-CZ" sz="2400" i="1" dirty="0" smtClean="0">
                <a:latin typeface="Calibri" panose="020F0502020204030204" pitchFamily="34" charset="0"/>
              </a:rPr>
              <a:t>s, </a:t>
            </a:r>
            <a:r>
              <a:rPr lang="cs-CZ" sz="2400" dirty="0" smtClean="0">
                <a:latin typeface="Calibri" panose="020F0502020204030204" pitchFamily="34" charset="0"/>
              </a:rPr>
              <a:t>pokud se jí užívá s 2. pádem, chová se obvykle, jako by bylo psáno </a:t>
            </a:r>
            <a:r>
              <a:rPr lang="cs-CZ" sz="2400" i="1" dirty="0" smtClean="0">
                <a:latin typeface="Calibri" panose="020F0502020204030204" pitchFamily="34" charset="0"/>
              </a:rPr>
              <a:t>z</a:t>
            </a:r>
            <a:r>
              <a:rPr lang="cs-CZ" sz="2400" dirty="0">
                <a:latin typeface="Calibri" panose="020F0502020204030204" pitchFamily="34" charset="0"/>
              </a:rPr>
              <a:t>, např. </a:t>
            </a:r>
            <a:r>
              <a:rPr lang="cs-CZ" sz="2400" dirty="0" smtClean="0">
                <a:latin typeface="Calibri" panose="020F0502020204030204" pitchFamily="34" charset="0"/>
              </a:rPr>
              <a:t>[z mostu] , [z </a:t>
            </a:r>
            <a:r>
              <a:rPr lang="cs-CZ" sz="2400" dirty="0" err="1" smtClean="0">
                <a:latin typeface="Calibri" panose="020F0502020204030204" pitchFamily="34" charset="0"/>
              </a:rPr>
              <a:t>vježe</a:t>
            </a:r>
            <a:r>
              <a:rPr lang="cs-CZ" sz="2400" dirty="0" smtClean="0">
                <a:latin typeface="Calibri" panose="020F0502020204030204" pitchFamily="34" charset="0"/>
              </a:rPr>
              <a:t>]; </a:t>
            </a:r>
            <a:r>
              <a:rPr lang="cs-CZ" sz="2400" dirty="0" smtClean="0">
                <a:latin typeface="Calibri" panose="020F0502020204030204" pitchFamily="34" charset="0"/>
              </a:rPr>
              <a:t>jen pokud chce mluvčí jednoznačně vyjádřit pohyb dolů, vyslovuje se [s]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vokalizovaná podoba předložky s, tj. se, ve spojení se 7. pádem má vždy podobu neznělou, např. </a:t>
            </a:r>
            <a:r>
              <a:rPr lang="cs-CZ" sz="2400" i="1" u="sng" dirty="0" smtClean="0">
                <a:latin typeface="Calibri" panose="020F0502020204030204" pitchFamily="34" charset="0"/>
              </a:rPr>
              <a:t>se</a:t>
            </a:r>
            <a:r>
              <a:rPr lang="cs-CZ" sz="2400" i="1" dirty="0" smtClean="0">
                <a:latin typeface="Calibri" panose="020F0502020204030204" pitchFamily="34" charset="0"/>
              </a:rPr>
              <a:t> zdravým rozumem, </a:t>
            </a:r>
            <a:r>
              <a:rPr lang="cs-CZ" sz="2400" i="1" u="sng" dirty="0" smtClean="0">
                <a:latin typeface="Calibri" panose="020F0502020204030204" pitchFamily="34" charset="0"/>
              </a:rPr>
              <a:t>se</a:t>
            </a:r>
            <a:r>
              <a:rPr lang="cs-CZ" sz="2400" i="1" dirty="0" smtClean="0">
                <a:latin typeface="Calibri" panose="020F0502020204030204" pitchFamily="34" charset="0"/>
              </a:rPr>
              <a:t> sestrou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předložka </a:t>
            </a:r>
            <a:r>
              <a:rPr lang="cs-CZ" sz="2400" i="1" dirty="0" smtClean="0">
                <a:latin typeface="Calibri" panose="020F0502020204030204" pitchFamily="34" charset="0"/>
              </a:rPr>
              <a:t>přes </a:t>
            </a:r>
            <a:r>
              <a:rPr lang="cs-CZ" sz="2400" dirty="0" smtClean="0">
                <a:latin typeface="Calibri" panose="020F0502020204030204" pitchFamily="34" charset="0"/>
              </a:rPr>
              <a:t>se chová tak, jako by na konci bylo psané </a:t>
            </a:r>
            <a:r>
              <a:rPr lang="cs-CZ" sz="2400" i="1" dirty="0" smtClean="0">
                <a:latin typeface="Calibri" panose="020F0502020204030204" pitchFamily="34" charset="0"/>
              </a:rPr>
              <a:t>z</a:t>
            </a:r>
            <a:r>
              <a:rPr lang="cs-CZ" sz="2400" dirty="0" smtClean="0">
                <a:latin typeface="Calibri" panose="020F0502020204030204" pitchFamily="34" charset="0"/>
              </a:rPr>
              <a:t>, např. spojení </a:t>
            </a:r>
            <a:r>
              <a:rPr lang="cs-CZ" sz="2400" i="1" dirty="0" smtClean="0">
                <a:latin typeface="Calibri" panose="020F0502020204030204" pitchFamily="34" charset="0"/>
              </a:rPr>
              <a:t>přes náves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přez</a:t>
            </a:r>
            <a:r>
              <a:rPr lang="cs-CZ" sz="2400" dirty="0" smtClean="0">
                <a:latin typeface="Calibri" panose="020F0502020204030204" pitchFamily="34" charset="0"/>
              </a:rPr>
              <a:t> náves]; pouze před souhláskami neznělými a před pauzou podléhá spodobě znělosti a je neznělá, např. </a:t>
            </a:r>
            <a:r>
              <a:rPr lang="cs-CZ" sz="2400" i="1" dirty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přes kopec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z</a:t>
            </a:r>
            <a:r>
              <a:rPr lang="cs-CZ" sz="2400" dirty="0" smtClean="0">
                <a:latin typeface="Calibri" panose="020F0502020204030204" pitchFamily="34" charset="0"/>
              </a:rPr>
              <a:t>nělá je ve vokalizované podobě [</a:t>
            </a:r>
            <a:r>
              <a:rPr lang="cs-CZ" sz="2400" dirty="0" err="1" smtClean="0">
                <a:latin typeface="Calibri" panose="020F0502020204030204" pitchFamily="34" charset="0"/>
              </a:rPr>
              <a:t>přeze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fšecko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Slova typu </a:t>
            </a:r>
            <a:r>
              <a:rPr lang="cs-CZ" sz="2400" b="1" i="1" dirty="0" smtClean="0">
                <a:latin typeface="Calibri" panose="020F0502020204030204" pitchFamily="34" charset="0"/>
              </a:rPr>
              <a:t>kresba, prosba modlitba, svatba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zde dochází ke spodobě znělosti, </a:t>
            </a:r>
            <a:r>
              <a:rPr lang="cs-CZ" sz="2400" dirty="0">
                <a:latin typeface="Calibri" panose="020F0502020204030204" pitchFamily="34" charset="0"/>
              </a:rPr>
              <a:t>vyslovuje se </a:t>
            </a:r>
            <a:r>
              <a:rPr lang="cs-CZ" sz="2400" dirty="0" smtClean="0">
                <a:latin typeface="Calibri" panose="020F0502020204030204" pitchFamily="34" charset="0"/>
              </a:rPr>
              <a:t>[</a:t>
            </a:r>
            <a:r>
              <a:rPr lang="cs-CZ" sz="2400" dirty="0" err="1" smtClean="0">
                <a:latin typeface="Calibri" panose="020F0502020204030204" pitchFamily="34" charset="0"/>
              </a:rPr>
              <a:t>krezba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prozba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modlidba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svadba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2. pádě mn. č., kde se mezi původně znělou a neznělou souhláskou objevuje samohláska </a:t>
            </a:r>
            <a:r>
              <a:rPr lang="cs-CZ" sz="2400" i="1" dirty="0" smtClean="0">
                <a:latin typeface="Calibri" panose="020F0502020204030204" pitchFamily="34" charset="0"/>
              </a:rPr>
              <a:t>e</a:t>
            </a:r>
            <a:r>
              <a:rPr lang="cs-CZ" sz="2400" dirty="0" smtClean="0">
                <a:latin typeface="Calibri" panose="020F0502020204030204" pitchFamily="34" charset="0"/>
              </a:rPr>
              <a:t>, je základní normativní výslovnost znělá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stylistická diferenciace znělé a neznělé výslovnostní varianty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7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artikulace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asimilace místa artikulace – ve spisovné řeči poziční varianty </a:t>
            </a:r>
            <a:r>
              <a:rPr lang="cs-CZ" sz="2400" i="1" dirty="0" smtClean="0">
                <a:latin typeface="Calibri" panose="020F0502020204030204" pitchFamily="34" charset="0"/>
                <a:cs typeface="Times New Roman"/>
              </a:rPr>
              <a:t>ɱ, ŋ; v 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nespisovné řeči např. </a:t>
            </a:r>
            <a:r>
              <a:rPr lang="cs-CZ" sz="2400" dirty="0" smtClean="0">
                <a:latin typeface="Calibri" panose="020F0502020204030204" pitchFamily="34" charset="0"/>
              </a:rPr>
              <a:t>[</a:t>
            </a:r>
            <a:r>
              <a:rPr lang="cs-CZ" sz="2400" dirty="0" err="1" smtClean="0">
                <a:latin typeface="Calibri" panose="020F0502020204030204" pitchFamily="34" charset="0"/>
              </a:rPr>
              <a:t>heščí</a:t>
            </a:r>
            <a:r>
              <a:rPr lang="cs-CZ" sz="2400" dirty="0" smtClean="0">
                <a:latin typeface="Calibri" panose="020F0502020204030204" pitchFamily="34" charset="0"/>
              </a:rPr>
              <a:t>] – přiblížení přední zubodásňové hlásky hlásce zadní zubodásňové; nebo [</a:t>
            </a:r>
            <a:r>
              <a:rPr lang="cs-CZ" sz="2400" dirty="0" err="1" smtClean="0">
                <a:latin typeface="Calibri" panose="020F0502020204030204" pitchFamily="34" charset="0"/>
              </a:rPr>
              <a:t>pámbu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asimilace způsobu artikulace – namísto hlásky závěrové a hlásky úžinové se vysloví jedna polozávěrová, např. [</a:t>
            </a:r>
            <a:r>
              <a:rPr lang="cs-CZ" sz="2400" dirty="0" err="1" smtClean="0">
                <a:latin typeface="Calibri" panose="020F0502020204030204" pitchFamily="34" charset="0"/>
              </a:rPr>
              <a:t>děcký</a:t>
            </a:r>
            <a:r>
              <a:rPr lang="cs-CZ" sz="2400" dirty="0" smtClean="0">
                <a:latin typeface="Calibri" panose="020F0502020204030204" pitchFamily="34" charset="0"/>
              </a:rPr>
              <a:t>]; [</a:t>
            </a:r>
            <a:r>
              <a:rPr lang="cs-CZ" sz="2400" dirty="0" err="1" smtClean="0">
                <a:latin typeface="Calibri" panose="020F0502020204030204" pitchFamily="34" charset="0"/>
              </a:rPr>
              <a:t>vječí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548680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000" dirty="0" smtClean="0">
                <a:latin typeface="Calibri" panose="020F0502020204030204" pitchFamily="34" charset="0"/>
              </a:rPr>
              <a:t>	</a:t>
            </a:r>
            <a:r>
              <a:rPr lang="cs-CZ" sz="2000" u="sng" dirty="0" smtClean="0">
                <a:latin typeface="Calibri" panose="020F0502020204030204" pitchFamily="34" charset="0"/>
              </a:rPr>
              <a:t>Akomodace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sz="20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 ovlivnění hlásek různého druhu (navzájem na sebe působí K a V) x asimilace v užším smyslu (ovlivnění hlásek stejného druhu KK, VV)</a:t>
            </a: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u="sng" dirty="0" smtClean="0">
                <a:latin typeface="Calibri" panose="020F0502020204030204" pitchFamily="34" charset="0"/>
              </a:rPr>
              <a:t>Např.: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b="1" dirty="0" smtClean="0">
                <a:latin typeface="Calibri" panose="020F0502020204030204" pitchFamily="34" charset="0"/>
              </a:rPr>
              <a:t>palatalizace </a:t>
            </a:r>
            <a:r>
              <a:rPr lang="cs-CZ" sz="2000" dirty="0" smtClean="0">
                <a:latin typeface="Calibri" panose="020F0502020204030204" pitchFamily="34" charset="0"/>
              </a:rPr>
              <a:t>– výslovnost v sousedství předních vokálů, posouvá artikulaci konsonantu, zejména v nedbalé výslovnosti, např. [</a:t>
            </a:r>
            <a:r>
              <a:rPr lang="cs-CZ" sz="2000" dirty="0" err="1" smtClean="0">
                <a:latin typeface="Calibri" panose="020F0502020204030204" pitchFamily="34" charset="0"/>
              </a:rPr>
              <a:t>triki</a:t>
            </a:r>
            <a:r>
              <a:rPr lang="cs-CZ" sz="2000" dirty="0" smtClean="0">
                <a:latin typeface="Calibri" panose="020F0502020204030204" pitchFamily="34" charset="0"/>
              </a:rPr>
              <a:t>] </a:t>
            </a:r>
          </a:p>
          <a:p>
            <a:pPr>
              <a:buFontTx/>
              <a:buChar char="-"/>
            </a:pPr>
            <a:r>
              <a:rPr lang="cs-CZ" sz="2000" b="1" dirty="0" smtClean="0">
                <a:latin typeface="Calibri" panose="020F0502020204030204" pitchFamily="34" charset="0"/>
              </a:rPr>
              <a:t> asibilace</a:t>
            </a:r>
            <a:r>
              <a:rPr lang="cs-CZ" sz="2000" dirty="0" smtClean="0">
                <a:latin typeface="Calibri" panose="020F0502020204030204" pitchFamily="34" charset="0"/>
              </a:rPr>
              <a:t> – sykavkový šum, záležitost zejména slezských nářečí [</a:t>
            </a:r>
            <a:r>
              <a:rPr lang="cs-CZ" sz="2000" i="1" dirty="0" err="1" smtClean="0">
                <a:latin typeface="Calibri" panose="020F0502020204030204" pitchFamily="34" charset="0"/>
                <a:cs typeface="Times New Roman"/>
              </a:rPr>
              <a:t>ʒeťi</a:t>
            </a:r>
            <a:r>
              <a:rPr lang="cs-CZ" sz="2000" dirty="0" smtClean="0">
                <a:latin typeface="Calibri" panose="020F0502020204030204" pitchFamily="34" charset="0"/>
              </a:rPr>
              <a:t>] </a:t>
            </a:r>
          </a:p>
          <a:p>
            <a:pPr>
              <a:buFontTx/>
              <a:buChar char="-"/>
            </a:pPr>
            <a:r>
              <a:rPr lang="cs-CZ" sz="2000" b="1" dirty="0" smtClean="0">
                <a:latin typeface="Calibri" panose="020F0502020204030204" pitchFamily="34" charset="0"/>
              </a:rPr>
              <a:t> intervokalické oslabování </a:t>
            </a:r>
            <a:r>
              <a:rPr lang="cs-CZ" sz="2000" dirty="0" smtClean="0">
                <a:latin typeface="Calibri" panose="020F0502020204030204" pitchFamily="34" charset="0"/>
              </a:rPr>
              <a:t>– mezi dvěma vokály se určité konsonanty ztrácejí (h,j,v,l), je to záležitost nářečí nebo nespisovné výslovnosti (např. [</a:t>
            </a:r>
            <a:r>
              <a:rPr lang="cs-CZ" sz="2000" dirty="0" err="1" smtClean="0">
                <a:latin typeface="Calibri" panose="020F0502020204030204" pitchFamily="34" charset="0"/>
                <a:cs typeface="Times New Roman"/>
              </a:rPr>
              <a:t>lajce</a:t>
            </a:r>
            <a:r>
              <a:rPr lang="cs-CZ" sz="2000" dirty="0" smtClean="0">
                <a:latin typeface="Calibri" panose="020F0502020204030204" pitchFamily="34" charset="0"/>
              </a:rPr>
              <a:t>])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b="1" dirty="0" smtClean="0">
                <a:latin typeface="Calibri" panose="020F0502020204030204" pitchFamily="34" charset="0"/>
              </a:rPr>
              <a:t>změna výslovnosti neznělých souhlásek na znělé </a:t>
            </a:r>
            <a:r>
              <a:rPr lang="cs-CZ" sz="2000" dirty="0" smtClean="0">
                <a:latin typeface="Calibri" panose="020F0502020204030204" pitchFamily="34" charset="0"/>
              </a:rPr>
              <a:t>mezi samohláskami [</a:t>
            </a:r>
            <a:r>
              <a:rPr lang="cs-CZ" sz="2000" dirty="0" err="1" smtClean="0">
                <a:latin typeface="Calibri" panose="020F0502020204030204" pitchFamily="34" charset="0"/>
                <a:cs typeface="Times New Roman"/>
              </a:rPr>
              <a:t>dedektifka</a:t>
            </a:r>
            <a:r>
              <a:rPr lang="cs-CZ" sz="2000" dirty="0" smtClean="0">
                <a:latin typeface="Calibri" panose="020F0502020204030204" pitchFamily="34" charset="0"/>
              </a:rPr>
              <a:t>]; [</a:t>
            </a:r>
            <a:r>
              <a:rPr lang="cs-CZ" sz="2000" dirty="0" err="1" smtClean="0">
                <a:latin typeface="Calibri" panose="020F0502020204030204" pitchFamily="34" charset="0"/>
                <a:cs typeface="Times New Roman"/>
              </a:rPr>
              <a:t>plagát</a:t>
            </a:r>
            <a:r>
              <a:rPr lang="cs-CZ" sz="2000" dirty="0" smtClean="0">
                <a:latin typeface="Calibri" panose="020F0502020204030204" pitchFamily="34" charset="0"/>
              </a:rPr>
              <a:t>] </a:t>
            </a: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</TotalTime>
  <Words>1008</Words>
  <Application>Microsoft Office PowerPoint</Application>
  <PresentationFormat>Předvádění na obrazovce (4:3)</PresentationFormat>
  <Paragraphs>136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668</cp:revision>
  <dcterms:created xsi:type="dcterms:W3CDTF">2013-04-13T14:50:58Z</dcterms:created>
  <dcterms:modified xsi:type="dcterms:W3CDTF">2014-11-19T15:03:57Z</dcterms:modified>
</cp:coreProperties>
</file>