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7" r:id="rId2"/>
    <p:sldId id="398"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8" r:id="rId54"/>
    <p:sldId id="279" r:id="rId55"/>
    <p:sldId id="280" r:id="rId56"/>
    <p:sldId id="281" r:id="rId57"/>
    <p:sldId id="347" r:id="rId58"/>
    <p:sldId id="344" r:id="rId59"/>
    <p:sldId id="345" r:id="rId60"/>
    <p:sldId id="346" r:id="rId61"/>
    <p:sldId id="282" r:id="rId62"/>
    <p:sldId id="283" r:id="rId63"/>
    <p:sldId id="371" r:id="rId64"/>
    <p:sldId id="372" r:id="rId65"/>
    <p:sldId id="366" r:id="rId66"/>
    <p:sldId id="284" r:id="rId67"/>
    <p:sldId id="363" r:id="rId68"/>
    <p:sldId id="364" r:id="rId69"/>
    <p:sldId id="285" r:id="rId70"/>
    <p:sldId id="365" r:id="rId71"/>
    <p:sldId id="367" r:id="rId72"/>
    <p:sldId id="368" r:id="rId73"/>
    <p:sldId id="369" r:id="rId74"/>
    <p:sldId id="370" r:id="rId75"/>
    <p:sldId id="437"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55" r:id="rId94"/>
    <p:sldId id="456" r:id="rId95"/>
    <p:sldId id="457" r:id="rId96"/>
    <p:sldId id="458" r:id="rId97"/>
    <p:sldId id="459" r:id="rId98"/>
    <p:sldId id="460" r:id="rId99"/>
    <p:sldId id="461" r:id="rId100"/>
    <p:sldId id="462" r:id="rId101"/>
    <p:sldId id="463" r:id="rId102"/>
    <p:sldId id="464" r:id="rId103"/>
    <p:sldId id="465" r:id="rId104"/>
    <p:sldId id="466" r:id="rId105"/>
    <p:sldId id="467" r:id="rId106"/>
    <p:sldId id="468" r:id="rId107"/>
    <p:sldId id="469" r:id="rId108"/>
    <p:sldId id="470" r:id="rId109"/>
    <p:sldId id="471" r:id="rId110"/>
    <p:sldId id="472" r:id="rId111"/>
    <p:sldId id="473" r:id="rId112"/>
    <p:sldId id="474" r:id="rId113"/>
    <p:sldId id="475" r:id="rId114"/>
    <p:sldId id="476" r:id="rId115"/>
    <p:sldId id="477" r:id="rId116"/>
    <p:sldId id="478" r:id="rId117"/>
    <p:sldId id="479" r:id="rId118"/>
    <p:sldId id="480" r:id="rId119"/>
    <p:sldId id="481" r:id="rId120"/>
    <p:sldId id="482" r:id="rId121"/>
    <p:sldId id="483" r:id="rId122"/>
    <p:sldId id="484" r:id="rId123"/>
    <p:sldId id="485" r:id="rId124"/>
    <p:sldId id="486" r:id="rId125"/>
    <p:sldId id="487" r:id="rId126"/>
    <p:sldId id="488" r:id="rId127"/>
    <p:sldId id="489" r:id="rId128"/>
    <p:sldId id="490" r:id="rId129"/>
    <p:sldId id="491" r:id="rId130"/>
    <p:sldId id="492" r:id="rId131"/>
    <p:sldId id="493" r:id="rId132"/>
    <p:sldId id="494" r:id="rId133"/>
    <p:sldId id="495" r:id="rId134"/>
    <p:sldId id="496" r:id="rId135"/>
    <p:sldId id="497" r:id="rId136"/>
    <p:sldId id="498" r:id="rId137"/>
    <p:sldId id="499" r:id="rId138"/>
    <p:sldId id="500" r:id="rId139"/>
    <p:sldId id="501" r:id="rId140"/>
    <p:sldId id="502" r:id="rId141"/>
    <p:sldId id="503" r:id="rId142"/>
    <p:sldId id="504" r:id="rId143"/>
    <p:sldId id="505" r:id="rId144"/>
    <p:sldId id="506" r:id="rId145"/>
    <p:sldId id="507" r:id="rId146"/>
    <p:sldId id="508" r:id="rId147"/>
    <p:sldId id="509" r:id="rId148"/>
    <p:sldId id="510" r:id="rId149"/>
    <p:sldId id="511" r:id="rId1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68" d="100"/>
          <a:sy n="68" d="100"/>
        </p:scale>
        <p:origin x="16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08582CE5-D3DE-4028-9490-5CC9BC5DE969}" type="datetimeFigureOut">
              <a:rPr lang="cs-CZ" smtClean="0"/>
              <a:t>23.12.2016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8582CE5-D3DE-4028-9490-5CC9BC5DE969}" type="datetimeFigureOut">
              <a:rPr lang="cs-CZ" smtClean="0"/>
              <a:t>23.12.2016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8582CE5-D3DE-4028-9490-5CC9BC5DE969}" type="datetimeFigureOut">
              <a:rPr lang="cs-CZ" smtClean="0"/>
              <a:t>23.12.2016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8582CE5-D3DE-4028-9490-5CC9BC5DE969}" type="datetimeFigureOut">
              <a:rPr lang="cs-CZ" smtClean="0"/>
              <a:t>23.12.2016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08582CE5-D3DE-4028-9490-5CC9BC5DE969}" type="datetimeFigureOut">
              <a:rPr lang="cs-CZ" smtClean="0"/>
              <a:t>23.12.2016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8582CE5-D3DE-4028-9490-5CC9BC5DE969}" type="datetimeFigureOut">
              <a:rPr lang="cs-CZ" smtClean="0"/>
              <a:t>23.12.2016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8582CE5-D3DE-4028-9490-5CC9BC5DE969}" type="datetimeFigureOut">
              <a:rPr lang="cs-CZ" smtClean="0"/>
              <a:t>23.12.2016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08582CE5-D3DE-4028-9490-5CC9BC5DE969}" type="datetimeFigureOut">
              <a:rPr lang="cs-CZ" smtClean="0"/>
              <a:t>23.12.2016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8582CE5-D3DE-4028-9490-5CC9BC5DE969}" type="datetimeFigureOut">
              <a:rPr lang="cs-CZ" smtClean="0"/>
              <a:t>23.12.2016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08582CE5-D3DE-4028-9490-5CC9BC5DE969}" type="datetimeFigureOut">
              <a:rPr lang="cs-CZ" smtClean="0"/>
              <a:t>23.12.2016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08582CE5-D3DE-4028-9490-5CC9BC5DE969}" type="datetimeFigureOut">
              <a:rPr lang="cs-CZ" smtClean="0"/>
              <a:t>23.12.2016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262AAB-B77A-4D0F-8AB4-D2512E014D82}"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82CE5-D3DE-4028-9490-5CC9BC5DE969}" type="datetimeFigureOut">
              <a:rPr lang="cs-CZ" smtClean="0"/>
              <a:t>23.12.2016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62AAB-B77A-4D0F-8AB4-D2512E014D82}"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28596" y="857232"/>
            <a:ext cx="8229600" cy="2000264"/>
          </a:xfrm>
        </p:spPr>
        <p:txBody>
          <a:bodyPr>
            <a:normAutofit fontScale="90000"/>
          </a:bodyPr>
          <a:lstStyle/>
          <a:p>
            <a:r>
              <a:rPr lang="cs-CZ" b="1" dirty="0">
                <a:solidFill>
                  <a:srgbClr val="C00000"/>
                </a:solidFill>
              </a:rPr>
              <a:t>Úvod do studia literatury  </a:t>
            </a:r>
            <a:br>
              <a:rPr lang="cs-CZ" b="1" dirty="0">
                <a:solidFill>
                  <a:srgbClr val="C00000"/>
                </a:solidFill>
              </a:rPr>
            </a:br>
            <a:r>
              <a:rPr lang="cs-CZ" b="1" dirty="0">
                <a:solidFill>
                  <a:srgbClr val="C00000"/>
                </a:solidFill>
              </a:rPr>
              <a:t>a literární vědy</a:t>
            </a:r>
            <a:br>
              <a:rPr lang="cs-CZ" dirty="0">
                <a:solidFill>
                  <a:srgbClr val="C00000"/>
                </a:solidFill>
              </a:rPr>
            </a:br>
            <a:endParaRPr lang="cs-CZ" dirty="0">
              <a:solidFill>
                <a:srgbClr val="C00000"/>
              </a:solidFill>
            </a:endParaRPr>
          </a:p>
        </p:txBody>
      </p:sp>
      <p:sp>
        <p:nvSpPr>
          <p:cNvPr id="5" name="Zástupný symbol pro obsah 4"/>
          <p:cNvSpPr>
            <a:spLocks noGrp="1"/>
          </p:cNvSpPr>
          <p:nvPr>
            <p:ph idx="1"/>
          </p:nvPr>
        </p:nvSpPr>
        <p:spPr>
          <a:xfrm>
            <a:off x="457200" y="2857496"/>
            <a:ext cx="8229600" cy="3467104"/>
          </a:xfrm>
        </p:spPr>
        <p:txBody>
          <a:bodyPr>
            <a:normAutofit fontScale="85000" lnSpcReduction="20000"/>
          </a:bodyPr>
          <a:lstStyle/>
          <a:p>
            <a:pPr algn="ctr"/>
            <a:endParaRPr lang="cs-CZ" dirty="0">
              <a:solidFill>
                <a:srgbClr val="C00000"/>
              </a:solidFill>
              <a:latin typeface="+mj-lt"/>
            </a:endParaRPr>
          </a:p>
          <a:p>
            <a:endParaRPr lang="cs-CZ" dirty="0">
              <a:solidFill>
                <a:srgbClr val="C00000"/>
              </a:solidFill>
              <a:latin typeface="+mj-lt"/>
            </a:endParaRPr>
          </a:p>
          <a:p>
            <a:endParaRPr lang="cs-CZ" dirty="0">
              <a:solidFill>
                <a:srgbClr val="C00000"/>
              </a:solidFill>
              <a:latin typeface="+mj-lt"/>
            </a:endParaRPr>
          </a:p>
          <a:p>
            <a:endParaRPr lang="cs-CZ" dirty="0">
              <a:solidFill>
                <a:srgbClr val="C00000"/>
              </a:solidFill>
              <a:latin typeface="+mj-lt"/>
            </a:endParaRPr>
          </a:p>
          <a:p>
            <a:endParaRPr lang="cs-CZ" dirty="0">
              <a:solidFill>
                <a:srgbClr val="C00000"/>
              </a:solidFill>
              <a:latin typeface="+mj-lt"/>
            </a:endParaRPr>
          </a:p>
          <a:p>
            <a:endParaRPr lang="cs-CZ" dirty="0">
              <a:solidFill>
                <a:srgbClr val="C00000"/>
              </a:solidFill>
              <a:latin typeface="+mj-lt"/>
            </a:endParaRPr>
          </a:p>
          <a:p>
            <a:pPr algn="r">
              <a:buNone/>
            </a:pPr>
            <a:r>
              <a:rPr lang="cs-CZ" dirty="0">
                <a:solidFill>
                  <a:srgbClr val="C00000"/>
                </a:solidFill>
                <a:latin typeface="+mj-lt"/>
              </a:rPr>
              <a:t>PhDr. Ondřej Sládek, </a:t>
            </a:r>
            <a:r>
              <a:rPr lang="cs-CZ" dirty="0" err="1">
                <a:solidFill>
                  <a:srgbClr val="C00000"/>
                </a:solidFill>
                <a:latin typeface="+mj-lt"/>
              </a:rPr>
              <a:t>Ph.D</a:t>
            </a:r>
            <a:r>
              <a:rPr lang="cs-CZ" dirty="0">
                <a:solidFill>
                  <a:srgbClr val="C00000"/>
                </a:solidFill>
                <a:latin typeface="+mj-lt"/>
              </a:rPr>
              <a:t>.</a:t>
            </a:r>
          </a:p>
          <a:p>
            <a:pPr algn="r">
              <a:buNone/>
            </a:pPr>
            <a:r>
              <a:rPr lang="cs-CZ" dirty="0" err="1">
                <a:solidFill>
                  <a:srgbClr val="C00000"/>
                </a:solidFill>
                <a:latin typeface="+mj-lt"/>
              </a:rPr>
              <a:t>PdF</a:t>
            </a:r>
            <a:r>
              <a:rPr lang="cs-CZ">
                <a:solidFill>
                  <a:srgbClr val="C00000"/>
                </a:solidFill>
                <a:latin typeface="+mj-lt"/>
              </a:rPr>
              <a:t> MU, Podzim </a:t>
            </a:r>
            <a:r>
              <a:rPr lang="cs-CZ" dirty="0">
                <a:solidFill>
                  <a:srgbClr val="C00000"/>
                </a:solidFill>
                <a:latin typeface="+mj-lt"/>
              </a:rPr>
              <a:t>2016</a:t>
            </a:r>
            <a:endParaRPr lang="cs-CZ" dirty="0">
              <a:latin typeface="+mj-lt"/>
            </a:endParaRPr>
          </a:p>
        </p:txBody>
      </p:sp>
    </p:spTree>
    <p:extLst>
      <p:ext uri="{BB962C8B-B14F-4D97-AF65-F5344CB8AC3E}">
        <p14:creationId xmlns:p14="http://schemas.microsoft.com/office/powerpoint/2010/main" val="309530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Zdroje:</a:t>
            </a:r>
          </a:p>
        </p:txBody>
      </p:sp>
      <p:sp>
        <p:nvSpPr>
          <p:cNvPr id="3" name="Zástupný symbol pro obsah 2"/>
          <p:cNvSpPr>
            <a:spLocks noGrp="1"/>
          </p:cNvSpPr>
          <p:nvPr>
            <p:ph sz="half" idx="1"/>
          </p:nvPr>
        </p:nvSpPr>
        <p:spPr/>
        <p:txBody>
          <a:bodyPr>
            <a:normAutofit fontScale="92500" lnSpcReduction="20000"/>
          </a:bodyPr>
          <a:lstStyle/>
          <a:p>
            <a:r>
              <a:rPr lang="cs-CZ" dirty="0"/>
              <a:t>Knihovny, archivy</a:t>
            </a:r>
          </a:p>
          <a:p>
            <a:r>
              <a:rPr lang="cs-CZ" dirty="0"/>
              <a:t>Budování vlastní knihovny</a:t>
            </a:r>
          </a:p>
          <a:p>
            <a:endParaRPr lang="cs-CZ" dirty="0"/>
          </a:p>
          <a:p>
            <a:r>
              <a:rPr lang="cs-CZ" dirty="0"/>
              <a:t>Internet = nutnost výběru a hodnocení dat</a:t>
            </a:r>
          </a:p>
          <a:p>
            <a:endParaRPr lang="cs-CZ" dirty="0"/>
          </a:p>
          <a:p>
            <a:r>
              <a:rPr lang="cs-CZ" dirty="0">
                <a:solidFill>
                  <a:srgbClr val="C00000"/>
                </a:solidFill>
              </a:rPr>
              <a:t>Elektronické zdroje (weby, </a:t>
            </a:r>
            <a:r>
              <a:rPr lang="cs-CZ" dirty="0" err="1">
                <a:solidFill>
                  <a:srgbClr val="C00000"/>
                </a:solidFill>
              </a:rPr>
              <a:t>iliteratura</a:t>
            </a:r>
            <a:r>
              <a:rPr lang="cs-CZ" dirty="0">
                <a:solidFill>
                  <a:srgbClr val="C00000"/>
                </a:solidFill>
              </a:rPr>
              <a:t>, nakladatelství)</a:t>
            </a:r>
          </a:p>
          <a:p>
            <a:endParaRPr lang="cs-CZ" dirty="0">
              <a:solidFill>
                <a:srgbClr val="C00000"/>
              </a:solidFill>
            </a:endParaRPr>
          </a:p>
          <a:p>
            <a:r>
              <a:rPr lang="cs-CZ" dirty="0">
                <a:solidFill>
                  <a:srgbClr val="C00000"/>
                </a:solidFill>
              </a:rPr>
              <a:t>Zdroje pro literární vědu (ŮČL AV ČR)</a:t>
            </a:r>
          </a:p>
          <a:p>
            <a:endParaRPr lang="cs-CZ" dirty="0"/>
          </a:p>
          <a:p>
            <a:endParaRPr lang="cs-CZ" dirty="0"/>
          </a:p>
          <a:p>
            <a:endParaRPr lang="cs-CZ" dirty="0"/>
          </a:p>
          <a:p>
            <a:endParaRPr lang="cs-CZ" dirty="0"/>
          </a:p>
        </p:txBody>
      </p:sp>
      <p:sp>
        <p:nvSpPr>
          <p:cNvPr id="4" name="Zástupný symbol pro obsah 3"/>
          <p:cNvSpPr>
            <a:spLocks noGrp="1"/>
          </p:cNvSpPr>
          <p:nvPr>
            <p:ph sz="half" idx="2"/>
          </p:nvPr>
        </p:nvSpPr>
        <p:spPr>
          <a:xfrm>
            <a:off x="4648200" y="1920085"/>
            <a:ext cx="4038600" cy="1723229"/>
          </a:xfr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cs-CZ" dirty="0"/>
              <a:t>LITERATURA PRO KURZ</a:t>
            </a:r>
          </a:p>
          <a:p>
            <a:pPr>
              <a:buNone/>
            </a:pPr>
            <a:r>
              <a:rPr lang="cs-CZ" dirty="0"/>
              <a:t>(výběrově)</a:t>
            </a:r>
          </a:p>
        </p:txBody>
      </p:sp>
    </p:spTree>
    <p:extLst>
      <p:ext uri="{BB962C8B-B14F-4D97-AF65-F5344CB8AC3E}">
        <p14:creationId xmlns:p14="http://schemas.microsoft.com/office/powerpoint/2010/main" val="505284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Inkunábule</a:t>
            </a:r>
          </a:p>
        </p:txBody>
      </p:sp>
      <p:sp>
        <p:nvSpPr>
          <p:cNvPr id="3" name="Zástupný symbol pro obsah 2"/>
          <p:cNvSpPr>
            <a:spLocks noGrp="1"/>
          </p:cNvSpPr>
          <p:nvPr>
            <p:ph idx="1"/>
          </p:nvPr>
        </p:nvSpPr>
        <p:spPr/>
        <p:txBody>
          <a:bodyPr/>
          <a:lstStyle/>
          <a:p>
            <a:r>
              <a:rPr lang="cs-CZ" dirty="0"/>
              <a:t>Prvotisk</a:t>
            </a:r>
          </a:p>
        </p:txBody>
      </p:sp>
    </p:spTree>
    <p:extLst>
      <p:ext uri="{BB962C8B-B14F-4D97-AF65-F5344CB8AC3E}">
        <p14:creationId xmlns:p14="http://schemas.microsoft.com/office/powerpoint/2010/main" val="13321799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Intermezzo</a:t>
            </a:r>
          </a:p>
        </p:txBody>
      </p:sp>
      <p:sp>
        <p:nvSpPr>
          <p:cNvPr id="3" name="Zástupný symbol pro obsah 2"/>
          <p:cNvSpPr>
            <a:spLocks noGrp="1"/>
          </p:cNvSpPr>
          <p:nvPr>
            <p:ph idx="1"/>
          </p:nvPr>
        </p:nvSpPr>
        <p:spPr/>
        <p:txBody>
          <a:bodyPr/>
          <a:lstStyle/>
          <a:p>
            <a:r>
              <a:rPr lang="cs-CZ" dirty="0"/>
              <a:t>Vložka; hudebně dramatická meziaktní vložka. </a:t>
            </a:r>
          </a:p>
        </p:txBody>
      </p:sp>
    </p:spTree>
    <p:extLst>
      <p:ext uri="{BB962C8B-B14F-4D97-AF65-F5344CB8AC3E}">
        <p14:creationId xmlns:p14="http://schemas.microsoft.com/office/powerpoint/2010/main" val="3844978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0000"/>
                </a:solidFill>
              </a:rPr>
              <a:t>Envoi</a:t>
            </a:r>
            <a:endParaRPr lang="cs-CZ" dirty="0">
              <a:solidFill>
                <a:srgbClr val="FF0000"/>
              </a:solidFill>
            </a:endParaRPr>
          </a:p>
        </p:txBody>
      </p:sp>
      <p:sp>
        <p:nvSpPr>
          <p:cNvPr id="3" name="Zástupný symbol pro obsah 2"/>
          <p:cNvSpPr>
            <a:spLocks noGrp="1"/>
          </p:cNvSpPr>
          <p:nvPr>
            <p:ph idx="1"/>
          </p:nvPr>
        </p:nvSpPr>
        <p:spPr/>
        <p:txBody>
          <a:bodyPr>
            <a:normAutofit fontScale="92500" lnSpcReduction="20000"/>
          </a:bodyPr>
          <a:lstStyle/>
          <a:p>
            <a:r>
              <a:rPr lang="cs-CZ" dirty="0"/>
              <a:t>Poslání; </a:t>
            </a:r>
            <a:r>
              <a:rPr lang="cs-CZ" dirty="0" err="1"/>
              <a:t>dozvěv</a:t>
            </a:r>
            <a:r>
              <a:rPr lang="cs-CZ" dirty="0"/>
              <a:t> vyslovující závěrečnou myšlenku básně</a:t>
            </a:r>
          </a:p>
          <a:p>
            <a:endParaRPr lang="cs-CZ" dirty="0"/>
          </a:p>
          <a:p>
            <a:pPr>
              <a:buNone/>
            </a:pPr>
            <a:r>
              <a:rPr lang="cs-CZ" dirty="0"/>
              <a:t>Zapěj tu píseň, </a:t>
            </a:r>
            <a:r>
              <a:rPr lang="cs-CZ" dirty="0" err="1"/>
              <a:t>žakéři</a:t>
            </a:r>
            <a:endParaRPr lang="cs-CZ" dirty="0"/>
          </a:p>
          <a:p>
            <a:pPr>
              <a:buNone/>
            </a:pPr>
            <a:r>
              <a:rPr lang="cs-CZ" dirty="0"/>
              <a:t>mým druhům, až se zešeří,</a:t>
            </a:r>
          </a:p>
          <a:p>
            <a:pPr>
              <a:buNone/>
            </a:pPr>
            <a:r>
              <a:rPr lang="cs-CZ" dirty="0"/>
              <a:t>slyš ji pan </a:t>
            </a:r>
            <a:r>
              <a:rPr lang="cs-CZ" dirty="0" err="1"/>
              <a:t>Raimon</a:t>
            </a:r>
            <a:r>
              <a:rPr lang="cs-CZ" dirty="0"/>
              <a:t> dobrý náš,</a:t>
            </a:r>
          </a:p>
          <a:p>
            <a:pPr>
              <a:buNone/>
            </a:pPr>
            <a:r>
              <a:rPr lang="cs-CZ" dirty="0"/>
              <a:t>Že manou skrovných štěstí živ,</a:t>
            </a:r>
          </a:p>
          <a:p>
            <a:pPr>
              <a:buNone/>
            </a:pPr>
            <a:r>
              <a:rPr lang="cs-CZ" dirty="0"/>
              <a:t>okouším sladkou trýzeň, vzkaž.</a:t>
            </a:r>
          </a:p>
          <a:p>
            <a:pPr>
              <a:buNone/>
            </a:pPr>
            <a:endParaRPr lang="cs-CZ" dirty="0"/>
          </a:p>
          <a:p>
            <a:pPr>
              <a:buNone/>
            </a:pPr>
            <a:r>
              <a:rPr lang="cs-CZ" dirty="0"/>
              <a:t>(G. de </a:t>
            </a:r>
            <a:r>
              <a:rPr lang="cs-CZ" dirty="0" err="1"/>
              <a:t>Cabestanh</a:t>
            </a:r>
            <a:r>
              <a:rPr lang="cs-CZ" dirty="0"/>
              <a:t>; přel. P. </a:t>
            </a:r>
            <a:r>
              <a:rPr lang="cs-CZ" dirty="0" err="1"/>
              <a:t>Kopta</a:t>
            </a:r>
            <a:r>
              <a:rPr lang="cs-CZ" dirty="0"/>
              <a:t>)</a:t>
            </a:r>
          </a:p>
        </p:txBody>
      </p:sp>
    </p:spTree>
    <p:extLst>
      <p:ext uri="{BB962C8B-B14F-4D97-AF65-F5344CB8AC3E}">
        <p14:creationId xmlns:p14="http://schemas.microsoft.com/office/powerpoint/2010/main" val="18933685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Verš</a:t>
            </a:r>
          </a:p>
        </p:txBody>
      </p:sp>
      <p:sp>
        <p:nvSpPr>
          <p:cNvPr id="3" name="Zástupný symbol pro obsah 2"/>
          <p:cNvSpPr>
            <a:spLocks noGrp="1"/>
          </p:cNvSpPr>
          <p:nvPr>
            <p:ph idx="1"/>
          </p:nvPr>
        </p:nvSpPr>
        <p:spPr/>
        <p:txBody>
          <a:bodyPr>
            <a:normAutofit fontScale="85000" lnSpcReduction="10000"/>
          </a:bodyPr>
          <a:lstStyle/>
          <a:p>
            <a:r>
              <a:rPr lang="cs-CZ" dirty="0">
                <a:solidFill>
                  <a:srgbClr val="FF0000"/>
                </a:solidFill>
              </a:rPr>
              <a:t>Veršovat = řeč vázaná</a:t>
            </a:r>
          </a:p>
          <a:p>
            <a:r>
              <a:rPr lang="cs-CZ" dirty="0">
                <a:solidFill>
                  <a:srgbClr val="FF0000"/>
                </a:solidFill>
              </a:rPr>
              <a:t>Verš = základní stavební jednotka básně; je členěna nezávisle na větách, podle vlastní intonace a sémantiky.</a:t>
            </a:r>
          </a:p>
          <a:p>
            <a:endParaRPr lang="cs-CZ" dirty="0">
              <a:solidFill>
                <a:srgbClr val="FF0000"/>
              </a:solidFill>
            </a:endParaRPr>
          </a:p>
          <a:p>
            <a:r>
              <a:rPr lang="cs-CZ" dirty="0">
                <a:solidFill>
                  <a:srgbClr val="FF0000"/>
                </a:solidFill>
              </a:rPr>
              <a:t>Základní rytmická jednotka, je oddělen od ostatních rytmickými jednotkami přesnými hranicemi.</a:t>
            </a:r>
          </a:p>
          <a:p>
            <a:endParaRPr lang="cs-CZ" dirty="0"/>
          </a:p>
          <a:p>
            <a:pPr>
              <a:buNone/>
            </a:pPr>
            <a:r>
              <a:rPr lang="cs-CZ" dirty="0"/>
              <a:t>Ale vzpurný </a:t>
            </a:r>
            <a:r>
              <a:rPr lang="cs-CZ" dirty="0" err="1"/>
              <a:t>Halfar</a:t>
            </a:r>
            <a:r>
              <a:rPr lang="cs-CZ" dirty="0"/>
              <a:t> učí,</a:t>
            </a:r>
          </a:p>
          <a:p>
            <a:pPr>
              <a:buNone/>
            </a:pPr>
            <a:r>
              <a:rPr lang="cs-CZ" dirty="0"/>
              <a:t>Jak mu kázal zákon boží.</a:t>
            </a:r>
          </a:p>
          <a:p>
            <a:pPr>
              <a:buNone/>
            </a:pPr>
            <a:r>
              <a:rPr lang="cs-CZ" dirty="0"/>
              <a:t>(</a:t>
            </a:r>
            <a:r>
              <a:rPr lang="cs-CZ" dirty="0" err="1"/>
              <a:t>Bezruč</a:t>
            </a:r>
            <a:r>
              <a:rPr lang="cs-CZ" dirty="0"/>
              <a:t>)</a:t>
            </a:r>
          </a:p>
        </p:txBody>
      </p:sp>
    </p:spTree>
    <p:extLst>
      <p:ext uri="{BB962C8B-B14F-4D97-AF65-F5344CB8AC3E}">
        <p14:creationId xmlns:p14="http://schemas.microsoft.com/office/powerpoint/2010/main" val="14776489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endParaRPr lang="cs-CZ" sz="3200" dirty="0"/>
          </a:p>
        </p:txBody>
      </p:sp>
      <p:sp>
        <p:nvSpPr>
          <p:cNvPr id="3" name="Zástupný symbol pro obsah 2"/>
          <p:cNvSpPr>
            <a:spLocks noGrp="1"/>
          </p:cNvSpPr>
          <p:nvPr>
            <p:ph idx="1"/>
          </p:nvPr>
        </p:nvSpPr>
        <p:spPr>
          <a:xfrm>
            <a:off x="457200" y="1196752"/>
            <a:ext cx="8229600" cy="4929411"/>
          </a:xfrm>
        </p:spPr>
        <p:txBody>
          <a:bodyPr/>
          <a:lstStyle/>
          <a:p>
            <a:r>
              <a:rPr lang="cs-CZ" dirty="0">
                <a:solidFill>
                  <a:srgbClr val="FF0000"/>
                </a:solidFill>
              </a:rPr>
              <a:t>Veršová intonace</a:t>
            </a:r>
            <a:r>
              <a:rPr lang="cs-CZ" dirty="0"/>
              <a:t>: zvukové odstínění (modulace řeči) prostřednictvím určitého tempa, členění (frázování), síly a výšky hlasu.</a:t>
            </a:r>
          </a:p>
          <a:p>
            <a:endParaRPr lang="cs-CZ" dirty="0">
              <a:solidFill>
                <a:srgbClr val="FF0000"/>
              </a:solidFill>
            </a:endParaRPr>
          </a:p>
          <a:p>
            <a:r>
              <a:rPr lang="cs-CZ" dirty="0">
                <a:solidFill>
                  <a:srgbClr val="FF0000"/>
                </a:solidFill>
              </a:rPr>
              <a:t>Větná intonace</a:t>
            </a:r>
          </a:p>
        </p:txBody>
      </p:sp>
    </p:spTree>
    <p:extLst>
      <p:ext uri="{BB962C8B-B14F-4D97-AF65-F5344CB8AC3E}">
        <p14:creationId xmlns:p14="http://schemas.microsoft.com/office/powerpoint/2010/main" val="24179875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Hlásková instrumentace</a:t>
            </a:r>
          </a:p>
        </p:txBody>
      </p:sp>
      <p:sp>
        <p:nvSpPr>
          <p:cNvPr id="3" name="Zástupný symbol pro obsah 2"/>
          <p:cNvSpPr>
            <a:spLocks noGrp="1"/>
          </p:cNvSpPr>
          <p:nvPr>
            <p:ph idx="1"/>
          </p:nvPr>
        </p:nvSpPr>
        <p:spPr/>
        <p:txBody>
          <a:bodyPr>
            <a:normAutofit fontScale="85000" lnSpcReduction="10000"/>
          </a:bodyPr>
          <a:lstStyle/>
          <a:p>
            <a:r>
              <a:rPr lang="cs-CZ" dirty="0"/>
              <a:t>Výstavba literárního díla: důraz kladen na: </a:t>
            </a:r>
          </a:p>
          <a:p>
            <a:endParaRPr lang="cs-CZ" dirty="0"/>
          </a:p>
          <a:p>
            <a:r>
              <a:rPr lang="cs-CZ" dirty="0"/>
              <a:t>Význam slov a vět</a:t>
            </a:r>
          </a:p>
          <a:p>
            <a:r>
              <a:rPr lang="cs-CZ" dirty="0"/>
              <a:t>Znění slov a vět</a:t>
            </a:r>
          </a:p>
          <a:p>
            <a:r>
              <a:rPr lang="cs-CZ" dirty="0"/>
              <a:t>== znění jednotlivých hlásek nebo slabik</a:t>
            </a:r>
          </a:p>
          <a:p>
            <a:r>
              <a:rPr lang="cs-CZ" dirty="0"/>
              <a:t>== celková melodie (intonace) věty</a:t>
            </a:r>
          </a:p>
          <a:p>
            <a:endParaRPr lang="cs-CZ" dirty="0"/>
          </a:p>
          <a:p>
            <a:r>
              <a:rPr lang="cs-CZ" dirty="0"/>
              <a:t>Využití zvukových hlásek = hlásková instrumentace</a:t>
            </a:r>
          </a:p>
          <a:p>
            <a:r>
              <a:rPr lang="cs-CZ" dirty="0"/>
              <a:t>Instrumentace /z hudby/ = způsob uspořádání zvukové složky textu  </a:t>
            </a:r>
          </a:p>
        </p:txBody>
      </p:sp>
    </p:spTree>
    <p:extLst>
      <p:ext uri="{BB962C8B-B14F-4D97-AF65-F5344CB8AC3E}">
        <p14:creationId xmlns:p14="http://schemas.microsoft.com/office/powerpoint/2010/main" val="22211900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rgbClr val="FF0000"/>
                </a:solidFill>
              </a:rPr>
              <a:t>Prostředky hláskové instrumentace</a:t>
            </a:r>
          </a:p>
        </p:txBody>
      </p:sp>
      <p:sp>
        <p:nvSpPr>
          <p:cNvPr id="3" name="Zástupný symbol pro obsah 2"/>
          <p:cNvSpPr>
            <a:spLocks noGrp="1"/>
          </p:cNvSpPr>
          <p:nvPr>
            <p:ph idx="1"/>
          </p:nvPr>
        </p:nvSpPr>
        <p:spPr/>
        <p:txBody>
          <a:bodyPr/>
          <a:lstStyle/>
          <a:p>
            <a:r>
              <a:rPr lang="cs-CZ" dirty="0">
                <a:solidFill>
                  <a:srgbClr val="FF0000"/>
                </a:solidFill>
              </a:rPr>
              <a:t>Eufonie = libozvuk</a:t>
            </a:r>
          </a:p>
          <a:p>
            <a:endParaRPr lang="cs-CZ" dirty="0"/>
          </a:p>
          <a:p>
            <a:pPr lvl="1">
              <a:buNone/>
            </a:pPr>
            <a:r>
              <a:rPr lang="cs-CZ" i="1" dirty="0"/>
              <a:t>Ach v zemi krásnou, zemi milovanou,</a:t>
            </a:r>
          </a:p>
          <a:p>
            <a:pPr lvl="1">
              <a:buNone/>
            </a:pPr>
            <a:r>
              <a:rPr lang="cs-CZ" i="1" dirty="0"/>
              <a:t>v kolébku svou i hrob svůj, matku svou,</a:t>
            </a:r>
          </a:p>
          <a:p>
            <a:pPr lvl="1">
              <a:buNone/>
            </a:pPr>
            <a:r>
              <a:rPr lang="cs-CZ" i="1" dirty="0"/>
              <a:t>v  </a:t>
            </a:r>
            <a:r>
              <a:rPr lang="cs-CZ" i="1" dirty="0" err="1"/>
              <a:t>vlasť</a:t>
            </a:r>
            <a:r>
              <a:rPr lang="cs-CZ" i="1" dirty="0"/>
              <a:t> jedinou i v dědictví mi danou, </a:t>
            </a:r>
          </a:p>
          <a:p>
            <a:pPr lvl="1">
              <a:buNone/>
            </a:pPr>
            <a:r>
              <a:rPr lang="cs-CZ" i="1" dirty="0"/>
              <a:t>v </a:t>
            </a:r>
            <a:r>
              <a:rPr lang="cs-CZ" i="1" dirty="0" err="1"/>
              <a:t>šírou</a:t>
            </a:r>
            <a:r>
              <a:rPr lang="cs-CZ" i="1" dirty="0"/>
              <a:t> tu zemi, </a:t>
            </a:r>
            <a:r>
              <a:rPr lang="cs-CZ" i="1" dirty="0" err="1"/>
              <a:t>zemi</a:t>
            </a:r>
            <a:r>
              <a:rPr lang="cs-CZ" i="1" dirty="0"/>
              <a:t> jedinou, </a:t>
            </a:r>
          </a:p>
          <a:p>
            <a:pPr lvl="1">
              <a:buNone/>
            </a:pPr>
            <a:r>
              <a:rPr lang="cs-CZ" i="1" dirty="0"/>
              <a:t>v matku svou, v matku svou, krev syna teče po ní.</a:t>
            </a:r>
          </a:p>
        </p:txBody>
      </p:sp>
    </p:spTree>
    <p:extLst>
      <p:ext uri="{BB962C8B-B14F-4D97-AF65-F5344CB8AC3E}">
        <p14:creationId xmlns:p14="http://schemas.microsoft.com/office/powerpoint/2010/main" val="11041406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Opakem je </a:t>
            </a:r>
            <a:r>
              <a:rPr lang="cs-CZ" dirty="0">
                <a:solidFill>
                  <a:srgbClr val="FF0000"/>
                </a:solidFill>
              </a:rPr>
              <a:t>kakofonie = nelibozvuk</a:t>
            </a:r>
          </a:p>
          <a:p>
            <a:r>
              <a:rPr lang="cs-CZ" dirty="0"/>
              <a:t>/zde ř + souhláskové skupiny/</a:t>
            </a:r>
          </a:p>
          <a:p>
            <a:pPr>
              <a:buNone/>
            </a:pPr>
            <a:endParaRPr lang="cs-CZ" dirty="0"/>
          </a:p>
          <a:p>
            <a:pPr lvl="1">
              <a:buNone/>
            </a:pPr>
            <a:r>
              <a:rPr lang="cs-CZ" i="1" dirty="0"/>
              <a:t>V ztrhaný mrtvý strážce zrak</a:t>
            </a:r>
          </a:p>
          <a:p>
            <a:pPr lvl="1">
              <a:buNone/>
            </a:pPr>
            <a:r>
              <a:rPr lang="cs-CZ" i="1" dirty="0"/>
              <a:t>i v pootevřené huby</a:t>
            </a:r>
          </a:p>
          <a:p>
            <a:pPr lvl="1">
              <a:buNone/>
            </a:pPr>
            <a:r>
              <a:rPr lang="cs-CZ" i="1" dirty="0"/>
              <a:t>přeskřípené svítí zuby.</a:t>
            </a:r>
            <a:endParaRPr lang="cs-CZ" dirty="0"/>
          </a:p>
        </p:txBody>
      </p:sp>
    </p:spTree>
    <p:extLst>
      <p:ext uri="{BB962C8B-B14F-4D97-AF65-F5344CB8AC3E}">
        <p14:creationId xmlns:p14="http://schemas.microsoft.com/office/powerpoint/2010/main" val="8843030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solidFill>
                  <a:srgbClr val="FF0000"/>
                </a:solidFill>
              </a:rPr>
              <a:t>Onomatopoie (zvukomalba)</a:t>
            </a:r>
          </a:p>
          <a:p>
            <a:endParaRPr lang="cs-CZ" dirty="0"/>
          </a:p>
          <a:p>
            <a:pPr lvl="1"/>
            <a:r>
              <a:rPr lang="cs-CZ" dirty="0"/>
              <a:t>Řetězů řinčí hřmot</a:t>
            </a:r>
          </a:p>
          <a:p>
            <a:pPr lvl="1"/>
            <a:r>
              <a:rPr lang="cs-CZ" dirty="0"/>
              <a:t>Žbluňkla žába do </a:t>
            </a:r>
            <a:r>
              <a:rPr lang="cs-CZ" dirty="0" err="1"/>
              <a:t>žabince</a:t>
            </a:r>
            <a:r>
              <a:rPr lang="cs-CZ" dirty="0"/>
              <a:t> až to žuchlo</a:t>
            </a:r>
          </a:p>
          <a:p>
            <a:pPr lvl="1"/>
            <a:endParaRPr lang="cs-CZ" dirty="0"/>
          </a:p>
          <a:p>
            <a:pPr lvl="1"/>
            <a:r>
              <a:rPr lang="cs-CZ" dirty="0"/>
              <a:t>DALŠÍ:</a:t>
            </a:r>
          </a:p>
          <a:p>
            <a:pPr lvl="1"/>
            <a:r>
              <a:rPr lang="cs-CZ" dirty="0"/>
              <a:t>Opakování skupin hlásek</a:t>
            </a:r>
          </a:p>
          <a:p>
            <a:pPr lvl="1"/>
            <a:r>
              <a:rPr lang="cs-CZ" dirty="0"/>
              <a:t>Aliterace (a slunce jasná světů jiných)</a:t>
            </a:r>
          </a:p>
        </p:txBody>
      </p:sp>
    </p:spTree>
    <p:extLst>
      <p:ext uri="{BB962C8B-B14F-4D97-AF65-F5344CB8AC3E}">
        <p14:creationId xmlns:p14="http://schemas.microsoft.com/office/powerpoint/2010/main" val="28439033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Ukázka z </a:t>
            </a:r>
            <a:r>
              <a:rPr lang="cs-CZ" i="1" dirty="0">
                <a:solidFill>
                  <a:srgbClr val="FF0000"/>
                </a:solidFill>
              </a:rPr>
              <a:t>Máje</a:t>
            </a:r>
          </a:p>
        </p:txBody>
      </p:sp>
      <p:sp>
        <p:nvSpPr>
          <p:cNvPr id="3" name="Zástupný symbol pro obsah 2"/>
          <p:cNvSpPr>
            <a:spLocks noGrp="1"/>
          </p:cNvSpPr>
          <p:nvPr>
            <p:ph idx="1"/>
          </p:nvPr>
        </p:nvSpPr>
        <p:spPr/>
        <p:txBody>
          <a:bodyPr>
            <a:normAutofit fontScale="85000" lnSpcReduction="20000"/>
          </a:bodyPr>
          <a:lstStyle/>
          <a:p>
            <a:r>
              <a:rPr lang="cs-CZ" dirty="0"/>
              <a:t>Opakování hlásek</a:t>
            </a:r>
          </a:p>
          <a:p>
            <a:endParaRPr lang="cs-CZ" dirty="0"/>
          </a:p>
          <a:p>
            <a:pPr>
              <a:buNone/>
            </a:pPr>
            <a:r>
              <a:rPr lang="cs-CZ" i="1" dirty="0"/>
              <a:t>… tichými slovy </a:t>
            </a:r>
            <a:r>
              <a:rPr lang="cs-CZ" i="1" dirty="0" err="1"/>
              <a:t>šepce</a:t>
            </a:r>
            <a:r>
              <a:rPr lang="cs-CZ" i="1" dirty="0"/>
              <a:t> praví,</a:t>
            </a:r>
          </a:p>
          <a:p>
            <a:pPr>
              <a:buNone/>
            </a:pPr>
            <a:r>
              <a:rPr lang="cs-CZ" i="1" dirty="0"/>
              <a:t>„tam při jezeru vížka ční</a:t>
            </a:r>
          </a:p>
          <a:p>
            <a:pPr>
              <a:buNone/>
            </a:pPr>
            <a:r>
              <a:rPr lang="cs-CZ" i="1" dirty="0"/>
              <a:t>nad stromů noc; jen bílý stín</a:t>
            </a:r>
          </a:p>
          <a:p>
            <a:pPr>
              <a:buNone/>
            </a:pPr>
            <a:r>
              <a:rPr lang="cs-CZ" i="1" dirty="0" err="1"/>
              <a:t>hlubkoť</a:t>
            </a:r>
            <a:r>
              <a:rPr lang="cs-CZ" i="1" dirty="0"/>
              <a:t> stopen v jezera klín; </a:t>
            </a:r>
          </a:p>
          <a:p>
            <a:pPr>
              <a:buNone/>
            </a:pPr>
            <a:r>
              <a:rPr lang="cs-CZ" i="1" dirty="0"/>
              <a:t>však hlouběji ještě u vodu vryt</a:t>
            </a:r>
          </a:p>
          <a:p>
            <a:pPr>
              <a:buNone/>
            </a:pPr>
            <a:r>
              <a:rPr lang="cs-CZ" i="1" dirty="0"/>
              <a:t>je z mala okénka lampy svit;</a:t>
            </a:r>
          </a:p>
          <a:p>
            <a:pPr>
              <a:buNone/>
            </a:pPr>
            <a:r>
              <a:rPr lang="cs-CZ" i="1" dirty="0"/>
              <a:t>tam Vilém myšlenkou se baví,</a:t>
            </a:r>
          </a:p>
          <a:p>
            <a:pPr>
              <a:buNone/>
            </a:pPr>
            <a:r>
              <a:rPr lang="cs-CZ" i="1" dirty="0"/>
              <a:t>že příští den jej žití zbaví. </a:t>
            </a:r>
          </a:p>
        </p:txBody>
      </p:sp>
    </p:spTree>
    <p:extLst>
      <p:ext uri="{BB962C8B-B14F-4D97-AF65-F5344CB8AC3E}">
        <p14:creationId xmlns:p14="http://schemas.microsoft.com/office/powerpoint/2010/main" val="128878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1480"/>
            <a:ext cx="8229600" cy="1275608"/>
          </a:xfrm>
        </p:spPr>
        <p:txBody>
          <a:bodyPr>
            <a:normAutofit/>
          </a:bodyPr>
          <a:lstStyle/>
          <a:p>
            <a:r>
              <a:rPr lang="cs-CZ" b="1" dirty="0">
                <a:solidFill>
                  <a:srgbClr val="C00000"/>
                </a:solidFill>
              </a:rPr>
              <a:t>Studijní literatura: přehled</a:t>
            </a:r>
            <a:br>
              <a:rPr lang="cs-CZ" b="1" dirty="0">
                <a:solidFill>
                  <a:srgbClr val="C00000"/>
                </a:solidFill>
              </a:rPr>
            </a:br>
            <a:endParaRPr lang="cs-CZ" sz="3100" b="1" dirty="0">
              <a:solidFill>
                <a:srgbClr val="C00000"/>
              </a:solidFill>
            </a:endParaRPr>
          </a:p>
        </p:txBody>
      </p:sp>
      <p:sp>
        <p:nvSpPr>
          <p:cNvPr id="3" name="Zástupný symbol pro obsah 2"/>
          <p:cNvSpPr>
            <a:spLocks noGrp="1"/>
          </p:cNvSpPr>
          <p:nvPr>
            <p:ph idx="1"/>
          </p:nvPr>
        </p:nvSpPr>
        <p:spPr/>
        <p:txBody>
          <a:bodyPr/>
          <a:lstStyle/>
          <a:p>
            <a:endParaRPr lang="cs-CZ" dirty="0"/>
          </a:p>
        </p:txBody>
      </p:sp>
      <p:pic>
        <p:nvPicPr>
          <p:cNvPr id="2050" name="Picture 2" descr="C:\Users\Ondrej\Desktop\Literatura foto\Lit002.jpg"/>
          <p:cNvPicPr>
            <a:picLocks noChangeAspect="1" noChangeArrowheads="1"/>
          </p:cNvPicPr>
          <p:nvPr/>
        </p:nvPicPr>
        <p:blipFill>
          <a:blip r:embed="rId2"/>
          <a:srcRect/>
          <a:stretch>
            <a:fillRect/>
          </a:stretch>
        </p:blipFill>
        <p:spPr bwMode="auto">
          <a:xfrm rot="5400000">
            <a:off x="2357421" y="2857497"/>
            <a:ext cx="4357719" cy="2643206"/>
          </a:xfrm>
          <a:prstGeom prst="rect">
            <a:avLst/>
          </a:prstGeom>
          <a:noFill/>
        </p:spPr>
      </p:pic>
    </p:spTree>
    <p:extLst>
      <p:ext uri="{BB962C8B-B14F-4D97-AF65-F5344CB8AC3E}">
        <p14:creationId xmlns:p14="http://schemas.microsoft.com/office/powerpoint/2010/main" val="7084665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Verš a řádek</a:t>
            </a:r>
          </a:p>
        </p:txBody>
      </p:sp>
      <p:sp>
        <p:nvSpPr>
          <p:cNvPr id="3" name="Zástupný symbol pro obsah 2"/>
          <p:cNvSpPr>
            <a:spLocks noGrp="1"/>
          </p:cNvSpPr>
          <p:nvPr>
            <p:ph idx="1"/>
          </p:nvPr>
        </p:nvSpPr>
        <p:spPr/>
        <p:txBody>
          <a:bodyPr>
            <a:normAutofit fontScale="70000" lnSpcReduction="20000"/>
          </a:bodyPr>
          <a:lstStyle/>
          <a:p>
            <a:r>
              <a:rPr lang="cs-CZ" dirty="0"/>
              <a:t>Verš může být rozdělen do více řádků;</a:t>
            </a:r>
          </a:p>
          <a:p>
            <a:r>
              <a:rPr lang="cs-CZ" dirty="0"/>
              <a:t>Počet řádků lze lehce spočítat; počet veršů neurčíme na první pohled.</a:t>
            </a:r>
          </a:p>
          <a:p>
            <a:endParaRPr lang="cs-CZ" dirty="0"/>
          </a:p>
          <a:p>
            <a:pPr>
              <a:buNone/>
            </a:pPr>
            <a:r>
              <a:rPr lang="cs-CZ" sz="2300" dirty="0"/>
              <a:t>Však vrátili se sami, před zámkem</a:t>
            </a:r>
          </a:p>
          <a:p>
            <a:pPr>
              <a:buNone/>
            </a:pPr>
            <a:r>
              <a:rPr lang="cs-CZ" sz="2300" dirty="0"/>
              <a:t>vše pusto bylo, prázdno, nikoho</a:t>
            </a:r>
          </a:p>
          <a:p>
            <a:pPr>
              <a:buNone/>
            </a:pPr>
            <a:r>
              <a:rPr lang="cs-CZ" sz="2300" dirty="0"/>
              <a:t>kol vidět nebylo. Snad zahoupal</a:t>
            </a:r>
          </a:p>
          <a:p>
            <a:pPr>
              <a:buNone/>
            </a:pPr>
            <a:r>
              <a:rPr lang="cs-CZ" sz="2300" dirty="0"/>
              <a:t>to vítr jenom zvonem?</a:t>
            </a:r>
          </a:p>
          <a:p>
            <a:pPr>
              <a:buNone/>
            </a:pPr>
            <a:endParaRPr lang="cs-CZ" sz="2300" dirty="0"/>
          </a:p>
          <a:p>
            <a:pPr lvl="6">
              <a:buNone/>
            </a:pPr>
            <a:r>
              <a:rPr lang="cs-CZ" sz="2300" dirty="0"/>
              <a:t>Sotva tak</a:t>
            </a:r>
          </a:p>
          <a:p>
            <a:pPr>
              <a:buNone/>
            </a:pPr>
            <a:r>
              <a:rPr lang="cs-CZ" sz="2300" dirty="0"/>
              <a:t>když domluvili, slyš tu zazněl zas</a:t>
            </a:r>
          </a:p>
          <a:p>
            <a:pPr>
              <a:buNone/>
            </a:pPr>
            <a:r>
              <a:rPr lang="cs-CZ" sz="2300" dirty="0"/>
              <a:t>zvuk zvonů mocně, smutně, příšerně, </a:t>
            </a:r>
          </a:p>
          <a:p>
            <a:pPr>
              <a:buNone/>
            </a:pPr>
            <a:r>
              <a:rPr lang="cs-CZ" sz="2300" dirty="0"/>
              <a:t>jak ve zoufalství, v strachu, v úzkostech</a:t>
            </a:r>
          </a:p>
          <a:p>
            <a:pPr>
              <a:buNone/>
            </a:pPr>
            <a:r>
              <a:rPr lang="cs-CZ" sz="2300" dirty="0"/>
              <a:t>by se kdo dovolával pomoci.</a:t>
            </a:r>
          </a:p>
          <a:p>
            <a:pPr>
              <a:buNone/>
            </a:pPr>
            <a:endParaRPr lang="cs-CZ" sz="2300" dirty="0"/>
          </a:p>
          <a:p>
            <a:pPr>
              <a:buNone/>
            </a:pPr>
            <a:r>
              <a:rPr lang="cs-CZ" sz="2300" dirty="0"/>
              <a:t>/Zeyer, </a:t>
            </a:r>
            <a:r>
              <a:rPr lang="cs-CZ" sz="2300" i="1" dirty="0"/>
              <a:t>Pohádka o Karlu Velikém</a:t>
            </a:r>
            <a:r>
              <a:rPr lang="cs-CZ" sz="2300" dirty="0"/>
              <a:t>/</a:t>
            </a:r>
          </a:p>
        </p:txBody>
      </p:sp>
    </p:spTree>
    <p:extLst>
      <p:ext uri="{BB962C8B-B14F-4D97-AF65-F5344CB8AC3E}">
        <p14:creationId xmlns:p14="http://schemas.microsoft.com/office/powerpoint/2010/main" val="5973744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000" dirty="0"/>
              <a:t>Jindy může dojít k rozdělení verše do různých skupin (patří k jiné části textu)</a:t>
            </a:r>
          </a:p>
          <a:p>
            <a:r>
              <a:rPr lang="cs-CZ" sz="2000" dirty="0"/>
              <a:t>Rozlomení může patřit k obsahovému a/nebo stylovému zlomu v textu.</a:t>
            </a:r>
          </a:p>
          <a:p>
            <a:endParaRPr lang="cs-CZ" dirty="0"/>
          </a:p>
          <a:p>
            <a:pPr marL="531813" indent="192088">
              <a:buNone/>
            </a:pPr>
            <a:r>
              <a:rPr lang="cs-CZ" sz="2000" dirty="0"/>
              <a:t>On </a:t>
            </a:r>
            <a:r>
              <a:rPr lang="cs-CZ" sz="2000" dirty="0" err="1"/>
              <a:t>pad</a:t>
            </a:r>
            <a:r>
              <a:rPr lang="cs-CZ" sz="2000" dirty="0"/>
              <a:t> jí k nohám, plakal jak </a:t>
            </a:r>
            <a:r>
              <a:rPr lang="cs-CZ" sz="2000" dirty="0" err="1"/>
              <a:t>děcko</a:t>
            </a:r>
            <a:endParaRPr lang="cs-CZ" sz="2000" dirty="0"/>
          </a:p>
          <a:p>
            <a:pPr marL="531813" indent="192088">
              <a:buNone/>
            </a:pPr>
            <a:r>
              <a:rPr lang="cs-CZ" sz="2000" dirty="0"/>
              <a:t>a jásal zas </a:t>
            </a:r>
          </a:p>
          <a:p>
            <a:pPr marL="531813" lvl="6" indent="192088">
              <a:buNone/>
            </a:pPr>
            <a:r>
              <a:rPr lang="cs-CZ" sz="2000" dirty="0"/>
              <a:t>			***</a:t>
            </a:r>
          </a:p>
          <a:p>
            <a:pPr marL="531813" lvl="6" indent="192088">
              <a:buNone/>
            </a:pPr>
            <a:r>
              <a:rPr lang="cs-CZ" sz="2000" dirty="0"/>
              <a:t>			A spolu dál šli lesem,</a:t>
            </a:r>
          </a:p>
          <a:p>
            <a:pPr marL="531813" lvl="6" indent="192088">
              <a:buNone/>
            </a:pPr>
            <a:r>
              <a:rPr lang="cs-CZ" sz="2000" dirty="0"/>
              <a:t> sněť každá chvět se zdála tajným děsem</a:t>
            </a:r>
          </a:p>
          <a:p>
            <a:pPr marL="531813" lvl="6" indent="192088">
              <a:buNone/>
            </a:pPr>
            <a:endParaRPr lang="cs-CZ" sz="2000" dirty="0"/>
          </a:p>
          <a:p>
            <a:pPr marL="531813" lvl="6" indent="192088">
              <a:buNone/>
            </a:pPr>
            <a:r>
              <a:rPr lang="cs-CZ" sz="2000" dirty="0"/>
              <a:t>/Vrchlický, </a:t>
            </a:r>
            <a:r>
              <a:rPr lang="cs-CZ" sz="2000" dirty="0" err="1"/>
              <a:t>Savitri</a:t>
            </a:r>
            <a:r>
              <a:rPr lang="cs-CZ" sz="2000" dirty="0"/>
              <a:t>/</a:t>
            </a:r>
          </a:p>
          <a:p>
            <a:pPr lvl="6"/>
            <a:endParaRPr lang="cs-CZ" dirty="0"/>
          </a:p>
          <a:p>
            <a:pPr lvl="6"/>
            <a:endParaRPr lang="cs-CZ" dirty="0"/>
          </a:p>
        </p:txBody>
      </p:sp>
    </p:spTree>
    <p:extLst>
      <p:ext uri="{BB962C8B-B14F-4D97-AF65-F5344CB8AC3E}">
        <p14:creationId xmlns:p14="http://schemas.microsoft.com/office/powerpoint/2010/main" val="5894041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1350963" indent="-627063">
              <a:buNone/>
            </a:pPr>
            <a:r>
              <a:rPr lang="cs-CZ" sz="2400" dirty="0"/>
              <a:t>Jedna hora vysoká je</a:t>
            </a:r>
          </a:p>
          <a:p>
            <a:pPr marL="1350963" lvl="5" indent="-627063">
              <a:buNone/>
            </a:pPr>
            <a:r>
              <a:rPr lang="cs-CZ" sz="2400" dirty="0"/>
              <a:t>			a druhá je nízká,</a:t>
            </a:r>
          </a:p>
          <a:p>
            <a:pPr marL="1350963" lvl="5" indent="-627063">
              <a:buNone/>
            </a:pPr>
            <a:r>
              <a:rPr lang="cs-CZ" sz="2400" dirty="0"/>
              <a:t>kdo nemá své muzikanty,</a:t>
            </a:r>
          </a:p>
          <a:p>
            <a:pPr marL="1350963" lvl="5" indent="-627063">
              <a:buNone/>
            </a:pPr>
            <a:r>
              <a:rPr lang="cs-CZ" sz="2400" dirty="0"/>
              <a:t>			na hubu si píská.</a:t>
            </a:r>
          </a:p>
          <a:p>
            <a:pPr marL="1350963" lvl="5" indent="-627063">
              <a:buNone/>
            </a:pPr>
            <a:r>
              <a:rPr lang="cs-CZ" sz="2400" dirty="0"/>
              <a:t>			</a:t>
            </a:r>
          </a:p>
          <a:p>
            <a:pPr marL="1350963" lvl="5" indent="-627063">
              <a:buNone/>
            </a:pPr>
            <a:r>
              <a:rPr lang="cs-CZ" sz="2000" dirty="0"/>
              <a:t>/Havlíček, Křest svatého Vladimíra/</a:t>
            </a:r>
          </a:p>
          <a:p>
            <a:pPr marL="1350963" lvl="5" indent="-627063">
              <a:buNone/>
            </a:pPr>
            <a:endParaRPr lang="cs-CZ" sz="2000" dirty="0"/>
          </a:p>
          <a:p>
            <a:pPr marL="1350963" lvl="5" indent="-627063">
              <a:buNone/>
            </a:pPr>
            <a:r>
              <a:rPr lang="cs-CZ" sz="2000" i="1" dirty="0"/>
              <a:t>4 řádky, 4 verše;</a:t>
            </a:r>
          </a:p>
          <a:p>
            <a:pPr marL="1350963" lvl="5" indent="-627063">
              <a:buNone/>
            </a:pPr>
            <a:r>
              <a:rPr lang="cs-CZ" sz="2000" i="1" dirty="0"/>
              <a:t>Sudé verše jsou odsazené (</a:t>
            </a:r>
            <a:r>
              <a:rPr lang="cs-CZ" sz="2000" i="1" dirty="0" err="1"/>
              <a:t>zdůr</a:t>
            </a:r>
            <a:r>
              <a:rPr lang="cs-CZ" sz="2000" i="1" dirty="0"/>
              <a:t>. jejich odlišnost); 6 slabik; rým</a:t>
            </a:r>
          </a:p>
          <a:p>
            <a:pPr marL="1350963" lvl="5" indent="-627063">
              <a:buNone/>
            </a:pPr>
            <a:r>
              <a:rPr lang="cs-CZ" sz="2000" i="1" dirty="0"/>
              <a:t>Liché verše; 8 slabik; nerýmují se</a:t>
            </a:r>
          </a:p>
        </p:txBody>
      </p:sp>
    </p:spTree>
    <p:extLst>
      <p:ext uri="{BB962C8B-B14F-4D97-AF65-F5344CB8AC3E}">
        <p14:creationId xmlns:p14="http://schemas.microsoft.com/office/powerpoint/2010/main" val="26547204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Enjambement (přesah)</a:t>
            </a:r>
          </a:p>
        </p:txBody>
      </p:sp>
      <p:sp>
        <p:nvSpPr>
          <p:cNvPr id="3" name="Zástupný symbol pro obsah 2"/>
          <p:cNvSpPr>
            <a:spLocks noGrp="1"/>
          </p:cNvSpPr>
          <p:nvPr>
            <p:ph idx="1"/>
          </p:nvPr>
        </p:nvSpPr>
        <p:spPr/>
        <p:txBody>
          <a:bodyPr/>
          <a:lstStyle/>
          <a:p>
            <a:r>
              <a:rPr lang="cs-CZ" dirty="0"/>
              <a:t>Situace, kdy konec věty nepřipadá na konec verše, se nazývá PŘESAHEM (Enjambement)</a:t>
            </a:r>
          </a:p>
          <a:p>
            <a:endParaRPr lang="cs-CZ" dirty="0"/>
          </a:p>
          <a:p>
            <a:pPr>
              <a:buNone/>
            </a:pPr>
            <a:r>
              <a:rPr lang="cs-CZ" dirty="0"/>
              <a:t>		Na bílé zdě stříbrnou zář</a:t>
            </a:r>
          </a:p>
          <a:p>
            <a:pPr>
              <a:buNone/>
            </a:pPr>
            <a:r>
              <a:rPr lang="cs-CZ" dirty="0"/>
              <a:t>		rozlila bledá lůny tvář</a:t>
            </a:r>
          </a:p>
        </p:txBody>
      </p:sp>
    </p:spTree>
    <p:extLst>
      <p:ext uri="{BB962C8B-B14F-4D97-AF65-F5344CB8AC3E}">
        <p14:creationId xmlns:p14="http://schemas.microsoft.com/office/powerpoint/2010/main" val="16235396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Versifikační systémy</a:t>
            </a:r>
          </a:p>
        </p:txBody>
      </p:sp>
      <p:sp>
        <p:nvSpPr>
          <p:cNvPr id="3" name="Zástupný symbol pro obsah 2"/>
          <p:cNvSpPr>
            <a:spLocks noGrp="1"/>
          </p:cNvSpPr>
          <p:nvPr>
            <p:ph idx="1"/>
          </p:nvPr>
        </p:nvSpPr>
        <p:spPr/>
        <p:txBody>
          <a:bodyPr>
            <a:normAutofit fontScale="92500" lnSpcReduction="20000"/>
          </a:bodyPr>
          <a:lstStyle/>
          <a:p>
            <a:r>
              <a:rPr lang="cs-CZ" dirty="0"/>
              <a:t>Prozodické systémy</a:t>
            </a:r>
          </a:p>
          <a:p>
            <a:r>
              <a:rPr lang="cs-CZ" dirty="0"/>
              <a:t>Nauka, která se zabývá výškou tónu, délkou a přízvukem, jejich využitím ve verši.</a:t>
            </a:r>
          </a:p>
          <a:p>
            <a:endParaRPr lang="cs-CZ" dirty="0"/>
          </a:p>
          <a:p>
            <a:r>
              <a:rPr lang="cs-CZ" dirty="0"/>
              <a:t>Sylabický</a:t>
            </a:r>
          </a:p>
          <a:p>
            <a:r>
              <a:rPr lang="cs-CZ" dirty="0"/>
              <a:t>Sylabotónický</a:t>
            </a:r>
          </a:p>
          <a:p>
            <a:r>
              <a:rPr lang="cs-CZ" dirty="0"/>
              <a:t>Časoměrný</a:t>
            </a:r>
          </a:p>
          <a:p>
            <a:endParaRPr lang="cs-CZ" dirty="0"/>
          </a:p>
          <a:p>
            <a:pPr>
              <a:buNone/>
            </a:pPr>
            <a:r>
              <a:rPr lang="cs-CZ" sz="1800" dirty="0"/>
              <a:t>SLABIKY: 	přízvučné/nepřízvučné</a:t>
            </a:r>
          </a:p>
          <a:p>
            <a:pPr lvl="5">
              <a:buNone/>
            </a:pPr>
            <a:r>
              <a:rPr lang="cs-CZ" dirty="0"/>
              <a:t>		dlouhé/krátké</a:t>
            </a:r>
          </a:p>
          <a:p>
            <a:pPr lvl="5">
              <a:buNone/>
            </a:pPr>
            <a:endParaRPr lang="cs-CZ" dirty="0"/>
          </a:p>
        </p:txBody>
      </p:sp>
    </p:spTree>
    <p:extLst>
      <p:ext uri="{BB962C8B-B14F-4D97-AF65-F5344CB8AC3E}">
        <p14:creationId xmlns:p14="http://schemas.microsoft.com/office/powerpoint/2010/main" val="37329674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FF0000"/>
                </a:solidFill>
              </a:rPr>
              <a:t>Typy prozodických systémů</a:t>
            </a:r>
            <a:br>
              <a:rPr lang="cs-CZ" dirty="0"/>
            </a:br>
            <a:endParaRPr lang="cs-CZ" dirty="0"/>
          </a:p>
        </p:txBody>
      </p:sp>
      <p:sp>
        <p:nvSpPr>
          <p:cNvPr id="3" name="Zástupný symbol pro obsah 2"/>
          <p:cNvSpPr>
            <a:spLocks noGrp="1"/>
          </p:cNvSpPr>
          <p:nvPr>
            <p:ph idx="1"/>
          </p:nvPr>
        </p:nvSpPr>
        <p:spPr/>
        <p:txBody>
          <a:bodyPr/>
          <a:lstStyle/>
          <a:p>
            <a:endParaRPr lang="cs-CZ" dirty="0"/>
          </a:p>
          <a:p>
            <a:r>
              <a:rPr lang="cs-CZ" dirty="0"/>
              <a:t>Řečtina, latina (měří se slabiky dlouhé, krátké) = </a:t>
            </a:r>
            <a:r>
              <a:rPr lang="cs-CZ" dirty="0">
                <a:solidFill>
                  <a:srgbClr val="FF0000"/>
                </a:solidFill>
              </a:rPr>
              <a:t>prozodie časoměrná</a:t>
            </a:r>
          </a:p>
          <a:p>
            <a:endParaRPr lang="cs-CZ" dirty="0"/>
          </a:p>
          <a:p>
            <a:r>
              <a:rPr lang="cs-CZ" dirty="0">
                <a:solidFill>
                  <a:srgbClr val="FF0000"/>
                </a:solidFill>
              </a:rPr>
              <a:t>Čeština</a:t>
            </a:r>
            <a:r>
              <a:rPr lang="cs-CZ" dirty="0"/>
              <a:t> (přízvučné a nepřízvučné slabiky) = prozodie přízvučná/sylabotónický, tónický</a:t>
            </a:r>
          </a:p>
        </p:txBody>
      </p:sp>
    </p:spTree>
    <p:extLst>
      <p:ext uri="{BB962C8B-B14F-4D97-AF65-F5344CB8AC3E}">
        <p14:creationId xmlns:p14="http://schemas.microsoft.com/office/powerpoint/2010/main" val="18287275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Přízvučnost</a:t>
            </a:r>
          </a:p>
        </p:txBody>
      </p:sp>
      <p:sp>
        <p:nvSpPr>
          <p:cNvPr id="3" name="Zástupný symbol pro obsah 2"/>
          <p:cNvSpPr>
            <a:spLocks noGrp="1"/>
          </p:cNvSpPr>
          <p:nvPr>
            <p:ph idx="1"/>
          </p:nvPr>
        </p:nvSpPr>
        <p:spPr/>
        <p:txBody>
          <a:bodyPr>
            <a:normAutofit fontScale="92500" lnSpcReduction="10000"/>
          </a:bodyPr>
          <a:lstStyle/>
          <a:p>
            <a:r>
              <a:rPr lang="cs-CZ" dirty="0"/>
              <a:t>Přízvuk v češtině VŽDY NA PRVNÍ SLABICE SLOVA</a:t>
            </a:r>
          </a:p>
          <a:p>
            <a:endParaRPr lang="cs-CZ" dirty="0"/>
          </a:p>
          <a:p>
            <a:pPr>
              <a:buNone/>
            </a:pPr>
            <a:r>
              <a:rPr lang="cs-CZ" b="1" dirty="0"/>
              <a:t>Víceslabičná</a:t>
            </a:r>
            <a:r>
              <a:rPr lang="cs-CZ" dirty="0"/>
              <a:t> slova = přízvuk na první slabice</a:t>
            </a:r>
          </a:p>
          <a:p>
            <a:pPr>
              <a:buNone/>
            </a:pPr>
            <a:r>
              <a:rPr lang="cs-CZ" b="1" dirty="0"/>
              <a:t>Jednoslabičná</a:t>
            </a:r>
            <a:r>
              <a:rPr lang="cs-CZ" dirty="0"/>
              <a:t> slova: </a:t>
            </a:r>
          </a:p>
          <a:p>
            <a:pPr>
              <a:buNone/>
            </a:pPr>
            <a:r>
              <a:rPr lang="cs-CZ" dirty="0"/>
              <a:t>		- </a:t>
            </a:r>
            <a:r>
              <a:rPr lang="cs-CZ" b="1" i="1" dirty="0"/>
              <a:t>plnovýznamová</a:t>
            </a:r>
            <a:r>
              <a:rPr lang="cs-CZ" dirty="0"/>
              <a:t> přízvuk mají (dům, stůl, mdlý aj.)</a:t>
            </a:r>
          </a:p>
          <a:p>
            <a:pPr>
              <a:buNone/>
            </a:pPr>
            <a:r>
              <a:rPr lang="cs-CZ" dirty="0"/>
              <a:t>		- </a:t>
            </a:r>
            <a:r>
              <a:rPr lang="cs-CZ" b="1" i="1" dirty="0"/>
              <a:t>neplnovýznamová</a:t>
            </a:r>
            <a:r>
              <a:rPr lang="cs-CZ" dirty="0"/>
              <a:t> přízvuk nemají (</a:t>
            </a:r>
            <a:r>
              <a:rPr lang="cs-CZ" dirty="0">
                <a:solidFill>
                  <a:srgbClr val="FF0000"/>
                </a:solidFill>
              </a:rPr>
              <a:t>a, se, mi </a:t>
            </a:r>
            <a:r>
              <a:rPr lang="cs-CZ" dirty="0"/>
              <a:t>aj.); </a:t>
            </a:r>
            <a:r>
              <a:rPr lang="cs-CZ" i="1" dirty="0"/>
              <a:t>jednoslabičné předložky „přetahují“ přízvuk z následujícího slova.</a:t>
            </a:r>
          </a:p>
          <a:p>
            <a:pPr>
              <a:buNone/>
            </a:pPr>
            <a:endParaRPr lang="cs-CZ" dirty="0"/>
          </a:p>
        </p:txBody>
      </p:sp>
    </p:spTree>
    <p:extLst>
      <p:ext uri="{BB962C8B-B14F-4D97-AF65-F5344CB8AC3E}">
        <p14:creationId xmlns:p14="http://schemas.microsoft.com/office/powerpoint/2010/main" val="39705216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přízvučnost</a:t>
            </a:r>
          </a:p>
        </p:txBody>
      </p:sp>
      <p:sp>
        <p:nvSpPr>
          <p:cNvPr id="3" name="Zástupný symbol pro obsah 2"/>
          <p:cNvSpPr>
            <a:spLocks noGrp="1"/>
          </p:cNvSpPr>
          <p:nvPr>
            <p:ph idx="1"/>
          </p:nvPr>
        </p:nvSpPr>
        <p:spPr/>
        <p:txBody>
          <a:bodyPr>
            <a:normAutofit fontScale="92500" lnSpcReduction="20000"/>
          </a:bodyPr>
          <a:lstStyle/>
          <a:p>
            <a:r>
              <a:rPr lang="cs-CZ" b="1" dirty="0"/>
              <a:t>tá</a:t>
            </a:r>
            <a:r>
              <a:rPr lang="cs-CZ" dirty="0"/>
              <a:t>bor, </a:t>
            </a:r>
            <a:r>
              <a:rPr lang="cs-CZ" b="1" dirty="0"/>
              <a:t>ko</a:t>
            </a:r>
            <a:r>
              <a:rPr lang="cs-CZ" dirty="0"/>
              <a:t>várna, </a:t>
            </a:r>
            <a:r>
              <a:rPr lang="cs-CZ" b="1" dirty="0"/>
              <a:t>mí</a:t>
            </a:r>
            <a:r>
              <a:rPr lang="cs-CZ" dirty="0"/>
              <a:t>há, </a:t>
            </a:r>
            <a:r>
              <a:rPr lang="cs-CZ" b="1" dirty="0"/>
              <a:t>sto</a:t>
            </a:r>
            <a:r>
              <a:rPr lang="cs-CZ" dirty="0"/>
              <a:t>dola, </a:t>
            </a:r>
            <a:r>
              <a:rPr lang="cs-CZ" b="1" dirty="0"/>
              <a:t>ko</a:t>
            </a:r>
            <a:r>
              <a:rPr lang="cs-CZ" dirty="0"/>
              <a:t>loběžka = </a:t>
            </a:r>
            <a:r>
              <a:rPr lang="cs-CZ" i="1" dirty="0"/>
              <a:t>první slabika</a:t>
            </a:r>
          </a:p>
          <a:p>
            <a:endParaRPr lang="cs-CZ" dirty="0"/>
          </a:p>
          <a:p>
            <a:r>
              <a:rPr lang="cs-CZ" b="1" dirty="0"/>
              <a:t>na</a:t>
            </a:r>
            <a:r>
              <a:rPr lang="cs-CZ" dirty="0"/>
              <a:t> táboře, </a:t>
            </a:r>
            <a:r>
              <a:rPr lang="cs-CZ" b="1" dirty="0"/>
              <a:t>na</a:t>
            </a:r>
            <a:r>
              <a:rPr lang="cs-CZ" dirty="0"/>
              <a:t> kole, </a:t>
            </a:r>
            <a:r>
              <a:rPr lang="cs-CZ" b="1" dirty="0"/>
              <a:t>před</a:t>
            </a:r>
            <a:r>
              <a:rPr lang="cs-CZ" dirty="0"/>
              <a:t> oknem = </a:t>
            </a:r>
            <a:r>
              <a:rPr lang="cs-CZ" i="1" dirty="0"/>
              <a:t>přízvuk na předložce; slabičná předložka; přízvuk na předložce</a:t>
            </a:r>
          </a:p>
          <a:p>
            <a:endParaRPr lang="cs-CZ" dirty="0"/>
          </a:p>
          <a:p>
            <a:r>
              <a:rPr lang="cs-CZ" b="1" dirty="0"/>
              <a:t>v do</a:t>
            </a:r>
            <a:r>
              <a:rPr lang="cs-CZ" dirty="0"/>
              <a:t>mě = </a:t>
            </a:r>
            <a:r>
              <a:rPr lang="cs-CZ" i="1" dirty="0"/>
              <a:t>předložka v neslabičná; přízvuk na </a:t>
            </a:r>
            <a:r>
              <a:rPr lang="cs-CZ" b="1" i="1" dirty="0" err="1"/>
              <a:t>vdo</a:t>
            </a:r>
            <a:endParaRPr lang="cs-CZ" b="1" i="1" dirty="0"/>
          </a:p>
          <a:p>
            <a:endParaRPr lang="cs-CZ" b="1" i="1" dirty="0"/>
          </a:p>
          <a:p>
            <a:r>
              <a:rPr lang="cs-CZ" b="1" i="1" dirty="0"/>
              <a:t>Chla</a:t>
            </a:r>
            <a:r>
              <a:rPr lang="cs-CZ" i="1" dirty="0"/>
              <a:t>pec a </a:t>
            </a:r>
            <a:r>
              <a:rPr lang="cs-CZ" b="1" i="1" dirty="0"/>
              <a:t>dív</a:t>
            </a:r>
            <a:r>
              <a:rPr lang="cs-CZ" i="1" dirty="0"/>
              <a:t>ka </a:t>
            </a:r>
            <a:r>
              <a:rPr lang="cs-CZ" b="1" i="1" dirty="0"/>
              <a:t>sto</a:t>
            </a:r>
            <a:r>
              <a:rPr lang="cs-CZ" i="1" dirty="0"/>
              <a:t>jí na </a:t>
            </a:r>
            <a:r>
              <a:rPr lang="cs-CZ" b="1" i="1" dirty="0"/>
              <a:t>uli</a:t>
            </a:r>
            <a:r>
              <a:rPr lang="cs-CZ" i="1" dirty="0"/>
              <a:t>ci, </a:t>
            </a:r>
            <a:r>
              <a:rPr lang="cs-CZ" b="1" i="1" dirty="0"/>
              <a:t>při</a:t>
            </a:r>
            <a:r>
              <a:rPr lang="cs-CZ" i="1" dirty="0"/>
              <a:t>nesli mi </a:t>
            </a:r>
            <a:r>
              <a:rPr lang="cs-CZ" b="1" i="1" dirty="0"/>
              <a:t>dort</a:t>
            </a:r>
            <a:r>
              <a:rPr lang="cs-CZ" i="1" dirty="0"/>
              <a:t>.</a:t>
            </a:r>
            <a:endParaRPr lang="cs-CZ" dirty="0"/>
          </a:p>
        </p:txBody>
      </p:sp>
    </p:spTree>
    <p:extLst>
      <p:ext uri="{BB962C8B-B14F-4D97-AF65-F5344CB8AC3E}">
        <p14:creationId xmlns:p14="http://schemas.microsoft.com/office/powerpoint/2010/main" val="40533586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Rytmus</a:t>
            </a:r>
          </a:p>
        </p:txBody>
      </p:sp>
      <p:sp>
        <p:nvSpPr>
          <p:cNvPr id="3" name="Zástupný symbol pro obsah 2"/>
          <p:cNvSpPr>
            <a:spLocks noGrp="1"/>
          </p:cNvSpPr>
          <p:nvPr>
            <p:ph idx="1"/>
          </p:nvPr>
        </p:nvSpPr>
        <p:spPr/>
        <p:txBody>
          <a:bodyPr>
            <a:normAutofit fontScale="85000" lnSpcReduction="10000"/>
          </a:bodyPr>
          <a:lstStyle/>
          <a:p>
            <a:r>
              <a:rPr lang="cs-CZ" dirty="0"/>
              <a:t>Podstatou poezie je rytmus</a:t>
            </a:r>
          </a:p>
          <a:p>
            <a:r>
              <a:rPr lang="cs-CZ" dirty="0"/>
              <a:t>Rytmus = pravidelné opakování stejných/podobných jednotek.</a:t>
            </a:r>
          </a:p>
          <a:p>
            <a:endParaRPr lang="cs-CZ" dirty="0"/>
          </a:p>
          <a:p>
            <a:r>
              <a:rPr lang="cs-CZ" dirty="0"/>
              <a:t>Organizace přízvučných a nepřízvučných slabik = sylabotónický systém (19. století u nás); jde o organizaci slabik i přízvuku.</a:t>
            </a:r>
          </a:p>
          <a:p>
            <a:endParaRPr lang="cs-CZ" dirty="0"/>
          </a:p>
          <a:p>
            <a:r>
              <a:rPr lang="cs-CZ" dirty="0">
                <a:solidFill>
                  <a:srgbClr val="FF0000"/>
                </a:solidFill>
              </a:rPr>
              <a:t>Organizace dlouhých a krátkých slabik = časoměrný systém (řecká a latinská poezie, 20. léta 19. století)</a:t>
            </a:r>
          </a:p>
        </p:txBody>
      </p:sp>
    </p:spTree>
    <p:extLst>
      <p:ext uri="{BB962C8B-B14F-4D97-AF65-F5344CB8AC3E}">
        <p14:creationId xmlns:p14="http://schemas.microsoft.com/office/powerpoint/2010/main" val="23784823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Časoměrný verš</a:t>
            </a:r>
          </a:p>
        </p:txBody>
      </p:sp>
      <p:sp>
        <p:nvSpPr>
          <p:cNvPr id="3" name="Zástupný symbol pro obsah 2"/>
          <p:cNvSpPr>
            <a:spLocks noGrp="1"/>
          </p:cNvSpPr>
          <p:nvPr>
            <p:ph idx="1"/>
          </p:nvPr>
        </p:nvSpPr>
        <p:spPr/>
        <p:txBody>
          <a:bodyPr>
            <a:normAutofit fontScale="70000" lnSpcReduction="20000"/>
          </a:bodyPr>
          <a:lstStyle/>
          <a:p>
            <a:r>
              <a:rPr lang="cs-CZ" dirty="0"/>
              <a:t>Vzniká střídáním dlouhých a krátkých slabik.</a:t>
            </a:r>
          </a:p>
          <a:p>
            <a:endParaRPr lang="cs-CZ" dirty="0"/>
          </a:p>
          <a:p>
            <a:r>
              <a:rPr lang="cs-CZ" b="1" dirty="0">
                <a:solidFill>
                  <a:schemeClr val="accent1"/>
                </a:solidFill>
              </a:rPr>
              <a:t>Dlouhé</a:t>
            </a:r>
            <a:r>
              <a:rPr lang="cs-CZ" dirty="0">
                <a:solidFill>
                  <a:schemeClr val="accent1"/>
                </a:solidFill>
              </a:rPr>
              <a:t> </a:t>
            </a:r>
            <a:r>
              <a:rPr lang="cs-CZ" b="1" dirty="0">
                <a:solidFill>
                  <a:schemeClr val="accent1"/>
                </a:solidFill>
              </a:rPr>
              <a:t>slabiky</a:t>
            </a:r>
            <a:r>
              <a:rPr lang="cs-CZ" dirty="0">
                <a:solidFill>
                  <a:schemeClr val="accent1"/>
                </a:solidFill>
              </a:rPr>
              <a:t> </a:t>
            </a:r>
            <a:r>
              <a:rPr lang="cs-CZ" dirty="0"/>
              <a:t>(-) :</a:t>
            </a:r>
          </a:p>
          <a:p>
            <a:pPr>
              <a:buNone/>
            </a:pPr>
            <a:r>
              <a:rPr lang="cs-CZ" dirty="0"/>
              <a:t>		- </a:t>
            </a:r>
            <a:r>
              <a:rPr lang="cs-CZ" b="1" i="1" dirty="0"/>
              <a:t>přirozeně</a:t>
            </a:r>
            <a:r>
              <a:rPr lang="cs-CZ" dirty="0"/>
              <a:t> </a:t>
            </a:r>
            <a:r>
              <a:rPr lang="cs-CZ" i="1" dirty="0"/>
              <a:t>dlouhé </a:t>
            </a:r>
            <a:r>
              <a:rPr lang="cs-CZ" dirty="0"/>
              <a:t>(slabika s dlouhou samohláskou 		nebo dvojhláskou; </a:t>
            </a:r>
            <a:r>
              <a:rPr lang="cs-CZ" i="1" dirty="0">
                <a:solidFill>
                  <a:srgbClr val="FF0000"/>
                </a:solidFill>
              </a:rPr>
              <a:t>má</a:t>
            </a:r>
            <a:r>
              <a:rPr lang="cs-CZ" dirty="0">
                <a:solidFill>
                  <a:srgbClr val="FF0000"/>
                </a:solidFill>
              </a:rPr>
              <a:t>, </a:t>
            </a:r>
            <a:r>
              <a:rPr lang="cs-CZ" i="1" dirty="0">
                <a:solidFill>
                  <a:srgbClr val="FF0000"/>
                </a:solidFill>
              </a:rPr>
              <a:t>ví</a:t>
            </a:r>
            <a:r>
              <a:rPr lang="cs-CZ" dirty="0">
                <a:solidFill>
                  <a:srgbClr val="FF0000"/>
                </a:solidFill>
              </a:rPr>
              <a:t>, </a:t>
            </a:r>
            <a:r>
              <a:rPr lang="cs-CZ" i="1" dirty="0" err="1">
                <a:solidFill>
                  <a:srgbClr val="FF0000"/>
                </a:solidFill>
              </a:rPr>
              <a:t>kou</a:t>
            </a:r>
            <a:endParaRPr lang="cs-CZ" i="1" dirty="0">
              <a:solidFill>
                <a:srgbClr val="FF0000"/>
              </a:solidFill>
            </a:endParaRPr>
          </a:p>
          <a:p>
            <a:pPr>
              <a:buNone/>
            </a:pPr>
            <a:r>
              <a:rPr lang="cs-CZ" dirty="0"/>
              <a:t> 		- </a:t>
            </a:r>
            <a:r>
              <a:rPr lang="cs-CZ" b="1" i="1" dirty="0"/>
              <a:t>pozičně</a:t>
            </a:r>
            <a:r>
              <a:rPr lang="cs-CZ" dirty="0"/>
              <a:t> </a:t>
            </a:r>
            <a:r>
              <a:rPr lang="cs-CZ" i="1" dirty="0"/>
              <a:t>dlouhé</a:t>
            </a:r>
            <a:r>
              <a:rPr lang="cs-CZ" dirty="0"/>
              <a:t>: obsahuje krátkou samohlásku, </a:t>
            </a:r>
            <a:r>
              <a:rPr lang="cs-CZ" dirty="0" err="1"/>
              <a:t>evetn</a:t>
            </a:r>
            <a:r>
              <a:rPr lang="cs-CZ" dirty="0"/>
              <a:t>. 		slabikotvornou souhlásku </a:t>
            </a:r>
            <a:r>
              <a:rPr lang="cs-CZ" dirty="0">
                <a:solidFill>
                  <a:srgbClr val="FF0000"/>
                </a:solidFill>
              </a:rPr>
              <a:t>l, r </a:t>
            </a:r>
            <a:r>
              <a:rPr lang="cs-CZ" dirty="0"/>
              <a:t>(vlk, krk), po níž následují dvě a 	více souhlásek (i přes hranici slova).</a:t>
            </a:r>
          </a:p>
          <a:p>
            <a:pPr>
              <a:buNone/>
            </a:pPr>
            <a:endParaRPr lang="cs-CZ" dirty="0"/>
          </a:p>
          <a:p>
            <a:r>
              <a:rPr lang="cs-CZ" b="1" dirty="0">
                <a:solidFill>
                  <a:schemeClr val="accent1"/>
                </a:solidFill>
              </a:rPr>
              <a:t>Krátké slabiky </a:t>
            </a:r>
            <a:r>
              <a:rPr lang="cs-CZ" dirty="0"/>
              <a:t>(označ. U) /jádro tvořeno krátkou samohláskou nebo slabikotvornou souhláskou, po níž následuje jen jedna souhláska/.</a:t>
            </a:r>
          </a:p>
          <a:p>
            <a:pPr>
              <a:buNone/>
            </a:pPr>
            <a:endParaRPr lang="cs-CZ" dirty="0"/>
          </a:p>
          <a:p>
            <a:r>
              <a:rPr lang="cs-CZ" dirty="0"/>
              <a:t>Pokud následovaly dvě souhlásky (jedna z nich </a:t>
            </a:r>
            <a:r>
              <a:rPr lang="cs-CZ" dirty="0">
                <a:solidFill>
                  <a:srgbClr val="FF0000"/>
                </a:solidFill>
              </a:rPr>
              <a:t>l, r, ř, m, n</a:t>
            </a:r>
            <a:r>
              <a:rPr lang="cs-CZ" dirty="0"/>
              <a:t>) = </a:t>
            </a:r>
            <a:r>
              <a:rPr lang="cs-CZ" b="1" dirty="0"/>
              <a:t>obojetná slabika </a:t>
            </a:r>
          </a:p>
          <a:p>
            <a:endParaRPr lang="cs-CZ" dirty="0"/>
          </a:p>
          <a:p>
            <a:endParaRPr lang="cs-CZ" dirty="0"/>
          </a:p>
        </p:txBody>
      </p:sp>
    </p:spTree>
    <p:extLst>
      <p:ext uri="{BB962C8B-B14F-4D97-AF65-F5344CB8AC3E}">
        <p14:creationId xmlns:p14="http://schemas.microsoft.com/office/powerpoint/2010/main" val="314011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3074" name="Picture 2" descr="C:\Users\Ondrej\Desktop\Literatura foto\Lit003.jpg"/>
          <p:cNvPicPr>
            <a:picLocks noChangeAspect="1" noChangeArrowheads="1"/>
          </p:cNvPicPr>
          <p:nvPr/>
        </p:nvPicPr>
        <p:blipFill>
          <a:blip r:embed="rId2"/>
          <a:srcRect/>
          <a:stretch>
            <a:fillRect/>
          </a:stretch>
        </p:blipFill>
        <p:spPr bwMode="auto">
          <a:xfrm rot="5400000">
            <a:off x="1857355" y="2071679"/>
            <a:ext cx="4857785" cy="3000395"/>
          </a:xfrm>
          <a:prstGeom prst="rect">
            <a:avLst/>
          </a:prstGeom>
          <a:noFill/>
        </p:spPr>
      </p:pic>
    </p:spTree>
    <p:extLst>
      <p:ext uri="{BB962C8B-B14F-4D97-AF65-F5344CB8AC3E}">
        <p14:creationId xmlns:p14="http://schemas.microsoft.com/office/powerpoint/2010/main" val="11746838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Příklady:</a:t>
            </a:r>
          </a:p>
        </p:txBody>
      </p:sp>
      <p:sp>
        <p:nvSpPr>
          <p:cNvPr id="3" name="Zástupný symbol pro obsah 2"/>
          <p:cNvSpPr>
            <a:spLocks noGrp="1"/>
          </p:cNvSpPr>
          <p:nvPr>
            <p:ph idx="1"/>
          </p:nvPr>
        </p:nvSpPr>
        <p:spPr/>
        <p:txBody>
          <a:bodyPr>
            <a:normAutofit fontScale="85000" lnSpcReduction="20000"/>
          </a:bodyPr>
          <a:lstStyle/>
          <a:p>
            <a:r>
              <a:rPr lang="cs-CZ" dirty="0"/>
              <a:t>Např. slovo: 	</a:t>
            </a:r>
            <a:r>
              <a:rPr lang="cs-CZ" dirty="0">
                <a:solidFill>
                  <a:schemeClr val="accent1"/>
                </a:solidFill>
              </a:rPr>
              <a:t>vystoupají</a:t>
            </a:r>
          </a:p>
          <a:p>
            <a:pPr marL="2743200" lvl="6" indent="0">
              <a:buNone/>
            </a:pPr>
            <a:r>
              <a:rPr lang="cs-CZ" dirty="0"/>
              <a:t>  -      -     U   -</a:t>
            </a:r>
          </a:p>
          <a:p>
            <a:endParaRPr lang="cs-CZ" dirty="0"/>
          </a:p>
          <a:p>
            <a:r>
              <a:rPr lang="cs-CZ" dirty="0"/>
              <a:t>Pospíchat do školy</a:t>
            </a:r>
          </a:p>
          <a:p>
            <a:endParaRPr lang="cs-CZ" dirty="0"/>
          </a:p>
          <a:p>
            <a:r>
              <a:rPr lang="cs-CZ" i="1" dirty="0"/>
              <a:t>po = pozičně dlouhá</a:t>
            </a:r>
          </a:p>
          <a:p>
            <a:r>
              <a:rPr lang="cs-CZ" i="1" dirty="0"/>
              <a:t>spí = přirozeně dlouhá</a:t>
            </a:r>
          </a:p>
          <a:p>
            <a:r>
              <a:rPr lang="cs-CZ" i="1" dirty="0"/>
              <a:t>chat = pozičně dlouhá</a:t>
            </a:r>
          </a:p>
          <a:p>
            <a:r>
              <a:rPr lang="cs-CZ" i="1" dirty="0"/>
              <a:t>do = pozičně dlouhá</a:t>
            </a:r>
          </a:p>
          <a:p>
            <a:r>
              <a:rPr lang="cs-CZ" i="1" dirty="0" err="1"/>
              <a:t>ško</a:t>
            </a:r>
            <a:r>
              <a:rPr lang="cs-CZ" i="1" dirty="0"/>
              <a:t> = krátká</a:t>
            </a:r>
          </a:p>
          <a:p>
            <a:r>
              <a:rPr lang="cs-CZ" i="1" dirty="0" err="1"/>
              <a:t>ly</a:t>
            </a:r>
            <a:r>
              <a:rPr lang="cs-CZ" i="1" dirty="0"/>
              <a:t> = krátká</a:t>
            </a:r>
          </a:p>
        </p:txBody>
      </p:sp>
    </p:spTree>
    <p:extLst>
      <p:ext uri="{BB962C8B-B14F-4D97-AF65-F5344CB8AC3E}">
        <p14:creationId xmlns:p14="http://schemas.microsoft.com/office/powerpoint/2010/main" val="34508250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Sylabotónický verš</a:t>
            </a:r>
          </a:p>
        </p:txBody>
      </p:sp>
      <p:sp>
        <p:nvSpPr>
          <p:cNvPr id="3" name="Zástupný symbol pro obsah 2"/>
          <p:cNvSpPr>
            <a:spLocks noGrp="1"/>
          </p:cNvSpPr>
          <p:nvPr>
            <p:ph idx="1"/>
          </p:nvPr>
        </p:nvSpPr>
        <p:spPr/>
        <p:txBody>
          <a:bodyPr>
            <a:normAutofit fontScale="77500" lnSpcReduction="20000"/>
          </a:bodyPr>
          <a:lstStyle/>
          <a:p>
            <a:pPr lvl="1">
              <a:buNone/>
            </a:pPr>
            <a:endParaRPr lang="cs-CZ" dirty="0"/>
          </a:p>
          <a:p>
            <a:pPr lvl="1">
              <a:buNone/>
            </a:pPr>
            <a:r>
              <a:rPr lang="cs-CZ" b="1" dirty="0"/>
              <a:t>U</a:t>
            </a:r>
            <a:r>
              <a:rPr lang="cs-CZ" dirty="0"/>
              <a:t> studánky </a:t>
            </a:r>
            <a:r>
              <a:rPr lang="cs-CZ" b="1" dirty="0"/>
              <a:t>sto</a:t>
            </a:r>
            <a:r>
              <a:rPr lang="cs-CZ" dirty="0"/>
              <a:t>jí </a:t>
            </a:r>
            <a:r>
              <a:rPr lang="cs-CZ" b="1" dirty="0"/>
              <a:t>děv</a:t>
            </a:r>
            <a:r>
              <a:rPr lang="cs-CZ" dirty="0"/>
              <a:t>če,</a:t>
            </a:r>
          </a:p>
          <a:p>
            <a:pPr lvl="1">
              <a:buNone/>
            </a:pPr>
            <a:r>
              <a:rPr lang="cs-CZ" b="1" dirty="0"/>
              <a:t>mla</a:t>
            </a:r>
            <a:r>
              <a:rPr lang="cs-CZ" dirty="0"/>
              <a:t>dé </a:t>
            </a:r>
            <a:r>
              <a:rPr lang="cs-CZ" b="1" dirty="0"/>
              <a:t>ja</a:t>
            </a:r>
            <a:r>
              <a:rPr lang="cs-CZ" dirty="0"/>
              <a:t>ko </a:t>
            </a:r>
            <a:r>
              <a:rPr lang="cs-CZ" b="1" dirty="0"/>
              <a:t>strů</a:t>
            </a:r>
            <a:r>
              <a:rPr lang="cs-CZ" dirty="0"/>
              <a:t>mek </a:t>
            </a:r>
            <a:r>
              <a:rPr lang="cs-CZ" b="1" dirty="0"/>
              <a:t>mla</a:t>
            </a:r>
            <a:r>
              <a:rPr lang="cs-CZ" dirty="0"/>
              <a:t>dý, </a:t>
            </a:r>
          </a:p>
          <a:p>
            <a:pPr lvl="1">
              <a:buNone/>
            </a:pPr>
            <a:r>
              <a:rPr lang="cs-CZ" b="1" dirty="0"/>
              <a:t>ble</a:t>
            </a:r>
            <a:r>
              <a:rPr lang="cs-CZ" dirty="0"/>
              <a:t>dé </a:t>
            </a:r>
            <a:r>
              <a:rPr lang="cs-CZ" b="1" dirty="0"/>
              <a:t>ja</a:t>
            </a:r>
            <a:r>
              <a:rPr lang="cs-CZ" dirty="0"/>
              <a:t>ko </a:t>
            </a:r>
            <a:r>
              <a:rPr lang="cs-CZ" b="1" dirty="0"/>
              <a:t>ru</a:t>
            </a:r>
            <a:r>
              <a:rPr lang="cs-CZ" dirty="0"/>
              <a:t>báš </a:t>
            </a:r>
            <a:r>
              <a:rPr lang="cs-CZ" b="1" dirty="0"/>
              <a:t>z kmen</a:t>
            </a:r>
            <a:r>
              <a:rPr lang="cs-CZ" dirty="0"/>
              <a:t>tu. </a:t>
            </a:r>
          </a:p>
          <a:p>
            <a:pPr lvl="1">
              <a:buNone/>
            </a:pPr>
            <a:r>
              <a:rPr lang="cs-CZ" dirty="0"/>
              <a:t>A </a:t>
            </a:r>
            <a:r>
              <a:rPr lang="cs-CZ" b="1" dirty="0"/>
              <a:t>na</a:t>
            </a:r>
            <a:r>
              <a:rPr lang="cs-CZ" dirty="0"/>
              <a:t> nebi </a:t>
            </a:r>
            <a:r>
              <a:rPr lang="cs-CZ" b="1" dirty="0"/>
              <a:t>bí</a:t>
            </a:r>
            <a:r>
              <a:rPr lang="cs-CZ" dirty="0"/>
              <a:t>lý </a:t>
            </a:r>
            <a:r>
              <a:rPr lang="cs-CZ" b="1" dirty="0"/>
              <a:t>mě</a:t>
            </a:r>
            <a:r>
              <a:rPr lang="cs-CZ" dirty="0"/>
              <a:t>síc,</a:t>
            </a:r>
          </a:p>
          <a:p>
            <a:pPr lvl="1">
              <a:buNone/>
            </a:pPr>
            <a:r>
              <a:rPr lang="cs-CZ" b="1" dirty="0"/>
              <a:t>ko</a:t>
            </a:r>
            <a:r>
              <a:rPr lang="cs-CZ" dirty="0"/>
              <a:t>lem </a:t>
            </a:r>
            <a:r>
              <a:rPr lang="cs-CZ" b="1" dirty="0"/>
              <a:t>ně</a:t>
            </a:r>
            <a:r>
              <a:rPr lang="cs-CZ" dirty="0"/>
              <a:t>ho </a:t>
            </a:r>
            <a:r>
              <a:rPr lang="cs-CZ" b="1" dirty="0"/>
              <a:t>vod</a:t>
            </a:r>
            <a:r>
              <a:rPr lang="cs-CZ" dirty="0"/>
              <a:t>ní </a:t>
            </a:r>
            <a:r>
              <a:rPr lang="cs-CZ" b="1" dirty="0"/>
              <a:t>ko</a:t>
            </a:r>
            <a:r>
              <a:rPr lang="cs-CZ" dirty="0"/>
              <a:t>lo,</a:t>
            </a:r>
          </a:p>
          <a:p>
            <a:pPr lvl="1">
              <a:buNone/>
            </a:pPr>
            <a:r>
              <a:rPr lang="cs-CZ" b="1" dirty="0"/>
              <a:t>jak</a:t>
            </a:r>
            <a:r>
              <a:rPr lang="cs-CZ" dirty="0"/>
              <a:t> by </a:t>
            </a:r>
            <a:r>
              <a:rPr lang="cs-CZ" b="1" dirty="0"/>
              <a:t>ze</a:t>
            </a:r>
            <a:r>
              <a:rPr lang="cs-CZ" dirty="0"/>
              <a:t> studánky </a:t>
            </a:r>
            <a:r>
              <a:rPr lang="cs-CZ" b="1" dirty="0"/>
              <a:t>hle</a:t>
            </a:r>
            <a:r>
              <a:rPr lang="cs-CZ" dirty="0"/>
              <a:t>děl.</a:t>
            </a:r>
          </a:p>
          <a:p>
            <a:pPr lvl="1">
              <a:buNone/>
            </a:pPr>
            <a:endParaRPr lang="cs-CZ" dirty="0"/>
          </a:p>
          <a:p>
            <a:pPr lvl="1">
              <a:buNone/>
            </a:pPr>
            <a:r>
              <a:rPr lang="cs-CZ" dirty="0"/>
              <a:t>/Neruda, U studánky/</a:t>
            </a:r>
          </a:p>
          <a:p>
            <a:pPr lvl="1">
              <a:buNone/>
            </a:pPr>
            <a:endParaRPr lang="cs-CZ" i="1" dirty="0"/>
          </a:p>
          <a:p>
            <a:pPr lvl="1">
              <a:buNone/>
            </a:pPr>
            <a:r>
              <a:rPr lang="cs-CZ" i="1" dirty="0"/>
              <a:t>Osmislabičný verš;  </a:t>
            </a:r>
            <a:r>
              <a:rPr lang="cs-CZ" i="1" dirty="0" err="1"/>
              <a:t>ozn</a:t>
            </a:r>
            <a:r>
              <a:rPr lang="cs-CZ" i="1" dirty="0"/>
              <a:t>. slabiky = přízvučné; liché pozice (to je jim vlastní) == </a:t>
            </a:r>
            <a:r>
              <a:rPr lang="cs-CZ" b="1" i="1" dirty="0">
                <a:solidFill>
                  <a:srgbClr val="FF0000"/>
                </a:solidFill>
              </a:rPr>
              <a:t>pravidelnost stálého počtu slabik a </a:t>
            </a:r>
            <a:r>
              <a:rPr lang="cs-CZ" b="1" i="1" dirty="0" err="1">
                <a:solidFill>
                  <a:srgbClr val="FF0000"/>
                </a:solidFill>
              </a:rPr>
              <a:t>rozmísněteného</a:t>
            </a:r>
            <a:r>
              <a:rPr lang="cs-CZ" b="1" i="1" dirty="0">
                <a:solidFill>
                  <a:srgbClr val="FF0000"/>
                </a:solidFill>
              </a:rPr>
              <a:t> přízvuku </a:t>
            </a:r>
            <a:r>
              <a:rPr lang="cs-CZ" i="1" dirty="0">
                <a:solidFill>
                  <a:srgbClr val="FF0000"/>
                </a:solidFill>
              </a:rPr>
              <a:t>== </a:t>
            </a:r>
            <a:r>
              <a:rPr lang="cs-CZ" b="1" i="1" dirty="0">
                <a:solidFill>
                  <a:srgbClr val="FF0000"/>
                </a:solidFill>
              </a:rPr>
              <a:t>sylabotónický verš. systém</a:t>
            </a:r>
          </a:p>
          <a:p>
            <a:pPr lvl="1">
              <a:buNone/>
            </a:pPr>
            <a:endParaRPr lang="cs-CZ" dirty="0"/>
          </a:p>
        </p:txBody>
      </p:sp>
    </p:spTree>
    <p:extLst>
      <p:ext uri="{BB962C8B-B14F-4D97-AF65-F5344CB8AC3E}">
        <p14:creationId xmlns:p14="http://schemas.microsoft.com/office/powerpoint/2010/main" val="16101589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Sylabický verš</a:t>
            </a:r>
          </a:p>
        </p:txBody>
      </p:sp>
      <p:sp>
        <p:nvSpPr>
          <p:cNvPr id="3" name="Zástupný symbol pro obsah 2"/>
          <p:cNvSpPr>
            <a:spLocks noGrp="1"/>
          </p:cNvSpPr>
          <p:nvPr>
            <p:ph idx="1"/>
          </p:nvPr>
        </p:nvSpPr>
        <p:spPr/>
        <p:txBody>
          <a:bodyPr>
            <a:normAutofit fontScale="77500" lnSpcReduction="20000"/>
          </a:bodyPr>
          <a:lstStyle/>
          <a:p>
            <a:r>
              <a:rPr lang="cs-CZ" dirty="0"/>
              <a:t>Základní jednotka: slabika</a:t>
            </a:r>
          </a:p>
          <a:p>
            <a:r>
              <a:rPr lang="cs-CZ" dirty="0"/>
              <a:t>Pravidelný počet slabik; přízvučné/nepřízvučné slabiky či krátké/dlouhé slabiky nejsou organizovány.</a:t>
            </a:r>
          </a:p>
          <a:p>
            <a:r>
              <a:rPr lang="cs-CZ" dirty="0"/>
              <a:t>Užití: do konce 18. století.</a:t>
            </a:r>
          </a:p>
          <a:p>
            <a:endParaRPr lang="cs-CZ" dirty="0"/>
          </a:p>
          <a:p>
            <a:r>
              <a:rPr lang="cs-CZ" dirty="0"/>
              <a:t>Po určitém počtu slabik následuje mezislovní předěl /</a:t>
            </a:r>
            <a:r>
              <a:rPr lang="cs-CZ" b="1" dirty="0" err="1"/>
              <a:t>diareze</a:t>
            </a:r>
            <a:r>
              <a:rPr lang="cs-CZ" dirty="0"/>
              <a:t>/</a:t>
            </a:r>
          </a:p>
          <a:p>
            <a:r>
              <a:rPr lang="cs-CZ" dirty="0"/>
              <a:t>Např. osmislabičný verš, desetislabičný verš atd.</a:t>
            </a:r>
          </a:p>
          <a:p>
            <a:endParaRPr lang="cs-CZ" dirty="0"/>
          </a:p>
          <a:p>
            <a:r>
              <a:rPr lang="cs-CZ" b="1" dirty="0">
                <a:solidFill>
                  <a:srgbClr val="FF0000"/>
                </a:solidFill>
              </a:rPr>
              <a:t>Klauzule</a:t>
            </a:r>
            <a:r>
              <a:rPr lang="cs-CZ" dirty="0"/>
              <a:t> = koncový úsek verše = bývá vyznačena syntaktickým předělem, organizací přízvučných/nepřízvučných slabik nebo rýmem.</a:t>
            </a:r>
          </a:p>
        </p:txBody>
      </p:sp>
    </p:spTree>
    <p:extLst>
      <p:ext uri="{BB962C8B-B14F-4D97-AF65-F5344CB8AC3E}">
        <p14:creationId xmlns:p14="http://schemas.microsoft.com/office/powerpoint/2010/main" val="1066318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Stopa</a:t>
            </a:r>
          </a:p>
        </p:txBody>
      </p:sp>
      <p:sp>
        <p:nvSpPr>
          <p:cNvPr id="3" name="Zástupný symbol pro obsah 2"/>
          <p:cNvSpPr>
            <a:spLocks noGrp="1"/>
          </p:cNvSpPr>
          <p:nvPr>
            <p:ph idx="1"/>
          </p:nvPr>
        </p:nvSpPr>
        <p:spPr/>
        <p:txBody>
          <a:bodyPr>
            <a:normAutofit lnSpcReduction="10000"/>
          </a:bodyPr>
          <a:lstStyle/>
          <a:p>
            <a:r>
              <a:rPr lang="cs-CZ" dirty="0">
                <a:solidFill>
                  <a:srgbClr val="FF0000"/>
                </a:solidFill>
              </a:rPr>
              <a:t>Základní jednotka časoměrného verše.</a:t>
            </a:r>
          </a:p>
          <a:p>
            <a:r>
              <a:rPr lang="cs-CZ" dirty="0"/>
              <a:t>Stopa = skupina nejméně dvou slabik, pravidelně se opakující.</a:t>
            </a:r>
          </a:p>
          <a:p>
            <a:endParaRPr lang="cs-CZ" dirty="0"/>
          </a:p>
          <a:p>
            <a:r>
              <a:rPr lang="cs-CZ" dirty="0">
                <a:solidFill>
                  <a:srgbClr val="0070C0"/>
                </a:solidFill>
              </a:rPr>
              <a:t>Trochej		- U</a:t>
            </a:r>
          </a:p>
          <a:p>
            <a:r>
              <a:rPr lang="cs-CZ" dirty="0">
                <a:solidFill>
                  <a:srgbClr val="0070C0"/>
                </a:solidFill>
              </a:rPr>
              <a:t>Jamb		U -</a:t>
            </a:r>
          </a:p>
          <a:p>
            <a:r>
              <a:rPr lang="cs-CZ" dirty="0">
                <a:solidFill>
                  <a:srgbClr val="0070C0"/>
                </a:solidFill>
              </a:rPr>
              <a:t>Daktyl		- UU</a:t>
            </a:r>
          </a:p>
          <a:p>
            <a:r>
              <a:rPr lang="cs-CZ" dirty="0">
                <a:solidFill>
                  <a:srgbClr val="0070C0"/>
                </a:solidFill>
              </a:rPr>
              <a:t>Spondej		-  -</a:t>
            </a:r>
          </a:p>
        </p:txBody>
      </p:sp>
    </p:spTree>
    <p:extLst>
      <p:ext uri="{BB962C8B-B14F-4D97-AF65-F5344CB8AC3E}">
        <p14:creationId xmlns:p14="http://schemas.microsoft.com/office/powerpoint/2010/main" val="10765811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Stopa a slovo</a:t>
            </a:r>
          </a:p>
        </p:txBody>
      </p:sp>
      <p:sp>
        <p:nvSpPr>
          <p:cNvPr id="3" name="Zástupný symbol pro obsah 2"/>
          <p:cNvSpPr>
            <a:spLocks noGrp="1"/>
          </p:cNvSpPr>
          <p:nvPr>
            <p:ph idx="1"/>
          </p:nvPr>
        </p:nvSpPr>
        <p:spPr/>
        <p:txBody>
          <a:bodyPr>
            <a:normAutofit fontScale="85000" lnSpcReduction="10000"/>
          </a:bodyPr>
          <a:lstStyle/>
          <a:p>
            <a:r>
              <a:rPr lang="cs-CZ" dirty="0"/>
              <a:t>Stopa = může být slovo, část slova, více slov</a:t>
            </a:r>
          </a:p>
          <a:p>
            <a:r>
              <a:rPr lang="cs-CZ" dirty="0"/>
              <a:t>Jestliže se </a:t>
            </a:r>
            <a:r>
              <a:rPr lang="cs-CZ" b="1" dirty="0"/>
              <a:t>konec slova </a:t>
            </a:r>
            <a:r>
              <a:rPr lang="cs-CZ" dirty="0"/>
              <a:t>KRYJE S </a:t>
            </a:r>
            <a:r>
              <a:rPr lang="cs-CZ" b="1" dirty="0"/>
              <a:t>KONCEM STOPY </a:t>
            </a:r>
            <a:r>
              <a:rPr lang="cs-CZ" dirty="0"/>
              <a:t>= </a:t>
            </a:r>
            <a:r>
              <a:rPr lang="cs-CZ" u="sng" dirty="0"/>
              <a:t>DIAREZE</a:t>
            </a:r>
            <a:r>
              <a:rPr lang="cs-CZ" dirty="0"/>
              <a:t>.</a:t>
            </a:r>
          </a:p>
          <a:p>
            <a:endParaRPr lang="cs-CZ" dirty="0"/>
          </a:p>
          <a:p>
            <a:r>
              <a:rPr lang="cs-CZ" dirty="0"/>
              <a:t>Jestliže se </a:t>
            </a:r>
            <a:r>
              <a:rPr lang="cs-CZ" b="1" dirty="0"/>
              <a:t>konec slova </a:t>
            </a:r>
            <a:r>
              <a:rPr lang="cs-CZ" b="1" i="1" dirty="0"/>
              <a:t>NEKRYJE</a:t>
            </a:r>
            <a:r>
              <a:rPr lang="cs-CZ" dirty="0"/>
              <a:t> S </a:t>
            </a:r>
            <a:r>
              <a:rPr lang="cs-CZ" b="1" dirty="0"/>
              <a:t>KONCEM STOPY</a:t>
            </a:r>
            <a:r>
              <a:rPr lang="cs-CZ" dirty="0"/>
              <a:t>, jde o </a:t>
            </a:r>
            <a:r>
              <a:rPr lang="cs-CZ" u="sng" dirty="0"/>
              <a:t>CÉZURU</a:t>
            </a:r>
            <a:r>
              <a:rPr lang="cs-CZ" dirty="0"/>
              <a:t>.</a:t>
            </a:r>
          </a:p>
          <a:p>
            <a:endParaRPr lang="cs-CZ" dirty="0"/>
          </a:p>
          <a:p>
            <a:r>
              <a:rPr lang="cs-CZ" dirty="0"/>
              <a:t>V </a:t>
            </a:r>
            <a:r>
              <a:rPr lang="cs-CZ" u="sng" dirty="0"/>
              <a:t>sylabotónickém systému </a:t>
            </a:r>
            <a:r>
              <a:rPr lang="cs-CZ" dirty="0"/>
              <a:t>se obvykle nerozlišuje mezi cézurou a </a:t>
            </a:r>
            <a:r>
              <a:rPr lang="cs-CZ" dirty="0" err="1"/>
              <a:t>diarezí</a:t>
            </a:r>
            <a:r>
              <a:rPr lang="cs-CZ" dirty="0"/>
              <a:t>; jednotně se užívá pojem </a:t>
            </a:r>
            <a:r>
              <a:rPr lang="cs-CZ" b="1" u="sng" dirty="0"/>
              <a:t>CÉZURA</a:t>
            </a:r>
          </a:p>
          <a:p>
            <a:r>
              <a:rPr lang="cs-CZ" dirty="0"/>
              <a:t>/cézura po šesté slabice v alexandrinu/.</a:t>
            </a:r>
          </a:p>
        </p:txBody>
      </p:sp>
    </p:spTree>
    <p:extLst>
      <p:ext uri="{BB962C8B-B14F-4D97-AF65-F5344CB8AC3E}">
        <p14:creationId xmlns:p14="http://schemas.microsoft.com/office/powerpoint/2010/main" val="33239431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Příklad: třístopý časoměrný jamb</a:t>
            </a:r>
          </a:p>
        </p:txBody>
      </p:sp>
      <p:sp>
        <p:nvSpPr>
          <p:cNvPr id="3" name="Zástupný symbol pro obsah 2"/>
          <p:cNvSpPr>
            <a:spLocks noGrp="1"/>
          </p:cNvSpPr>
          <p:nvPr>
            <p:ph idx="1"/>
          </p:nvPr>
        </p:nvSpPr>
        <p:spPr/>
        <p:txBody>
          <a:bodyPr>
            <a:normAutofit fontScale="77500" lnSpcReduction="20000"/>
          </a:bodyPr>
          <a:lstStyle/>
          <a:p>
            <a:pPr lvl="1">
              <a:buNone/>
            </a:pPr>
            <a:r>
              <a:rPr lang="cs-CZ" dirty="0"/>
              <a:t>Tma jest a </a:t>
            </a:r>
            <a:r>
              <a:rPr lang="cs-CZ" dirty="0" err="1"/>
              <a:t>hrozno</a:t>
            </a:r>
            <a:r>
              <a:rPr lang="cs-CZ" dirty="0"/>
              <a:t> vůkol,</a:t>
            </a:r>
          </a:p>
          <a:p>
            <a:pPr lvl="1">
              <a:buNone/>
            </a:pPr>
            <a:r>
              <a:rPr lang="cs-CZ" sz="2000" dirty="0"/>
              <a:t>   U	  - /   U   -  / U   - / U</a:t>
            </a:r>
          </a:p>
          <a:p>
            <a:pPr lvl="1">
              <a:buNone/>
            </a:pPr>
            <a:endParaRPr lang="cs-CZ" sz="1600" dirty="0"/>
          </a:p>
          <a:p>
            <a:pPr lvl="1">
              <a:buNone/>
            </a:pPr>
            <a:r>
              <a:rPr lang="cs-CZ" dirty="0"/>
              <a:t>Vidět není sledů; </a:t>
            </a:r>
          </a:p>
          <a:p>
            <a:pPr lvl="1">
              <a:buNone/>
            </a:pPr>
            <a:r>
              <a:rPr lang="cs-CZ" dirty="0"/>
              <a:t>U	 -/  U -/ U -</a:t>
            </a:r>
          </a:p>
          <a:p>
            <a:pPr lvl="1">
              <a:buNone/>
            </a:pPr>
            <a:endParaRPr lang="cs-CZ" dirty="0"/>
          </a:p>
          <a:p>
            <a:pPr lvl="1">
              <a:buNone/>
            </a:pPr>
            <a:r>
              <a:rPr lang="cs-CZ" dirty="0"/>
              <a:t>Která asi stezička</a:t>
            </a:r>
          </a:p>
          <a:p>
            <a:pPr lvl="1">
              <a:buNone/>
            </a:pPr>
            <a:r>
              <a:rPr lang="cs-CZ" dirty="0"/>
              <a:t> U-/ U  - / U -/ U</a:t>
            </a:r>
          </a:p>
          <a:p>
            <a:pPr lvl="1">
              <a:buNone/>
            </a:pPr>
            <a:endParaRPr lang="cs-CZ" dirty="0"/>
          </a:p>
          <a:p>
            <a:pPr lvl="1">
              <a:buNone/>
            </a:pPr>
            <a:r>
              <a:rPr lang="cs-CZ" dirty="0"/>
              <a:t>Vede k milence mé?</a:t>
            </a:r>
          </a:p>
          <a:p>
            <a:pPr lvl="1">
              <a:buNone/>
            </a:pPr>
            <a:r>
              <a:rPr lang="cs-CZ" dirty="0"/>
              <a:t>U	 -/  U -/ U -</a:t>
            </a:r>
          </a:p>
          <a:p>
            <a:pPr lvl="1">
              <a:buNone/>
            </a:pPr>
            <a:endParaRPr lang="cs-CZ" dirty="0"/>
          </a:p>
          <a:p>
            <a:pPr lvl="1">
              <a:buNone/>
            </a:pPr>
            <a:endParaRPr lang="cs-CZ" dirty="0"/>
          </a:p>
          <a:p>
            <a:pPr lvl="1">
              <a:buNone/>
            </a:pPr>
            <a:r>
              <a:rPr lang="cs-CZ" dirty="0"/>
              <a:t>/Trnka, Noc/</a:t>
            </a:r>
          </a:p>
        </p:txBody>
      </p:sp>
    </p:spTree>
    <p:extLst>
      <p:ext uri="{BB962C8B-B14F-4D97-AF65-F5344CB8AC3E}">
        <p14:creationId xmlns:p14="http://schemas.microsoft.com/office/powerpoint/2010/main" val="14849007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a:t>Sylabický</a:t>
            </a:r>
            <a:r>
              <a:rPr lang="cs-CZ" dirty="0"/>
              <a:t> verš se na stopy nečlení.</a:t>
            </a:r>
          </a:p>
          <a:p>
            <a:endParaRPr lang="cs-CZ" dirty="0"/>
          </a:p>
          <a:p>
            <a:r>
              <a:rPr lang="cs-CZ" b="1" dirty="0">
                <a:solidFill>
                  <a:srgbClr val="FF0000"/>
                </a:solidFill>
              </a:rPr>
              <a:t>Sylabotónický verš</a:t>
            </a:r>
            <a:r>
              <a:rPr lang="cs-CZ" dirty="0">
                <a:solidFill>
                  <a:srgbClr val="FF0000"/>
                </a:solidFill>
              </a:rPr>
              <a:t>. systém: </a:t>
            </a:r>
            <a:r>
              <a:rPr lang="cs-CZ" dirty="0">
                <a:solidFill>
                  <a:srgbClr val="0070C0"/>
                </a:solidFill>
              </a:rPr>
              <a:t>stejné členění jako u časomíry</a:t>
            </a:r>
            <a:r>
              <a:rPr lang="cs-CZ" dirty="0">
                <a:solidFill>
                  <a:srgbClr val="FF0000"/>
                </a:solidFill>
              </a:rPr>
              <a:t>; ale jen s tím rozdílem, že určujeme přízvučnost / nepřízvučnost slabik (čtyřstopý jamb, pětistopý trochej atd./</a:t>
            </a:r>
          </a:p>
          <a:p>
            <a:endParaRPr lang="cs-CZ" dirty="0"/>
          </a:p>
          <a:p>
            <a:r>
              <a:rPr lang="cs-CZ" dirty="0"/>
              <a:t>= odlišnost počtu přízvuků; není to tak pravidelné; např. ve čtyřstopém sylabotónickém verši nemusejí být čtyři stopy a čtyři přízvuky ==</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5901166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Sylabotónický verš</a:t>
            </a:r>
          </a:p>
        </p:txBody>
      </p:sp>
      <p:sp>
        <p:nvSpPr>
          <p:cNvPr id="3" name="Zástupný symbol pro obsah 2"/>
          <p:cNvSpPr>
            <a:spLocks noGrp="1"/>
          </p:cNvSpPr>
          <p:nvPr>
            <p:ph idx="1"/>
          </p:nvPr>
        </p:nvSpPr>
        <p:spPr/>
        <p:txBody>
          <a:bodyPr/>
          <a:lstStyle/>
          <a:p>
            <a:r>
              <a:rPr lang="cs-CZ" dirty="0"/>
              <a:t>Vhodnější je verš rozčlenit na pozice: </a:t>
            </a:r>
          </a:p>
          <a:p>
            <a:r>
              <a:rPr lang="cs-CZ" dirty="0"/>
              <a:t>Jedna pozice = jedna  slabika</a:t>
            </a:r>
          </a:p>
          <a:p>
            <a:r>
              <a:rPr lang="cs-CZ" dirty="0"/>
              <a:t>Lze rozlišit: </a:t>
            </a:r>
            <a:r>
              <a:rPr lang="cs-CZ" b="1" dirty="0"/>
              <a:t>slabé  /U/ a silné pozice /</a:t>
            </a:r>
            <a:r>
              <a:rPr lang="cs-CZ" dirty="0"/>
              <a:t> – </a:t>
            </a:r>
            <a:r>
              <a:rPr lang="cs-CZ" b="1" dirty="0"/>
              <a:t>/</a:t>
            </a:r>
          </a:p>
          <a:p>
            <a:endParaRPr lang="cs-CZ" b="1" dirty="0"/>
          </a:p>
          <a:p>
            <a:r>
              <a:rPr lang="cs-CZ" b="1" dirty="0"/>
              <a:t>Ukázka </a:t>
            </a:r>
            <a:r>
              <a:rPr lang="cs-CZ" b="1" dirty="0">
                <a:solidFill>
                  <a:srgbClr val="0070C0"/>
                </a:solidFill>
              </a:rPr>
              <a:t>METRA</a:t>
            </a:r>
            <a:r>
              <a:rPr lang="cs-CZ" b="1" dirty="0"/>
              <a:t> /abstraktní schéma, tj. norma, osnova/ v sylabotónických verších.</a:t>
            </a:r>
          </a:p>
          <a:p>
            <a:r>
              <a:rPr lang="cs-CZ" b="1" dirty="0"/>
              <a:t>Rytmus = konkrétní realizace tohoto schématu</a:t>
            </a:r>
          </a:p>
          <a:p>
            <a:endParaRPr lang="cs-CZ" b="1" dirty="0"/>
          </a:p>
        </p:txBody>
      </p:sp>
    </p:spTree>
    <p:extLst>
      <p:ext uri="{BB962C8B-B14F-4D97-AF65-F5344CB8AC3E}">
        <p14:creationId xmlns:p14="http://schemas.microsoft.com/office/powerpoint/2010/main" val="30739171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Metrika</a:t>
            </a:r>
          </a:p>
        </p:txBody>
      </p:sp>
      <p:sp>
        <p:nvSpPr>
          <p:cNvPr id="3" name="Zástupný symbol pro obsah 2"/>
          <p:cNvSpPr>
            <a:spLocks noGrp="1"/>
          </p:cNvSpPr>
          <p:nvPr>
            <p:ph idx="1"/>
          </p:nvPr>
        </p:nvSpPr>
        <p:spPr/>
        <p:txBody>
          <a:bodyPr/>
          <a:lstStyle/>
          <a:p>
            <a:r>
              <a:rPr lang="cs-CZ" dirty="0"/>
              <a:t>Způsob uspořádání verše i jeho částí.</a:t>
            </a:r>
          </a:p>
          <a:p>
            <a:r>
              <a:rPr lang="cs-CZ" dirty="0"/>
              <a:t>Pravidla (soustava pravidel) tohoto uspořádání (vnitřní měřítko).</a:t>
            </a:r>
          </a:p>
          <a:p>
            <a:r>
              <a:rPr lang="cs-CZ" dirty="0"/>
              <a:t>== závislost na vlastnostech každého jazyka, tradici národa.</a:t>
            </a:r>
          </a:p>
        </p:txBody>
      </p:sp>
    </p:spTree>
    <p:extLst>
      <p:ext uri="{BB962C8B-B14F-4D97-AF65-F5344CB8AC3E}">
        <p14:creationId xmlns:p14="http://schemas.microsoft.com/office/powerpoint/2010/main" val="37885581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Typy sylabotónického verše</a:t>
            </a:r>
          </a:p>
        </p:txBody>
      </p:sp>
      <p:sp>
        <p:nvSpPr>
          <p:cNvPr id="3" name="Zástupný symbol pro obsah 2"/>
          <p:cNvSpPr>
            <a:spLocks noGrp="1"/>
          </p:cNvSpPr>
          <p:nvPr>
            <p:ph idx="1"/>
          </p:nvPr>
        </p:nvSpPr>
        <p:spPr/>
        <p:txBody>
          <a:bodyPr>
            <a:normAutofit fontScale="77500" lnSpcReduction="20000"/>
          </a:bodyPr>
          <a:lstStyle/>
          <a:p>
            <a:r>
              <a:rPr lang="cs-CZ" dirty="0"/>
              <a:t>Šestistopý sylabotónický trochej</a:t>
            </a:r>
          </a:p>
          <a:p>
            <a:pPr lvl="1"/>
            <a:r>
              <a:rPr lang="cs-CZ" dirty="0"/>
              <a:t>– U – U – U – U – U – /U/</a:t>
            </a:r>
          </a:p>
          <a:p>
            <a:endParaRPr lang="cs-CZ" dirty="0"/>
          </a:p>
          <a:p>
            <a:r>
              <a:rPr lang="cs-CZ" dirty="0"/>
              <a:t>Čtyřstopý sylabotónický jamb</a:t>
            </a:r>
          </a:p>
          <a:p>
            <a:pPr lvl="1"/>
            <a:r>
              <a:rPr lang="cs-CZ" dirty="0"/>
              <a:t>U – </a:t>
            </a:r>
            <a:r>
              <a:rPr lang="cs-CZ" dirty="0" err="1"/>
              <a:t>U</a:t>
            </a:r>
            <a:r>
              <a:rPr lang="cs-CZ" dirty="0"/>
              <a:t> – </a:t>
            </a:r>
            <a:r>
              <a:rPr lang="cs-CZ" dirty="0" err="1"/>
              <a:t>U</a:t>
            </a:r>
            <a:r>
              <a:rPr lang="cs-CZ" dirty="0"/>
              <a:t> –U /U/</a:t>
            </a:r>
          </a:p>
          <a:p>
            <a:endParaRPr lang="cs-CZ" dirty="0"/>
          </a:p>
          <a:p>
            <a:r>
              <a:rPr lang="cs-CZ" dirty="0"/>
              <a:t>Třístopý sylabotónický daktyl</a:t>
            </a:r>
          </a:p>
          <a:p>
            <a:r>
              <a:rPr lang="cs-CZ" dirty="0"/>
              <a:t>– UU – UU – //U/ U/</a:t>
            </a:r>
          </a:p>
          <a:p>
            <a:endParaRPr lang="cs-CZ" dirty="0"/>
          </a:p>
          <a:p>
            <a:r>
              <a:rPr lang="cs-CZ" dirty="0"/>
              <a:t>Poslední pozice vyznačeno /U/ neovlivní, kolik má verš stop. </a:t>
            </a:r>
            <a:r>
              <a:rPr lang="cs-CZ" dirty="0">
                <a:solidFill>
                  <a:srgbClr val="FF0000"/>
                </a:solidFill>
              </a:rPr>
              <a:t>O tom, kolik má verš stop ROZHOUJÍ SILNÉ POZICE.</a:t>
            </a:r>
          </a:p>
        </p:txBody>
      </p:sp>
    </p:spTree>
    <p:extLst>
      <p:ext uri="{BB962C8B-B14F-4D97-AF65-F5344CB8AC3E}">
        <p14:creationId xmlns:p14="http://schemas.microsoft.com/office/powerpoint/2010/main" val="60230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C00000"/>
                </a:solidFill>
              </a:rPr>
              <a:t>Základní literatura: Úvody</a:t>
            </a:r>
            <a:br>
              <a:rPr lang="cs-CZ" dirty="0"/>
            </a:br>
            <a:endParaRPr lang="cs-CZ" dirty="0"/>
          </a:p>
        </p:txBody>
      </p:sp>
      <p:sp>
        <p:nvSpPr>
          <p:cNvPr id="3" name="Zástupný symbol pro obsah 2"/>
          <p:cNvSpPr>
            <a:spLocks noGrp="1"/>
          </p:cNvSpPr>
          <p:nvPr>
            <p:ph idx="1"/>
          </p:nvPr>
        </p:nvSpPr>
        <p:spPr>
          <a:xfrm>
            <a:off x="457200" y="1500174"/>
            <a:ext cx="8229600" cy="4824426"/>
          </a:xfrm>
        </p:spPr>
        <p:txBody>
          <a:bodyPr/>
          <a:lstStyle/>
          <a:p>
            <a:endParaRPr lang="cs-CZ" dirty="0"/>
          </a:p>
        </p:txBody>
      </p:sp>
      <p:pic>
        <p:nvPicPr>
          <p:cNvPr id="1026" name="Picture 2" descr="C:\Users\Ondrej\Desktop\Literatura foto\Lit001.jpg"/>
          <p:cNvPicPr>
            <a:picLocks noChangeAspect="1" noChangeArrowheads="1"/>
          </p:cNvPicPr>
          <p:nvPr/>
        </p:nvPicPr>
        <p:blipFill>
          <a:blip r:embed="rId2"/>
          <a:srcRect/>
          <a:stretch>
            <a:fillRect/>
          </a:stretch>
        </p:blipFill>
        <p:spPr bwMode="auto">
          <a:xfrm rot="5400000">
            <a:off x="2143120" y="2143104"/>
            <a:ext cx="4643446" cy="3500462"/>
          </a:xfrm>
          <a:prstGeom prst="rect">
            <a:avLst/>
          </a:prstGeom>
          <a:noFill/>
        </p:spPr>
      </p:pic>
    </p:spTree>
    <p:extLst>
      <p:ext uri="{BB962C8B-B14F-4D97-AF65-F5344CB8AC3E}">
        <p14:creationId xmlns:p14="http://schemas.microsoft.com/office/powerpoint/2010/main" val="2500115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Další typy</a:t>
            </a:r>
          </a:p>
        </p:txBody>
      </p:sp>
      <p:sp>
        <p:nvSpPr>
          <p:cNvPr id="3" name="Zástupný symbol pro obsah 2"/>
          <p:cNvSpPr>
            <a:spLocks noGrp="1"/>
          </p:cNvSpPr>
          <p:nvPr>
            <p:ph idx="1"/>
          </p:nvPr>
        </p:nvSpPr>
        <p:spPr/>
        <p:txBody>
          <a:bodyPr>
            <a:normAutofit fontScale="92500" lnSpcReduction="20000"/>
          </a:bodyPr>
          <a:lstStyle/>
          <a:p>
            <a:r>
              <a:rPr lang="cs-CZ" dirty="0">
                <a:solidFill>
                  <a:srgbClr val="FF0000"/>
                </a:solidFill>
              </a:rPr>
              <a:t>Trochej, jamb </a:t>
            </a:r>
            <a:r>
              <a:rPr lang="cs-CZ" dirty="0"/>
              <a:t>= dvoudobá metra (dvouslabičné stopy)</a:t>
            </a:r>
          </a:p>
          <a:p>
            <a:r>
              <a:rPr lang="cs-CZ" dirty="0">
                <a:solidFill>
                  <a:srgbClr val="FF0000"/>
                </a:solidFill>
              </a:rPr>
              <a:t>Daktyl, </a:t>
            </a:r>
            <a:r>
              <a:rPr lang="cs-CZ" dirty="0" err="1">
                <a:solidFill>
                  <a:srgbClr val="FF0000"/>
                </a:solidFill>
              </a:rPr>
              <a:t>daktyl</a:t>
            </a:r>
            <a:r>
              <a:rPr lang="cs-CZ" dirty="0">
                <a:solidFill>
                  <a:srgbClr val="FF0000"/>
                </a:solidFill>
              </a:rPr>
              <a:t> s předrážkou  </a:t>
            </a:r>
            <a:r>
              <a:rPr lang="cs-CZ" dirty="0"/>
              <a:t>(předrážka = první slabika verše) = třídobá metra; jejich stopy jsou tříslabičné.</a:t>
            </a:r>
          </a:p>
          <a:p>
            <a:r>
              <a:rPr lang="cs-CZ" dirty="0">
                <a:solidFill>
                  <a:srgbClr val="FF0000"/>
                </a:solidFill>
              </a:rPr>
              <a:t>Smíšená metra </a:t>
            </a:r>
            <a:r>
              <a:rPr lang="cs-CZ" dirty="0"/>
              <a:t>= </a:t>
            </a:r>
            <a:r>
              <a:rPr lang="cs-CZ" dirty="0" err="1"/>
              <a:t>logaedická</a:t>
            </a:r>
            <a:r>
              <a:rPr lang="cs-CZ" dirty="0"/>
              <a:t> metra</a:t>
            </a:r>
          </a:p>
          <a:p>
            <a:endParaRPr lang="cs-CZ" dirty="0"/>
          </a:p>
          <a:p>
            <a:r>
              <a:rPr lang="cs-CZ" dirty="0"/>
              <a:t>Třístopý sylabotónický daktyl s předrážkou (p)</a:t>
            </a:r>
          </a:p>
          <a:p>
            <a:pPr>
              <a:buNone/>
            </a:pPr>
            <a:r>
              <a:rPr lang="cs-CZ" dirty="0"/>
              <a:t>		Již ku zemi  </a:t>
            </a:r>
            <a:r>
              <a:rPr lang="cs-CZ" dirty="0" err="1"/>
              <a:t>sežloutlé</a:t>
            </a:r>
            <a:r>
              <a:rPr lang="cs-CZ" dirty="0"/>
              <a:t> listí to</a:t>
            </a:r>
          </a:p>
          <a:p>
            <a:pPr>
              <a:buNone/>
            </a:pPr>
            <a:r>
              <a:rPr lang="cs-CZ" dirty="0"/>
              <a:t>		p – U </a:t>
            </a:r>
            <a:r>
              <a:rPr lang="cs-CZ" dirty="0" err="1"/>
              <a:t>U</a:t>
            </a:r>
            <a:r>
              <a:rPr lang="cs-CZ" dirty="0"/>
              <a:t> – </a:t>
            </a:r>
            <a:r>
              <a:rPr lang="cs-CZ" dirty="0" err="1"/>
              <a:t>U</a:t>
            </a:r>
            <a:r>
              <a:rPr lang="cs-CZ" dirty="0"/>
              <a:t> </a:t>
            </a:r>
            <a:r>
              <a:rPr lang="cs-CZ" dirty="0" err="1"/>
              <a:t>U</a:t>
            </a:r>
            <a:r>
              <a:rPr lang="cs-CZ" dirty="0"/>
              <a:t> – </a:t>
            </a:r>
            <a:r>
              <a:rPr lang="cs-CZ" dirty="0" err="1"/>
              <a:t>U</a:t>
            </a:r>
            <a:r>
              <a:rPr lang="cs-CZ" dirty="0"/>
              <a:t> </a:t>
            </a:r>
            <a:r>
              <a:rPr lang="cs-CZ" dirty="0" err="1"/>
              <a:t>U</a:t>
            </a:r>
            <a:r>
              <a:rPr lang="cs-CZ" dirty="0"/>
              <a:t> </a:t>
            </a:r>
          </a:p>
          <a:p>
            <a:endParaRPr lang="cs-CZ" dirty="0"/>
          </a:p>
          <a:p>
            <a:endParaRPr lang="cs-CZ" dirty="0"/>
          </a:p>
        </p:txBody>
      </p:sp>
    </p:spTree>
    <p:extLst>
      <p:ext uri="{BB962C8B-B14F-4D97-AF65-F5344CB8AC3E}">
        <p14:creationId xmlns:p14="http://schemas.microsoft.com/office/powerpoint/2010/main" val="1580675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Incipit</a:t>
            </a:r>
          </a:p>
        </p:txBody>
      </p:sp>
      <p:sp>
        <p:nvSpPr>
          <p:cNvPr id="3" name="Zástupný symbol pro obsah 2"/>
          <p:cNvSpPr>
            <a:spLocks noGrp="1"/>
          </p:cNvSpPr>
          <p:nvPr>
            <p:ph idx="1"/>
          </p:nvPr>
        </p:nvSpPr>
        <p:spPr/>
        <p:txBody>
          <a:bodyPr/>
          <a:lstStyle/>
          <a:p>
            <a:r>
              <a:rPr lang="cs-CZ" dirty="0"/>
              <a:t>Počátek verše</a:t>
            </a:r>
          </a:p>
          <a:p>
            <a:r>
              <a:rPr lang="cs-CZ" dirty="0"/>
              <a:t>Zvláštnost češtiny  vs. incipit jambického verše</a:t>
            </a:r>
          </a:p>
          <a:p>
            <a:r>
              <a:rPr lang="cs-CZ" dirty="0"/>
              <a:t>Stopa: u –</a:t>
            </a:r>
          </a:p>
          <a:p>
            <a:r>
              <a:rPr lang="cs-CZ" dirty="0"/>
              <a:t> žádné české slovo nemůže mít jambickou stopu</a:t>
            </a:r>
          </a:p>
          <a:p>
            <a:r>
              <a:rPr lang="cs-CZ" dirty="0"/>
              <a:t>Přesto je jamb velmi rozšířený /zvl. od 2. </a:t>
            </a:r>
            <a:r>
              <a:rPr lang="cs-CZ" dirty="0" err="1"/>
              <a:t>pol</a:t>
            </a:r>
            <a:r>
              <a:rPr lang="cs-CZ" dirty="0"/>
              <a:t>. 19. stol./</a:t>
            </a:r>
          </a:p>
          <a:p>
            <a:pPr>
              <a:buNone/>
            </a:pPr>
            <a:r>
              <a:rPr lang="cs-CZ" dirty="0"/>
              <a:t> </a:t>
            </a:r>
          </a:p>
        </p:txBody>
      </p:sp>
    </p:spTree>
    <p:extLst>
      <p:ext uri="{BB962C8B-B14F-4D97-AF65-F5344CB8AC3E}">
        <p14:creationId xmlns:p14="http://schemas.microsoft.com/office/powerpoint/2010/main" val="9629199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Jambický incipit</a:t>
            </a:r>
          </a:p>
        </p:txBody>
      </p:sp>
      <p:sp>
        <p:nvSpPr>
          <p:cNvPr id="3" name="Zástupný symbol pro obsah 2"/>
          <p:cNvSpPr>
            <a:spLocks noGrp="1"/>
          </p:cNvSpPr>
          <p:nvPr>
            <p:ph idx="1"/>
          </p:nvPr>
        </p:nvSpPr>
        <p:spPr>
          <a:xfrm>
            <a:off x="914400" y="1628800"/>
            <a:ext cx="8229600" cy="4525963"/>
          </a:xfrm>
        </p:spPr>
        <p:txBody>
          <a:bodyPr>
            <a:noAutofit/>
          </a:bodyPr>
          <a:lstStyle/>
          <a:p>
            <a:r>
              <a:rPr lang="cs-CZ" sz="2000" dirty="0"/>
              <a:t>?? Vytvořit jamb:  na počátku bude </a:t>
            </a:r>
            <a:r>
              <a:rPr lang="cs-CZ" sz="2000" dirty="0">
                <a:solidFill>
                  <a:srgbClr val="FF0000"/>
                </a:solidFill>
              </a:rPr>
              <a:t>jednoslabičné slovo</a:t>
            </a:r>
            <a:r>
              <a:rPr lang="cs-CZ" sz="2000" dirty="0"/>
              <a:t>, které bude přízvučné, nebo nepřízvučné;</a:t>
            </a:r>
          </a:p>
          <a:p>
            <a:r>
              <a:rPr lang="cs-CZ" sz="2000" dirty="0">
                <a:solidFill>
                  <a:srgbClr val="FF0000"/>
                </a:solidFill>
              </a:rPr>
              <a:t>Popisuje výlučně rytmickou rovinu verše</a:t>
            </a:r>
          </a:p>
          <a:p>
            <a:endParaRPr lang="cs-CZ" sz="2000" dirty="0"/>
          </a:p>
          <a:p>
            <a:r>
              <a:rPr lang="cs-CZ" sz="2000" b="1" dirty="0"/>
              <a:t>Nepřízvučný jambický  incipit:</a:t>
            </a:r>
          </a:p>
          <a:p>
            <a:pPr marL="457200" lvl="1" indent="0">
              <a:buNone/>
            </a:pPr>
            <a:r>
              <a:rPr lang="cs-CZ" sz="2000" dirty="0"/>
              <a:t>a slunce jasná světů jiných</a:t>
            </a:r>
          </a:p>
          <a:p>
            <a:pPr marL="457200" lvl="1" indent="0">
              <a:buNone/>
            </a:pPr>
            <a:r>
              <a:rPr lang="cs-CZ" sz="2000" dirty="0"/>
              <a:t>U –/ </a:t>
            </a:r>
            <a:r>
              <a:rPr lang="cs-CZ" sz="2000" dirty="0" err="1"/>
              <a:t>U</a:t>
            </a:r>
            <a:endParaRPr lang="cs-CZ" sz="2000" dirty="0"/>
          </a:p>
          <a:p>
            <a:pPr marL="457200" lvl="1" indent="0">
              <a:buNone/>
            </a:pPr>
            <a:r>
              <a:rPr lang="cs-CZ" sz="2000" dirty="0">
                <a:solidFill>
                  <a:srgbClr val="FF0000"/>
                </a:solidFill>
              </a:rPr>
              <a:t>Na první pozici je jednoslabičné slovo</a:t>
            </a:r>
          </a:p>
          <a:p>
            <a:pPr marL="457200" lvl="1" indent="0">
              <a:buNone/>
            </a:pPr>
            <a:endParaRPr lang="cs-CZ" sz="2000" dirty="0"/>
          </a:p>
          <a:p>
            <a:pPr marL="457200" lvl="1" indent="0">
              <a:buNone/>
            </a:pPr>
            <a:r>
              <a:rPr lang="cs-CZ" sz="2000" dirty="0"/>
              <a:t>Kromě toho se ale často také využívali trojslabičné incipity:</a:t>
            </a:r>
          </a:p>
          <a:p>
            <a:pPr marL="457200" lvl="1" indent="0">
              <a:buNone/>
            </a:pPr>
            <a:r>
              <a:rPr lang="cs-CZ" sz="2000" dirty="0"/>
              <a:t>Večerní máj  byl – </a:t>
            </a:r>
            <a:r>
              <a:rPr lang="cs-CZ" sz="2000" dirty="0" err="1"/>
              <a:t>byl</a:t>
            </a:r>
            <a:r>
              <a:rPr lang="cs-CZ" sz="2000" dirty="0"/>
              <a:t> lásky čas</a:t>
            </a:r>
          </a:p>
          <a:p>
            <a:pPr marL="457200" lvl="1" indent="0">
              <a:buNone/>
            </a:pPr>
            <a:r>
              <a:rPr lang="cs-CZ" sz="2000" dirty="0"/>
              <a:t>Od černým mračnem přelétá </a:t>
            </a:r>
          </a:p>
          <a:p>
            <a:pPr marL="457200" lvl="1" indent="0">
              <a:buNone/>
            </a:pPr>
            <a:r>
              <a:rPr lang="cs-CZ" sz="2000" dirty="0"/>
              <a:t>U – U -- U</a:t>
            </a:r>
          </a:p>
          <a:p>
            <a:pPr lvl="1"/>
            <a:endParaRPr lang="cs-CZ" sz="1800" dirty="0"/>
          </a:p>
          <a:p>
            <a:pPr lvl="1"/>
            <a:endParaRPr lang="cs-CZ" sz="1800" dirty="0"/>
          </a:p>
          <a:p>
            <a:endParaRPr lang="cs-CZ" sz="1800" dirty="0"/>
          </a:p>
          <a:p>
            <a:endParaRPr lang="cs-CZ" sz="1800" dirty="0"/>
          </a:p>
          <a:p>
            <a:endParaRPr lang="cs-CZ" sz="1800" dirty="0"/>
          </a:p>
        </p:txBody>
      </p:sp>
    </p:spTree>
    <p:extLst>
      <p:ext uri="{BB962C8B-B14F-4D97-AF65-F5344CB8AC3E}">
        <p14:creationId xmlns:p14="http://schemas.microsoft.com/office/powerpoint/2010/main" val="32442012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sz="1800" dirty="0"/>
          </a:p>
          <a:p>
            <a:r>
              <a:rPr lang="cs-CZ" sz="2400" b="1" dirty="0"/>
              <a:t>Přízvučný jambický incipit:</a:t>
            </a:r>
          </a:p>
          <a:p>
            <a:pPr lvl="1"/>
            <a:r>
              <a:rPr lang="cs-CZ" sz="2400" dirty="0"/>
              <a:t>Jevil se krásný jelen, boží tvor</a:t>
            </a:r>
          </a:p>
          <a:p>
            <a:endParaRPr lang="cs-CZ" dirty="0"/>
          </a:p>
        </p:txBody>
      </p:sp>
    </p:spTree>
    <p:extLst>
      <p:ext uri="{BB962C8B-B14F-4D97-AF65-F5344CB8AC3E}">
        <p14:creationId xmlns:p14="http://schemas.microsoft.com/office/powerpoint/2010/main" val="13280816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Klauzule</a:t>
            </a:r>
          </a:p>
        </p:txBody>
      </p:sp>
      <p:sp>
        <p:nvSpPr>
          <p:cNvPr id="3" name="Zástupný symbol pro obsah 2"/>
          <p:cNvSpPr>
            <a:spLocks noGrp="1"/>
          </p:cNvSpPr>
          <p:nvPr>
            <p:ph idx="1"/>
          </p:nvPr>
        </p:nvSpPr>
        <p:spPr/>
        <p:txBody>
          <a:bodyPr/>
          <a:lstStyle/>
          <a:p>
            <a:endParaRPr lang="cs-CZ" dirty="0"/>
          </a:p>
          <a:p>
            <a:r>
              <a:rPr lang="cs-CZ" dirty="0">
                <a:solidFill>
                  <a:srgbClr val="FF0000"/>
                </a:solidFill>
              </a:rPr>
              <a:t>Konec verše</a:t>
            </a:r>
          </a:p>
          <a:p>
            <a:r>
              <a:rPr lang="cs-CZ" dirty="0"/>
              <a:t>Končí-li verš silnou pozici = </a:t>
            </a:r>
            <a:r>
              <a:rPr lang="cs-CZ" dirty="0">
                <a:solidFill>
                  <a:srgbClr val="FF0000"/>
                </a:solidFill>
              </a:rPr>
              <a:t>mužská klauzule</a:t>
            </a:r>
          </a:p>
          <a:p>
            <a:r>
              <a:rPr lang="cs-CZ" dirty="0"/>
              <a:t>Končí-li verš slabou pozicí = </a:t>
            </a:r>
            <a:r>
              <a:rPr lang="cs-CZ" dirty="0">
                <a:solidFill>
                  <a:srgbClr val="FF0000"/>
                </a:solidFill>
              </a:rPr>
              <a:t>ženská klauzule</a:t>
            </a:r>
          </a:p>
          <a:p>
            <a:r>
              <a:rPr lang="cs-CZ" dirty="0"/>
              <a:t>/jde o silnou a slabou pozici, nikoli o přízvučnou či nepřízvučnou slabiku/</a:t>
            </a:r>
          </a:p>
          <a:p>
            <a:r>
              <a:rPr lang="cs-CZ" dirty="0">
                <a:solidFill>
                  <a:srgbClr val="FF0000"/>
                </a:solidFill>
              </a:rPr>
              <a:t>O typu klauzule se rozhoduje na rovině metra, nikoli na rovině rytmu</a:t>
            </a:r>
            <a:r>
              <a:rPr lang="cs-CZ" dirty="0"/>
              <a:t>.</a:t>
            </a:r>
          </a:p>
          <a:p>
            <a:endParaRPr lang="cs-CZ" dirty="0"/>
          </a:p>
          <a:p>
            <a:endParaRPr lang="cs-CZ" dirty="0"/>
          </a:p>
          <a:p>
            <a:endParaRPr lang="cs-CZ" dirty="0"/>
          </a:p>
        </p:txBody>
      </p:sp>
    </p:spTree>
    <p:extLst>
      <p:ext uri="{BB962C8B-B14F-4D97-AF65-F5344CB8AC3E}">
        <p14:creationId xmlns:p14="http://schemas.microsoft.com/office/powerpoint/2010/main" val="33830072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klauzulí</a:t>
            </a:r>
          </a:p>
        </p:txBody>
      </p:sp>
      <p:sp>
        <p:nvSpPr>
          <p:cNvPr id="3" name="Zástupný symbol pro obsah 2"/>
          <p:cNvSpPr>
            <a:spLocks noGrp="1"/>
          </p:cNvSpPr>
          <p:nvPr>
            <p:ph idx="1"/>
          </p:nvPr>
        </p:nvSpPr>
        <p:spPr/>
        <p:txBody>
          <a:bodyPr>
            <a:normAutofit fontScale="92500" lnSpcReduction="10000"/>
          </a:bodyPr>
          <a:lstStyle/>
          <a:p>
            <a:r>
              <a:rPr lang="cs-CZ" dirty="0">
                <a:solidFill>
                  <a:srgbClr val="FF0000"/>
                </a:solidFill>
              </a:rPr>
              <a:t>Mužská klauzule </a:t>
            </a:r>
            <a:r>
              <a:rPr lang="cs-CZ" dirty="0"/>
              <a:t>s přízvučnou slabikou na poslední silné pozici (čtyřstopý trochej)</a:t>
            </a:r>
          </a:p>
          <a:p>
            <a:pPr>
              <a:buNone/>
            </a:pPr>
            <a:r>
              <a:rPr lang="cs-CZ" dirty="0"/>
              <a:t>		</a:t>
            </a:r>
            <a:r>
              <a:rPr lang="cs-CZ" i="1" dirty="0"/>
              <a:t>mrtvá hvězda, siný svit</a:t>
            </a:r>
          </a:p>
          <a:p>
            <a:pPr>
              <a:buNone/>
            </a:pPr>
            <a:r>
              <a:rPr lang="cs-CZ" i="1" dirty="0"/>
              <a:t>		- U	- U	- U 	-</a:t>
            </a:r>
          </a:p>
          <a:p>
            <a:pPr>
              <a:buNone/>
            </a:pPr>
            <a:endParaRPr lang="cs-CZ" i="1" dirty="0"/>
          </a:p>
          <a:p>
            <a:pPr>
              <a:buNone/>
            </a:pPr>
            <a:r>
              <a:rPr lang="cs-CZ" dirty="0"/>
              <a:t>Mužská klauzule s nepřízvučnou slabikou na poslední silné pozici (pětistopý trochej)</a:t>
            </a:r>
          </a:p>
          <a:p>
            <a:pPr>
              <a:buNone/>
            </a:pPr>
            <a:r>
              <a:rPr lang="cs-CZ" i="1" dirty="0"/>
              <a:t>		svatý plápol tento </a:t>
            </a:r>
            <a:r>
              <a:rPr lang="cs-CZ" i="1" dirty="0" err="1"/>
              <a:t>neshasí</a:t>
            </a:r>
            <a:endParaRPr lang="cs-CZ" i="1" dirty="0"/>
          </a:p>
          <a:p>
            <a:pPr>
              <a:buNone/>
            </a:pPr>
            <a:r>
              <a:rPr lang="cs-CZ" dirty="0"/>
              <a:t>		- U     – U 	- U   – U -</a:t>
            </a:r>
          </a:p>
        </p:txBody>
      </p:sp>
    </p:spTree>
    <p:extLst>
      <p:ext uri="{BB962C8B-B14F-4D97-AF65-F5344CB8AC3E}">
        <p14:creationId xmlns:p14="http://schemas.microsoft.com/office/powerpoint/2010/main" val="17722094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Ženská klauzule</a:t>
            </a:r>
          </a:p>
        </p:txBody>
      </p:sp>
      <p:sp>
        <p:nvSpPr>
          <p:cNvPr id="3" name="Zástupný symbol pro obsah 2"/>
          <p:cNvSpPr>
            <a:spLocks noGrp="1"/>
          </p:cNvSpPr>
          <p:nvPr>
            <p:ph idx="1"/>
          </p:nvPr>
        </p:nvSpPr>
        <p:spPr/>
        <p:txBody>
          <a:bodyPr>
            <a:normAutofit lnSpcReduction="10000"/>
          </a:bodyPr>
          <a:lstStyle/>
          <a:p>
            <a:r>
              <a:rPr lang="cs-CZ" dirty="0"/>
              <a:t> čtyřstopý trochej</a:t>
            </a:r>
          </a:p>
          <a:p>
            <a:endParaRPr lang="cs-CZ" dirty="0"/>
          </a:p>
          <a:p>
            <a:pPr>
              <a:buNone/>
            </a:pPr>
            <a:r>
              <a:rPr lang="cs-CZ" i="1" dirty="0"/>
              <a:t>	Klesla hvězda s nebes výše,</a:t>
            </a:r>
          </a:p>
          <a:p>
            <a:pPr>
              <a:buNone/>
            </a:pPr>
            <a:r>
              <a:rPr lang="cs-CZ" dirty="0"/>
              <a:t>	 – U – U  – U  – U</a:t>
            </a:r>
          </a:p>
          <a:p>
            <a:endParaRPr lang="cs-CZ" dirty="0"/>
          </a:p>
          <a:p>
            <a:r>
              <a:rPr lang="cs-CZ" dirty="0"/>
              <a:t>Ženská klauzule v daktylu (pětistopý daktyl)</a:t>
            </a:r>
          </a:p>
          <a:p>
            <a:pPr>
              <a:buNone/>
            </a:pPr>
            <a:r>
              <a:rPr lang="cs-CZ" dirty="0"/>
              <a:t>	</a:t>
            </a:r>
            <a:r>
              <a:rPr lang="cs-CZ" i="1" dirty="0"/>
              <a:t>Potopa horoucí záhubou hrozí i světu</a:t>
            </a:r>
          </a:p>
          <a:p>
            <a:pPr>
              <a:buNone/>
            </a:pPr>
            <a:r>
              <a:rPr lang="cs-CZ" i="1" dirty="0"/>
              <a:t>	</a:t>
            </a:r>
            <a:r>
              <a:rPr lang="cs-CZ" dirty="0"/>
              <a:t> – U </a:t>
            </a:r>
            <a:r>
              <a:rPr lang="cs-CZ" dirty="0" err="1"/>
              <a:t>U</a:t>
            </a:r>
            <a:r>
              <a:rPr lang="cs-CZ" dirty="0"/>
              <a:t> – U </a:t>
            </a:r>
            <a:r>
              <a:rPr lang="cs-CZ" dirty="0" err="1"/>
              <a:t>U</a:t>
            </a:r>
            <a:r>
              <a:rPr lang="cs-CZ" i="1" dirty="0"/>
              <a:t> </a:t>
            </a:r>
            <a:r>
              <a:rPr lang="cs-CZ" dirty="0"/>
              <a:t>– U </a:t>
            </a:r>
            <a:r>
              <a:rPr lang="cs-CZ" dirty="0" err="1"/>
              <a:t>U</a:t>
            </a:r>
            <a:r>
              <a:rPr lang="cs-CZ" i="1" dirty="0"/>
              <a:t> </a:t>
            </a:r>
            <a:r>
              <a:rPr lang="cs-CZ" dirty="0"/>
              <a:t>– U </a:t>
            </a:r>
            <a:r>
              <a:rPr lang="cs-CZ" dirty="0" err="1"/>
              <a:t>U</a:t>
            </a:r>
            <a:r>
              <a:rPr lang="cs-CZ" i="1" dirty="0"/>
              <a:t> </a:t>
            </a:r>
            <a:r>
              <a:rPr lang="cs-CZ" dirty="0"/>
              <a:t>– U </a:t>
            </a:r>
          </a:p>
        </p:txBody>
      </p:sp>
    </p:spTree>
    <p:extLst>
      <p:ext uri="{BB962C8B-B14F-4D97-AF65-F5344CB8AC3E}">
        <p14:creationId xmlns:p14="http://schemas.microsoft.com/office/powerpoint/2010/main" val="34857880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Dodatek</a:t>
            </a:r>
          </a:p>
        </p:txBody>
      </p:sp>
      <p:sp>
        <p:nvSpPr>
          <p:cNvPr id="3" name="Zástupný symbol pro obsah 2"/>
          <p:cNvSpPr>
            <a:spLocks noGrp="1"/>
          </p:cNvSpPr>
          <p:nvPr>
            <p:ph idx="1"/>
          </p:nvPr>
        </p:nvSpPr>
        <p:spPr/>
        <p:txBody>
          <a:bodyPr/>
          <a:lstStyle/>
          <a:p>
            <a:r>
              <a:rPr lang="cs-CZ" b="1" dirty="0">
                <a:solidFill>
                  <a:srgbClr val="FF0000"/>
                </a:solidFill>
              </a:rPr>
              <a:t>Akatalektická</a:t>
            </a:r>
            <a:r>
              <a:rPr lang="cs-CZ" dirty="0">
                <a:solidFill>
                  <a:srgbClr val="FF0000"/>
                </a:solidFill>
              </a:rPr>
              <a:t> </a:t>
            </a:r>
            <a:r>
              <a:rPr lang="cs-CZ" b="1" dirty="0">
                <a:solidFill>
                  <a:srgbClr val="FF0000"/>
                </a:solidFill>
              </a:rPr>
              <a:t>klauzule</a:t>
            </a:r>
            <a:r>
              <a:rPr lang="cs-CZ" dirty="0">
                <a:solidFill>
                  <a:srgbClr val="FF0000"/>
                </a:solidFill>
              </a:rPr>
              <a:t> = úplná klauzule</a:t>
            </a:r>
          </a:p>
          <a:p>
            <a:endParaRPr lang="cs-CZ" dirty="0"/>
          </a:p>
          <a:p>
            <a:r>
              <a:rPr lang="cs-CZ" dirty="0"/>
              <a:t>V daktylu (třístopý daktyl)</a:t>
            </a:r>
          </a:p>
          <a:p>
            <a:endParaRPr lang="cs-CZ" dirty="0"/>
          </a:p>
          <a:p>
            <a:pPr marL="457200" lvl="1" indent="0">
              <a:buNone/>
            </a:pPr>
            <a:r>
              <a:rPr lang="cs-CZ" i="1" dirty="0"/>
              <a:t>Slavozpěv radostný zpívejte</a:t>
            </a:r>
          </a:p>
          <a:p>
            <a:pPr marL="457200" lvl="1" indent="0">
              <a:buNone/>
            </a:pPr>
            <a:r>
              <a:rPr lang="cs-CZ" dirty="0"/>
              <a:t>– U </a:t>
            </a:r>
            <a:r>
              <a:rPr lang="cs-CZ" dirty="0" err="1"/>
              <a:t>U</a:t>
            </a:r>
            <a:r>
              <a:rPr lang="cs-CZ" dirty="0"/>
              <a:t>  – U </a:t>
            </a:r>
            <a:r>
              <a:rPr lang="cs-CZ" dirty="0" err="1"/>
              <a:t>U</a:t>
            </a:r>
            <a:r>
              <a:rPr lang="cs-CZ" i="1" dirty="0"/>
              <a:t>  </a:t>
            </a:r>
            <a:r>
              <a:rPr lang="cs-CZ" dirty="0"/>
              <a:t>– U </a:t>
            </a:r>
            <a:r>
              <a:rPr lang="cs-CZ" dirty="0" err="1"/>
              <a:t>U</a:t>
            </a:r>
            <a:r>
              <a:rPr lang="cs-CZ" i="1" dirty="0"/>
              <a:t> </a:t>
            </a:r>
            <a:endParaRPr lang="cs-CZ" dirty="0"/>
          </a:p>
        </p:txBody>
      </p:sp>
    </p:spTree>
    <p:extLst>
      <p:ext uri="{BB962C8B-B14F-4D97-AF65-F5344CB8AC3E}">
        <p14:creationId xmlns:p14="http://schemas.microsoft.com/office/powerpoint/2010/main" val="20663838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Metrum vs. rytmus </a:t>
            </a:r>
          </a:p>
        </p:txBody>
      </p:sp>
      <p:sp>
        <p:nvSpPr>
          <p:cNvPr id="3" name="Zástupný symbol pro obsah 2"/>
          <p:cNvSpPr>
            <a:spLocks noGrp="1"/>
          </p:cNvSpPr>
          <p:nvPr>
            <p:ph idx="1"/>
          </p:nvPr>
        </p:nvSpPr>
        <p:spPr/>
        <p:txBody>
          <a:bodyPr>
            <a:normAutofit fontScale="92500" lnSpcReduction="10000"/>
          </a:bodyPr>
          <a:lstStyle/>
          <a:p>
            <a:r>
              <a:rPr lang="cs-CZ" dirty="0"/>
              <a:t>Úplná realizace metrické normy není samozřejmá</a:t>
            </a:r>
          </a:p>
          <a:p>
            <a:endParaRPr lang="cs-CZ" dirty="0"/>
          </a:p>
          <a:p>
            <a:pPr lvl="3">
              <a:buNone/>
            </a:pPr>
            <a:r>
              <a:rPr lang="cs-CZ" i="1" dirty="0"/>
              <a:t>1. 	Duch šlechetný předrahé po vlasti,</a:t>
            </a:r>
          </a:p>
          <a:p>
            <a:pPr lvl="3">
              <a:buNone/>
            </a:pPr>
            <a:r>
              <a:rPr lang="cs-CZ" i="1" dirty="0"/>
              <a:t>2. 	buď kde buď s touhou zápasí;</a:t>
            </a:r>
          </a:p>
          <a:p>
            <a:pPr lvl="3">
              <a:buNone/>
            </a:pPr>
            <a:r>
              <a:rPr lang="cs-CZ" i="1" dirty="0"/>
              <a:t>3. 	žádná rozkoš a vnada </a:t>
            </a:r>
            <a:r>
              <a:rPr lang="cs-CZ" i="1" dirty="0" err="1"/>
              <a:t>cizinská</a:t>
            </a:r>
            <a:endParaRPr lang="cs-CZ" i="1" dirty="0"/>
          </a:p>
          <a:p>
            <a:pPr lvl="3">
              <a:buNone/>
            </a:pPr>
            <a:r>
              <a:rPr lang="cs-CZ" i="1" dirty="0"/>
              <a:t>4. 	svatý plápol tento </a:t>
            </a:r>
            <a:r>
              <a:rPr lang="cs-CZ" i="1" dirty="0" err="1"/>
              <a:t>neshasí</a:t>
            </a:r>
            <a:r>
              <a:rPr lang="cs-CZ" i="1" dirty="0"/>
              <a:t>; </a:t>
            </a:r>
          </a:p>
          <a:p>
            <a:pPr lvl="3">
              <a:buNone/>
            </a:pPr>
            <a:r>
              <a:rPr lang="cs-CZ" i="1" dirty="0"/>
              <a:t>5. 	byť osud mu všecku </a:t>
            </a:r>
            <a:r>
              <a:rPr lang="cs-CZ" i="1" dirty="0" err="1"/>
              <a:t>bláhu</a:t>
            </a:r>
            <a:r>
              <a:rPr lang="cs-CZ" i="1" dirty="0"/>
              <a:t> přál,</a:t>
            </a:r>
          </a:p>
          <a:p>
            <a:pPr lvl="3">
              <a:buNone/>
            </a:pPr>
            <a:r>
              <a:rPr lang="cs-CZ" i="1" dirty="0"/>
              <a:t>6. 	k heslu jeho každý volně stál,</a:t>
            </a:r>
          </a:p>
          <a:p>
            <a:pPr lvl="3">
              <a:buNone/>
            </a:pPr>
            <a:r>
              <a:rPr lang="cs-CZ" i="1" dirty="0"/>
              <a:t>7. 	tajná moc ho </a:t>
            </a:r>
            <a:r>
              <a:rPr lang="cs-CZ" i="1" dirty="0" err="1"/>
              <a:t>předce</a:t>
            </a:r>
            <a:r>
              <a:rPr lang="cs-CZ" i="1" dirty="0"/>
              <a:t> tam pudí,</a:t>
            </a:r>
          </a:p>
          <a:p>
            <a:pPr lvl="3">
              <a:buNone/>
            </a:pPr>
            <a:r>
              <a:rPr lang="cs-CZ" i="1" dirty="0"/>
              <a:t>8. 	</a:t>
            </a:r>
            <a:r>
              <a:rPr lang="cs-CZ" i="1" dirty="0" err="1"/>
              <a:t>rozmilý</a:t>
            </a:r>
            <a:r>
              <a:rPr lang="cs-CZ" i="1" dirty="0"/>
              <a:t> kde národ jeho dlí.</a:t>
            </a:r>
          </a:p>
          <a:p>
            <a:pPr lvl="3">
              <a:buNone/>
            </a:pPr>
            <a:endParaRPr lang="cs-CZ" i="1" dirty="0"/>
          </a:p>
          <a:p>
            <a:pPr lvl="3">
              <a:buNone/>
            </a:pPr>
            <a:r>
              <a:rPr lang="cs-CZ" i="1" dirty="0"/>
              <a:t>/F. L. </a:t>
            </a:r>
            <a:r>
              <a:rPr lang="cs-CZ" i="1" dirty="0" err="1"/>
              <a:t>Čelakovský</a:t>
            </a:r>
            <a:r>
              <a:rPr lang="cs-CZ" i="1" dirty="0"/>
              <a:t>, Touha po vlast/</a:t>
            </a:r>
          </a:p>
        </p:txBody>
      </p:sp>
    </p:spTree>
    <p:extLst>
      <p:ext uri="{BB962C8B-B14F-4D97-AF65-F5344CB8AC3E}">
        <p14:creationId xmlns:p14="http://schemas.microsoft.com/office/powerpoint/2010/main" val="36833024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DRUHY VERŠE</a:t>
            </a:r>
          </a:p>
        </p:txBody>
      </p:sp>
      <p:sp>
        <p:nvSpPr>
          <p:cNvPr id="3" name="Zástupný symbol pro obsah 2"/>
          <p:cNvSpPr>
            <a:spLocks noGrp="1"/>
          </p:cNvSpPr>
          <p:nvPr>
            <p:ph idx="1"/>
          </p:nvPr>
        </p:nvSpPr>
        <p:spPr/>
        <p:txBody>
          <a:bodyPr>
            <a:normAutofit fontScale="77500" lnSpcReduction="20000"/>
          </a:bodyPr>
          <a:lstStyle/>
          <a:p>
            <a:r>
              <a:rPr lang="cs-CZ" b="1" dirty="0">
                <a:solidFill>
                  <a:srgbClr val="FF0000"/>
                </a:solidFill>
              </a:rPr>
              <a:t>HEXAMETR</a:t>
            </a:r>
          </a:p>
          <a:p>
            <a:r>
              <a:rPr lang="cs-CZ" dirty="0"/>
              <a:t>Klasický verš řecké a římské poezie</a:t>
            </a:r>
          </a:p>
          <a:p>
            <a:r>
              <a:rPr lang="cs-CZ" dirty="0"/>
              <a:t>Eposy</a:t>
            </a:r>
          </a:p>
          <a:p>
            <a:r>
              <a:rPr lang="cs-CZ" dirty="0"/>
              <a:t>== časoměrný nerýmovaný </a:t>
            </a:r>
            <a:r>
              <a:rPr lang="cs-CZ" b="1" dirty="0"/>
              <a:t>šestistopý daktyl</a:t>
            </a:r>
          </a:p>
          <a:p>
            <a:endParaRPr lang="cs-CZ" b="1" dirty="0"/>
          </a:p>
          <a:p>
            <a:r>
              <a:rPr lang="cs-CZ" b="1" dirty="0"/>
              <a:t>Metrické schéma:</a:t>
            </a:r>
          </a:p>
          <a:p>
            <a:r>
              <a:rPr lang="cs-CZ" dirty="0"/>
              <a:t>- </a:t>
            </a:r>
            <a:r>
              <a:rPr lang="cs-CZ" u="sng" dirty="0"/>
              <a:t>UU</a:t>
            </a:r>
            <a:r>
              <a:rPr lang="cs-CZ" dirty="0"/>
              <a:t> / - </a:t>
            </a:r>
            <a:r>
              <a:rPr lang="cs-CZ" u="sng" dirty="0"/>
              <a:t>UU</a:t>
            </a:r>
            <a:r>
              <a:rPr lang="cs-CZ" dirty="0"/>
              <a:t> / - </a:t>
            </a:r>
            <a:r>
              <a:rPr lang="cs-CZ" u="sng" dirty="0"/>
              <a:t>UU</a:t>
            </a:r>
            <a:r>
              <a:rPr lang="cs-CZ" dirty="0"/>
              <a:t> / - </a:t>
            </a:r>
            <a:r>
              <a:rPr lang="cs-CZ" u="sng" dirty="0"/>
              <a:t>U</a:t>
            </a:r>
            <a:r>
              <a:rPr lang="cs-CZ" dirty="0"/>
              <a:t>U / </a:t>
            </a:r>
            <a:r>
              <a:rPr lang="cs-CZ" dirty="0">
                <a:solidFill>
                  <a:srgbClr val="FF0000"/>
                </a:solidFill>
              </a:rPr>
              <a:t>- UU /- -</a:t>
            </a:r>
          </a:p>
          <a:p>
            <a:r>
              <a:rPr lang="cs-CZ" dirty="0"/>
              <a:t>Všechny daktylské stopy, kromě páté, mohla být nahrazeny spondeji</a:t>
            </a:r>
          </a:p>
          <a:p>
            <a:r>
              <a:rPr lang="cs-CZ" dirty="0"/>
              <a:t>Závazně ale </a:t>
            </a:r>
            <a:r>
              <a:rPr lang="cs-CZ" dirty="0">
                <a:solidFill>
                  <a:srgbClr val="FF0000"/>
                </a:solidFill>
              </a:rPr>
              <a:t>5. je daktyl; 6. spondej == tvoří tzv. herojskou klauzuli.</a:t>
            </a:r>
          </a:p>
          <a:p>
            <a:pPr>
              <a:buNone/>
            </a:pPr>
            <a:r>
              <a:rPr lang="cs-CZ" dirty="0">
                <a:solidFill>
                  <a:srgbClr val="FF0000"/>
                </a:solidFill>
              </a:rPr>
              <a:t>		</a:t>
            </a:r>
          </a:p>
          <a:p>
            <a:endParaRPr lang="cs-CZ" dirty="0">
              <a:solidFill>
                <a:srgbClr val="FF0000"/>
              </a:solidFill>
            </a:endParaRPr>
          </a:p>
          <a:p>
            <a:endParaRPr lang="cs-CZ" dirty="0">
              <a:solidFill>
                <a:srgbClr val="FF0000"/>
              </a:solidFill>
            </a:endParaRPr>
          </a:p>
          <a:p>
            <a:endParaRPr lang="cs-CZ" dirty="0">
              <a:solidFill>
                <a:srgbClr val="FF0000"/>
              </a:solidFill>
            </a:endParaRPr>
          </a:p>
          <a:p>
            <a:endParaRPr lang="cs-CZ" b="1" dirty="0"/>
          </a:p>
        </p:txBody>
      </p:sp>
    </p:spTree>
    <p:extLst>
      <p:ext uri="{BB962C8B-B14F-4D97-AF65-F5344CB8AC3E}">
        <p14:creationId xmlns:p14="http://schemas.microsoft.com/office/powerpoint/2010/main" val="320557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098" name="Picture 2" descr="C:\Users\Ondrej\Desktop\Literatura foto\Lit004.jpg"/>
          <p:cNvPicPr>
            <a:picLocks noChangeAspect="1" noChangeArrowheads="1"/>
          </p:cNvPicPr>
          <p:nvPr/>
        </p:nvPicPr>
        <p:blipFill>
          <a:blip r:embed="rId2"/>
          <a:srcRect/>
          <a:stretch>
            <a:fillRect/>
          </a:stretch>
        </p:blipFill>
        <p:spPr bwMode="auto">
          <a:xfrm rot="5400000">
            <a:off x="1987136" y="2013336"/>
            <a:ext cx="4786346" cy="3045642"/>
          </a:xfrm>
          <a:prstGeom prst="rect">
            <a:avLst/>
          </a:prstGeom>
          <a:noFill/>
        </p:spPr>
      </p:pic>
    </p:spTree>
    <p:extLst>
      <p:ext uri="{BB962C8B-B14F-4D97-AF65-F5344CB8AC3E}">
        <p14:creationId xmlns:p14="http://schemas.microsoft.com/office/powerpoint/2010/main" val="13099647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Příklad: </a:t>
            </a:r>
            <a:r>
              <a:rPr lang="cs-CZ" i="1" dirty="0">
                <a:solidFill>
                  <a:srgbClr val="FF0000"/>
                </a:solidFill>
              </a:rPr>
              <a:t>časoměrný hexametr</a:t>
            </a:r>
            <a:endParaRPr lang="cs-CZ" dirty="0">
              <a:solidFill>
                <a:srgbClr val="FF0000"/>
              </a:solidFill>
            </a:endParaRPr>
          </a:p>
        </p:txBody>
      </p:sp>
      <p:sp>
        <p:nvSpPr>
          <p:cNvPr id="3" name="Zástupný symbol pro obsah 2"/>
          <p:cNvSpPr>
            <a:spLocks noGrp="1"/>
          </p:cNvSpPr>
          <p:nvPr>
            <p:ph idx="1"/>
          </p:nvPr>
        </p:nvSpPr>
        <p:spPr/>
        <p:txBody>
          <a:bodyPr/>
          <a:lstStyle/>
          <a:p>
            <a:pPr>
              <a:buNone/>
            </a:pPr>
            <a:r>
              <a:rPr lang="cs-CZ" sz="2400" b="1" dirty="0">
                <a:solidFill>
                  <a:srgbClr val="FF0000"/>
                </a:solidFill>
              </a:rPr>
              <a:t>ČASOMÍRA</a:t>
            </a:r>
          </a:p>
          <a:p>
            <a:pPr lvl="2">
              <a:buNone/>
            </a:pPr>
            <a:endParaRPr lang="cs-CZ" dirty="0"/>
          </a:p>
          <a:p>
            <a:pPr lvl="2">
              <a:buNone/>
            </a:pPr>
            <a:r>
              <a:rPr lang="cs-CZ" dirty="0"/>
              <a:t>Mhou klenutý strope, odvážným ve blankytu </a:t>
            </a:r>
            <a:r>
              <a:rPr lang="cs-CZ" dirty="0" err="1"/>
              <a:t>rozpjat</a:t>
            </a:r>
            <a:endParaRPr lang="cs-CZ" dirty="0"/>
          </a:p>
          <a:p>
            <a:pPr lvl="2">
              <a:buNone/>
            </a:pPr>
            <a:r>
              <a:rPr lang="cs-CZ" dirty="0"/>
              <a:t> -	U </a:t>
            </a:r>
            <a:r>
              <a:rPr lang="cs-CZ" dirty="0" err="1"/>
              <a:t>U</a:t>
            </a:r>
            <a:r>
              <a:rPr lang="cs-CZ" dirty="0"/>
              <a:t> -   U </a:t>
            </a:r>
            <a:r>
              <a:rPr lang="cs-CZ" dirty="0" err="1"/>
              <a:t>U</a:t>
            </a:r>
            <a:r>
              <a:rPr lang="cs-CZ" dirty="0"/>
              <a:t>	-  -  -      -  - U </a:t>
            </a:r>
            <a:r>
              <a:rPr lang="cs-CZ" dirty="0" err="1"/>
              <a:t>U</a:t>
            </a:r>
            <a:r>
              <a:rPr lang="cs-CZ" dirty="0"/>
              <a:t>	   - U		</a:t>
            </a:r>
          </a:p>
          <a:p>
            <a:pPr lvl="2">
              <a:buNone/>
            </a:pPr>
            <a:r>
              <a:rPr lang="cs-CZ" dirty="0"/>
              <a:t>obloukem! tobě pozdravení a radosti přináším</a:t>
            </a:r>
          </a:p>
          <a:p>
            <a:pPr lvl="2">
              <a:buNone/>
            </a:pPr>
            <a:r>
              <a:rPr lang="cs-CZ" dirty="0"/>
              <a:t>-    -    -	 U </a:t>
            </a:r>
            <a:r>
              <a:rPr lang="cs-CZ" dirty="0" err="1"/>
              <a:t>U</a:t>
            </a:r>
            <a:r>
              <a:rPr lang="cs-CZ" dirty="0"/>
              <a:t>  -  U  </a:t>
            </a:r>
            <a:r>
              <a:rPr lang="cs-CZ" dirty="0" err="1"/>
              <a:t>U</a:t>
            </a:r>
            <a:r>
              <a:rPr lang="cs-CZ" dirty="0"/>
              <a:t> -  U </a:t>
            </a:r>
            <a:r>
              <a:rPr lang="cs-CZ" dirty="0" err="1"/>
              <a:t>U</a:t>
            </a:r>
            <a:r>
              <a:rPr lang="cs-CZ" dirty="0"/>
              <a:t> -  U </a:t>
            </a:r>
            <a:r>
              <a:rPr lang="cs-CZ" dirty="0" err="1"/>
              <a:t>U</a:t>
            </a:r>
            <a:r>
              <a:rPr lang="cs-CZ" dirty="0"/>
              <a:t>   - -</a:t>
            </a:r>
          </a:p>
          <a:p>
            <a:pPr lvl="2">
              <a:buNone/>
            </a:pPr>
            <a:endParaRPr lang="cs-CZ" dirty="0"/>
          </a:p>
          <a:p>
            <a:pPr lvl="2">
              <a:buNone/>
            </a:pPr>
            <a:r>
              <a:rPr lang="cs-CZ" dirty="0"/>
              <a:t>/M. Z. Polák, </a:t>
            </a:r>
            <a:r>
              <a:rPr lang="cs-CZ" i="1" dirty="0"/>
              <a:t>Vznešenost</a:t>
            </a:r>
            <a:r>
              <a:rPr lang="cs-CZ" dirty="0"/>
              <a:t> </a:t>
            </a:r>
            <a:r>
              <a:rPr lang="cs-CZ" i="1" dirty="0"/>
              <a:t>přírody</a:t>
            </a:r>
          </a:p>
          <a:p>
            <a:pPr>
              <a:buNone/>
            </a:pPr>
            <a:endParaRPr lang="cs-CZ" sz="1800" i="1" dirty="0"/>
          </a:p>
          <a:p>
            <a:pPr lvl="6">
              <a:buNone/>
            </a:pPr>
            <a:endParaRPr lang="cs-CZ" dirty="0"/>
          </a:p>
          <a:p>
            <a:pPr lvl="6">
              <a:buNone/>
            </a:pPr>
            <a:endParaRPr lang="cs-CZ" dirty="0"/>
          </a:p>
          <a:p>
            <a:pPr lvl="6">
              <a:buNone/>
            </a:pPr>
            <a:endParaRPr lang="cs-CZ" dirty="0"/>
          </a:p>
          <a:p>
            <a:pPr lvl="6">
              <a:buNone/>
            </a:pPr>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895317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Příklad: sylabotónický </a:t>
            </a:r>
            <a:r>
              <a:rPr lang="cs-CZ" i="1" dirty="0">
                <a:solidFill>
                  <a:srgbClr val="FF0000"/>
                </a:solidFill>
              </a:rPr>
              <a:t>hexametr</a:t>
            </a:r>
            <a:endParaRPr lang="cs-CZ" dirty="0">
              <a:solidFill>
                <a:srgbClr val="FF0000"/>
              </a:solidFill>
            </a:endParaRPr>
          </a:p>
        </p:txBody>
      </p:sp>
      <p:sp>
        <p:nvSpPr>
          <p:cNvPr id="3" name="Zástupný symbol pro obsah 2"/>
          <p:cNvSpPr>
            <a:spLocks noGrp="1"/>
          </p:cNvSpPr>
          <p:nvPr>
            <p:ph idx="1"/>
          </p:nvPr>
        </p:nvSpPr>
        <p:spPr/>
        <p:txBody>
          <a:bodyPr>
            <a:normAutofit/>
          </a:bodyPr>
          <a:lstStyle/>
          <a:p>
            <a:pPr>
              <a:buNone/>
            </a:pPr>
            <a:r>
              <a:rPr lang="cs-CZ" sz="2000" b="1" dirty="0">
                <a:solidFill>
                  <a:srgbClr val="FF0000"/>
                </a:solidFill>
              </a:rPr>
              <a:t>SYLABOTÓNIKA</a:t>
            </a:r>
          </a:p>
          <a:p>
            <a:r>
              <a:rPr lang="cs-CZ" sz="2000" dirty="0"/>
              <a:t>Vznikl jako nápodoba časoměrného</a:t>
            </a:r>
          </a:p>
          <a:p>
            <a:r>
              <a:rPr lang="cs-CZ" sz="2000" dirty="0"/>
              <a:t>U nás „vznešený“ verš</a:t>
            </a:r>
          </a:p>
          <a:p>
            <a:endParaRPr lang="cs-CZ" sz="2000" dirty="0"/>
          </a:p>
          <a:p>
            <a:endParaRPr lang="cs-CZ" sz="2000" dirty="0"/>
          </a:p>
          <a:p>
            <a:r>
              <a:rPr lang="cs-CZ" sz="2000" dirty="0"/>
              <a:t>Zlaté poklady tvé kde jsou a stříbrné skrejše,</a:t>
            </a:r>
          </a:p>
          <a:p>
            <a:r>
              <a:rPr lang="cs-CZ" sz="2000" dirty="0"/>
              <a:t>-  U   - UU    -   U    -   U -  U </a:t>
            </a:r>
            <a:r>
              <a:rPr lang="cs-CZ" sz="2000" dirty="0" err="1"/>
              <a:t>U</a:t>
            </a:r>
            <a:r>
              <a:rPr lang="cs-CZ" sz="2000" dirty="0"/>
              <a:t>  - U    	</a:t>
            </a:r>
          </a:p>
          <a:p>
            <a:endParaRPr lang="cs-CZ" sz="2000" dirty="0"/>
          </a:p>
          <a:p>
            <a:r>
              <a:rPr lang="cs-CZ" sz="2000" dirty="0"/>
              <a:t>Kteréž </a:t>
            </a:r>
            <a:r>
              <a:rPr lang="cs-CZ" sz="2000" dirty="0" err="1"/>
              <a:t>veškeren</a:t>
            </a:r>
            <a:r>
              <a:rPr lang="cs-CZ" sz="2000" dirty="0"/>
              <a:t> svět tvým vítězným odváděl sborům ? –</a:t>
            </a:r>
          </a:p>
          <a:p>
            <a:r>
              <a:rPr lang="cs-CZ" sz="2000" dirty="0"/>
              <a:t> - U     - U </a:t>
            </a:r>
            <a:r>
              <a:rPr lang="cs-CZ" sz="2000" dirty="0" err="1"/>
              <a:t>U</a:t>
            </a:r>
            <a:r>
              <a:rPr lang="cs-CZ" sz="2000" dirty="0"/>
              <a:t>     -     U       -  U </a:t>
            </a:r>
            <a:r>
              <a:rPr lang="cs-CZ" sz="2000" dirty="0" err="1"/>
              <a:t>U</a:t>
            </a:r>
            <a:r>
              <a:rPr lang="cs-CZ" sz="2000" dirty="0"/>
              <a:t>    - U  </a:t>
            </a:r>
            <a:r>
              <a:rPr lang="cs-CZ" sz="2000" dirty="0" err="1"/>
              <a:t>U</a:t>
            </a:r>
            <a:r>
              <a:rPr lang="cs-CZ" sz="2000" dirty="0"/>
              <a:t>  - U</a:t>
            </a:r>
          </a:p>
          <a:p>
            <a:endParaRPr lang="cs-CZ" sz="2000" dirty="0"/>
          </a:p>
          <a:p>
            <a:pPr>
              <a:buNone/>
            </a:pPr>
            <a:r>
              <a:rPr lang="cs-CZ" sz="2000" dirty="0"/>
              <a:t>/M. Z. Polák: </a:t>
            </a:r>
            <a:r>
              <a:rPr lang="cs-CZ" sz="2000" i="1" dirty="0"/>
              <a:t>Benátky</a:t>
            </a:r>
            <a:r>
              <a:rPr lang="cs-CZ" sz="2000" dirty="0"/>
              <a:t>/</a:t>
            </a:r>
          </a:p>
          <a:p>
            <a:endParaRPr lang="cs-CZ" dirty="0"/>
          </a:p>
        </p:txBody>
      </p:sp>
    </p:spTree>
    <p:extLst>
      <p:ext uri="{BB962C8B-B14F-4D97-AF65-F5344CB8AC3E}">
        <p14:creationId xmlns:p14="http://schemas.microsoft.com/office/powerpoint/2010/main" val="24176551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Autofit/>
          </a:bodyPr>
          <a:lstStyle/>
          <a:p>
            <a:r>
              <a:rPr lang="cs-CZ" sz="4000" dirty="0">
                <a:solidFill>
                  <a:srgbClr val="FF0000"/>
                </a:solidFill>
              </a:rPr>
              <a:t>Pentametr</a:t>
            </a:r>
            <a:br>
              <a:rPr lang="cs-CZ" sz="4000" dirty="0">
                <a:solidFill>
                  <a:srgbClr val="FF0000"/>
                </a:solidFill>
              </a:rPr>
            </a:br>
            <a:endParaRPr lang="cs-CZ" sz="4000" dirty="0">
              <a:solidFill>
                <a:srgbClr val="FF0000"/>
              </a:solidFill>
            </a:endParaRPr>
          </a:p>
        </p:txBody>
      </p:sp>
      <p:sp>
        <p:nvSpPr>
          <p:cNvPr id="3" name="Zástupný symbol pro obsah 2"/>
          <p:cNvSpPr>
            <a:spLocks noGrp="1"/>
          </p:cNvSpPr>
          <p:nvPr>
            <p:ph idx="1"/>
          </p:nvPr>
        </p:nvSpPr>
        <p:spPr/>
        <p:txBody>
          <a:bodyPr>
            <a:normAutofit fontScale="92500" lnSpcReduction="10000"/>
          </a:bodyPr>
          <a:lstStyle/>
          <a:p>
            <a:r>
              <a:rPr lang="cs-CZ" dirty="0">
                <a:solidFill>
                  <a:srgbClr val="FF0000"/>
                </a:solidFill>
              </a:rPr>
              <a:t>Pětistopý verš</a:t>
            </a:r>
          </a:p>
          <a:p>
            <a:r>
              <a:rPr lang="cs-CZ" dirty="0"/>
              <a:t>/nikoli pět stop, nýbrž šest/</a:t>
            </a:r>
          </a:p>
          <a:p>
            <a:endParaRPr lang="cs-CZ" dirty="0"/>
          </a:p>
          <a:p>
            <a:r>
              <a:rPr lang="cs-CZ" dirty="0"/>
              <a:t>Grafické znázornění:</a:t>
            </a:r>
          </a:p>
          <a:p>
            <a:r>
              <a:rPr lang="cs-CZ" dirty="0"/>
              <a:t>- </a:t>
            </a:r>
            <a:r>
              <a:rPr lang="cs-CZ" u="sng" dirty="0"/>
              <a:t>UU</a:t>
            </a:r>
            <a:r>
              <a:rPr lang="cs-CZ" dirty="0"/>
              <a:t> / - </a:t>
            </a:r>
            <a:r>
              <a:rPr lang="cs-CZ" u="sng" dirty="0"/>
              <a:t>UU</a:t>
            </a:r>
            <a:r>
              <a:rPr lang="cs-CZ" dirty="0"/>
              <a:t> / - /- UU / - UU / -</a:t>
            </a:r>
          </a:p>
          <a:p>
            <a:endParaRPr lang="cs-CZ" dirty="0"/>
          </a:p>
          <a:p>
            <a:r>
              <a:rPr lang="cs-CZ" dirty="0"/>
              <a:t>Samostatně se prakticky neužíval; spojoval se s hexametrem, se kterým tvořil tzv. </a:t>
            </a:r>
          </a:p>
          <a:p>
            <a:r>
              <a:rPr lang="cs-CZ" b="1" dirty="0">
                <a:solidFill>
                  <a:srgbClr val="FF0000"/>
                </a:solidFill>
              </a:rPr>
              <a:t>ELEGICKÉ DISTICHON /ELEGICKÉ DVOJVERŠÍ/</a:t>
            </a:r>
          </a:p>
        </p:txBody>
      </p:sp>
    </p:spTree>
    <p:extLst>
      <p:ext uri="{BB962C8B-B14F-4D97-AF65-F5344CB8AC3E}">
        <p14:creationId xmlns:p14="http://schemas.microsoft.com/office/powerpoint/2010/main" val="28304870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ALEXANDRIN</a:t>
            </a:r>
          </a:p>
        </p:txBody>
      </p:sp>
      <p:sp>
        <p:nvSpPr>
          <p:cNvPr id="3" name="Zástupný symbol pro obsah 2"/>
          <p:cNvSpPr>
            <a:spLocks noGrp="1"/>
          </p:cNvSpPr>
          <p:nvPr>
            <p:ph idx="1"/>
          </p:nvPr>
        </p:nvSpPr>
        <p:spPr/>
        <p:txBody>
          <a:bodyPr/>
          <a:lstStyle/>
          <a:p>
            <a:r>
              <a:rPr lang="cs-CZ" dirty="0"/>
              <a:t>Klasický verš francouzské literatury</a:t>
            </a:r>
          </a:p>
          <a:p>
            <a:r>
              <a:rPr lang="cs-CZ" dirty="0"/>
              <a:t>Fr. </a:t>
            </a:r>
            <a:r>
              <a:rPr lang="cs-CZ" b="1" dirty="0"/>
              <a:t>Dvanácti – až třináctislabičný verš s cézurou po 6 slabice </a:t>
            </a:r>
            <a:r>
              <a:rPr lang="cs-CZ" dirty="0"/>
              <a:t>(původně tedy sylabický verš)</a:t>
            </a:r>
          </a:p>
          <a:p>
            <a:endParaRPr lang="cs-CZ" dirty="0"/>
          </a:p>
          <a:p>
            <a:r>
              <a:rPr lang="cs-CZ" dirty="0"/>
              <a:t>Z toho se vyvinul </a:t>
            </a:r>
            <a:r>
              <a:rPr lang="cs-CZ" b="1" dirty="0"/>
              <a:t>šestistopý jamb s cézurou po třetí stopě.</a:t>
            </a:r>
          </a:p>
          <a:p>
            <a:r>
              <a:rPr lang="cs-CZ" b="1" dirty="0"/>
              <a:t>Dělení: 6+6; </a:t>
            </a:r>
            <a:r>
              <a:rPr lang="cs-CZ" b="1" dirty="0" err="1"/>
              <a:t>6</a:t>
            </a:r>
            <a:r>
              <a:rPr lang="cs-CZ" b="1" dirty="0"/>
              <a:t>+7</a:t>
            </a:r>
          </a:p>
          <a:p>
            <a:endParaRPr lang="cs-CZ" b="1" dirty="0"/>
          </a:p>
        </p:txBody>
      </p:sp>
    </p:spTree>
    <p:extLst>
      <p:ext uri="{BB962C8B-B14F-4D97-AF65-F5344CB8AC3E}">
        <p14:creationId xmlns:p14="http://schemas.microsoft.com/office/powerpoint/2010/main" val="30418678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rgbClr val="FF0000"/>
                </a:solidFill>
              </a:rPr>
              <a:t>Příklad </a:t>
            </a:r>
            <a:r>
              <a:rPr lang="cs-CZ" dirty="0" err="1">
                <a:solidFill>
                  <a:srgbClr val="FF0000"/>
                </a:solidFill>
              </a:rPr>
              <a:t>sylabotónckého</a:t>
            </a:r>
            <a:r>
              <a:rPr lang="cs-CZ" dirty="0">
                <a:solidFill>
                  <a:srgbClr val="FF0000"/>
                </a:solidFill>
              </a:rPr>
              <a:t> alexandrinu</a:t>
            </a:r>
          </a:p>
        </p:txBody>
      </p:sp>
      <p:sp>
        <p:nvSpPr>
          <p:cNvPr id="3" name="Zástupný symbol pro obsah 2"/>
          <p:cNvSpPr>
            <a:spLocks noGrp="1"/>
          </p:cNvSpPr>
          <p:nvPr>
            <p:ph idx="1"/>
          </p:nvPr>
        </p:nvSpPr>
        <p:spPr/>
        <p:txBody>
          <a:bodyPr/>
          <a:lstStyle/>
          <a:p>
            <a:r>
              <a:rPr lang="cs-CZ" sz="2400" dirty="0"/>
              <a:t>Exkluzivní verš, slavnostní</a:t>
            </a:r>
          </a:p>
          <a:p>
            <a:r>
              <a:rPr lang="cs-CZ" sz="2400" dirty="0"/>
              <a:t>Oblíbený v symbolismu, dekadenci.</a:t>
            </a:r>
          </a:p>
          <a:p>
            <a:endParaRPr lang="cs-CZ" sz="2400" dirty="0"/>
          </a:p>
          <a:p>
            <a:r>
              <a:rPr lang="cs-CZ" sz="2400" dirty="0"/>
              <a:t>O. Březina: </a:t>
            </a:r>
            <a:r>
              <a:rPr lang="cs-CZ" sz="2400" i="1" dirty="0"/>
              <a:t>Moje matka</a:t>
            </a:r>
          </a:p>
          <a:p>
            <a:endParaRPr lang="cs-CZ" sz="2400" dirty="0"/>
          </a:p>
          <a:p>
            <a:r>
              <a:rPr lang="cs-CZ" sz="2400" dirty="0"/>
              <a:t>Prach ostrý chudoby    ji v tváři krás šlehal</a:t>
            </a:r>
          </a:p>
          <a:p>
            <a:pPr>
              <a:buNone/>
            </a:pPr>
            <a:r>
              <a:rPr lang="cs-CZ" sz="2400" dirty="0"/>
              <a:t>	U        - U   - U -       U   - U   - Z   - U</a:t>
            </a:r>
          </a:p>
          <a:p>
            <a:r>
              <a:rPr lang="cs-CZ" sz="2400" dirty="0"/>
              <a:t>a řezal do očí 	a v slzách zánět hasil</a:t>
            </a:r>
          </a:p>
          <a:p>
            <a:r>
              <a:rPr lang="cs-CZ" sz="2400" dirty="0"/>
              <a:t>U – U   -  U-      U – U        - U    -U   </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41148850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BLANKVERS</a:t>
            </a:r>
          </a:p>
        </p:txBody>
      </p:sp>
      <p:sp>
        <p:nvSpPr>
          <p:cNvPr id="3" name="Zástupný symbol pro obsah 2"/>
          <p:cNvSpPr>
            <a:spLocks noGrp="1"/>
          </p:cNvSpPr>
          <p:nvPr>
            <p:ph idx="1"/>
          </p:nvPr>
        </p:nvSpPr>
        <p:spPr/>
        <p:txBody>
          <a:bodyPr>
            <a:normAutofit fontScale="85000" lnSpcReduction="20000"/>
          </a:bodyPr>
          <a:lstStyle/>
          <a:p>
            <a:r>
              <a:rPr lang="cs-CZ" dirty="0"/>
              <a:t>Klasický verš anglické literatury (epika, drama)</a:t>
            </a:r>
          </a:p>
          <a:p>
            <a:r>
              <a:rPr lang="cs-CZ" dirty="0"/>
              <a:t>Nerýmovaný verš (</a:t>
            </a:r>
            <a:r>
              <a:rPr lang="cs-CZ" i="1" dirty="0" err="1"/>
              <a:t>blanc</a:t>
            </a:r>
            <a:r>
              <a:rPr lang="cs-CZ" i="1" dirty="0"/>
              <a:t> = bílý == nerýmovaný)</a:t>
            </a:r>
          </a:p>
          <a:p>
            <a:r>
              <a:rPr lang="cs-CZ" i="1" dirty="0"/>
              <a:t>Pětistopý jambický verš (deseti nebo jedenáctislabičný)</a:t>
            </a:r>
          </a:p>
          <a:p>
            <a:endParaRPr lang="cs-CZ" i="1" dirty="0"/>
          </a:p>
          <a:p>
            <a:pPr lvl="1">
              <a:buNone/>
            </a:pPr>
            <a:r>
              <a:rPr lang="cs-CZ" b="1" dirty="0"/>
              <a:t>Český sylabotónický blankvers</a:t>
            </a:r>
          </a:p>
          <a:p>
            <a:pPr lvl="1">
              <a:buNone/>
            </a:pPr>
            <a:r>
              <a:rPr lang="cs-CZ" i="1" dirty="0"/>
              <a:t>Noc každou totiž, v sen když upadal,</a:t>
            </a:r>
          </a:p>
          <a:p>
            <a:pPr lvl="1">
              <a:buNone/>
            </a:pPr>
            <a:r>
              <a:rPr lang="cs-CZ" dirty="0"/>
              <a:t>-     - U      - U      -      U    - U -</a:t>
            </a:r>
          </a:p>
          <a:p>
            <a:pPr lvl="1">
              <a:buNone/>
            </a:pPr>
            <a:r>
              <a:rPr lang="cs-CZ" i="1" dirty="0"/>
              <a:t>se Gabriel mu zjevil archanděl</a:t>
            </a:r>
          </a:p>
          <a:p>
            <a:pPr>
              <a:buNone/>
            </a:pPr>
            <a:r>
              <a:rPr lang="cs-CZ" dirty="0"/>
              <a:t>      U – U  -   U  - U  - U - </a:t>
            </a:r>
          </a:p>
          <a:p>
            <a:endParaRPr lang="cs-CZ" dirty="0"/>
          </a:p>
          <a:p>
            <a:pPr>
              <a:buNone/>
            </a:pPr>
            <a:r>
              <a:rPr lang="cs-CZ" dirty="0"/>
              <a:t>/J. Zeyer: </a:t>
            </a:r>
            <a:r>
              <a:rPr lang="cs-CZ" i="1" dirty="0"/>
              <a:t>Pohádka o Karlu Velikém</a:t>
            </a:r>
            <a:r>
              <a:rPr lang="cs-CZ" dirty="0"/>
              <a:t>/</a:t>
            </a:r>
          </a:p>
        </p:txBody>
      </p:sp>
    </p:spTree>
    <p:extLst>
      <p:ext uri="{BB962C8B-B14F-4D97-AF65-F5344CB8AC3E}">
        <p14:creationId xmlns:p14="http://schemas.microsoft.com/office/powerpoint/2010/main" val="36562529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Volný verš</a:t>
            </a:r>
          </a:p>
        </p:txBody>
      </p:sp>
      <p:sp>
        <p:nvSpPr>
          <p:cNvPr id="3" name="Zástupný symbol pro obsah 2"/>
          <p:cNvSpPr>
            <a:spLocks noGrp="1"/>
          </p:cNvSpPr>
          <p:nvPr>
            <p:ph idx="1"/>
          </p:nvPr>
        </p:nvSpPr>
        <p:spPr/>
        <p:txBody>
          <a:bodyPr/>
          <a:lstStyle/>
          <a:p>
            <a:r>
              <a:rPr lang="cs-CZ" dirty="0">
                <a:solidFill>
                  <a:srgbClr val="FF0000"/>
                </a:solidFill>
              </a:rPr>
              <a:t>Neřídí se metrickou normou</a:t>
            </a:r>
          </a:p>
          <a:p>
            <a:r>
              <a:rPr lang="cs-CZ" dirty="0"/>
              <a:t>Bývá nerýmovaný a nestrofický (není rozdělen do strof)</a:t>
            </a:r>
          </a:p>
        </p:txBody>
      </p:sp>
    </p:spTree>
    <p:extLst>
      <p:ext uri="{BB962C8B-B14F-4D97-AF65-F5344CB8AC3E}">
        <p14:creationId xmlns:p14="http://schemas.microsoft.com/office/powerpoint/2010/main" val="26579076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rgbClr val="FF0000"/>
                </a:solidFill>
              </a:rPr>
              <a:t>Rým</a:t>
            </a:r>
          </a:p>
        </p:txBody>
      </p:sp>
      <p:sp>
        <p:nvSpPr>
          <p:cNvPr id="3" name="Zástupný symbol pro obsah 2"/>
          <p:cNvSpPr>
            <a:spLocks noGrp="1"/>
          </p:cNvSpPr>
          <p:nvPr>
            <p:ph idx="1"/>
          </p:nvPr>
        </p:nvSpPr>
        <p:spPr/>
        <p:txBody>
          <a:bodyPr>
            <a:normAutofit fontScale="85000" lnSpcReduction="20000"/>
          </a:bodyPr>
          <a:lstStyle/>
          <a:p>
            <a:r>
              <a:rPr lang="cs-CZ" dirty="0"/>
              <a:t>Zvuková shoda na konci verše (</a:t>
            </a:r>
            <a:r>
              <a:rPr lang="cs-CZ" dirty="0" err="1"/>
              <a:t>event</a:t>
            </a:r>
            <a:r>
              <a:rPr lang="cs-CZ" dirty="0"/>
              <a:t>. </a:t>
            </a:r>
            <a:r>
              <a:rPr lang="cs-CZ" dirty="0" err="1"/>
              <a:t>půlverše</a:t>
            </a:r>
            <a:r>
              <a:rPr lang="cs-CZ" dirty="0"/>
              <a:t>)</a:t>
            </a:r>
          </a:p>
          <a:p>
            <a:r>
              <a:rPr lang="cs-CZ" dirty="0"/>
              <a:t>Rým koncový, rým vnitřní</a:t>
            </a:r>
          </a:p>
          <a:p>
            <a:pPr>
              <a:buNone/>
            </a:pPr>
            <a:endParaRPr lang="cs-CZ" dirty="0"/>
          </a:p>
          <a:p>
            <a:pPr>
              <a:buNone/>
            </a:pPr>
            <a:r>
              <a:rPr lang="cs-CZ" dirty="0">
                <a:solidFill>
                  <a:srgbClr val="00B0F0"/>
                </a:solidFill>
              </a:rPr>
              <a:t>Sudoslabičné slovní celky </a:t>
            </a:r>
            <a:r>
              <a:rPr lang="cs-CZ" dirty="0"/>
              <a:t>== </a:t>
            </a:r>
            <a:r>
              <a:rPr lang="cs-CZ" b="1" dirty="0">
                <a:solidFill>
                  <a:srgbClr val="FF0000"/>
                </a:solidFill>
              </a:rPr>
              <a:t>ženský rým</a:t>
            </a:r>
          </a:p>
          <a:p>
            <a:pPr lvl="2"/>
            <a:endParaRPr lang="cs-CZ" sz="1500" dirty="0"/>
          </a:p>
          <a:p>
            <a:pPr lvl="2">
              <a:buNone/>
            </a:pPr>
            <a:r>
              <a:rPr lang="cs-CZ" sz="2600" dirty="0" err="1"/>
              <a:t>Bbloudila</a:t>
            </a:r>
            <a:r>
              <a:rPr lang="cs-CZ" sz="2600" dirty="0"/>
              <a:t> </a:t>
            </a:r>
            <a:r>
              <a:rPr lang="cs-CZ" sz="2600" dirty="0" err="1"/>
              <a:t>blanktytnými</a:t>
            </a:r>
            <a:r>
              <a:rPr lang="cs-CZ" sz="2600" dirty="0"/>
              <a:t> p</a:t>
            </a:r>
            <a:r>
              <a:rPr lang="cs-CZ" sz="2600" b="1" dirty="0"/>
              <a:t>ásky,</a:t>
            </a:r>
          </a:p>
          <a:p>
            <a:pPr lvl="2">
              <a:buNone/>
            </a:pPr>
            <a:r>
              <a:rPr lang="cs-CZ" sz="2600" dirty="0" err="1"/>
              <a:t>Lanoucí</a:t>
            </a:r>
            <a:r>
              <a:rPr lang="cs-CZ" sz="2600" dirty="0"/>
              <a:t> tam co slzy l</a:t>
            </a:r>
            <a:r>
              <a:rPr lang="cs-CZ" sz="2600" b="1" dirty="0"/>
              <a:t>ásky.</a:t>
            </a:r>
          </a:p>
          <a:p>
            <a:endParaRPr lang="cs-CZ" dirty="0"/>
          </a:p>
          <a:p>
            <a:pPr>
              <a:buNone/>
            </a:pPr>
            <a:r>
              <a:rPr lang="cs-CZ" dirty="0">
                <a:solidFill>
                  <a:srgbClr val="00B0F0"/>
                </a:solidFill>
              </a:rPr>
              <a:t>Lichoslabičné celky </a:t>
            </a:r>
            <a:r>
              <a:rPr lang="cs-CZ" dirty="0"/>
              <a:t>== </a:t>
            </a:r>
            <a:r>
              <a:rPr lang="cs-CZ" b="1" dirty="0">
                <a:solidFill>
                  <a:srgbClr val="FF0000"/>
                </a:solidFill>
              </a:rPr>
              <a:t>mužský rým.</a:t>
            </a:r>
          </a:p>
          <a:p>
            <a:pPr>
              <a:buNone/>
            </a:pPr>
            <a:r>
              <a:rPr lang="cs-CZ" dirty="0"/>
              <a:t>Já hanebně jsem odprav</a:t>
            </a:r>
            <a:r>
              <a:rPr lang="cs-CZ" b="1" dirty="0"/>
              <a:t>en,</a:t>
            </a:r>
          </a:p>
          <a:p>
            <a:pPr>
              <a:buNone/>
            </a:pPr>
            <a:r>
              <a:rPr lang="cs-CZ" dirty="0"/>
              <a:t>A ona – jak v můj první d</a:t>
            </a:r>
            <a:r>
              <a:rPr lang="cs-CZ" b="1" dirty="0"/>
              <a:t>en</a:t>
            </a:r>
          </a:p>
          <a:p>
            <a:pPr>
              <a:buNone/>
            </a:pPr>
            <a:endParaRPr lang="cs-CZ" b="1" dirty="0"/>
          </a:p>
        </p:txBody>
      </p:sp>
    </p:spTree>
    <p:extLst>
      <p:ext uri="{BB962C8B-B14F-4D97-AF65-F5344CB8AC3E}">
        <p14:creationId xmlns:p14="http://schemas.microsoft.com/office/powerpoint/2010/main" val="26293312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Rýmová schémata</a:t>
            </a:r>
          </a:p>
        </p:txBody>
      </p:sp>
      <p:sp>
        <p:nvSpPr>
          <p:cNvPr id="3" name="Zástupný symbol pro obsah 2"/>
          <p:cNvSpPr>
            <a:spLocks noGrp="1"/>
          </p:cNvSpPr>
          <p:nvPr>
            <p:ph idx="1"/>
          </p:nvPr>
        </p:nvSpPr>
        <p:spPr/>
        <p:txBody>
          <a:bodyPr>
            <a:normAutofit fontScale="92500" lnSpcReduction="20000"/>
          </a:bodyPr>
          <a:lstStyle/>
          <a:p>
            <a:pPr>
              <a:buNone/>
            </a:pPr>
            <a:r>
              <a:rPr lang="cs-CZ" b="1" dirty="0"/>
              <a:t>Rým sdružený /</a:t>
            </a:r>
            <a:r>
              <a:rPr lang="cs-CZ" b="1" dirty="0" err="1">
                <a:solidFill>
                  <a:srgbClr val="FF0000"/>
                </a:solidFill>
              </a:rPr>
              <a:t>aabb</a:t>
            </a:r>
            <a:r>
              <a:rPr lang="cs-CZ" b="1" dirty="0"/>
              <a:t>/</a:t>
            </a:r>
          </a:p>
          <a:p>
            <a:pPr>
              <a:buNone/>
            </a:pPr>
            <a:endParaRPr lang="cs-CZ" b="1" dirty="0"/>
          </a:p>
          <a:p>
            <a:pPr>
              <a:buNone/>
            </a:pPr>
            <a:r>
              <a:rPr lang="cs-CZ" b="1" dirty="0"/>
              <a:t>Rým střídavý  /</a:t>
            </a:r>
            <a:r>
              <a:rPr lang="cs-CZ" b="1" dirty="0" err="1">
                <a:solidFill>
                  <a:srgbClr val="FF0000"/>
                </a:solidFill>
              </a:rPr>
              <a:t>abab</a:t>
            </a:r>
            <a:r>
              <a:rPr lang="cs-CZ" b="1" dirty="0"/>
              <a:t>/</a:t>
            </a:r>
          </a:p>
          <a:p>
            <a:pPr>
              <a:buNone/>
            </a:pPr>
            <a:endParaRPr lang="cs-CZ" b="1" dirty="0"/>
          </a:p>
          <a:p>
            <a:pPr>
              <a:buNone/>
            </a:pPr>
            <a:r>
              <a:rPr lang="cs-CZ" b="1" dirty="0"/>
              <a:t>Rým obkročný /</a:t>
            </a:r>
            <a:r>
              <a:rPr lang="cs-CZ" b="1" dirty="0" err="1">
                <a:solidFill>
                  <a:srgbClr val="FF0000"/>
                </a:solidFill>
              </a:rPr>
              <a:t>abba</a:t>
            </a:r>
            <a:r>
              <a:rPr lang="cs-CZ" b="1" dirty="0"/>
              <a:t>/</a:t>
            </a:r>
          </a:p>
          <a:p>
            <a:pPr>
              <a:buNone/>
            </a:pPr>
            <a:endParaRPr lang="cs-CZ" b="1" dirty="0"/>
          </a:p>
          <a:p>
            <a:pPr>
              <a:buNone/>
            </a:pPr>
            <a:r>
              <a:rPr lang="cs-CZ" b="1" dirty="0"/>
              <a:t>Rým přerývaný </a:t>
            </a:r>
            <a:r>
              <a:rPr lang="cs-CZ" b="1" dirty="0">
                <a:solidFill>
                  <a:srgbClr val="FF0000"/>
                </a:solidFill>
              </a:rPr>
              <a:t>(-a –a</a:t>
            </a:r>
            <a:r>
              <a:rPr lang="cs-CZ" b="1" dirty="0"/>
              <a:t>) nebo (</a:t>
            </a:r>
            <a:r>
              <a:rPr lang="cs-CZ" b="1" dirty="0">
                <a:solidFill>
                  <a:srgbClr val="FF0000"/>
                </a:solidFill>
              </a:rPr>
              <a:t>a-a-</a:t>
            </a:r>
            <a:r>
              <a:rPr lang="cs-CZ" b="1" dirty="0"/>
              <a:t>)</a:t>
            </a:r>
          </a:p>
          <a:p>
            <a:pPr>
              <a:buNone/>
            </a:pPr>
            <a:endParaRPr lang="cs-CZ" b="1" dirty="0"/>
          </a:p>
          <a:p>
            <a:pPr>
              <a:buNone/>
            </a:pPr>
            <a:r>
              <a:rPr lang="cs-CZ" b="1" dirty="0"/>
              <a:t>Rým </a:t>
            </a:r>
            <a:r>
              <a:rPr lang="cs-CZ" b="1" dirty="0" err="1"/>
              <a:t>rirádový</a:t>
            </a:r>
            <a:r>
              <a:rPr lang="cs-CZ" b="1" dirty="0"/>
              <a:t>  (</a:t>
            </a:r>
            <a:r>
              <a:rPr lang="cs-CZ" b="1" dirty="0" err="1">
                <a:solidFill>
                  <a:srgbClr val="FF0000"/>
                </a:solidFill>
              </a:rPr>
              <a:t>aaaa</a:t>
            </a:r>
            <a:r>
              <a:rPr lang="cs-CZ" b="1" dirty="0"/>
              <a:t>)</a:t>
            </a:r>
          </a:p>
        </p:txBody>
      </p:sp>
    </p:spTree>
    <p:extLst>
      <p:ext uri="{BB962C8B-B14F-4D97-AF65-F5344CB8AC3E}">
        <p14:creationId xmlns:p14="http://schemas.microsoft.com/office/powerpoint/2010/main" val="34447431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a:t>
            </a:r>
          </a:p>
        </p:txBody>
      </p:sp>
      <p:sp>
        <p:nvSpPr>
          <p:cNvPr id="3" name="Zástupný symbol pro obsah 2"/>
          <p:cNvSpPr>
            <a:spLocks noGrp="1"/>
          </p:cNvSpPr>
          <p:nvPr>
            <p:ph idx="1"/>
          </p:nvPr>
        </p:nvSpPr>
        <p:spPr/>
        <p:txBody>
          <a:bodyPr/>
          <a:lstStyle/>
          <a:p>
            <a:pPr marL="0" indent="0">
              <a:buNone/>
            </a:pPr>
            <a:endParaRPr lang="cs-CZ" dirty="0"/>
          </a:p>
        </p:txBody>
      </p:sp>
    </p:spTree>
    <p:extLst>
      <p:ext uri="{BB962C8B-B14F-4D97-AF65-F5344CB8AC3E}">
        <p14:creationId xmlns:p14="http://schemas.microsoft.com/office/powerpoint/2010/main" val="91890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5122" name="Picture 2" descr="C:\Users\Ondrej\Desktop\Literatura foto\Lit005.jpg"/>
          <p:cNvPicPr>
            <a:picLocks noChangeAspect="1" noChangeArrowheads="1"/>
          </p:cNvPicPr>
          <p:nvPr/>
        </p:nvPicPr>
        <p:blipFill>
          <a:blip r:embed="rId2"/>
          <a:srcRect/>
          <a:stretch>
            <a:fillRect/>
          </a:stretch>
        </p:blipFill>
        <p:spPr bwMode="auto">
          <a:xfrm rot="5400000">
            <a:off x="2112958" y="1887514"/>
            <a:ext cx="4346580" cy="3143272"/>
          </a:xfrm>
          <a:prstGeom prst="rect">
            <a:avLst/>
          </a:prstGeom>
          <a:noFill/>
        </p:spPr>
      </p:pic>
    </p:spTree>
    <p:extLst>
      <p:ext uri="{BB962C8B-B14F-4D97-AF65-F5344CB8AC3E}">
        <p14:creationId xmlns:p14="http://schemas.microsoft.com/office/powerpoint/2010/main" val="330235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6146" name="Picture 2" descr="C:\Users\Ondrej\Desktop\Literatura foto\Lit006.jpg"/>
          <p:cNvPicPr>
            <a:picLocks noChangeAspect="1" noChangeArrowheads="1"/>
          </p:cNvPicPr>
          <p:nvPr/>
        </p:nvPicPr>
        <p:blipFill>
          <a:blip r:embed="rId2"/>
          <a:srcRect/>
          <a:stretch>
            <a:fillRect/>
          </a:stretch>
        </p:blipFill>
        <p:spPr bwMode="auto">
          <a:xfrm rot="5400000">
            <a:off x="2393141" y="2464587"/>
            <a:ext cx="3786214" cy="2286016"/>
          </a:xfrm>
          <a:prstGeom prst="rect">
            <a:avLst/>
          </a:prstGeom>
          <a:noFill/>
        </p:spPr>
      </p:pic>
    </p:spTree>
    <p:extLst>
      <p:ext uri="{BB962C8B-B14F-4D97-AF65-F5344CB8AC3E}">
        <p14:creationId xmlns:p14="http://schemas.microsoft.com/office/powerpoint/2010/main" val="135679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7170" name="Picture 2" descr="C:\Users\Ondrej\Desktop\Literatura foto\Lit007.jpg"/>
          <p:cNvPicPr>
            <a:picLocks noChangeAspect="1" noChangeArrowheads="1"/>
          </p:cNvPicPr>
          <p:nvPr/>
        </p:nvPicPr>
        <p:blipFill>
          <a:blip r:embed="rId2"/>
          <a:srcRect/>
          <a:stretch>
            <a:fillRect/>
          </a:stretch>
        </p:blipFill>
        <p:spPr bwMode="auto">
          <a:xfrm rot="5400000">
            <a:off x="2002628" y="1997844"/>
            <a:ext cx="4495802" cy="2928958"/>
          </a:xfrm>
          <a:prstGeom prst="rect">
            <a:avLst/>
          </a:prstGeom>
          <a:noFill/>
        </p:spPr>
      </p:pic>
    </p:spTree>
    <p:extLst>
      <p:ext uri="{BB962C8B-B14F-4D97-AF65-F5344CB8AC3E}">
        <p14:creationId xmlns:p14="http://schemas.microsoft.com/office/powerpoint/2010/main" val="57828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8194" name="Picture 2" descr="C:\Users\Ondrej\Desktop\Literatura foto\Lit008.jpg"/>
          <p:cNvPicPr>
            <a:picLocks noChangeAspect="1" noChangeArrowheads="1"/>
          </p:cNvPicPr>
          <p:nvPr/>
        </p:nvPicPr>
        <p:blipFill>
          <a:blip r:embed="rId2"/>
          <a:srcRect/>
          <a:stretch>
            <a:fillRect/>
          </a:stretch>
        </p:blipFill>
        <p:spPr bwMode="auto">
          <a:xfrm rot="5400000">
            <a:off x="2092321" y="1836713"/>
            <a:ext cx="4602167" cy="3214710"/>
          </a:xfrm>
          <a:prstGeom prst="rect">
            <a:avLst/>
          </a:prstGeom>
          <a:noFill/>
        </p:spPr>
      </p:pic>
    </p:spTree>
    <p:extLst>
      <p:ext uri="{BB962C8B-B14F-4D97-AF65-F5344CB8AC3E}">
        <p14:creationId xmlns:p14="http://schemas.microsoft.com/office/powerpoint/2010/main" val="85411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218" name="Picture 2" descr="C:\Users\Ondrej\Desktop\Literatura foto\Lit009.jpg"/>
          <p:cNvPicPr>
            <a:picLocks noChangeAspect="1" noChangeArrowheads="1"/>
          </p:cNvPicPr>
          <p:nvPr/>
        </p:nvPicPr>
        <p:blipFill>
          <a:blip r:embed="rId2"/>
          <a:srcRect/>
          <a:stretch>
            <a:fillRect/>
          </a:stretch>
        </p:blipFill>
        <p:spPr bwMode="auto">
          <a:xfrm rot="5400000">
            <a:off x="1962972" y="1680310"/>
            <a:ext cx="4503675" cy="3714776"/>
          </a:xfrm>
          <a:prstGeom prst="rect">
            <a:avLst/>
          </a:prstGeom>
          <a:noFill/>
        </p:spPr>
      </p:pic>
    </p:spTree>
    <p:extLst>
      <p:ext uri="{BB962C8B-B14F-4D97-AF65-F5344CB8AC3E}">
        <p14:creationId xmlns:p14="http://schemas.microsoft.com/office/powerpoint/2010/main" val="301531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Základní údaje o kurzu:</a:t>
            </a:r>
          </a:p>
        </p:txBody>
      </p:sp>
      <p:sp>
        <p:nvSpPr>
          <p:cNvPr id="3" name="Zástupný symbol pro obsah 2"/>
          <p:cNvSpPr>
            <a:spLocks noGrp="1"/>
          </p:cNvSpPr>
          <p:nvPr>
            <p:ph idx="1"/>
          </p:nvPr>
        </p:nvSpPr>
        <p:spPr/>
        <p:txBody>
          <a:bodyPr>
            <a:normAutofit fontScale="92500" lnSpcReduction="10000"/>
          </a:bodyPr>
          <a:lstStyle/>
          <a:p>
            <a:r>
              <a:rPr lang="cs-CZ" dirty="0">
                <a:solidFill>
                  <a:schemeClr val="accent1">
                    <a:lumMod val="75000"/>
                  </a:schemeClr>
                </a:solidFill>
              </a:rPr>
              <a:t>Uvedení do problematiky studia literatury </a:t>
            </a:r>
          </a:p>
          <a:p>
            <a:r>
              <a:rPr lang="cs-CZ" dirty="0">
                <a:solidFill>
                  <a:schemeClr val="accent1">
                    <a:lumMod val="75000"/>
                  </a:schemeClr>
                </a:solidFill>
              </a:rPr>
              <a:t>Uvedení do </a:t>
            </a:r>
            <a:r>
              <a:rPr lang="cs-CZ" dirty="0">
                <a:solidFill>
                  <a:schemeClr val="accent2">
                    <a:lumMod val="75000"/>
                  </a:schemeClr>
                </a:solidFill>
              </a:rPr>
              <a:t>dějin</a:t>
            </a:r>
            <a:r>
              <a:rPr lang="cs-CZ" dirty="0">
                <a:solidFill>
                  <a:schemeClr val="accent1">
                    <a:lumMod val="75000"/>
                  </a:schemeClr>
                </a:solidFill>
              </a:rPr>
              <a:t> a základních problémů literární vědy</a:t>
            </a:r>
          </a:p>
          <a:p>
            <a:endParaRPr lang="cs-CZ" dirty="0">
              <a:solidFill>
                <a:schemeClr val="accent1">
                  <a:lumMod val="75000"/>
                </a:schemeClr>
              </a:solidFill>
            </a:endParaRPr>
          </a:p>
          <a:p>
            <a:r>
              <a:rPr lang="cs-CZ" dirty="0">
                <a:solidFill>
                  <a:schemeClr val="accent1">
                    <a:lumMod val="75000"/>
                  </a:schemeClr>
                </a:solidFill>
              </a:rPr>
              <a:t>Studium literatury</a:t>
            </a:r>
          </a:p>
          <a:p>
            <a:r>
              <a:rPr lang="cs-CZ" dirty="0">
                <a:solidFill>
                  <a:schemeClr val="accent1">
                    <a:lumMod val="75000"/>
                  </a:schemeClr>
                </a:solidFill>
              </a:rPr>
              <a:t>Literární věda? </a:t>
            </a:r>
          </a:p>
          <a:p>
            <a:r>
              <a:rPr lang="cs-CZ" dirty="0">
                <a:solidFill>
                  <a:schemeClr val="accent1">
                    <a:lumMod val="75000"/>
                  </a:schemeClr>
                </a:solidFill>
              </a:rPr>
              <a:t>Je možná věda o literatuře? </a:t>
            </a:r>
          </a:p>
          <a:p>
            <a:r>
              <a:rPr lang="cs-CZ" dirty="0">
                <a:solidFill>
                  <a:schemeClr val="accent1">
                    <a:lumMod val="75000"/>
                  </a:schemeClr>
                </a:solidFill>
              </a:rPr>
              <a:t>Jak studovat literaturu?</a:t>
            </a:r>
          </a:p>
          <a:p>
            <a:r>
              <a:rPr lang="cs-CZ" dirty="0">
                <a:solidFill>
                  <a:schemeClr val="accent1">
                    <a:lumMod val="75000"/>
                  </a:schemeClr>
                </a:solidFill>
              </a:rPr>
              <a:t>Co je předmětem studia? Co je literatura?</a:t>
            </a:r>
          </a:p>
        </p:txBody>
      </p:sp>
    </p:spTree>
    <p:extLst>
      <p:ext uri="{BB962C8B-B14F-4D97-AF65-F5344CB8AC3E}">
        <p14:creationId xmlns:p14="http://schemas.microsoft.com/office/powerpoint/2010/main" val="269591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42" name="Picture 2" descr="C:\Users\Ondrej\Desktop\Literatura foto\Lit010.jpg"/>
          <p:cNvPicPr>
            <a:picLocks noChangeAspect="1" noChangeArrowheads="1"/>
          </p:cNvPicPr>
          <p:nvPr/>
        </p:nvPicPr>
        <p:blipFill>
          <a:blip r:embed="rId2"/>
          <a:srcRect/>
          <a:stretch>
            <a:fillRect/>
          </a:stretch>
        </p:blipFill>
        <p:spPr bwMode="auto">
          <a:xfrm>
            <a:off x="2786050" y="1142984"/>
            <a:ext cx="3643338" cy="5214974"/>
          </a:xfrm>
          <a:prstGeom prst="rect">
            <a:avLst/>
          </a:prstGeom>
          <a:noFill/>
        </p:spPr>
      </p:pic>
    </p:spTree>
    <p:extLst>
      <p:ext uri="{BB962C8B-B14F-4D97-AF65-F5344CB8AC3E}">
        <p14:creationId xmlns:p14="http://schemas.microsoft.com/office/powerpoint/2010/main" val="312129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1266" name="Picture 2" descr="C:\Users\Ondrej\Desktop\Literatura foto\Lit011.jpg"/>
          <p:cNvPicPr>
            <a:picLocks noChangeAspect="1" noChangeArrowheads="1"/>
          </p:cNvPicPr>
          <p:nvPr/>
        </p:nvPicPr>
        <p:blipFill>
          <a:blip r:embed="rId2"/>
          <a:srcRect/>
          <a:stretch>
            <a:fillRect/>
          </a:stretch>
        </p:blipFill>
        <p:spPr bwMode="auto">
          <a:xfrm rot="5400000">
            <a:off x="1889914" y="1681930"/>
            <a:ext cx="5578486" cy="3500462"/>
          </a:xfrm>
          <a:prstGeom prst="rect">
            <a:avLst/>
          </a:prstGeom>
          <a:noFill/>
        </p:spPr>
      </p:pic>
    </p:spTree>
    <p:extLst>
      <p:ext uri="{BB962C8B-B14F-4D97-AF65-F5344CB8AC3E}">
        <p14:creationId xmlns:p14="http://schemas.microsoft.com/office/powerpoint/2010/main" val="29754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2290" name="Picture 2" descr="C:\Users\Ondrej\Desktop\Literatura foto\Lit012.jpg"/>
          <p:cNvPicPr>
            <a:picLocks noChangeAspect="1" noChangeArrowheads="1"/>
          </p:cNvPicPr>
          <p:nvPr/>
        </p:nvPicPr>
        <p:blipFill>
          <a:blip r:embed="rId2"/>
          <a:srcRect/>
          <a:stretch>
            <a:fillRect/>
          </a:stretch>
        </p:blipFill>
        <p:spPr bwMode="auto">
          <a:xfrm rot="5400000">
            <a:off x="1861339" y="1710505"/>
            <a:ext cx="4778379" cy="3357586"/>
          </a:xfrm>
          <a:prstGeom prst="rect">
            <a:avLst/>
          </a:prstGeom>
          <a:noFill/>
        </p:spPr>
      </p:pic>
    </p:spTree>
    <p:extLst>
      <p:ext uri="{BB962C8B-B14F-4D97-AF65-F5344CB8AC3E}">
        <p14:creationId xmlns:p14="http://schemas.microsoft.com/office/powerpoint/2010/main" val="175760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314" name="Picture 2" descr="C:\Users\Ondrej\Desktop\Literatura foto\Lit013.jpg"/>
          <p:cNvPicPr>
            <a:picLocks noChangeAspect="1" noChangeArrowheads="1"/>
          </p:cNvPicPr>
          <p:nvPr/>
        </p:nvPicPr>
        <p:blipFill>
          <a:blip r:embed="rId2"/>
          <a:srcRect/>
          <a:stretch>
            <a:fillRect/>
          </a:stretch>
        </p:blipFill>
        <p:spPr bwMode="auto">
          <a:xfrm rot="5400000">
            <a:off x="1794676" y="1848606"/>
            <a:ext cx="5126020" cy="3714776"/>
          </a:xfrm>
          <a:prstGeom prst="rect">
            <a:avLst/>
          </a:prstGeom>
          <a:noFill/>
        </p:spPr>
      </p:pic>
    </p:spTree>
    <p:extLst>
      <p:ext uri="{BB962C8B-B14F-4D97-AF65-F5344CB8AC3E}">
        <p14:creationId xmlns:p14="http://schemas.microsoft.com/office/powerpoint/2010/main" val="4179875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4338" name="Picture 2" descr="C:\Users\Ondrej\Desktop\Literatura foto\Lit014.jpg"/>
          <p:cNvPicPr>
            <a:picLocks noChangeAspect="1" noChangeArrowheads="1"/>
          </p:cNvPicPr>
          <p:nvPr/>
        </p:nvPicPr>
        <p:blipFill>
          <a:blip r:embed="rId2"/>
          <a:srcRect/>
          <a:stretch>
            <a:fillRect/>
          </a:stretch>
        </p:blipFill>
        <p:spPr bwMode="auto">
          <a:xfrm rot="5400000">
            <a:off x="1834014" y="1952144"/>
            <a:ext cx="4833029" cy="3643338"/>
          </a:xfrm>
          <a:prstGeom prst="rect">
            <a:avLst/>
          </a:prstGeom>
          <a:noFill/>
        </p:spPr>
      </p:pic>
    </p:spTree>
    <p:extLst>
      <p:ext uri="{BB962C8B-B14F-4D97-AF65-F5344CB8AC3E}">
        <p14:creationId xmlns:p14="http://schemas.microsoft.com/office/powerpoint/2010/main" val="282753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5362" name="Picture 2" descr="C:\Users\Ondrej\Desktop\Literatura foto\Lit015.jpg"/>
          <p:cNvPicPr>
            <a:picLocks noChangeAspect="1" noChangeArrowheads="1"/>
          </p:cNvPicPr>
          <p:nvPr/>
        </p:nvPicPr>
        <p:blipFill>
          <a:blip r:embed="rId2"/>
          <a:srcRect/>
          <a:stretch>
            <a:fillRect/>
          </a:stretch>
        </p:blipFill>
        <p:spPr bwMode="auto">
          <a:xfrm rot="5400000">
            <a:off x="1410483" y="1804173"/>
            <a:ext cx="5751529" cy="3571900"/>
          </a:xfrm>
          <a:prstGeom prst="rect">
            <a:avLst/>
          </a:prstGeom>
          <a:noFill/>
        </p:spPr>
      </p:pic>
    </p:spTree>
    <p:extLst>
      <p:ext uri="{BB962C8B-B14F-4D97-AF65-F5344CB8AC3E}">
        <p14:creationId xmlns:p14="http://schemas.microsoft.com/office/powerpoint/2010/main" val="3403728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30722" name="Picture 2" descr="C:\Users\Ondrej\Desktop\Literatura foto\Lit029.jpg"/>
          <p:cNvPicPr>
            <a:picLocks noChangeAspect="1" noChangeArrowheads="1"/>
          </p:cNvPicPr>
          <p:nvPr/>
        </p:nvPicPr>
        <p:blipFill>
          <a:blip r:embed="rId2"/>
          <a:srcRect/>
          <a:stretch>
            <a:fillRect/>
          </a:stretch>
        </p:blipFill>
        <p:spPr bwMode="auto">
          <a:xfrm>
            <a:off x="2643174" y="1142984"/>
            <a:ext cx="3367098" cy="4572032"/>
          </a:xfrm>
          <a:prstGeom prst="rect">
            <a:avLst/>
          </a:prstGeom>
          <a:noFill/>
        </p:spPr>
      </p:pic>
    </p:spTree>
    <p:extLst>
      <p:ext uri="{BB962C8B-B14F-4D97-AF65-F5344CB8AC3E}">
        <p14:creationId xmlns:p14="http://schemas.microsoft.com/office/powerpoint/2010/main" val="368156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6386" name="Picture 2" descr="C:\Users\Ondrej\Desktop\Literatura foto\Lit016.jpg"/>
          <p:cNvPicPr>
            <a:picLocks noChangeAspect="1" noChangeArrowheads="1"/>
          </p:cNvPicPr>
          <p:nvPr/>
        </p:nvPicPr>
        <p:blipFill>
          <a:blip r:embed="rId2"/>
          <a:srcRect/>
          <a:stretch>
            <a:fillRect/>
          </a:stretch>
        </p:blipFill>
        <p:spPr bwMode="auto">
          <a:xfrm>
            <a:off x="2500298" y="785794"/>
            <a:ext cx="3857652" cy="5214950"/>
          </a:xfrm>
          <a:prstGeom prst="rect">
            <a:avLst/>
          </a:prstGeom>
          <a:noFill/>
        </p:spPr>
      </p:pic>
    </p:spTree>
    <p:extLst>
      <p:ext uri="{BB962C8B-B14F-4D97-AF65-F5344CB8AC3E}">
        <p14:creationId xmlns:p14="http://schemas.microsoft.com/office/powerpoint/2010/main" val="428825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7410" name="Picture 2" descr="C:\Users\Ondrej\Desktop\Literatura foto\Lit017.jpg"/>
          <p:cNvPicPr>
            <a:picLocks noChangeAspect="1" noChangeArrowheads="1"/>
          </p:cNvPicPr>
          <p:nvPr/>
        </p:nvPicPr>
        <p:blipFill>
          <a:blip r:embed="rId2"/>
          <a:srcRect/>
          <a:stretch>
            <a:fillRect/>
          </a:stretch>
        </p:blipFill>
        <p:spPr bwMode="auto">
          <a:xfrm>
            <a:off x="2857488" y="1000108"/>
            <a:ext cx="3143272" cy="4870457"/>
          </a:xfrm>
          <a:prstGeom prst="rect">
            <a:avLst/>
          </a:prstGeom>
          <a:noFill/>
        </p:spPr>
      </p:pic>
    </p:spTree>
    <p:extLst>
      <p:ext uri="{BB962C8B-B14F-4D97-AF65-F5344CB8AC3E}">
        <p14:creationId xmlns:p14="http://schemas.microsoft.com/office/powerpoint/2010/main" val="3987117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8434" name="Picture 2" descr="C:\Users\Ondrej\Desktop\Literatura foto\Lit018.jpg"/>
          <p:cNvPicPr>
            <a:picLocks noChangeAspect="1" noChangeArrowheads="1"/>
          </p:cNvPicPr>
          <p:nvPr/>
        </p:nvPicPr>
        <p:blipFill>
          <a:blip r:embed="rId2"/>
          <a:srcRect/>
          <a:stretch>
            <a:fillRect/>
          </a:stretch>
        </p:blipFill>
        <p:spPr bwMode="auto">
          <a:xfrm>
            <a:off x="2643174" y="857232"/>
            <a:ext cx="3500462" cy="5357850"/>
          </a:xfrm>
          <a:prstGeom prst="rect">
            <a:avLst/>
          </a:prstGeom>
          <a:noFill/>
        </p:spPr>
      </p:pic>
    </p:spTree>
    <p:extLst>
      <p:ext uri="{BB962C8B-B14F-4D97-AF65-F5344CB8AC3E}">
        <p14:creationId xmlns:p14="http://schemas.microsoft.com/office/powerpoint/2010/main" val="333743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115328" cy="867524"/>
          </a:xfrm>
        </p:spPr>
        <p:txBody>
          <a:bodyPr/>
          <a:lstStyle/>
          <a:p>
            <a:r>
              <a:rPr lang="cs-CZ" b="1" dirty="0">
                <a:solidFill>
                  <a:srgbClr val="C00000"/>
                </a:solidFill>
              </a:rPr>
              <a:t>Předmět studia: literatura (?)</a:t>
            </a:r>
          </a:p>
        </p:txBody>
      </p:sp>
      <p:sp>
        <p:nvSpPr>
          <p:cNvPr id="3" name="Zástupný symbol pro obsah 2"/>
          <p:cNvSpPr>
            <a:spLocks noGrp="1"/>
          </p:cNvSpPr>
          <p:nvPr>
            <p:ph sz="half" idx="1"/>
          </p:nvPr>
        </p:nvSpPr>
        <p:spPr/>
        <p:txBody>
          <a:bodyPr>
            <a:normAutofit fontScale="62500" lnSpcReduction="20000"/>
          </a:bodyPr>
          <a:lstStyle/>
          <a:p>
            <a:pPr>
              <a:buNone/>
            </a:pPr>
            <a:r>
              <a:rPr lang="cs-CZ" dirty="0">
                <a:solidFill>
                  <a:srgbClr val="0070C0"/>
                </a:solidFill>
              </a:rPr>
              <a:t>Seznam</a:t>
            </a:r>
          </a:p>
          <a:p>
            <a:pPr>
              <a:buNone/>
            </a:pPr>
            <a:endParaRPr lang="cs-CZ" dirty="0">
              <a:solidFill>
                <a:srgbClr val="0070C0"/>
              </a:solidFill>
            </a:endParaRPr>
          </a:p>
          <a:p>
            <a:pPr>
              <a:buNone/>
            </a:pPr>
            <a:r>
              <a:rPr lang="cs-CZ" dirty="0">
                <a:solidFill>
                  <a:srgbClr val="0070C0"/>
                </a:solidFill>
              </a:rPr>
              <a:t>Pět kilogramů cukru,</a:t>
            </a:r>
          </a:p>
          <a:p>
            <a:pPr>
              <a:buNone/>
            </a:pPr>
            <a:r>
              <a:rPr lang="cs-CZ" dirty="0">
                <a:solidFill>
                  <a:srgbClr val="0070C0"/>
                </a:solidFill>
              </a:rPr>
              <a:t>1l mléka,</a:t>
            </a:r>
          </a:p>
          <a:p>
            <a:pPr>
              <a:buNone/>
            </a:pPr>
            <a:r>
              <a:rPr lang="cs-CZ" dirty="0">
                <a:solidFill>
                  <a:srgbClr val="0070C0"/>
                </a:solidFill>
              </a:rPr>
              <a:t>10 rohlíků,</a:t>
            </a:r>
          </a:p>
          <a:p>
            <a:pPr>
              <a:buNone/>
            </a:pPr>
            <a:r>
              <a:rPr lang="cs-CZ" dirty="0">
                <a:solidFill>
                  <a:srgbClr val="0070C0"/>
                </a:solidFill>
              </a:rPr>
              <a:t>tři balíčky čokolády</a:t>
            </a:r>
          </a:p>
          <a:p>
            <a:pPr>
              <a:buNone/>
            </a:pPr>
            <a:r>
              <a:rPr lang="cs-CZ" dirty="0">
                <a:solidFill>
                  <a:srgbClr val="0070C0"/>
                </a:solidFill>
              </a:rPr>
              <a:t>a dva balíčky kávy, </a:t>
            </a:r>
          </a:p>
          <a:p>
            <a:pPr>
              <a:buNone/>
            </a:pPr>
            <a:r>
              <a:rPr lang="cs-CZ" dirty="0">
                <a:solidFill>
                  <a:srgbClr val="0070C0"/>
                </a:solidFill>
              </a:rPr>
              <a:t>- něco k snídani, </a:t>
            </a:r>
          </a:p>
          <a:p>
            <a:pPr>
              <a:buNone/>
            </a:pPr>
            <a:r>
              <a:rPr lang="cs-CZ" dirty="0">
                <a:solidFill>
                  <a:srgbClr val="0070C0"/>
                </a:solidFill>
              </a:rPr>
              <a:t>co máš rád.</a:t>
            </a:r>
          </a:p>
          <a:p>
            <a:endParaRPr lang="cs-CZ" dirty="0">
              <a:solidFill>
                <a:srgbClr val="0070C0"/>
              </a:solidFill>
            </a:endParaRPr>
          </a:p>
        </p:txBody>
      </p:sp>
      <p:sp>
        <p:nvSpPr>
          <p:cNvPr id="4" name="Zástupný symbol pro obsah 3"/>
          <p:cNvSpPr>
            <a:spLocks noGrp="1"/>
          </p:cNvSpPr>
          <p:nvPr>
            <p:ph sz="half" idx="2"/>
          </p:nvPr>
        </p:nvSpPr>
        <p:spPr/>
        <p:txBody>
          <a:bodyPr>
            <a:normAutofit fontScale="62500" lnSpcReduction="20000"/>
          </a:bodyPr>
          <a:lstStyle/>
          <a:p>
            <a:pPr>
              <a:buNone/>
            </a:pPr>
            <a:r>
              <a:rPr lang="cs-CZ" dirty="0">
                <a:solidFill>
                  <a:srgbClr val="0070C0"/>
                </a:solidFill>
              </a:rPr>
              <a:t>Podzim</a:t>
            </a:r>
          </a:p>
          <a:p>
            <a:pPr>
              <a:buNone/>
            </a:pPr>
            <a:endParaRPr lang="cs-CZ" dirty="0">
              <a:solidFill>
                <a:srgbClr val="0070C0"/>
              </a:solidFill>
            </a:endParaRPr>
          </a:p>
          <a:p>
            <a:pPr>
              <a:buNone/>
            </a:pPr>
            <a:r>
              <a:rPr lang="cs-CZ" dirty="0">
                <a:solidFill>
                  <a:srgbClr val="0070C0"/>
                </a:solidFill>
              </a:rPr>
              <a:t>Shrabovat listí v parcích, jaká klidná práce.</a:t>
            </a:r>
          </a:p>
          <a:p>
            <a:pPr>
              <a:buNone/>
            </a:pPr>
            <a:r>
              <a:rPr lang="cs-CZ" dirty="0">
                <a:solidFill>
                  <a:srgbClr val="0070C0"/>
                </a:solidFill>
              </a:rPr>
              <a:t>přecházet sem a tam a pomalu se vracet, </a:t>
            </a:r>
          </a:p>
          <a:p>
            <a:pPr>
              <a:buNone/>
            </a:pPr>
            <a:r>
              <a:rPr lang="cs-CZ" dirty="0">
                <a:solidFill>
                  <a:srgbClr val="0070C0"/>
                </a:solidFill>
              </a:rPr>
              <a:t>jako se vrací čas, jako se vrací dálka,</a:t>
            </a:r>
          </a:p>
          <a:p>
            <a:pPr>
              <a:buNone/>
            </a:pPr>
            <a:r>
              <a:rPr lang="cs-CZ" dirty="0">
                <a:solidFill>
                  <a:srgbClr val="0070C0"/>
                </a:solidFill>
              </a:rPr>
              <a:t>nostalgická jak známky na obálkách.</a:t>
            </a:r>
          </a:p>
          <a:p>
            <a:pPr>
              <a:buNone/>
            </a:pPr>
            <a:r>
              <a:rPr lang="cs-CZ" dirty="0">
                <a:solidFill>
                  <a:srgbClr val="0070C0"/>
                </a:solidFill>
              </a:rPr>
              <a:t> </a:t>
            </a:r>
          </a:p>
          <a:p>
            <a:pPr>
              <a:buNone/>
            </a:pPr>
            <a:r>
              <a:rPr lang="cs-CZ" dirty="0">
                <a:solidFill>
                  <a:srgbClr val="0070C0"/>
                </a:solidFill>
              </a:rPr>
              <a:t>Našel jsem dopis, jenom tužkou psaný,</a:t>
            </a:r>
          </a:p>
          <a:p>
            <a:pPr>
              <a:buNone/>
            </a:pPr>
            <a:r>
              <a:rPr lang="cs-CZ" dirty="0">
                <a:solidFill>
                  <a:srgbClr val="0070C0"/>
                </a:solidFill>
              </a:rPr>
              <a:t>Smazaný deštěm, zpola roztrhaný.</a:t>
            </a:r>
          </a:p>
          <a:p>
            <a:pPr>
              <a:buNone/>
            </a:pPr>
            <a:r>
              <a:rPr lang="cs-CZ" dirty="0">
                <a:solidFill>
                  <a:srgbClr val="0070C0"/>
                </a:solidFill>
              </a:rPr>
              <a:t> </a:t>
            </a:r>
          </a:p>
          <a:p>
            <a:pPr>
              <a:buNone/>
            </a:pPr>
            <a:r>
              <a:rPr lang="cs-CZ" dirty="0">
                <a:solidFill>
                  <a:srgbClr val="0070C0"/>
                </a:solidFill>
              </a:rPr>
              <a:t>Ó dobo dopisů, kde jsi, kde jsi?</a:t>
            </a:r>
          </a:p>
          <a:p>
            <a:pPr>
              <a:buNone/>
            </a:pPr>
            <a:r>
              <a:rPr lang="cs-CZ" dirty="0">
                <a:solidFill>
                  <a:srgbClr val="0070C0"/>
                </a:solidFill>
              </a:rPr>
              <a:t>jak </a:t>
            </a:r>
            <a:r>
              <a:rPr lang="cs-CZ" dirty="0" err="1">
                <a:solidFill>
                  <a:srgbClr val="0070C0"/>
                </a:solidFill>
              </a:rPr>
              <a:t>Rilke</a:t>
            </a:r>
            <a:r>
              <a:rPr lang="cs-CZ" dirty="0">
                <a:solidFill>
                  <a:srgbClr val="0070C0"/>
                </a:solidFill>
              </a:rPr>
              <a:t> psal jsem dlouhé dopisy;</a:t>
            </a:r>
          </a:p>
          <a:p>
            <a:pPr>
              <a:buNone/>
            </a:pPr>
            <a:r>
              <a:rPr lang="cs-CZ" dirty="0">
                <a:solidFill>
                  <a:srgbClr val="0070C0"/>
                </a:solidFill>
              </a:rPr>
              <a:t>teď mlčím, sbohem, přišel listopad.</a:t>
            </a:r>
          </a:p>
          <a:p>
            <a:pPr>
              <a:buNone/>
            </a:pPr>
            <a:r>
              <a:rPr lang="cs-CZ" dirty="0">
                <a:solidFill>
                  <a:srgbClr val="0070C0"/>
                </a:solidFill>
              </a:rPr>
              <a:t>Ryšaví koně vyjíždějí z vrat.</a:t>
            </a:r>
          </a:p>
          <a:p>
            <a:endParaRPr lang="cs-CZ" dirty="0"/>
          </a:p>
        </p:txBody>
      </p:sp>
    </p:spTree>
    <p:extLst>
      <p:ext uri="{BB962C8B-B14F-4D97-AF65-F5344CB8AC3E}">
        <p14:creationId xmlns:p14="http://schemas.microsoft.com/office/powerpoint/2010/main" val="270024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9458" name="Picture 2" descr="C:\Users\Ondrej\Desktop\Literatura foto\Lit019.jpg"/>
          <p:cNvPicPr>
            <a:picLocks noChangeAspect="1" noChangeArrowheads="1"/>
          </p:cNvPicPr>
          <p:nvPr/>
        </p:nvPicPr>
        <p:blipFill>
          <a:blip r:embed="rId2"/>
          <a:srcRect/>
          <a:stretch>
            <a:fillRect/>
          </a:stretch>
        </p:blipFill>
        <p:spPr bwMode="auto">
          <a:xfrm>
            <a:off x="2571736" y="1000108"/>
            <a:ext cx="3429024" cy="4899026"/>
          </a:xfrm>
          <a:prstGeom prst="rect">
            <a:avLst/>
          </a:prstGeom>
          <a:noFill/>
        </p:spPr>
      </p:pic>
    </p:spTree>
    <p:extLst>
      <p:ext uri="{BB962C8B-B14F-4D97-AF65-F5344CB8AC3E}">
        <p14:creationId xmlns:p14="http://schemas.microsoft.com/office/powerpoint/2010/main" val="2167647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482" name="Picture 2" descr="C:\Users\Ondrej\Desktop\Literatura foto\Lit020.jpg"/>
          <p:cNvPicPr>
            <a:picLocks noChangeAspect="1" noChangeArrowheads="1"/>
          </p:cNvPicPr>
          <p:nvPr/>
        </p:nvPicPr>
        <p:blipFill>
          <a:blip r:embed="rId2"/>
          <a:srcRect/>
          <a:stretch>
            <a:fillRect/>
          </a:stretch>
        </p:blipFill>
        <p:spPr bwMode="auto">
          <a:xfrm>
            <a:off x="2571736" y="857232"/>
            <a:ext cx="3286148" cy="5143537"/>
          </a:xfrm>
          <a:prstGeom prst="rect">
            <a:avLst/>
          </a:prstGeom>
          <a:noFill/>
        </p:spPr>
      </p:pic>
    </p:spTree>
    <p:extLst>
      <p:ext uri="{BB962C8B-B14F-4D97-AF65-F5344CB8AC3E}">
        <p14:creationId xmlns:p14="http://schemas.microsoft.com/office/powerpoint/2010/main" val="119391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1506" name="Picture 2" descr="C:\Users\Ondrej\Desktop\Literatura foto\Lit021.jpg"/>
          <p:cNvPicPr>
            <a:picLocks noChangeAspect="1" noChangeArrowheads="1"/>
          </p:cNvPicPr>
          <p:nvPr/>
        </p:nvPicPr>
        <p:blipFill>
          <a:blip r:embed="rId2"/>
          <a:srcRect/>
          <a:stretch>
            <a:fillRect/>
          </a:stretch>
        </p:blipFill>
        <p:spPr bwMode="auto">
          <a:xfrm>
            <a:off x="2571736" y="785794"/>
            <a:ext cx="3429024" cy="5357850"/>
          </a:xfrm>
          <a:prstGeom prst="rect">
            <a:avLst/>
          </a:prstGeom>
          <a:noFill/>
        </p:spPr>
      </p:pic>
    </p:spTree>
    <p:extLst>
      <p:ext uri="{BB962C8B-B14F-4D97-AF65-F5344CB8AC3E}">
        <p14:creationId xmlns:p14="http://schemas.microsoft.com/office/powerpoint/2010/main" val="2212536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2530" name="Picture 2" descr="C:\Users\Ondrej\Desktop\Literatura foto\Lit022.jpg"/>
          <p:cNvPicPr>
            <a:picLocks noChangeAspect="1" noChangeArrowheads="1"/>
          </p:cNvPicPr>
          <p:nvPr/>
        </p:nvPicPr>
        <p:blipFill>
          <a:blip r:embed="rId2"/>
          <a:srcRect/>
          <a:stretch>
            <a:fillRect/>
          </a:stretch>
        </p:blipFill>
        <p:spPr bwMode="auto">
          <a:xfrm>
            <a:off x="2428861" y="1142984"/>
            <a:ext cx="3714776" cy="5429288"/>
          </a:xfrm>
          <a:prstGeom prst="rect">
            <a:avLst/>
          </a:prstGeom>
          <a:noFill/>
        </p:spPr>
      </p:pic>
    </p:spTree>
    <p:extLst>
      <p:ext uri="{BB962C8B-B14F-4D97-AF65-F5344CB8AC3E}">
        <p14:creationId xmlns:p14="http://schemas.microsoft.com/office/powerpoint/2010/main" val="3791817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3554" name="Picture 2" descr="C:\Users\Ondrej\Desktop\Literatura foto\Lit030.jpg"/>
          <p:cNvPicPr>
            <a:picLocks noChangeAspect="1" noChangeArrowheads="1"/>
          </p:cNvPicPr>
          <p:nvPr/>
        </p:nvPicPr>
        <p:blipFill>
          <a:blip r:embed="rId2"/>
          <a:srcRect/>
          <a:stretch>
            <a:fillRect/>
          </a:stretch>
        </p:blipFill>
        <p:spPr bwMode="auto">
          <a:xfrm>
            <a:off x="2643174" y="642918"/>
            <a:ext cx="3981459" cy="5991245"/>
          </a:xfrm>
          <a:prstGeom prst="rect">
            <a:avLst/>
          </a:prstGeom>
          <a:noFill/>
        </p:spPr>
      </p:pic>
    </p:spTree>
    <p:extLst>
      <p:ext uri="{BB962C8B-B14F-4D97-AF65-F5344CB8AC3E}">
        <p14:creationId xmlns:p14="http://schemas.microsoft.com/office/powerpoint/2010/main" val="3851480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4578" name="Picture 2" descr="C:\Users\Ondrej\Desktop\Literatura foto\Lit023.jpg"/>
          <p:cNvPicPr>
            <a:picLocks noChangeAspect="1" noChangeArrowheads="1"/>
          </p:cNvPicPr>
          <p:nvPr/>
        </p:nvPicPr>
        <p:blipFill>
          <a:blip r:embed="rId2"/>
          <a:srcRect/>
          <a:stretch>
            <a:fillRect/>
          </a:stretch>
        </p:blipFill>
        <p:spPr bwMode="auto">
          <a:xfrm>
            <a:off x="2857488" y="571480"/>
            <a:ext cx="3770325" cy="5661006"/>
          </a:xfrm>
          <a:prstGeom prst="rect">
            <a:avLst/>
          </a:prstGeom>
          <a:noFill/>
        </p:spPr>
      </p:pic>
    </p:spTree>
    <p:extLst>
      <p:ext uri="{BB962C8B-B14F-4D97-AF65-F5344CB8AC3E}">
        <p14:creationId xmlns:p14="http://schemas.microsoft.com/office/powerpoint/2010/main" val="293971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5602" name="Picture 2" descr="C:\Users\Ondrej\Desktop\Literatura foto\Lit024.jpg"/>
          <p:cNvPicPr>
            <a:picLocks noChangeAspect="1" noChangeArrowheads="1"/>
          </p:cNvPicPr>
          <p:nvPr/>
        </p:nvPicPr>
        <p:blipFill>
          <a:blip r:embed="rId2"/>
          <a:srcRect/>
          <a:stretch>
            <a:fillRect/>
          </a:stretch>
        </p:blipFill>
        <p:spPr bwMode="auto">
          <a:xfrm>
            <a:off x="2571736" y="1071546"/>
            <a:ext cx="3214710" cy="5143536"/>
          </a:xfrm>
          <a:prstGeom prst="rect">
            <a:avLst/>
          </a:prstGeom>
          <a:noFill/>
        </p:spPr>
      </p:pic>
    </p:spTree>
    <p:extLst>
      <p:ext uri="{BB962C8B-B14F-4D97-AF65-F5344CB8AC3E}">
        <p14:creationId xmlns:p14="http://schemas.microsoft.com/office/powerpoint/2010/main" val="3106497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6626" name="Picture 2" descr="C:\Users\Ondrej\Desktop\Literatura foto\Lit025.jpg"/>
          <p:cNvPicPr>
            <a:picLocks noChangeAspect="1" noChangeArrowheads="1"/>
          </p:cNvPicPr>
          <p:nvPr/>
        </p:nvPicPr>
        <p:blipFill>
          <a:blip r:embed="rId2"/>
          <a:srcRect/>
          <a:stretch>
            <a:fillRect/>
          </a:stretch>
        </p:blipFill>
        <p:spPr bwMode="auto">
          <a:xfrm>
            <a:off x="2857488" y="714356"/>
            <a:ext cx="3351221" cy="5572164"/>
          </a:xfrm>
          <a:prstGeom prst="rect">
            <a:avLst/>
          </a:prstGeom>
          <a:noFill/>
        </p:spPr>
      </p:pic>
    </p:spTree>
    <p:extLst>
      <p:ext uri="{BB962C8B-B14F-4D97-AF65-F5344CB8AC3E}">
        <p14:creationId xmlns:p14="http://schemas.microsoft.com/office/powerpoint/2010/main" val="1632463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7650" name="Picture 2" descr="C:\Users\Ondrej\Desktop\Literatura foto\Lit026.jpg"/>
          <p:cNvPicPr>
            <a:picLocks noChangeAspect="1" noChangeArrowheads="1"/>
          </p:cNvPicPr>
          <p:nvPr/>
        </p:nvPicPr>
        <p:blipFill>
          <a:blip r:embed="rId2"/>
          <a:srcRect/>
          <a:stretch>
            <a:fillRect/>
          </a:stretch>
        </p:blipFill>
        <p:spPr bwMode="auto">
          <a:xfrm>
            <a:off x="2500298" y="1357298"/>
            <a:ext cx="3429024" cy="4357718"/>
          </a:xfrm>
          <a:prstGeom prst="rect">
            <a:avLst/>
          </a:prstGeom>
          <a:noFill/>
        </p:spPr>
      </p:pic>
    </p:spTree>
    <p:extLst>
      <p:ext uri="{BB962C8B-B14F-4D97-AF65-F5344CB8AC3E}">
        <p14:creationId xmlns:p14="http://schemas.microsoft.com/office/powerpoint/2010/main" val="3051432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8674" name="Picture 2" descr="C:\Users\Ondrej\Desktop\Literatura foto\Lit027.jpg"/>
          <p:cNvPicPr>
            <a:picLocks noChangeAspect="1" noChangeArrowheads="1"/>
          </p:cNvPicPr>
          <p:nvPr/>
        </p:nvPicPr>
        <p:blipFill>
          <a:blip r:embed="rId2"/>
          <a:srcRect/>
          <a:stretch>
            <a:fillRect/>
          </a:stretch>
        </p:blipFill>
        <p:spPr bwMode="auto">
          <a:xfrm>
            <a:off x="2786050" y="1071546"/>
            <a:ext cx="3570303" cy="4929223"/>
          </a:xfrm>
          <a:prstGeom prst="rect">
            <a:avLst/>
          </a:prstGeom>
          <a:noFill/>
        </p:spPr>
      </p:pic>
    </p:spTree>
    <p:extLst>
      <p:ext uri="{BB962C8B-B14F-4D97-AF65-F5344CB8AC3E}">
        <p14:creationId xmlns:p14="http://schemas.microsoft.com/office/powerpoint/2010/main" val="80241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rgbClr val="C00000"/>
                </a:solidFill>
              </a:rPr>
              <a:t>Literatura? </a:t>
            </a:r>
          </a:p>
        </p:txBody>
      </p:sp>
      <p:sp>
        <p:nvSpPr>
          <p:cNvPr id="3" name="Zástupný symbol pro obsah 2"/>
          <p:cNvSpPr>
            <a:spLocks noGrp="1"/>
          </p:cNvSpPr>
          <p:nvPr>
            <p:ph sz="half" idx="1"/>
          </p:nvPr>
        </p:nvSpPr>
        <p:spPr/>
        <p:txBody>
          <a:bodyPr>
            <a:normAutofit fontScale="85000" lnSpcReduction="20000"/>
          </a:bodyPr>
          <a:lstStyle/>
          <a:p>
            <a:r>
              <a:rPr lang="cs-CZ" b="1" dirty="0"/>
              <a:t>písemnictví</a:t>
            </a:r>
            <a:r>
              <a:rPr lang="cs-CZ" dirty="0"/>
              <a:t> </a:t>
            </a:r>
          </a:p>
          <a:p>
            <a:pPr>
              <a:buNone/>
            </a:pPr>
            <a:r>
              <a:rPr lang="cs-CZ" dirty="0"/>
              <a:t>	(písemně zaznamenané projevy)</a:t>
            </a:r>
          </a:p>
          <a:p>
            <a:pPr>
              <a:buNone/>
            </a:pPr>
            <a:endParaRPr lang="cs-CZ" dirty="0"/>
          </a:p>
          <a:p>
            <a:r>
              <a:rPr lang="cs-CZ" dirty="0"/>
              <a:t>texty (l. </a:t>
            </a:r>
            <a:r>
              <a:rPr lang="cs-CZ" i="1" dirty="0" err="1"/>
              <a:t>textum</a:t>
            </a:r>
            <a:r>
              <a:rPr lang="cs-CZ" dirty="0"/>
              <a:t> = tkanina)</a:t>
            </a:r>
          </a:p>
          <a:p>
            <a:r>
              <a:rPr lang="cs-CZ" dirty="0"/>
              <a:t>věty</a:t>
            </a:r>
          </a:p>
          <a:p>
            <a:r>
              <a:rPr lang="cs-CZ" dirty="0"/>
              <a:t>Slova == slovesné umění</a:t>
            </a:r>
          </a:p>
          <a:p>
            <a:pPr>
              <a:buNone/>
            </a:pPr>
            <a:endParaRPr lang="cs-CZ" dirty="0"/>
          </a:p>
          <a:p>
            <a:pPr>
              <a:buNone/>
            </a:pPr>
            <a:r>
              <a:rPr lang="cs-CZ" b="1" dirty="0"/>
              <a:t>literatura</a:t>
            </a:r>
            <a:r>
              <a:rPr lang="cs-CZ" dirty="0"/>
              <a:t> z lat. </a:t>
            </a:r>
            <a:r>
              <a:rPr lang="cs-CZ" i="1" dirty="0" err="1"/>
              <a:t>littera</a:t>
            </a:r>
            <a:r>
              <a:rPr lang="cs-CZ" dirty="0"/>
              <a:t> = písmeno</a:t>
            </a:r>
          </a:p>
          <a:p>
            <a:pPr>
              <a:buNone/>
            </a:pPr>
            <a:endParaRPr lang="cs-CZ" dirty="0"/>
          </a:p>
          <a:p>
            <a:pPr>
              <a:buNone/>
            </a:pPr>
            <a:endParaRPr lang="cs-CZ" dirty="0">
              <a:solidFill>
                <a:srgbClr val="FF0000"/>
              </a:solidFill>
            </a:endParaRPr>
          </a:p>
        </p:txBody>
      </p:sp>
      <p:sp>
        <p:nvSpPr>
          <p:cNvPr id="4" name="Zástupný symbol pro obsah 3"/>
          <p:cNvSpPr>
            <a:spLocks noGrp="1"/>
          </p:cNvSpPr>
          <p:nvPr>
            <p:ph sz="half" idx="2"/>
          </p:nvPr>
        </p:nvSpPr>
        <p:spPr/>
        <p:txBody>
          <a:bodyPr>
            <a:normAutofit fontScale="85000" lnSpcReduction="20000"/>
          </a:bodyPr>
          <a:lstStyle/>
          <a:p>
            <a:pPr>
              <a:buNone/>
            </a:pPr>
            <a:r>
              <a:rPr lang="cs-CZ" sz="3000" dirty="0">
                <a:solidFill>
                  <a:schemeClr val="accent2">
                    <a:lumMod val="75000"/>
                  </a:schemeClr>
                </a:solidFill>
              </a:rPr>
              <a:t>/…/ </a:t>
            </a:r>
          </a:p>
          <a:p>
            <a:pPr>
              <a:buNone/>
            </a:pPr>
            <a:r>
              <a:rPr lang="cs-CZ" dirty="0">
                <a:solidFill>
                  <a:schemeClr val="accent2">
                    <a:lumMod val="75000"/>
                  </a:schemeClr>
                </a:solidFill>
              </a:rPr>
              <a:t>Ó moře, </a:t>
            </a:r>
            <a:r>
              <a:rPr lang="cs-CZ" dirty="0" err="1">
                <a:solidFill>
                  <a:schemeClr val="accent2">
                    <a:lumMod val="75000"/>
                  </a:schemeClr>
                </a:solidFill>
              </a:rPr>
              <a:t>moře</a:t>
            </a:r>
            <a:r>
              <a:rPr lang="cs-CZ" dirty="0">
                <a:solidFill>
                  <a:schemeClr val="accent2">
                    <a:lumMod val="75000"/>
                  </a:schemeClr>
                </a:solidFill>
              </a:rPr>
              <a:t>, život pospíchá,</a:t>
            </a:r>
          </a:p>
          <a:p>
            <a:pPr>
              <a:buNone/>
            </a:pPr>
            <a:r>
              <a:rPr lang="cs-CZ" dirty="0">
                <a:solidFill>
                  <a:schemeClr val="accent2">
                    <a:lumMod val="75000"/>
                  </a:schemeClr>
                </a:solidFill>
              </a:rPr>
              <a:t>ó moře, čím je ti mé hoře.</a:t>
            </a:r>
          </a:p>
          <a:p>
            <a:pPr>
              <a:buNone/>
            </a:pPr>
            <a:r>
              <a:rPr lang="cs-CZ" dirty="0">
                <a:solidFill>
                  <a:schemeClr val="accent2">
                    <a:lumMod val="75000"/>
                  </a:schemeClr>
                </a:solidFill>
              </a:rPr>
              <a:t>Z tichosti vzejít, přejít do ticha, </a:t>
            </a:r>
          </a:p>
          <a:p>
            <a:pPr>
              <a:buNone/>
            </a:pPr>
            <a:r>
              <a:rPr lang="cs-CZ" dirty="0">
                <a:solidFill>
                  <a:schemeClr val="accent2">
                    <a:lumMod val="75000"/>
                  </a:schemeClr>
                </a:solidFill>
              </a:rPr>
              <a:t>ó moře, </a:t>
            </a:r>
            <a:r>
              <a:rPr lang="cs-CZ" dirty="0" err="1">
                <a:solidFill>
                  <a:schemeClr val="accent2">
                    <a:lumMod val="75000"/>
                  </a:schemeClr>
                </a:solidFill>
              </a:rPr>
              <a:t>moře</a:t>
            </a:r>
            <a:r>
              <a:rPr lang="cs-CZ" dirty="0">
                <a:solidFill>
                  <a:schemeClr val="accent2">
                    <a:lumMod val="75000"/>
                  </a:schemeClr>
                </a:solidFill>
              </a:rPr>
              <a:t>, život pospíchá,</a:t>
            </a:r>
          </a:p>
          <a:p>
            <a:pPr>
              <a:buNone/>
            </a:pPr>
            <a:r>
              <a:rPr lang="cs-CZ" dirty="0">
                <a:solidFill>
                  <a:schemeClr val="accent2">
                    <a:lumMod val="75000"/>
                  </a:schemeClr>
                </a:solidFill>
              </a:rPr>
              <a:t>jako tvé vlny, jako roste tráva, </a:t>
            </a:r>
          </a:p>
          <a:p>
            <a:pPr>
              <a:buNone/>
            </a:pPr>
            <a:r>
              <a:rPr lang="cs-CZ" dirty="0">
                <a:solidFill>
                  <a:schemeClr val="accent2">
                    <a:lumMod val="75000"/>
                  </a:schemeClr>
                </a:solidFill>
              </a:rPr>
              <a:t>i když se skončí nikdy nepřestává, </a:t>
            </a:r>
          </a:p>
          <a:p>
            <a:pPr>
              <a:buNone/>
            </a:pPr>
            <a:r>
              <a:rPr lang="cs-CZ" dirty="0">
                <a:solidFill>
                  <a:schemeClr val="accent2">
                    <a:lumMod val="75000"/>
                  </a:schemeClr>
                </a:solidFill>
              </a:rPr>
              <a:t>hvězdy jsou větší než tvůj svit,</a:t>
            </a:r>
          </a:p>
          <a:p>
            <a:pPr>
              <a:buNone/>
            </a:pPr>
            <a:r>
              <a:rPr lang="cs-CZ" dirty="0">
                <a:solidFill>
                  <a:schemeClr val="accent2">
                    <a:lumMod val="75000"/>
                  </a:schemeClr>
                </a:solidFill>
              </a:rPr>
              <a:t>pták vzlétá, člověk by chtěl žít</a:t>
            </a:r>
          </a:p>
          <a:p>
            <a:pPr>
              <a:buNone/>
            </a:pPr>
            <a:r>
              <a:rPr lang="cs-CZ" dirty="0">
                <a:solidFill>
                  <a:schemeClr val="accent2">
                    <a:lumMod val="75000"/>
                  </a:schemeClr>
                </a:solidFill>
              </a:rPr>
              <a:t>a hyne rychle jako jitřní zoře,</a:t>
            </a:r>
          </a:p>
          <a:p>
            <a:pPr>
              <a:buNone/>
            </a:pPr>
            <a:r>
              <a:rPr lang="cs-CZ" dirty="0">
                <a:solidFill>
                  <a:schemeClr val="accent2">
                    <a:lumMod val="75000"/>
                  </a:schemeClr>
                </a:solidFill>
              </a:rPr>
              <a:t>ó moře, čím je mi tvé hoře!</a:t>
            </a:r>
          </a:p>
          <a:p>
            <a:pPr>
              <a:buNone/>
            </a:pPr>
            <a:endParaRPr lang="cs-CZ" dirty="0"/>
          </a:p>
          <a:p>
            <a:pPr>
              <a:buNone/>
            </a:pPr>
            <a:endParaRPr lang="cs-CZ" dirty="0"/>
          </a:p>
        </p:txBody>
      </p:sp>
    </p:spTree>
    <p:extLst>
      <p:ext uri="{BB962C8B-B14F-4D97-AF65-F5344CB8AC3E}">
        <p14:creationId xmlns:p14="http://schemas.microsoft.com/office/powerpoint/2010/main" val="3029976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9698" name="Picture 2" descr="C:\Users\Ondrej\Desktop\Literatura foto\Lit028.jpg"/>
          <p:cNvPicPr>
            <a:picLocks noChangeAspect="1" noChangeArrowheads="1"/>
          </p:cNvPicPr>
          <p:nvPr/>
        </p:nvPicPr>
        <p:blipFill>
          <a:blip r:embed="rId2"/>
          <a:srcRect/>
          <a:stretch>
            <a:fillRect/>
          </a:stretch>
        </p:blipFill>
        <p:spPr bwMode="auto">
          <a:xfrm>
            <a:off x="2571736" y="1071546"/>
            <a:ext cx="3429024" cy="4857784"/>
          </a:xfrm>
          <a:prstGeom prst="rect">
            <a:avLst/>
          </a:prstGeom>
          <a:noFill/>
        </p:spPr>
      </p:pic>
    </p:spTree>
    <p:extLst>
      <p:ext uri="{BB962C8B-B14F-4D97-AF65-F5344CB8AC3E}">
        <p14:creationId xmlns:p14="http://schemas.microsoft.com/office/powerpoint/2010/main" val="229726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solidFill>
                  <a:srgbClr val="FF0000"/>
                </a:solidFill>
              </a:rPr>
              <a:t>Pražský lingvistický kroužek (1926)</a:t>
            </a:r>
          </a:p>
        </p:txBody>
      </p:sp>
      <p:pic>
        <p:nvPicPr>
          <p:cNvPr id="28674" name="Picture 2" descr="C:\Users\Ondrej\__AA-Mukarovsky- CELEK\______Text-kniha\zObrazova priloha - JM\Finalni - odeslana\13..jpg"/>
          <p:cNvPicPr>
            <a:picLocks noGrp="1" noChangeAspect="1" noChangeArrowheads="1"/>
          </p:cNvPicPr>
          <p:nvPr>
            <p:ph sz="quarter" idx="1"/>
          </p:nvPr>
        </p:nvPicPr>
        <p:blipFill>
          <a:blip r:embed="rId2"/>
          <a:srcRect/>
          <a:stretch>
            <a:fillRect/>
          </a:stretch>
        </p:blipFill>
        <p:spPr bwMode="auto">
          <a:xfrm>
            <a:off x="1325613" y="1219200"/>
            <a:ext cx="6492774" cy="4937125"/>
          </a:xfrm>
          <a:prstGeom prst="rect">
            <a:avLst/>
          </a:prstGeom>
          <a:noFill/>
        </p:spPr>
      </p:pic>
    </p:spTree>
    <p:extLst>
      <p:ext uri="{BB962C8B-B14F-4D97-AF65-F5344CB8AC3E}">
        <p14:creationId xmlns:p14="http://schemas.microsoft.com/office/powerpoint/2010/main" val="1831482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764704"/>
            <a:ext cx="7498080" cy="936104"/>
          </a:xfrm>
        </p:spPr>
        <p:txBody>
          <a:bodyPr>
            <a:noAutofit/>
          </a:bodyPr>
          <a:lstStyle/>
          <a:p>
            <a:r>
              <a:rPr lang="cs-CZ" sz="3600" dirty="0">
                <a:solidFill>
                  <a:srgbClr val="FF0000"/>
                </a:solidFill>
              </a:rPr>
              <a:t>Lingvistika, Pražský lingvistický kroužek (1926)</a:t>
            </a:r>
            <a:br>
              <a:rPr lang="cs-CZ" sz="3600" dirty="0"/>
            </a:br>
            <a:endParaRPr lang="cs-CZ" sz="3600" dirty="0"/>
          </a:p>
        </p:txBody>
      </p:sp>
      <p:sp>
        <p:nvSpPr>
          <p:cNvPr id="3" name="Zástupný symbol pro obsah 2"/>
          <p:cNvSpPr>
            <a:spLocks noGrp="1"/>
          </p:cNvSpPr>
          <p:nvPr>
            <p:ph idx="1"/>
          </p:nvPr>
        </p:nvSpPr>
        <p:spPr/>
        <p:txBody>
          <a:bodyPr>
            <a:normAutofit fontScale="77500" lnSpcReduction="20000"/>
          </a:bodyPr>
          <a:lstStyle/>
          <a:p>
            <a:pPr marL="484632" indent="-457200">
              <a:buFont typeface="Arial" panose="020B0604020202020204" pitchFamily="34" charset="0"/>
              <a:buChar char="•"/>
            </a:pPr>
            <a:endParaRPr lang="cs-CZ" dirty="0"/>
          </a:p>
          <a:p>
            <a:r>
              <a:rPr lang="cs-CZ" sz="2800" dirty="0"/>
              <a:t>V. Mathesius (anglista, předseda </a:t>
            </a:r>
            <a:r>
              <a:rPr lang="cs-CZ" sz="2800" dirty="0" err="1"/>
              <a:t>PLKu</a:t>
            </a:r>
            <a:r>
              <a:rPr lang="cs-CZ" sz="2800" dirty="0"/>
              <a:t>)</a:t>
            </a:r>
          </a:p>
          <a:p>
            <a:r>
              <a:rPr lang="cs-CZ" sz="2800" dirty="0"/>
              <a:t>B. Havránek</a:t>
            </a:r>
          </a:p>
          <a:p>
            <a:r>
              <a:rPr lang="cs-CZ" sz="2800" dirty="0"/>
              <a:t>J. Mukařovský</a:t>
            </a:r>
          </a:p>
          <a:p>
            <a:r>
              <a:rPr lang="cs-CZ" sz="2800" dirty="0"/>
              <a:t>R. </a:t>
            </a:r>
            <a:r>
              <a:rPr lang="cs-CZ" sz="2800" dirty="0" err="1"/>
              <a:t>Jakobson</a:t>
            </a:r>
            <a:endParaRPr lang="cs-CZ" sz="2800" dirty="0"/>
          </a:p>
          <a:p>
            <a:r>
              <a:rPr lang="cs-CZ" sz="2800" dirty="0"/>
              <a:t>B. Trnka</a:t>
            </a:r>
          </a:p>
          <a:p>
            <a:r>
              <a:rPr lang="cs-CZ" sz="2800" dirty="0"/>
              <a:t>J. Vachek</a:t>
            </a:r>
          </a:p>
          <a:p>
            <a:endParaRPr lang="cs-CZ" sz="2800" dirty="0"/>
          </a:p>
          <a:p>
            <a:r>
              <a:rPr lang="cs-CZ" sz="2800" dirty="0"/>
              <a:t>PLK = kulturní a vědecká křižovatka; splynutí nejrůznějších vlivů</a:t>
            </a:r>
          </a:p>
          <a:p>
            <a:r>
              <a:rPr lang="cs-CZ" sz="2800" dirty="0"/>
              <a:t>Kontakt se zahraničím; systematické vedení a řízení instituce</a:t>
            </a:r>
          </a:p>
          <a:p>
            <a:r>
              <a:rPr lang="cs-CZ" sz="2800" dirty="0">
                <a:solidFill>
                  <a:srgbClr val="FF0000"/>
                </a:solidFill>
              </a:rPr>
              <a:t>Hlavní období: 1926-1948</a:t>
            </a:r>
          </a:p>
          <a:p>
            <a:r>
              <a:rPr lang="cs-CZ" sz="2800" dirty="0"/>
              <a:t>Obnovení činnosti </a:t>
            </a:r>
            <a:r>
              <a:rPr lang="cs-CZ" sz="2800" dirty="0" err="1"/>
              <a:t>PLKu</a:t>
            </a:r>
            <a:r>
              <a:rPr lang="cs-CZ" sz="2800" dirty="0"/>
              <a:t>: 1990</a:t>
            </a:r>
          </a:p>
          <a:p>
            <a:endParaRPr lang="cs-CZ" sz="2800" dirty="0"/>
          </a:p>
        </p:txBody>
      </p:sp>
    </p:spTree>
    <p:extLst>
      <p:ext uri="{BB962C8B-B14F-4D97-AF65-F5344CB8AC3E}">
        <p14:creationId xmlns:p14="http://schemas.microsoft.com/office/powerpoint/2010/main" val="4027094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PLK: hlavní tendence</a:t>
            </a:r>
          </a:p>
        </p:txBody>
      </p:sp>
      <p:sp>
        <p:nvSpPr>
          <p:cNvPr id="3" name="Zástupný symbol pro obsah 2"/>
          <p:cNvSpPr>
            <a:spLocks noGrp="1"/>
          </p:cNvSpPr>
          <p:nvPr>
            <p:ph idx="1"/>
          </p:nvPr>
        </p:nvSpPr>
        <p:spPr>
          <a:xfrm>
            <a:off x="1475656" y="1196752"/>
            <a:ext cx="7498080" cy="4800600"/>
          </a:xfrm>
        </p:spPr>
        <p:txBody>
          <a:bodyPr>
            <a:noAutofit/>
          </a:bodyPr>
          <a:lstStyle/>
          <a:p>
            <a:r>
              <a:rPr lang="cs-CZ" sz="1800" b="1" dirty="0"/>
              <a:t>1929 Teze Pražského lingvistického kroužku</a:t>
            </a:r>
          </a:p>
          <a:p>
            <a:r>
              <a:rPr lang="cs-CZ" sz="1800" dirty="0"/>
              <a:t>Funkční lingvistika, fonetika, fonologie, sémiotika, literatura = studium básnického jazyka.</a:t>
            </a:r>
          </a:p>
          <a:p>
            <a:endParaRPr lang="cs-CZ" sz="1800" dirty="0"/>
          </a:p>
          <a:p>
            <a:pPr marL="82296" indent="0">
              <a:buNone/>
            </a:pPr>
            <a:r>
              <a:rPr lang="cs-CZ" sz="1800" dirty="0"/>
              <a:t>(1) Domácí tradice lingvistiky, estetiky, literární vědy</a:t>
            </a:r>
          </a:p>
          <a:p>
            <a:pPr marL="82296" indent="0">
              <a:buNone/>
            </a:pPr>
            <a:endParaRPr lang="cs-CZ" sz="1800" b="1" dirty="0"/>
          </a:p>
          <a:p>
            <a:pPr marL="82296" indent="0">
              <a:buNone/>
            </a:pPr>
            <a:r>
              <a:rPr lang="cs-CZ" sz="1800" b="1" dirty="0"/>
              <a:t>(2) Zahraniční zdroje </a:t>
            </a:r>
          </a:p>
          <a:p>
            <a:pPr marL="82296" indent="0">
              <a:buNone/>
            </a:pPr>
            <a:r>
              <a:rPr lang="cs-CZ" sz="1800" b="1" i="1" dirty="0">
                <a:solidFill>
                  <a:srgbClr val="FF0000"/>
                </a:solidFill>
              </a:rPr>
              <a:t>Jazyková koncepce</a:t>
            </a:r>
            <a:r>
              <a:rPr lang="cs-CZ" sz="1800" b="1" i="1" dirty="0"/>
              <a:t> </a:t>
            </a:r>
            <a:r>
              <a:rPr lang="cs-CZ" sz="1800" dirty="0"/>
              <a:t>F. de </a:t>
            </a:r>
            <a:r>
              <a:rPr lang="cs-CZ" sz="1800" dirty="0" err="1"/>
              <a:t>Saussura</a:t>
            </a:r>
            <a:r>
              <a:rPr lang="cs-CZ" sz="1800" dirty="0"/>
              <a:t>; </a:t>
            </a:r>
            <a:r>
              <a:rPr lang="cs-CZ" sz="1800" i="1" dirty="0"/>
              <a:t>Kurs obecné lingvistiky </a:t>
            </a:r>
            <a:r>
              <a:rPr lang="cs-CZ" sz="1800" dirty="0"/>
              <a:t>(1916)</a:t>
            </a:r>
          </a:p>
          <a:p>
            <a:pPr marL="82296" indent="0">
              <a:buNone/>
            </a:pPr>
            <a:endParaRPr lang="cs-CZ" sz="1800" dirty="0"/>
          </a:p>
          <a:p>
            <a:pPr marL="82296" indent="0">
              <a:buNone/>
            </a:pPr>
            <a:r>
              <a:rPr lang="cs-CZ" sz="1800" b="1" i="1" dirty="0">
                <a:solidFill>
                  <a:srgbClr val="FF0000"/>
                </a:solidFill>
              </a:rPr>
              <a:t>Funkční jazyková koncepce </a:t>
            </a:r>
            <a:r>
              <a:rPr lang="cs-CZ" sz="1800" dirty="0"/>
              <a:t>K. </a:t>
            </a:r>
            <a:r>
              <a:rPr lang="cs-CZ" sz="1800" dirty="0" err="1"/>
              <a:t>Bühlera</a:t>
            </a:r>
            <a:r>
              <a:rPr lang="cs-CZ" sz="1800" dirty="0"/>
              <a:t> (organon-model);  funkce jazyka: </a:t>
            </a:r>
          </a:p>
          <a:p>
            <a:pPr marL="425196" indent="-342900">
              <a:buFont typeface="+mj-lt"/>
              <a:buAutoNum type="arabicPeriod"/>
            </a:pPr>
            <a:r>
              <a:rPr lang="cs-CZ" sz="1800" dirty="0"/>
              <a:t>Expresivní</a:t>
            </a:r>
          </a:p>
          <a:p>
            <a:pPr marL="425196" indent="-342900">
              <a:buFont typeface="+mj-lt"/>
              <a:buAutoNum type="arabicPeriod"/>
            </a:pPr>
            <a:r>
              <a:rPr lang="cs-CZ" sz="1800" dirty="0"/>
              <a:t>Apelativní</a:t>
            </a:r>
          </a:p>
          <a:p>
            <a:pPr marL="425196" indent="-342900">
              <a:buFont typeface="+mj-lt"/>
              <a:buAutoNum type="arabicPeriod"/>
            </a:pPr>
            <a:r>
              <a:rPr lang="cs-CZ" sz="1800" dirty="0"/>
              <a:t>Zobrazující (referenční)</a:t>
            </a:r>
          </a:p>
          <a:p>
            <a:pPr marL="82296" indent="0">
              <a:buNone/>
            </a:pPr>
            <a:endParaRPr lang="cs-CZ" sz="1800" dirty="0"/>
          </a:p>
        </p:txBody>
      </p:sp>
    </p:spTree>
    <p:extLst>
      <p:ext uri="{BB962C8B-B14F-4D97-AF65-F5344CB8AC3E}">
        <p14:creationId xmlns:p14="http://schemas.microsoft.com/office/powerpoint/2010/main" val="1582485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7498080" cy="634082"/>
          </a:xfrm>
        </p:spPr>
        <p:txBody>
          <a:bodyPr>
            <a:normAutofit fontScale="90000"/>
          </a:bodyPr>
          <a:lstStyle/>
          <a:p>
            <a:endParaRPr lang="cs-CZ" dirty="0"/>
          </a:p>
        </p:txBody>
      </p:sp>
      <p:sp>
        <p:nvSpPr>
          <p:cNvPr id="3" name="Zástupný symbol pro obsah 2"/>
          <p:cNvSpPr>
            <a:spLocks noGrp="1"/>
          </p:cNvSpPr>
          <p:nvPr>
            <p:ph idx="1"/>
          </p:nvPr>
        </p:nvSpPr>
        <p:spPr>
          <a:xfrm>
            <a:off x="1403648" y="1484784"/>
            <a:ext cx="7498080" cy="4800600"/>
          </a:xfrm>
        </p:spPr>
        <p:txBody>
          <a:bodyPr>
            <a:normAutofit lnSpcReduction="10000"/>
          </a:bodyPr>
          <a:lstStyle/>
          <a:p>
            <a:pPr marL="82296" indent="0">
              <a:buNone/>
            </a:pPr>
            <a:r>
              <a:rPr lang="cs-CZ" sz="1800" b="1" i="1" dirty="0">
                <a:solidFill>
                  <a:srgbClr val="FF0000"/>
                </a:solidFill>
              </a:rPr>
              <a:t>Ruský formalismus </a:t>
            </a:r>
          </a:p>
          <a:p>
            <a:pPr marL="82296" indent="0">
              <a:buNone/>
            </a:pPr>
            <a:r>
              <a:rPr lang="cs-CZ" sz="1800" dirty="0"/>
              <a:t>(V. </a:t>
            </a:r>
            <a:r>
              <a:rPr lang="cs-CZ" sz="1800" dirty="0" err="1"/>
              <a:t>Šklovskij</a:t>
            </a:r>
            <a:r>
              <a:rPr lang="cs-CZ" sz="1800" dirty="0"/>
              <a:t>, J. </a:t>
            </a:r>
            <a:r>
              <a:rPr lang="cs-CZ" sz="1800" dirty="0" err="1"/>
              <a:t>Tyňanov</a:t>
            </a:r>
            <a:r>
              <a:rPr lang="cs-CZ" sz="1800" dirty="0"/>
              <a:t>, B. </a:t>
            </a:r>
            <a:r>
              <a:rPr lang="cs-CZ" sz="1800" dirty="0" err="1"/>
              <a:t>Tomaševskij</a:t>
            </a:r>
            <a:r>
              <a:rPr lang="cs-CZ" sz="1800" dirty="0"/>
              <a:t>, R. </a:t>
            </a:r>
            <a:r>
              <a:rPr lang="cs-CZ" sz="1800" dirty="0" err="1"/>
              <a:t>Jakobson</a:t>
            </a:r>
            <a:r>
              <a:rPr lang="cs-CZ" sz="1800" dirty="0"/>
              <a:t>);  OPOJAZ = Společnost pro studium básnického jazyka (založ. Petrohrad 1916; sborníky: Poetika, 1916, 1917)</a:t>
            </a:r>
          </a:p>
          <a:p>
            <a:r>
              <a:rPr lang="cs-CZ" sz="1800" dirty="0"/>
              <a:t>Básnický (poetický) jazyk = literární jazyk (básnictví = literatura)</a:t>
            </a:r>
          </a:p>
          <a:p>
            <a:r>
              <a:rPr lang="cs-CZ" sz="1800" dirty="0"/>
              <a:t>Snaha studovat básnictví jako takové: literárnost literatury</a:t>
            </a:r>
          </a:p>
          <a:p>
            <a:r>
              <a:rPr lang="cs-CZ" sz="1800" dirty="0"/>
              <a:t>Básnický jazyk je referentem sám k sobě</a:t>
            </a:r>
          </a:p>
          <a:p>
            <a:r>
              <a:rPr lang="cs-CZ" sz="1800" dirty="0"/>
              <a:t>Umění jako metoda (výstavba děl, jejich působení, funkce částí děl a prostředků)</a:t>
            </a:r>
          </a:p>
          <a:p>
            <a:pPr marL="82296" indent="0">
              <a:buNone/>
            </a:pPr>
            <a:endParaRPr lang="cs-CZ" sz="1800" dirty="0"/>
          </a:p>
          <a:p>
            <a:pPr marL="82296" indent="0">
              <a:buNone/>
            </a:pPr>
            <a:endParaRPr lang="cs-CZ" sz="1800" dirty="0"/>
          </a:p>
          <a:p>
            <a:pPr marL="82296" indent="0">
              <a:buNone/>
            </a:pPr>
            <a:r>
              <a:rPr lang="cs-CZ" sz="1800" b="1" i="1" dirty="0">
                <a:solidFill>
                  <a:srgbClr val="FF0000"/>
                </a:solidFill>
              </a:rPr>
              <a:t>Fenomenologie</a:t>
            </a:r>
            <a:r>
              <a:rPr lang="cs-CZ" sz="1800" dirty="0">
                <a:solidFill>
                  <a:srgbClr val="FF0000"/>
                </a:solidFill>
              </a:rPr>
              <a:t> </a:t>
            </a:r>
          </a:p>
          <a:p>
            <a:pPr marL="82296" indent="0">
              <a:buNone/>
            </a:pPr>
            <a:r>
              <a:rPr lang="cs-CZ" sz="1800" dirty="0"/>
              <a:t>(E. </a:t>
            </a:r>
            <a:r>
              <a:rPr lang="cs-CZ" sz="1800" dirty="0" err="1"/>
              <a:t>Husserl</a:t>
            </a:r>
            <a:r>
              <a:rPr lang="cs-CZ" sz="1800" dirty="0"/>
              <a:t>, J. Patočka, R. </a:t>
            </a:r>
            <a:r>
              <a:rPr lang="cs-CZ" sz="1800" dirty="0" err="1"/>
              <a:t>Ingarden</a:t>
            </a:r>
            <a:r>
              <a:rPr lang="cs-CZ" sz="1800" dirty="0"/>
              <a:t>)</a:t>
            </a:r>
          </a:p>
          <a:p>
            <a:pPr marL="82296" indent="0">
              <a:buNone/>
            </a:pPr>
            <a:r>
              <a:rPr lang="cs-CZ" sz="1800" dirty="0"/>
              <a:t>Filosofická koncepce; v rámci lit. vědy rozpracoval R. </a:t>
            </a:r>
            <a:r>
              <a:rPr lang="cs-CZ" sz="1800" dirty="0" err="1"/>
              <a:t>Ingarden</a:t>
            </a:r>
            <a:endParaRPr lang="cs-CZ" sz="1800" dirty="0"/>
          </a:p>
          <a:p>
            <a:pPr marL="82296" indent="0">
              <a:buNone/>
            </a:pPr>
            <a:r>
              <a:rPr lang="cs-CZ" sz="1800" dirty="0"/>
              <a:t>R. </a:t>
            </a:r>
            <a:r>
              <a:rPr lang="cs-CZ" sz="1800" dirty="0" err="1"/>
              <a:t>Ingarden</a:t>
            </a:r>
            <a:r>
              <a:rPr lang="cs-CZ" sz="1800" dirty="0"/>
              <a:t>: </a:t>
            </a:r>
            <a:r>
              <a:rPr lang="cs-CZ" sz="1800" i="1" dirty="0"/>
              <a:t>Umělecké dílo literární </a:t>
            </a:r>
            <a:r>
              <a:rPr lang="cs-CZ" sz="1800" dirty="0"/>
              <a:t>(1931)</a:t>
            </a:r>
          </a:p>
          <a:p>
            <a:endParaRPr lang="cs-CZ" dirty="0"/>
          </a:p>
        </p:txBody>
      </p:sp>
    </p:spTree>
    <p:extLst>
      <p:ext uri="{BB962C8B-B14F-4D97-AF65-F5344CB8AC3E}">
        <p14:creationId xmlns:p14="http://schemas.microsoft.com/office/powerpoint/2010/main" val="1398963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75856" y="188640"/>
            <a:ext cx="5697880" cy="5832648"/>
          </a:xfrm>
        </p:spPr>
        <p:txBody>
          <a:bodyPr>
            <a:normAutofit/>
          </a:bodyPr>
          <a:lstStyle/>
          <a:p>
            <a:pPr lvl="0"/>
            <a:r>
              <a:rPr lang="cs-CZ" sz="3200" dirty="0">
                <a:solidFill>
                  <a:srgbClr val="FF0000"/>
                </a:solidFill>
              </a:rPr>
              <a:t>Jan Mukařovský (1891-1975)</a:t>
            </a:r>
            <a:br>
              <a:rPr lang="cs-CZ" sz="3200" dirty="0">
                <a:solidFill>
                  <a:srgbClr val="FF0000"/>
                </a:solidFill>
              </a:rPr>
            </a:br>
            <a:br>
              <a:rPr lang="cs-CZ" sz="3200" dirty="0">
                <a:solidFill>
                  <a:srgbClr val="FF0000"/>
                </a:solidFill>
              </a:rPr>
            </a:br>
            <a:r>
              <a:rPr lang="cs-CZ" sz="2000" dirty="0">
                <a:solidFill>
                  <a:srgbClr val="FF0000"/>
                </a:solidFill>
                <a:effectLst/>
              </a:rPr>
              <a:t>1928 </a:t>
            </a:r>
            <a:r>
              <a:rPr lang="cs-CZ" sz="2000" i="1" dirty="0">
                <a:solidFill>
                  <a:srgbClr val="FF0000"/>
                </a:solidFill>
                <a:effectLst/>
              </a:rPr>
              <a:t>Máchův Máj. Estetická studie</a:t>
            </a:r>
            <a:br>
              <a:rPr lang="cs-CZ" sz="2000" dirty="0">
                <a:effectLst/>
              </a:rPr>
            </a:br>
            <a:r>
              <a:rPr lang="cs-CZ" sz="2000" dirty="0">
                <a:effectLst/>
              </a:rPr>
              <a:t>1934 „Polákova </a:t>
            </a:r>
            <a:r>
              <a:rPr lang="cs-CZ" sz="2000" i="1" dirty="0">
                <a:effectLst/>
              </a:rPr>
              <a:t>Vznešenost přírody.</a:t>
            </a:r>
            <a:r>
              <a:rPr lang="cs-CZ" sz="2000" dirty="0">
                <a:effectLst/>
              </a:rPr>
              <a:t> Pokus o rozbor a                        vývojové zařazení básnické struktury“</a:t>
            </a:r>
            <a:br>
              <a:rPr lang="cs-CZ" sz="2000" dirty="0">
                <a:effectLst/>
              </a:rPr>
            </a:br>
            <a:r>
              <a:rPr lang="cs-CZ" sz="2000" dirty="0">
                <a:solidFill>
                  <a:srgbClr val="FF0000"/>
                </a:solidFill>
                <a:effectLst/>
              </a:rPr>
              <a:t>1934 /1966/ „Umění jako sémiologický fakt“</a:t>
            </a:r>
            <a:br>
              <a:rPr lang="cs-CZ" sz="2000" dirty="0">
                <a:effectLst/>
              </a:rPr>
            </a:br>
            <a:r>
              <a:rPr lang="cs-CZ" sz="2000" dirty="0">
                <a:effectLst/>
              </a:rPr>
              <a:t> </a:t>
            </a:r>
            <a:br>
              <a:rPr lang="cs-CZ" sz="2000" dirty="0">
                <a:effectLst/>
              </a:rPr>
            </a:br>
            <a:r>
              <a:rPr lang="cs-CZ" sz="2000" dirty="0">
                <a:solidFill>
                  <a:srgbClr val="FF0000"/>
                </a:solidFill>
                <a:effectLst/>
              </a:rPr>
              <a:t>1936 </a:t>
            </a:r>
            <a:r>
              <a:rPr lang="cs-CZ" sz="2000" i="1" dirty="0">
                <a:solidFill>
                  <a:srgbClr val="FF0000"/>
                </a:solidFill>
                <a:effectLst/>
              </a:rPr>
              <a:t>Estetická funkce, norma a hodnota jako sociální fakty</a:t>
            </a:r>
            <a:br>
              <a:rPr lang="cs-CZ" sz="2000" dirty="0">
                <a:effectLst/>
              </a:rPr>
            </a:br>
            <a:r>
              <a:rPr lang="cs-CZ" sz="2000" dirty="0">
                <a:effectLst/>
              </a:rPr>
              <a:t>1938 </a:t>
            </a:r>
            <a:r>
              <a:rPr lang="cs-CZ" sz="2000" i="1" dirty="0">
                <a:effectLst/>
              </a:rPr>
              <a:t>Torso a tajemství Máchova díla</a:t>
            </a:r>
            <a:br>
              <a:rPr lang="cs-CZ" sz="2000" dirty="0">
                <a:effectLst/>
              </a:rPr>
            </a:br>
            <a:r>
              <a:rPr lang="cs-CZ" sz="2000" dirty="0">
                <a:solidFill>
                  <a:srgbClr val="FF0000"/>
                </a:solidFill>
                <a:effectLst/>
              </a:rPr>
              <a:t>1941 </a:t>
            </a:r>
            <a:r>
              <a:rPr lang="cs-CZ" sz="2000" i="1" dirty="0">
                <a:solidFill>
                  <a:srgbClr val="FF0000"/>
                </a:solidFill>
                <a:effectLst/>
              </a:rPr>
              <a:t>Kapitoly z české poetiky I, II </a:t>
            </a:r>
            <a:r>
              <a:rPr lang="cs-CZ" sz="2000" dirty="0">
                <a:solidFill>
                  <a:srgbClr val="FF0000"/>
                </a:solidFill>
                <a:effectLst/>
              </a:rPr>
              <a:t>(2. vyd. 1948)</a:t>
            </a:r>
            <a:br>
              <a:rPr lang="cs-CZ" sz="2000" dirty="0">
                <a:effectLst/>
              </a:rPr>
            </a:br>
            <a:r>
              <a:rPr lang="cs-CZ" sz="2000" dirty="0">
                <a:effectLst/>
              </a:rPr>
              <a:t>1942 </a:t>
            </a:r>
            <a:r>
              <a:rPr lang="cs-CZ" sz="2000" i="1" dirty="0">
                <a:effectLst/>
              </a:rPr>
              <a:t>Čtení o jazyce a poesii </a:t>
            </a:r>
            <a:r>
              <a:rPr lang="cs-CZ" sz="2000" dirty="0">
                <a:effectLst/>
              </a:rPr>
              <a:t>(</a:t>
            </a:r>
            <a:r>
              <a:rPr lang="cs-CZ" sz="2000" dirty="0" err="1">
                <a:effectLst/>
              </a:rPr>
              <a:t>ed</a:t>
            </a:r>
            <a:r>
              <a:rPr lang="cs-CZ" sz="2000" dirty="0">
                <a:effectLst/>
              </a:rPr>
              <a:t>. s B. Havránkem)</a:t>
            </a:r>
            <a:br>
              <a:rPr lang="cs-CZ" sz="2000" dirty="0">
                <a:effectLst/>
              </a:rPr>
            </a:br>
            <a:r>
              <a:rPr lang="cs-CZ" sz="2000" dirty="0">
                <a:solidFill>
                  <a:srgbClr val="FF0000"/>
                </a:solidFill>
                <a:effectLst/>
              </a:rPr>
              <a:t>1966 </a:t>
            </a:r>
            <a:r>
              <a:rPr lang="cs-CZ" sz="2000" i="1" dirty="0">
                <a:solidFill>
                  <a:srgbClr val="FF0000"/>
                </a:solidFill>
                <a:effectLst/>
              </a:rPr>
              <a:t>Studie z estetiky</a:t>
            </a:r>
            <a:br>
              <a:rPr lang="cs-CZ" sz="2000" dirty="0">
                <a:effectLst/>
              </a:rPr>
            </a:br>
            <a:r>
              <a:rPr lang="cs-CZ" sz="2000" dirty="0">
                <a:effectLst/>
              </a:rPr>
              <a:t>1971 </a:t>
            </a:r>
            <a:r>
              <a:rPr lang="cs-CZ" sz="2000" i="1" dirty="0">
                <a:effectLst/>
              </a:rPr>
              <a:t>Cestami poetiky a estetiky</a:t>
            </a:r>
            <a:br>
              <a:rPr lang="cs-CZ" sz="2000" dirty="0">
                <a:effectLst/>
              </a:rPr>
            </a:br>
            <a:r>
              <a:rPr lang="cs-CZ" sz="2000" dirty="0">
                <a:effectLst/>
              </a:rPr>
              <a:t>2000, 2001 </a:t>
            </a:r>
            <a:r>
              <a:rPr lang="cs-CZ" sz="2000" i="1" dirty="0">
                <a:effectLst/>
              </a:rPr>
              <a:t>Studie I, II</a:t>
            </a:r>
            <a:br>
              <a:rPr lang="cs-CZ" sz="3200" dirty="0">
                <a:effectLst/>
              </a:rPr>
            </a:br>
            <a:endParaRPr lang="cs-CZ" sz="3200" dirty="0">
              <a:solidFill>
                <a:srgbClr val="FF0000"/>
              </a:solidFill>
            </a:endParaRPr>
          </a:p>
        </p:txBody>
      </p:sp>
      <p:pic>
        <p:nvPicPr>
          <p:cNvPr id="4" name="Picture 1" descr="C:\Users\Ondrej\__AA-Mukarovsky- CELEK\______Text-kniha\zObrazova priloha - JM\Finalni - odeslana\22..jpg"/>
          <p:cNvPicPr>
            <a:picLocks noGrp="1" noChangeAspect="1" noChangeArrowheads="1"/>
          </p:cNvPicPr>
          <p:nvPr>
            <p:ph idx="1"/>
          </p:nvPr>
        </p:nvPicPr>
        <p:blipFill>
          <a:blip r:embed="rId2" cstate="print"/>
          <a:srcRect/>
          <a:stretch>
            <a:fillRect/>
          </a:stretch>
        </p:blipFill>
        <p:spPr bwMode="auto">
          <a:xfrm>
            <a:off x="395536" y="188640"/>
            <a:ext cx="2784764" cy="3960440"/>
          </a:xfrm>
          <a:prstGeom prst="rect">
            <a:avLst/>
          </a:prstGeom>
          <a:noFill/>
        </p:spPr>
      </p:pic>
    </p:spTree>
    <p:extLst>
      <p:ext uri="{BB962C8B-B14F-4D97-AF65-F5344CB8AC3E}">
        <p14:creationId xmlns:p14="http://schemas.microsoft.com/office/powerpoint/2010/main" val="2433175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rgbClr val="C00000"/>
                </a:solidFill>
              </a:rPr>
              <a:t>Strukturální estetika a poetika</a:t>
            </a:r>
            <a:endParaRPr lang="cs-CZ" sz="3600" dirty="0">
              <a:solidFill>
                <a:srgbClr val="C00000"/>
              </a:solidFill>
            </a:endParaRPr>
          </a:p>
        </p:txBody>
      </p:sp>
      <p:sp>
        <p:nvSpPr>
          <p:cNvPr id="3" name="Zástupný symbol pro obsah 2"/>
          <p:cNvSpPr>
            <a:spLocks noGrp="1"/>
          </p:cNvSpPr>
          <p:nvPr>
            <p:ph sz="quarter" idx="1"/>
          </p:nvPr>
        </p:nvSpPr>
        <p:spPr>
          <a:xfrm>
            <a:off x="457200" y="1219200"/>
            <a:ext cx="8229600" cy="4210064"/>
          </a:xfrm>
        </p:spPr>
        <p:txBody>
          <a:bodyPr>
            <a:normAutofit/>
          </a:bodyPr>
          <a:lstStyle/>
          <a:p>
            <a:r>
              <a:rPr lang="cs-CZ" sz="1800" dirty="0"/>
              <a:t>Vliv ruského formalismu</a:t>
            </a:r>
          </a:p>
          <a:p>
            <a:r>
              <a:rPr lang="cs-CZ" sz="1800" dirty="0"/>
              <a:t>Vlastní koncepce strukturální estetiky a poetiky</a:t>
            </a:r>
          </a:p>
          <a:p>
            <a:pPr>
              <a:buNone/>
            </a:pPr>
            <a:endParaRPr lang="cs-CZ" sz="1800" dirty="0"/>
          </a:p>
          <a:p>
            <a:pPr marL="457200" indent="-457200">
              <a:buAutoNum type="arabicPeriod"/>
            </a:pPr>
            <a:r>
              <a:rPr lang="cs-CZ" sz="1800" dirty="0"/>
              <a:t>Umělecké dílo je fenomén </a:t>
            </a:r>
            <a:r>
              <a:rPr lang="cs-CZ" sz="1800" dirty="0" err="1"/>
              <a:t>sui</a:t>
            </a:r>
            <a:r>
              <a:rPr lang="cs-CZ" sz="1800" dirty="0"/>
              <a:t> </a:t>
            </a:r>
            <a:r>
              <a:rPr lang="cs-CZ" sz="1800" dirty="0" err="1"/>
              <a:t>generis</a:t>
            </a:r>
            <a:endParaRPr lang="cs-CZ" sz="1800" dirty="0"/>
          </a:p>
          <a:p>
            <a:pPr marL="457200" indent="-457200">
              <a:buAutoNum type="arabicPeriod"/>
            </a:pPr>
            <a:r>
              <a:rPr lang="cs-CZ" sz="1800" dirty="0"/>
              <a:t>Vztah celku a části</a:t>
            </a:r>
          </a:p>
          <a:p>
            <a:pPr marL="457200" indent="-457200">
              <a:buAutoNum type="arabicPeriod"/>
            </a:pPr>
            <a:r>
              <a:rPr lang="cs-CZ" sz="1800" dirty="0"/>
              <a:t>Pohyb; literatura/život je v stále v pohybu</a:t>
            </a:r>
          </a:p>
          <a:p>
            <a:pPr marL="457200" indent="-457200">
              <a:buAutoNum type="arabicPeriod"/>
            </a:pPr>
            <a:r>
              <a:rPr lang="cs-CZ" sz="1800" dirty="0"/>
              <a:t>Práce s materiálem</a:t>
            </a:r>
          </a:p>
          <a:p>
            <a:pPr marL="457200" indent="-457200">
              <a:buAutoNum type="arabicPeriod"/>
            </a:pPr>
            <a:r>
              <a:rPr lang="cs-CZ" sz="1800" dirty="0"/>
              <a:t>Umělecké dílo jako znak, umění jako systém </a:t>
            </a:r>
          </a:p>
          <a:p>
            <a:endParaRPr lang="cs-CZ" dirty="0"/>
          </a:p>
        </p:txBody>
      </p:sp>
      <p:pic>
        <p:nvPicPr>
          <p:cNvPr id="23555" name="Picture 3" descr="C:\Users\Ondrej\__AA-Mukarovsky- CELEK\______Text-kniha\zObrazova priloha - JM\Finalni - odeslana\18..jpg"/>
          <p:cNvPicPr>
            <a:picLocks noChangeAspect="1" noChangeArrowheads="1"/>
          </p:cNvPicPr>
          <p:nvPr/>
        </p:nvPicPr>
        <p:blipFill>
          <a:blip r:embed="rId2" cstate="print"/>
          <a:srcRect/>
          <a:stretch>
            <a:fillRect/>
          </a:stretch>
        </p:blipFill>
        <p:spPr bwMode="auto">
          <a:xfrm>
            <a:off x="6228184" y="2060848"/>
            <a:ext cx="2143140" cy="3000396"/>
          </a:xfrm>
          <a:prstGeom prst="rect">
            <a:avLst/>
          </a:prstGeom>
          <a:noFill/>
        </p:spPr>
      </p:pic>
    </p:spTree>
    <p:extLst>
      <p:ext uri="{BB962C8B-B14F-4D97-AF65-F5344CB8AC3E}">
        <p14:creationId xmlns:p14="http://schemas.microsoft.com/office/powerpoint/2010/main" val="456839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Strukturalismus</a:t>
            </a:r>
          </a:p>
        </p:txBody>
      </p:sp>
      <p:sp>
        <p:nvSpPr>
          <p:cNvPr id="3" name="Zástupný symbol pro obsah 2"/>
          <p:cNvSpPr>
            <a:spLocks noGrp="1"/>
          </p:cNvSpPr>
          <p:nvPr>
            <p:ph idx="1"/>
          </p:nvPr>
        </p:nvSpPr>
        <p:spPr/>
        <p:txBody>
          <a:bodyPr>
            <a:normAutofit fontScale="70000" lnSpcReduction="20000"/>
          </a:bodyPr>
          <a:lstStyle/>
          <a:p>
            <a:r>
              <a:rPr lang="cs-CZ" dirty="0"/>
              <a:t>Jan Mukařovský</a:t>
            </a:r>
          </a:p>
          <a:p>
            <a:r>
              <a:rPr lang="cs-CZ" dirty="0"/>
              <a:t>Roman </a:t>
            </a:r>
            <a:r>
              <a:rPr lang="cs-CZ" dirty="0" err="1"/>
              <a:t>Jakobson</a:t>
            </a:r>
            <a:endParaRPr lang="cs-CZ" dirty="0"/>
          </a:p>
          <a:p>
            <a:r>
              <a:rPr lang="cs-CZ" dirty="0"/>
              <a:t>Felix Vodička</a:t>
            </a:r>
          </a:p>
          <a:p>
            <a:r>
              <a:rPr lang="cs-CZ" dirty="0"/>
              <a:t>Milan Jankovič</a:t>
            </a:r>
          </a:p>
          <a:p>
            <a:r>
              <a:rPr lang="cs-CZ" dirty="0"/>
              <a:t>Miroslav Červenka</a:t>
            </a:r>
          </a:p>
          <a:p>
            <a:r>
              <a:rPr lang="cs-CZ" dirty="0"/>
              <a:t>Lubomír Doležel</a:t>
            </a:r>
          </a:p>
          <a:p>
            <a:r>
              <a:rPr lang="cs-CZ" dirty="0"/>
              <a:t>Mojmír Grygar</a:t>
            </a:r>
          </a:p>
          <a:p>
            <a:r>
              <a:rPr lang="cs-CZ" dirty="0"/>
              <a:t>Květoslav Chvatík</a:t>
            </a:r>
          </a:p>
          <a:p>
            <a:r>
              <a:rPr lang="cs-CZ" dirty="0"/>
              <a:t>Petr Steiner</a:t>
            </a:r>
          </a:p>
          <a:p>
            <a:r>
              <a:rPr lang="cs-CZ" dirty="0"/>
              <a:t>Aleš Haman</a:t>
            </a:r>
          </a:p>
          <a:p>
            <a:r>
              <a:rPr lang="cs-CZ" dirty="0"/>
              <a:t>Atd.</a:t>
            </a:r>
          </a:p>
          <a:p>
            <a:endParaRPr lang="cs-CZ" dirty="0"/>
          </a:p>
          <a:p>
            <a:r>
              <a:rPr lang="cs-CZ" dirty="0"/>
              <a:t>Strukturalismus je implicitní součástí české literární vědy (teorie)</a:t>
            </a:r>
          </a:p>
        </p:txBody>
      </p:sp>
    </p:spTree>
    <p:extLst>
      <p:ext uri="{BB962C8B-B14F-4D97-AF65-F5344CB8AC3E}">
        <p14:creationId xmlns:p14="http://schemas.microsoft.com/office/powerpoint/2010/main" val="4025264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Sémiotika a PLK</a:t>
            </a:r>
          </a:p>
        </p:txBody>
      </p:sp>
      <p:sp>
        <p:nvSpPr>
          <p:cNvPr id="3" name="Zástupný symbol pro obsah 2"/>
          <p:cNvSpPr>
            <a:spLocks noGrp="1"/>
          </p:cNvSpPr>
          <p:nvPr>
            <p:ph idx="1"/>
          </p:nvPr>
        </p:nvSpPr>
        <p:spPr/>
        <p:txBody>
          <a:bodyPr>
            <a:normAutofit fontScale="25000" lnSpcReduction="20000"/>
          </a:bodyPr>
          <a:lstStyle/>
          <a:p>
            <a:pPr marL="82296" indent="0">
              <a:buNone/>
            </a:pPr>
            <a:r>
              <a:rPr lang="cs-CZ" sz="7200" dirty="0"/>
              <a:t>Lingvistika:  V. Mathesius, S. </a:t>
            </a:r>
            <a:r>
              <a:rPr lang="cs-CZ" sz="7200" dirty="0" err="1"/>
              <a:t>Karcevskij</a:t>
            </a:r>
            <a:r>
              <a:rPr lang="cs-CZ" sz="7200" dirty="0"/>
              <a:t>, R. </a:t>
            </a:r>
            <a:r>
              <a:rPr lang="cs-CZ" sz="7200" dirty="0" err="1"/>
              <a:t>Jakobson</a:t>
            </a:r>
            <a:r>
              <a:rPr lang="cs-CZ" sz="7200" dirty="0"/>
              <a:t>, B. Havránek</a:t>
            </a:r>
          </a:p>
          <a:p>
            <a:pPr marL="82296" indent="0">
              <a:buNone/>
            </a:pPr>
            <a:r>
              <a:rPr lang="cs-CZ" sz="7200" dirty="0"/>
              <a:t>Literatura a estetika: J. Mukařovský, R. </a:t>
            </a:r>
            <a:r>
              <a:rPr lang="cs-CZ" sz="7200" dirty="0" err="1"/>
              <a:t>Jakobson</a:t>
            </a:r>
            <a:endParaRPr lang="cs-CZ" sz="7200" dirty="0"/>
          </a:p>
          <a:p>
            <a:pPr marL="82296" indent="0">
              <a:buNone/>
            </a:pPr>
            <a:r>
              <a:rPr lang="cs-CZ" sz="7200" dirty="0"/>
              <a:t>Divadlo: J. </a:t>
            </a:r>
            <a:r>
              <a:rPr lang="cs-CZ" sz="7200" dirty="0" err="1"/>
              <a:t>Honzl</a:t>
            </a:r>
            <a:r>
              <a:rPr lang="cs-CZ" sz="7200" dirty="0"/>
              <a:t>, K. </a:t>
            </a:r>
            <a:r>
              <a:rPr lang="cs-CZ" sz="7200" dirty="0" err="1"/>
              <a:t>Brušák</a:t>
            </a:r>
            <a:r>
              <a:rPr lang="cs-CZ" sz="7200" dirty="0"/>
              <a:t>, J. Veltruský</a:t>
            </a:r>
          </a:p>
          <a:p>
            <a:pPr marL="82296" indent="0">
              <a:buNone/>
            </a:pPr>
            <a:r>
              <a:rPr lang="cs-CZ" sz="7200" dirty="0">
                <a:solidFill>
                  <a:srgbClr val="FF0000"/>
                </a:solidFill>
              </a:rPr>
              <a:t>Později</a:t>
            </a:r>
            <a:r>
              <a:rPr lang="cs-CZ" sz="7200" dirty="0"/>
              <a:t>: M. Červenka, M. Procházka, I. Osolsobě, V. Macura aj.</a:t>
            </a:r>
          </a:p>
          <a:p>
            <a:endParaRPr lang="cs-CZ" sz="7200" dirty="0"/>
          </a:p>
          <a:p>
            <a:r>
              <a:rPr lang="cs-CZ" sz="7200" dirty="0"/>
              <a:t>Systémový, analytický a přísně kritický přístup ke zkoumání jazyka a literatury</a:t>
            </a:r>
          </a:p>
          <a:p>
            <a:r>
              <a:rPr lang="cs-CZ" sz="7200" dirty="0"/>
              <a:t>Jazyk je systém (F. de </a:t>
            </a:r>
            <a:r>
              <a:rPr lang="cs-CZ" sz="7200" dirty="0" err="1"/>
              <a:t>Saussure</a:t>
            </a:r>
            <a:r>
              <a:rPr lang="cs-CZ" sz="7200" dirty="0"/>
              <a:t>)</a:t>
            </a:r>
          </a:p>
          <a:p>
            <a:r>
              <a:rPr lang="cs-CZ" sz="7200" dirty="0"/>
              <a:t>Jazyk je znakový systém</a:t>
            </a:r>
          </a:p>
          <a:p>
            <a:r>
              <a:rPr lang="cs-CZ" sz="7200" dirty="0"/>
              <a:t>Sémiologie = sémiotika (nauka o znacích)</a:t>
            </a:r>
          </a:p>
          <a:p>
            <a:r>
              <a:rPr lang="cs-CZ" sz="7200" dirty="0"/>
              <a:t>Znak: označující (</a:t>
            </a:r>
            <a:r>
              <a:rPr lang="cs-CZ" sz="7200" i="1" dirty="0"/>
              <a:t>signifiant</a:t>
            </a:r>
            <a:r>
              <a:rPr lang="cs-CZ" sz="7200" dirty="0"/>
              <a:t>) a označované (</a:t>
            </a:r>
            <a:r>
              <a:rPr lang="cs-CZ" sz="7200" i="1" dirty="0"/>
              <a:t>signifié</a:t>
            </a:r>
            <a:r>
              <a:rPr lang="cs-CZ" sz="7200" dirty="0"/>
              <a:t>)</a:t>
            </a:r>
          </a:p>
          <a:p>
            <a:endParaRPr lang="cs-CZ" sz="7200" dirty="0"/>
          </a:p>
          <a:p>
            <a:r>
              <a:rPr lang="cs-CZ" sz="7200" dirty="0"/>
              <a:t>Později triadický model znaku: Ch. Morris, Ch. S. </a:t>
            </a:r>
            <a:r>
              <a:rPr lang="cs-CZ" sz="7200" dirty="0" err="1"/>
              <a:t>Peirce</a:t>
            </a:r>
            <a:r>
              <a:rPr lang="cs-CZ" sz="7200" dirty="0"/>
              <a:t>, Ch. K. </a:t>
            </a:r>
            <a:r>
              <a:rPr lang="cs-CZ" sz="7200" dirty="0" err="1"/>
              <a:t>Ogden</a:t>
            </a:r>
            <a:r>
              <a:rPr lang="cs-CZ" sz="7200" dirty="0"/>
              <a:t> –A. </a:t>
            </a:r>
            <a:r>
              <a:rPr lang="cs-CZ" sz="7200" dirty="0" err="1"/>
              <a:t>Richards</a:t>
            </a:r>
            <a:r>
              <a:rPr lang="cs-CZ" sz="7200" dirty="0"/>
              <a:t>.</a:t>
            </a:r>
          </a:p>
          <a:p>
            <a:endParaRPr lang="cs-CZ" sz="3700" dirty="0"/>
          </a:p>
          <a:p>
            <a:pPr marL="82296" indent="0">
              <a:buNone/>
            </a:pPr>
            <a:r>
              <a:rPr lang="cs-CZ" sz="3700" dirty="0"/>
              <a:t>			 MYŠLENKA (POJEM, VÝZNAM)</a:t>
            </a:r>
          </a:p>
          <a:p>
            <a:endParaRPr lang="cs-CZ" sz="3700" dirty="0"/>
          </a:p>
          <a:p>
            <a:endParaRPr lang="cs-CZ" sz="3700" dirty="0"/>
          </a:p>
          <a:p>
            <a:r>
              <a:rPr lang="cs-CZ" sz="3700" dirty="0"/>
              <a:t>           </a:t>
            </a:r>
          </a:p>
          <a:p>
            <a:r>
              <a:rPr lang="cs-CZ" sz="3700" dirty="0"/>
              <a:t>                                                                 </a:t>
            </a:r>
          </a:p>
          <a:p>
            <a:r>
              <a:rPr lang="cs-CZ" sz="3700" dirty="0"/>
              <a:t>                                                                                SYMBOL	       REFERENT	</a:t>
            </a:r>
          </a:p>
          <a:p>
            <a:r>
              <a:rPr lang="cs-CZ" sz="3700" dirty="0"/>
              <a:t>                                                                               VÝRAZ</a:t>
            </a:r>
          </a:p>
          <a:p>
            <a:pPr marL="82296" indent="0">
              <a:buNone/>
            </a:pPr>
            <a:endParaRPr lang="cs-CZ" sz="3700" dirty="0"/>
          </a:p>
          <a:p>
            <a:pPr marL="82296" indent="0">
              <a:buNone/>
            </a:pPr>
            <a:r>
              <a:rPr lang="cs-CZ" sz="3700" dirty="0"/>
              <a:t> </a:t>
            </a:r>
          </a:p>
          <a:p>
            <a:pPr marL="82296" indent="0">
              <a:buNone/>
            </a:pPr>
            <a:endParaRPr lang="cs-CZ" sz="2800" dirty="0"/>
          </a:p>
        </p:txBody>
      </p:sp>
      <p:sp>
        <p:nvSpPr>
          <p:cNvPr id="4" name="Rovnoramenný trojúhelník 3"/>
          <p:cNvSpPr/>
          <p:nvPr/>
        </p:nvSpPr>
        <p:spPr>
          <a:xfrm>
            <a:off x="3571868" y="5214950"/>
            <a:ext cx="648072" cy="504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2817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FF0000"/>
                </a:solidFill>
              </a:rPr>
              <a:t>Francouzský strukturalismus</a:t>
            </a:r>
            <a:br>
              <a:rPr lang="cs-CZ" dirty="0">
                <a:solidFill>
                  <a:srgbClr val="FF0000"/>
                </a:solidFill>
              </a:rPr>
            </a:br>
            <a:endParaRPr lang="cs-CZ" dirty="0"/>
          </a:p>
        </p:txBody>
      </p:sp>
      <p:sp>
        <p:nvSpPr>
          <p:cNvPr id="3" name="Zástupný symbol pro obsah 2"/>
          <p:cNvSpPr>
            <a:spLocks noGrp="1"/>
          </p:cNvSpPr>
          <p:nvPr>
            <p:ph idx="1"/>
          </p:nvPr>
        </p:nvSpPr>
        <p:spPr>
          <a:xfrm>
            <a:off x="1435608" y="908720"/>
            <a:ext cx="7498080" cy="5339680"/>
          </a:xfrm>
        </p:spPr>
        <p:txBody>
          <a:bodyPr>
            <a:normAutofit fontScale="85000" lnSpcReduction="20000"/>
          </a:bodyPr>
          <a:lstStyle/>
          <a:p>
            <a:endParaRPr lang="cs-CZ" sz="1800" dirty="0"/>
          </a:p>
          <a:p>
            <a:r>
              <a:rPr lang="cs-CZ" sz="2400" dirty="0"/>
              <a:t>R. </a:t>
            </a:r>
            <a:r>
              <a:rPr lang="cs-CZ" sz="2400" dirty="0" err="1"/>
              <a:t>Jakobson</a:t>
            </a:r>
            <a:r>
              <a:rPr lang="cs-CZ" sz="2400" dirty="0"/>
              <a:t> &gt; Claude </a:t>
            </a:r>
            <a:r>
              <a:rPr lang="cs-CZ" sz="2400" dirty="0" err="1"/>
              <a:t>Lévi-Strauss</a:t>
            </a:r>
            <a:r>
              <a:rPr lang="cs-CZ" sz="2400" dirty="0"/>
              <a:t> (studium mýtů; jednotná struktura myšlení; &gt; příběhů a vyprávění)</a:t>
            </a:r>
          </a:p>
          <a:p>
            <a:endParaRPr lang="cs-CZ" sz="2400" dirty="0"/>
          </a:p>
          <a:p>
            <a:r>
              <a:rPr lang="cs-CZ" sz="2400" dirty="0"/>
              <a:t>Roland </a:t>
            </a:r>
            <a:r>
              <a:rPr lang="cs-CZ" sz="2400" dirty="0" err="1"/>
              <a:t>Barthes</a:t>
            </a:r>
            <a:endParaRPr lang="cs-CZ" sz="2400" dirty="0"/>
          </a:p>
          <a:p>
            <a:r>
              <a:rPr lang="cs-CZ" sz="2400" dirty="0" err="1"/>
              <a:t>Tzvetan</a:t>
            </a:r>
            <a:r>
              <a:rPr lang="cs-CZ" sz="2400" dirty="0"/>
              <a:t> </a:t>
            </a:r>
            <a:r>
              <a:rPr lang="cs-CZ" sz="2400" dirty="0" err="1"/>
              <a:t>Todorov</a:t>
            </a:r>
            <a:endParaRPr lang="cs-CZ" sz="2400" dirty="0"/>
          </a:p>
          <a:p>
            <a:r>
              <a:rPr lang="cs-CZ" sz="2400" dirty="0" err="1"/>
              <a:t>Gérard</a:t>
            </a:r>
            <a:r>
              <a:rPr lang="cs-CZ" sz="2400" dirty="0"/>
              <a:t> </a:t>
            </a:r>
            <a:r>
              <a:rPr lang="cs-CZ" sz="2400" dirty="0" err="1"/>
              <a:t>Genette</a:t>
            </a:r>
            <a:endParaRPr lang="cs-CZ" sz="2400" dirty="0"/>
          </a:p>
          <a:p>
            <a:r>
              <a:rPr lang="cs-CZ" sz="2400" dirty="0"/>
              <a:t>Michel </a:t>
            </a:r>
            <a:r>
              <a:rPr lang="cs-CZ" sz="2400" dirty="0" err="1"/>
              <a:t>Foucault</a:t>
            </a:r>
            <a:endParaRPr lang="cs-CZ" sz="2400" dirty="0"/>
          </a:p>
          <a:p>
            <a:r>
              <a:rPr lang="cs-CZ" sz="2400" dirty="0"/>
              <a:t>Louis </a:t>
            </a:r>
            <a:r>
              <a:rPr lang="cs-CZ" sz="2400" dirty="0" err="1"/>
              <a:t>Althusser</a:t>
            </a:r>
            <a:endParaRPr lang="cs-CZ" sz="2400" dirty="0"/>
          </a:p>
          <a:p>
            <a:r>
              <a:rPr lang="cs-CZ" sz="2400" dirty="0"/>
              <a:t>Jacques </a:t>
            </a:r>
            <a:r>
              <a:rPr lang="cs-CZ" sz="2400" dirty="0" err="1"/>
              <a:t>Lacan</a:t>
            </a:r>
            <a:r>
              <a:rPr lang="cs-CZ" sz="2400" dirty="0"/>
              <a:t> </a:t>
            </a:r>
          </a:p>
          <a:p>
            <a:r>
              <a:rPr lang="cs-CZ" sz="2400" dirty="0"/>
              <a:t>Atd.</a:t>
            </a:r>
          </a:p>
          <a:p>
            <a:endParaRPr lang="cs-CZ" sz="2400" dirty="0"/>
          </a:p>
          <a:p>
            <a:r>
              <a:rPr lang="cs-CZ" sz="2400" dirty="0"/>
              <a:t>Statičnost pojetí struktur</a:t>
            </a:r>
          </a:p>
          <a:p>
            <a:r>
              <a:rPr lang="cs-CZ" sz="2400" dirty="0"/>
              <a:t>Sémiotika literatury a umění</a:t>
            </a:r>
          </a:p>
          <a:p>
            <a:r>
              <a:rPr lang="cs-CZ" sz="2400" dirty="0"/>
              <a:t>Studium kultury jako celku</a:t>
            </a:r>
          </a:p>
          <a:p>
            <a:r>
              <a:rPr lang="cs-CZ" sz="2400" dirty="0"/>
              <a:t>Literární věda a její metody jsou vzorem pro ostatní humanitní vědy  &gt;  univerzalizace metod</a:t>
            </a:r>
          </a:p>
        </p:txBody>
      </p:sp>
    </p:spTree>
    <p:extLst>
      <p:ext uri="{BB962C8B-B14F-4D97-AF65-F5344CB8AC3E}">
        <p14:creationId xmlns:p14="http://schemas.microsoft.com/office/powerpoint/2010/main" val="243826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r>
              <a:rPr lang="cs-CZ" b="1" dirty="0">
                <a:solidFill>
                  <a:srgbClr val="C00000"/>
                </a:solidFill>
              </a:rPr>
              <a:t>Literatura:</a:t>
            </a:r>
          </a:p>
        </p:txBody>
      </p:sp>
      <p:sp>
        <p:nvSpPr>
          <p:cNvPr id="3" name="Zástupný symbol pro obsah 2"/>
          <p:cNvSpPr>
            <a:spLocks noGrp="1"/>
          </p:cNvSpPr>
          <p:nvPr>
            <p:ph sz="half" idx="1"/>
          </p:nvPr>
        </p:nvSpPr>
        <p:spPr>
          <a:xfrm>
            <a:off x="457200" y="1920085"/>
            <a:ext cx="7329510" cy="4434840"/>
          </a:xfrm>
        </p:spPr>
        <p:txBody>
          <a:bodyPr>
            <a:normAutofit fontScale="92500" lnSpcReduction="10000"/>
          </a:bodyPr>
          <a:lstStyle/>
          <a:p>
            <a:pPr>
              <a:buNone/>
            </a:pPr>
            <a:endParaRPr lang="cs-CZ" dirty="0"/>
          </a:p>
          <a:p>
            <a:r>
              <a:rPr lang="cs-CZ" dirty="0">
                <a:solidFill>
                  <a:schemeClr val="accent2">
                    <a:lumMod val="75000"/>
                  </a:schemeClr>
                </a:solidFill>
              </a:rPr>
              <a:t>Slovesné umění = jedno z mnoha umění</a:t>
            </a:r>
          </a:p>
          <a:p>
            <a:pPr>
              <a:buNone/>
            </a:pPr>
            <a:endParaRPr lang="cs-CZ" dirty="0">
              <a:solidFill>
                <a:schemeClr val="accent2">
                  <a:lumMod val="75000"/>
                </a:schemeClr>
              </a:solidFill>
            </a:endParaRPr>
          </a:p>
          <a:p>
            <a:r>
              <a:rPr lang="cs-CZ" dirty="0">
                <a:solidFill>
                  <a:schemeClr val="accent2">
                    <a:lumMod val="75000"/>
                  </a:schemeClr>
                </a:solidFill>
              </a:rPr>
              <a:t>Umění  jako estetické osvojení světa a života</a:t>
            </a:r>
          </a:p>
          <a:p>
            <a:endParaRPr lang="cs-CZ" dirty="0"/>
          </a:p>
          <a:p>
            <a:r>
              <a:rPr lang="cs-CZ" dirty="0"/>
              <a:t>Texty/slova + estetická funkce (zvl. způsob zpracování, výběr materiálu, estetické vyjádření a prožití atd.)</a:t>
            </a:r>
          </a:p>
          <a:p>
            <a:endParaRPr lang="cs-CZ" dirty="0"/>
          </a:p>
          <a:p>
            <a:r>
              <a:rPr lang="cs-CZ" dirty="0">
                <a:solidFill>
                  <a:srgbClr val="C00000"/>
                </a:solidFill>
              </a:rPr>
              <a:t>Vědecké poznání a umělecké pochopení</a:t>
            </a:r>
          </a:p>
        </p:txBody>
      </p:sp>
      <p:sp>
        <p:nvSpPr>
          <p:cNvPr id="4" name="Zástupný symbol pro obsah 3"/>
          <p:cNvSpPr>
            <a:spLocks noGrp="1"/>
          </p:cNvSpPr>
          <p:nvPr>
            <p:ph sz="half" idx="2"/>
          </p:nvPr>
        </p:nvSpPr>
        <p:spPr>
          <a:xfrm>
            <a:off x="5715008" y="1920085"/>
            <a:ext cx="2971792" cy="4434840"/>
          </a:xfrm>
        </p:spPr>
        <p:txBody>
          <a:bodyPr>
            <a:normAutofit fontScale="92500" lnSpcReduction="10000"/>
          </a:bodyPr>
          <a:lstStyle/>
          <a:p>
            <a:pPr>
              <a:buNone/>
            </a:pPr>
            <a:endParaRPr lang="cs-CZ" dirty="0"/>
          </a:p>
          <a:p>
            <a:endParaRPr lang="cs-CZ" dirty="0"/>
          </a:p>
          <a:p>
            <a:pPr>
              <a:buNone/>
            </a:pPr>
            <a:endParaRPr lang="cs-CZ" dirty="0"/>
          </a:p>
          <a:p>
            <a:endParaRPr lang="cs-CZ" dirty="0"/>
          </a:p>
        </p:txBody>
      </p:sp>
    </p:spTree>
    <p:extLst>
      <p:ext uri="{BB962C8B-B14F-4D97-AF65-F5344CB8AC3E}">
        <p14:creationId xmlns:p14="http://schemas.microsoft.com/office/powerpoint/2010/main" val="2805722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Jiné směry a koncepce</a:t>
            </a:r>
          </a:p>
        </p:txBody>
      </p:sp>
      <p:sp>
        <p:nvSpPr>
          <p:cNvPr id="3" name="Zástupný symbol pro obsah 2"/>
          <p:cNvSpPr>
            <a:spLocks noGrp="1"/>
          </p:cNvSpPr>
          <p:nvPr>
            <p:ph idx="1"/>
          </p:nvPr>
        </p:nvSpPr>
        <p:spPr>
          <a:xfrm>
            <a:off x="1435608" y="1196752"/>
            <a:ext cx="7498080" cy="5051648"/>
          </a:xfrm>
        </p:spPr>
        <p:txBody>
          <a:bodyPr>
            <a:normAutofit/>
          </a:bodyPr>
          <a:lstStyle/>
          <a:p>
            <a:r>
              <a:rPr lang="cs-CZ" sz="2400" dirty="0">
                <a:solidFill>
                  <a:srgbClr val="FF0000"/>
                </a:solidFill>
              </a:rPr>
              <a:t>Hermeneutika (nauka o interpretaci)</a:t>
            </a:r>
          </a:p>
          <a:p>
            <a:r>
              <a:rPr lang="cs-CZ" sz="1800" dirty="0"/>
              <a:t>Starověk a středověk: nauka o 4 smyslech díla (doslovný, alegorický, mravní, anagogický)</a:t>
            </a:r>
          </a:p>
          <a:p>
            <a:r>
              <a:rPr lang="cs-CZ" sz="1800" dirty="0"/>
              <a:t>Smysl (implicitní, explicitní)</a:t>
            </a:r>
          </a:p>
          <a:p>
            <a:r>
              <a:rPr lang="cs-CZ" sz="1800" dirty="0">
                <a:solidFill>
                  <a:srgbClr val="FF0000"/>
                </a:solidFill>
              </a:rPr>
              <a:t>Význam</a:t>
            </a:r>
            <a:r>
              <a:rPr lang="cs-CZ" sz="1800" dirty="0"/>
              <a:t> (slov, vět, odstavců)</a:t>
            </a:r>
          </a:p>
          <a:p>
            <a:r>
              <a:rPr lang="cs-CZ" sz="1800" dirty="0">
                <a:solidFill>
                  <a:srgbClr val="FF0000"/>
                </a:solidFill>
              </a:rPr>
              <a:t>Smysl</a:t>
            </a:r>
            <a:r>
              <a:rPr lang="cs-CZ" sz="1800" dirty="0"/>
              <a:t> (kontext celku, významová jednota)</a:t>
            </a:r>
          </a:p>
          <a:p>
            <a:r>
              <a:rPr lang="cs-CZ" sz="1800" dirty="0">
                <a:solidFill>
                  <a:srgbClr val="FF0000"/>
                </a:solidFill>
              </a:rPr>
              <a:t>Sémantické gesto </a:t>
            </a:r>
            <a:r>
              <a:rPr lang="cs-CZ" sz="1800" dirty="0"/>
              <a:t>(významová jednota)</a:t>
            </a:r>
          </a:p>
          <a:p>
            <a:r>
              <a:rPr lang="cs-CZ" sz="1800" dirty="0">
                <a:solidFill>
                  <a:srgbClr val="FF0000"/>
                </a:solidFill>
              </a:rPr>
              <a:t>Dění smyslu </a:t>
            </a:r>
            <a:r>
              <a:rPr lang="cs-CZ" sz="1800" dirty="0"/>
              <a:t>(M. Jankovič)</a:t>
            </a:r>
          </a:p>
          <a:p>
            <a:pPr marL="82296" indent="0">
              <a:buNone/>
            </a:pPr>
            <a:endParaRPr lang="cs-CZ" sz="1800" dirty="0"/>
          </a:p>
          <a:p>
            <a:r>
              <a:rPr lang="cs-CZ" sz="1800" dirty="0"/>
              <a:t>Interpretace = pluralita přístupů</a:t>
            </a:r>
          </a:p>
          <a:p>
            <a:r>
              <a:rPr lang="cs-CZ" sz="1800" dirty="0"/>
              <a:t>Úskalí: </a:t>
            </a:r>
            <a:r>
              <a:rPr lang="cs-CZ" sz="1800" dirty="0" err="1"/>
              <a:t>podinterpretace</a:t>
            </a:r>
            <a:r>
              <a:rPr lang="cs-CZ" sz="1800" dirty="0"/>
              <a:t>, </a:t>
            </a:r>
            <a:r>
              <a:rPr lang="cs-CZ" sz="1800" dirty="0" err="1"/>
              <a:t>nadinterpretace</a:t>
            </a:r>
            <a:r>
              <a:rPr lang="cs-CZ" sz="1800" dirty="0"/>
              <a:t>, dezinterpretace</a:t>
            </a:r>
          </a:p>
          <a:p>
            <a:r>
              <a:rPr lang="cs-CZ" sz="1800" dirty="0"/>
              <a:t>Filosofická východiska:  W. </a:t>
            </a:r>
            <a:r>
              <a:rPr lang="cs-CZ" sz="1800" dirty="0" err="1"/>
              <a:t>Dilthey</a:t>
            </a:r>
            <a:r>
              <a:rPr lang="cs-CZ" sz="1800" dirty="0"/>
              <a:t>, H.-G. </a:t>
            </a:r>
            <a:r>
              <a:rPr lang="cs-CZ" sz="1800" dirty="0" err="1"/>
              <a:t>Gadamer</a:t>
            </a:r>
            <a:r>
              <a:rPr lang="cs-CZ" sz="1800" dirty="0"/>
              <a:t> (Pravda a metoda, 1960)</a:t>
            </a:r>
          </a:p>
          <a:p>
            <a:r>
              <a:rPr lang="cs-CZ" sz="1800" dirty="0"/>
              <a:t>P. </a:t>
            </a:r>
            <a:r>
              <a:rPr lang="cs-CZ" sz="1800" dirty="0" err="1"/>
              <a:t>Ricoeur</a:t>
            </a:r>
            <a:r>
              <a:rPr lang="cs-CZ" sz="1800" dirty="0"/>
              <a:t>; v lit. vědě: H. R. </a:t>
            </a:r>
            <a:r>
              <a:rPr lang="cs-CZ" sz="1800" dirty="0" err="1"/>
              <a:t>Jauss</a:t>
            </a:r>
            <a:r>
              <a:rPr lang="cs-CZ" sz="1800" dirty="0"/>
              <a:t>, W. </a:t>
            </a:r>
            <a:r>
              <a:rPr lang="cs-CZ" sz="1800" dirty="0" err="1"/>
              <a:t>Iser</a:t>
            </a:r>
            <a:r>
              <a:rPr lang="cs-CZ" sz="1800" dirty="0"/>
              <a:t> == herm. + fenomenologie</a:t>
            </a:r>
          </a:p>
          <a:p>
            <a:r>
              <a:rPr lang="cs-CZ" sz="1800" dirty="0">
                <a:solidFill>
                  <a:srgbClr val="FF0000"/>
                </a:solidFill>
              </a:rPr>
              <a:t>U nás: </a:t>
            </a:r>
            <a:r>
              <a:rPr lang="cs-CZ" sz="1800" dirty="0"/>
              <a:t> F.  Vodička, A. Haman, J. Pechar, J. Hroch</a:t>
            </a:r>
            <a:endParaRPr lang="cs-CZ" sz="1800" dirty="0">
              <a:solidFill>
                <a:srgbClr val="FF0000"/>
              </a:solidFill>
            </a:endParaRPr>
          </a:p>
          <a:p>
            <a:endParaRPr lang="cs-CZ" sz="1800" dirty="0"/>
          </a:p>
          <a:p>
            <a:endParaRPr lang="cs-CZ" sz="1800" dirty="0"/>
          </a:p>
        </p:txBody>
      </p:sp>
    </p:spTree>
    <p:extLst>
      <p:ext uri="{BB962C8B-B14F-4D97-AF65-F5344CB8AC3E}">
        <p14:creationId xmlns:p14="http://schemas.microsoft.com/office/powerpoint/2010/main" val="3580012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59632" y="332656"/>
            <a:ext cx="7406640" cy="648072"/>
          </a:xfrm>
        </p:spPr>
        <p:txBody>
          <a:bodyPr>
            <a:normAutofit fontScale="90000"/>
          </a:bodyPr>
          <a:lstStyle/>
          <a:p>
            <a:r>
              <a:rPr lang="cs-CZ" dirty="0">
                <a:solidFill>
                  <a:srgbClr val="FF0000"/>
                </a:solidFill>
              </a:rPr>
              <a:t>Další vlivy a osobnosti</a:t>
            </a:r>
          </a:p>
        </p:txBody>
      </p:sp>
      <p:sp>
        <p:nvSpPr>
          <p:cNvPr id="3" name="Podnadpis 2"/>
          <p:cNvSpPr>
            <a:spLocks noGrp="1"/>
          </p:cNvSpPr>
          <p:nvPr>
            <p:ph type="subTitle" idx="1"/>
          </p:nvPr>
        </p:nvSpPr>
        <p:spPr>
          <a:xfrm>
            <a:off x="642910" y="1052736"/>
            <a:ext cx="8095370" cy="5616624"/>
          </a:xfrm>
        </p:spPr>
        <p:txBody>
          <a:bodyPr>
            <a:normAutofit fontScale="47500" lnSpcReduction="20000"/>
          </a:bodyPr>
          <a:lstStyle/>
          <a:p>
            <a:pPr algn="l"/>
            <a:r>
              <a:rPr lang="cs-CZ" sz="4200" dirty="0" err="1">
                <a:solidFill>
                  <a:schemeClr val="tx1"/>
                </a:solidFill>
              </a:rPr>
              <a:t>Naratologie</a:t>
            </a:r>
            <a:endParaRPr lang="cs-CZ" sz="4200" dirty="0">
              <a:solidFill>
                <a:schemeClr val="tx1"/>
              </a:solidFill>
            </a:endParaRPr>
          </a:p>
          <a:p>
            <a:pPr algn="l"/>
            <a:r>
              <a:rPr lang="cs-CZ" sz="4200" dirty="0" err="1">
                <a:solidFill>
                  <a:schemeClr val="tx1"/>
                </a:solidFill>
              </a:rPr>
              <a:t>Cultural</a:t>
            </a:r>
            <a:r>
              <a:rPr lang="cs-CZ" sz="4200" dirty="0">
                <a:solidFill>
                  <a:schemeClr val="tx1"/>
                </a:solidFill>
              </a:rPr>
              <a:t> </a:t>
            </a:r>
            <a:r>
              <a:rPr lang="cs-CZ" sz="4200" dirty="0" err="1">
                <a:solidFill>
                  <a:schemeClr val="tx1"/>
                </a:solidFill>
              </a:rPr>
              <a:t>Studies</a:t>
            </a:r>
            <a:endParaRPr lang="cs-CZ" sz="4200" dirty="0">
              <a:solidFill>
                <a:schemeClr val="tx1"/>
              </a:solidFill>
            </a:endParaRPr>
          </a:p>
          <a:p>
            <a:pPr algn="l"/>
            <a:r>
              <a:rPr lang="cs-CZ" sz="4200" dirty="0">
                <a:solidFill>
                  <a:schemeClr val="tx1"/>
                </a:solidFill>
              </a:rPr>
              <a:t>Feministická kritika </a:t>
            </a:r>
          </a:p>
          <a:p>
            <a:pPr algn="l"/>
            <a:r>
              <a:rPr lang="cs-CZ" sz="4200" dirty="0">
                <a:solidFill>
                  <a:schemeClr val="tx1"/>
                </a:solidFill>
              </a:rPr>
              <a:t>Atd.</a:t>
            </a:r>
          </a:p>
          <a:p>
            <a:pPr algn="l"/>
            <a:endParaRPr lang="cs-CZ" sz="4200" dirty="0">
              <a:solidFill>
                <a:schemeClr val="tx1"/>
              </a:solidFill>
            </a:endParaRPr>
          </a:p>
          <a:p>
            <a:pPr algn="l"/>
            <a:r>
              <a:rPr lang="cs-CZ" sz="4200" dirty="0">
                <a:solidFill>
                  <a:srgbClr val="FF0000"/>
                </a:solidFill>
              </a:rPr>
              <a:t>Historiografie</a:t>
            </a:r>
            <a:r>
              <a:rPr lang="cs-CZ" sz="4200" dirty="0">
                <a:solidFill>
                  <a:schemeClr val="tx1"/>
                </a:solidFill>
              </a:rPr>
              <a:t>: Jan Jakubec, J. Vlček,  A. Novák; </a:t>
            </a:r>
          </a:p>
          <a:p>
            <a:pPr algn="l"/>
            <a:r>
              <a:rPr lang="cs-CZ" sz="4200" dirty="0">
                <a:solidFill>
                  <a:schemeClr val="tx1"/>
                </a:solidFill>
              </a:rPr>
              <a:t>Literárněhistorická společnost (proti strukturalismu)</a:t>
            </a:r>
          </a:p>
          <a:p>
            <a:pPr algn="l"/>
            <a:r>
              <a:rPr lang="cs-CZ" sz="4200" dirty="0">
                <a:solidFill>
                  <a:schemeClr val="tx1"/>
                </a:solidFill>
              </a:rPr>
              <a:t>Diskuse o psaní dějin; aktuální situace</a:t>
            </a:r>
          </a:p>
          <a:p>
            <a:pPr algn="l"/>
            <a:endParaRPr lang="cs-CZ" sz="4200" dirty="0">
              <a:solidFill>
                <a:schemeClr val="tx1"/>
              </a:solidFill>
            </a:endParaRPr>
          </a:p>
          <a:p>
            <a:pPr algn="l"/>
            <a:r>
              <a:rPr lang="cs-CZ" sz="4200" dirty="0">
                <a:solidFill>
                  <a:srgbClr val="FF0000"/>
                </a:solidFill>
              </a:rPr>
              <a:t>Kritici</a:t>
            </a:r>
            <a:r>
              <a:rPr lang="cs-CZ" sz="4200" dirty="0">
                <a:solidFill>
                  <a:schemeClr val="tx1"/>
                </a:solidFill>
              </a:rPr>
              <a:t>: F. X. Šalda, V. Černý; L. </a:t>
            </a:r>
            <a:r>
              <a:rPr lang="cs-CZ" sz="4200" dirty="0" err="1">
                <a:solidFill>
                  <a:schemeClr val="tx1"/>
                </a:solidFill>
              </a:rPr>
              <a:t>Štoll</a:t>
            </a:r>
            <a:r>
              <a:rPr lang="cs-CZ" sz="4200" dirty="0">
                <a:solidFill>
                  <a:schemeClr val="tx1"/>
                </a:solidFill>
              </a:rPr>
              <a:t>, V. Dostál; J. Trávníček, P. A. Bílek, J. </a:t>
            </a:r>
            <a:r>
              <a:rPr lang="cs-CZ" sz="4200" dirty="0" err="1">
                <a:solidFill>
                  <a:schemeClr val="tx1"/>
                </a:solidFill>
              </a:rPr>
              <a:t>Peňás</a:t>
            </a:r>
            <a:r>
              <a:rPr lang="cs-CZ" sz="4200" dirty="0">
                <a:solidFill>
                  <a:schemeClr val="tx1"/>
                </a:solidFill>
              </a:rPr>
              <a:t> aj.</a:t>
            </a:r>
          </a:p>
          <a:p>
            <a:pPr algn="l"/>
            <a:endParaRPr lang="cs-CZ" sz="4200" dirty="0">
              <a:solidFill>
                <a:schemeClr val="tx1"/>
              </a:solidFill>
            </a:endParaRPr>
          </a:p>
          <a:p>
            <a:pPr algn="l"/>
            <a:r>
              <a:rPr lang="cs-CZ" sz="4200" dirty="0">
                <a:solidFill>
                  <a:srgbClr val="FF0000"/>
                </a:solidFill>
              </a:rPr>
              <a:t>Časopisy</a:t>
            </a:r>
            <a:r>
              <a:rPr lang="cs-CZ" sz="4200" dirty="0">
                <a:solidFill>
                  <a:schemeClr val="tx1"/>
                </a:solidFill>
              </a:rPr>
              <a:t>: Lidové noviny, Literární noviny, Světová literatura, Orientace, Host</a:t>
            </a:r>
          </a:p>
          <a:p>
            <a:pPr algn="l"/>
            <a:endParaRPr lang="cs-CZ" sz="4200" dirty="0">
              <a:solidFill>
                <a:schemeClr val="tx1"/>
              </a:solidFill>
            </a:endParaRPr>
          </a:p>
          <a:p>
            <a:pPr algn="l"/>
            <a:r>
              <a:rPr lang="cs-CZ" sz="4200" dirty="0">
                <a:solidFill>
                  <a:srgbClr val="FF0000"/>
                </a:solidFill>
              </a:rPr>
              <a:t>Editoři a nakladatelé</a:t>
            </a:r>
            <a:r>
              <a:rPr lang="cs-CZ" sz="4200" dirty="0">
                <a:solidFill>
                  <a:schemeClr val="tx1"/>
                </a:solidFill>
              </a:rPr>
              <a:t>: Odeon, Vyšehrad, Svoboda, Družstevní práce;  Host, </a:t>
            </a:r>
            <a:r>
              <a:rPr lang="cs-CZ" sz="4200" dirty="0" err="1">
                <a:solidFill>
                  <a:schemeClr val="tx1"/>
                </a:solidFill>
              </a:rPr>
              <a:t>Torst</a:t>
            </a:r>
            <a:r>
              <a:rPr lang="cs-CZ" sz="4200" dirty="0">
                <a:solidFill>
                  <a:schemeClr val="tx1"/>
                </a:solidFill>
              </a:rPr>
              <a:t>, Argo, Karolinum,  Atlantis atd.</a:t>
            </a:r>
          </a:p>
          <a:p>
            <a:pPr algn="l"/>
            <a:endParaRPr lang="cs-CZ" sz="4200" dirty="0">
              <a:solidFill>
                <a:schemeClr val="tx1"/>
              </a:solidFill>
            </a:endParaRPr>
          </a:p>
          <a:p>
            <a:pPr algn="l"/>
            <a:r>
              <a:rPr lang="cs-CZ" sz="4200" dirty="0">
                <a:solidFill>
                  <a:srgbClr val="FF0000"/>
                </a:solidFill>
              </a:rPr>
              <a:t>Překladatelé</a:t>
            </a:r>
            <a:r>
              <a:rPr lang="cs-CZ" sz="4200" dirty="0">
                <a:solidFill>
                  <a:schemeClr val="tx1"/>
                </a:solidFill>
              </a:rPr>
              <a:t>: Jiří Našinec, Anna Kareninová, Jiří Pechar, Jindřich Vacek aj.</a:t>
            </a:r>
          </a:p>
          <a:p>
            <a:endParaRPr lang="cs-CZ"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2701216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FF0000"/>
                </a:solidFill>
              </a:rPr>
              <a:t>Brno – literatura a literární věda</a:t>
            </a:r>
            <a:br>
              <a:rPr lang="cs-CZ" dirty="0"/>
            </a:br>
            <a:endParaRPr lang="cs-CZ" dirty="0"/>
          </a:p>
        </p:txBody>
      </p:sp>
      <p:sp>
        <p:nvSpPr>
          <p:cNvPr id="3" name="Zástupný symbol pro obsah 2"/>
          <p:cNvSpPr>
            <a:spLocks noGrp="1"/>
          </p:cNvSpPr>
          <p:nvPr>
            <p:ph idx="1"/>
          </p:nvPr>
        </p:nvSpPr>
        <p:spPr>
          <a:xfrm>
            <a:off x="1435608" y="980728"/>
            <a:ext cx="7498080" cy="5267672"/>
          </a:xfrm>
        </p:spPr>
        <p:txBody>
          <a:bodyPr/>
          <a:lstStyle/>
          <a:p>
            <a:r>
              <a:rPr lang="cs-CZ" dirty="0"/>
              <a:t>Autoři</a:t>
            </a:r>
          </a:p>
          <a:p>
            <a:r>
              <a:rPr lang="cs-CZ" dirty="0"/>
              <a:t>Literární vědci</a:t>
            </a:r>
          </a:p>
          <a:p>
            <a:r>
              <a:rPr lang="cs-CZ" dirty="0"/>
              <a:t>Nakladatelství</a:t>
            </a:r>
          </a:p>
          <a:p>
            <a:endParaRPr lang="cs-CZ" dirty="0"/>
          </a:p>
        </p:txBody>
      </p:sp>
    </p:spTree>
    <p:extLst>
      <p:ext uri="{BB962C8B-B14F-4D97-AF65-F5344CB8AC3E}">
        <p14:creationId xmlns:p14="http://schemas.microsoft.com/office/powerpoint/2010/main" val="2504916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FF0000"/>
                </a:solidFill>
              </a:rPr>
              <a:t>Literatura a literární dílo</a:t>
            </a:r>
          </a:p>
        </p:txBody>
      </p:sp>
      <p:sp>
        <p:nvSpPr>
          <p:cNvPr id="3" name="Zástupný symbol pro obsah 2"/>
          <p:cNvSpPr>
            <a:spLocks noGrp="1"/>
          </p:cNvSpPr>
          <p:nvPr>
            <p:ph idx="1"/>
          </p:nvPr>
        </p:nvSpPr>
        <p:spPr/>
        <p:txBody>
          <a:bodyPr>
            <a:normAutofit fontScale="92500" lnSpcReduction="10000"/>
          </a:bodyPr>
          <a:lstStyle/>
          <a:p>
            <a:r>
              <a:rPr lang="cs-CZ" sz="2400" dirty="0" err="1"/>
              <a:t>Genologie</a:t>
            </a:r>
            <a:r>
              <a:rPr lang="cs-CZ" sz="2400" dirty="0"/>
              <a:t> = nauka o literárních druzích a žánrech</a:t>
            </a:r>
          </a:p>
          <a:p>
            <a:r>
              <a:rPr lang="cs-CZ" sz="2400" dirty="0">
                <a:solidFill>
                  <a:srgbClr val="FF0000"/>
                </a:solidFill>
              </a:rPr>
              <a:t>Literatura: tři základní literární </a:t>
            </a:r>
            <a:r>
              <a:rPr lang="cs-CZ" sz="2400" b="1" dirty="0">
                <a:solidFill>
                  <a:srgbClr val="FF0000"/>
                </a:solidFill>
              </a:rPr>
              <a:t>druhy</a:t>
            </a:r>
          </a:p>
          <a:p>
            <a:pPr>
              <a:buNone/>
            </a:pPr>
            <a:r>
              <a:rPr lang="cs-CZ" sz="2400" dirty="0">
                <a:solidFill>
                  <a:srgbClr val="FF0000"/>
                </a:solidFill>
              </a:rPr>
              <a:t>		</a:t>
            </a:r>
            <a:r>
              <a:rPr lang="cs-CZ" sz="2400" dirty="0">
                <a:solidFill>
                  <a:srgbClr val="0070C0"/>
                </a:solidFill>
              </a:rPr>
              <a:t>LYRIKA		EPIKA		DRAMA</a:t>
            </a:r>
          </a:p>
          <a:p>
            <a:pPr>
              <a:buNone/>
            </a:pPr>
            <a:r>
              <a:rPr lang="cs-CZ" sz="2400" dirty="0">
                <a:solidFill>
                  <a:srgbClr val="0070C0"/>
                </a:solidFill>
              </a:rPr>
              <a:t>		(poezie)	              (próza) 	                drama</a:t>
            </a:r>
          </a:p>
          <a:p>
            <a:pPr>
              <a:buNone/>
            </a:pPr>
            <a:endParaRPr lang="cs-CZ" sz="2400" dirty="0">
              <a:solidFill>
                <a:srgbClr val="FF0000"/>
              </a:solidFill>
            </a:endParaRPr>
          </a:p>
          <a:p>
            <a:pPr>
              <a:buNone/>
            </a:pPr>
            <a:r>
              <a:rPr lang="cs-CZ" sz="1800" dirty="0"/>
              <a:t>			román	povídka	  novela</a:t>
            </a:r>
          </a:p>
          <a:p>
            <a:pPr>
              <a:buNone/>
            </a:pPr>
            <a:endParaRPr lang="cs-CZ" sz="1800" dirty="0"/>
          </a:p>
          <a:p>
            <a:r>
              <a:rPr lang="cs-CZ" sz="2000" dirty="0">
                <a:solidFill>
                  <a:srgbClr val="FF0000"/>
                </a:solidFill>
              </a:rPr>
              <a:t>ŽÁNR</a:t>
            </a:r>
            <a:r>
              <a:rPr lang="cs-CZ" sz="2000" dirty="0"/>
              <a:t> = soubor literárních děl se stejnými znaky, zvl. kompozičními, tematickými, formálními.</a:t>
            </a:r>
          </a:p>
          <a:p>
            <a:endParaRPr lang="cs-CZ" sz="2000" dirty="0"/>
          </a:p>
          <a:p>
            <a:r>
              <a:rPr lang="cs-CZ" sz="2000" dirty="0">
                <a:solidFill>
                  <a:srgbClr val="FF0000"/>
                </a:solidFill>
              </a:rPr>
              <a:t>Žánrové varianty</a:t>
            </a:r>
            <a:r>
              <a:rPr lang="cs-CZ" sz="2000" dirty="0"/>
              <a:t>: román psychologický, dobrodružný, milostný atd.</a:t>
            </a:r>
          </a:p>
          <a:p>
            <a:endParaRPr lang="cs-CZ" sz="2000" dirty="0"/>
          </a:p>
          <a:p>
            <a:r>
              <a:rPr lang="cs-CZ" sz="2000" dirty="0">
                <a:solidFill>
                  <a:srgbClr val="FF0000"/>
                </a:solidFill>
              </a:rPr>
              <a:t>Žánrové formy</a:t>
            </a:r>
            <a:r>
              <a:rPr lang="cs-CZ" sz="2000" dirty="0"/>
              <a:t>: deník, korespondence, kronika</a:t>
            </a:r>
          </a:p>
        </p:txBody>
      </p:sp>
      <p:cxnSp>
        <p:nvCxnSpPr>
          <p:cNvPr id="5" name="Přímá spojovací čára 4"/>
          <p:cNvCxnSpPr/>
          <p:nvPr/>
        </p:nvCxnSpPr>
        <p:spPr>
          <a:xfrm rot="10800000" flipV="1">
            <a:off x="3000364" y="3071810"/>
            <a:ext cx="714380"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rot="5400000">
            <a:off x="3536943" y="3250405"/>
            <a:ext cx="35639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p:nvPr/>
        </p:nvCxnSpPr>
        <p:spPr>
          <a:xfrm>
            <a:off x="3714744" y="3071810"/>
            <a:ext cx="714380" cy="2857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4422"/>
            <a:ext cx="8229600" cy="4911741"/>
          </a:xfrm>
        </p:spPr>
        <p:txBody>
          <a:bodyPr>
            <a:normAutofit/>
          </a:bodyPr>
          <a:lstStyle/>
          <a:p>
            <a:pPr>
              <a:buNone/>
            </a:pPr>
            <a:r>
              <a:rPr lang="cs-CZ" sz="2400" dirty="0">
                <a:solidFill>
                  <a:srgbClr val="FF0000"/>
                </a:solidFill>
              </a:rPr>
              <a:t>EPIKA = 	</a:t>
            </a:r>
            <a:r>
              <a:rPr lang="cs-CZ" sz="2400" dirty="0"/>
              <a:t>1. velká		(epos, román)</a:t>
            </a:r>
          </a:p>
          <a:p>
            <a:pPr>
              <a:buNone/>
            </a:pPr>
            <a:r>
              <a:rPr lang="cs-CZ" sz="2400" dirty="0"/>
              <a:t>			2. střední		(povídka, novela)</a:t>
            </a:r>
          </a:p>
          <a:p>
            <a:pPr>
              <a:buNone/>
            </a:pPr>
            <a:r>
              <a:rPr lang="cs-CZ" sz="2400" dirty="0"/>
              <a:t>			3. malá (drobná) 	(bajka, parabola)</a:t>
            </a:r>
          </a:p>
          <a:p>
            <a:pPr>
              <a:buNone/>
            </a:pPr>
            <a:r>
              <a:rPr lang="cs-CZ" sz="2400" dirty="0"/>
              <a:t>			(4). publicistika 	(fejeton, referát)</a:t>
            </a:r>
          </a:p>
          <a:p>
            <a:pPr>
              <a:buNone/>
            </a:pPr>
            <a:endParaRPr lang="cs-CZ" sz="2400" dirty="0">
              <a:solidFill>
                <a:srgbClr val="FF0000"/>
              </a:solidFill>
            </a:endParaRPr>
          </a:p>
          <a:p>
            <a:pPr>
              <a:buNone/>
            </a:pPr>
            <a:r>
              <a:rPr lang="cs-CZ" sz="2400" dirty="0">
                <a:solidFill>
                  <a:srgbClr val="FF0000"/>
                </a:solidFill>
              </a:rPr>
              <a:t>LYRIKA = </a:t>
            </a:r>
            <a:r>
              <a:rPr lang="cs-CZ" sz="2400" dirty="0" err="1"/>
              <a:t>pův</a:t>
            </a:r>
            <a:r>
              <a:rPr lang="cs-CZ" sz="2400" dirty="0"/>
              <a:t>. písně, recitace + hudba</a:t>
            </a:r>
          </a:p>
          <a:p>
            <a:pPr>
              <a:buNone/>
            </a:pPr>
            <a:r>
              <a:rPr lang="cs-CZ" sz="2400" dirty="0"/>
              <a:t>		</a:t>
            </a:r>
            <a:r>
              <a:rPr lang="cs-CZ" sz="2400" b="1" dirty="0"/>
              <a:t>dithyramb</a:t>
            </a:r>
            <a:r>
              <a:rPr lang="cs-CZ" sz="2400" dirty="0"/>
              <a:t> (sborová píseň)</a:t>
            </a:r>
          </a:p>
          <a:p>
            <a:pPr>
              <a:buNone/>
            </a:pPr>
            <a:r>
              <a:rPr lang="cs-CZ" sz="2400" dirty="0"/>
              <a:t>		žalozpěvy, žalmy, balady, sonet atd.</a:t>
            </a:r>
          </a:p>
          <a:p>
            <a:pPr>
              <a:buNone/>
            </a:pPr>
            <a:endParaRPr lang="cs-CZ" sz="2400" dirty="0">
              <a:solidFill>
                <a:srgbClr val="FF0000"/>
              </a:solidFill>
            </a:endParaRPr>
          </a:p>
          <a:p>
            <a:pPr>
              <a:buNone/>
            </a:pPr>
            <a:r>
              <a:rPr lang="cs-CZ" sz="2400" dirty="0">
                <a:solidFill>
                  <a:srgbClr val="FF0000"/>
                </a:solidFill>
              </a:rPr>
              <a:t>DRAMA = </a:t>
            </a:r>
            <a:r>
              <a:rPr lang="cs-CZ" sz="2400" dirty="0" err="1"/>
              <a:t>ř</a:t>
            </a:r>
            <a:r>
              <a:rPr lang="cs-CZ" sz="2400" dirty="0"/>
              <a:t>. dráma = čin, jednání; divadlo a divadelní inscenace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FF0000"/>
                </a:solidFill>
              </a:rPr>
              <a:t>Struktura literárního díla</a:t>
            </a:r>
          </a:p>
        </p:txBody>
      </p:sp>
      <p:sp>
        <p:nvSpPr>
          <p:cNvPr id="3" name="Zástupný symbol pro obsah 2"/>
          <p:cNvSpPr>
            <a:spLocks noGrp="1"/>
          </p:cNvSpPr>
          <p:nvPr>
            <p:ph idx="1"/>
          </p:nvPr>
        </p:nvSpPr>
        <p:spPr>
          <a:xfrm>
            <a:off x="457200" y="1285860"/>
            <a:ext cx="8229600" cy="4840303"/>
          </a:xfrm>
        </p:spPr>
        <p:txBody>
          <a:bodyPr>
            <a:normAutofit/>
          </a:bodyPr>
          <a:lstStyle/>
          <a:p>
            <a:r>
              <a:rPr lang="cs-CZ" sz="2400" dirty="0">
                <a:solidFill>
                  <a:srgbClr val="FF0000"/>
                </a:solidFill>
              </a:rPr>
              <a:t>Literární dílo </a:t>
            </a:r>
            <a:r>
              <a:rPr lang="cs-CZ" sz="2400" dirty="0"/>
              <a:t>= celek = spojení </a:t>
            </a:r>
            <a:r>
              <a:rPr lang="cs-CZ" sz="2400" dirty="0">
                <a:solidFill>
                  <a:srgbClr val="FF0000"/>
                </a:solidFill>
              </a:rPr>
              <a:t>obsahu</a:t>
            </a:r>
            <a:r>
              <a:rPr lang="cs-CZ" sz="2400" dirty="0"/>
              <a:t> a </a:t>
            </a:r>
            <a:r>
              <a:rPr lang="cs-CZ" sz="2400" dirty="0">
                <a:solidFill>
                  <a:srgbClr val="FF0000"/>
                </a:solidFill>
              </a:rPr>
              <a:t>formy</a:t>
            </a:r>
          </a:p>
          <a:p>
            <a:r>
              <a:rPr lang="cs-CZ" sz="2400" dirty="0">
                <a:solidFill>
                  <a:srgbClr val="FF0000"/>
                </a:solidFill>
              </a:rPr>
              <a:t>Základní plány díla: </a:t>
            </a:r>
          </a:p>
          <a:p>
            <a:endParaRPr lang="cs-CZ" sz="2400" dirty="0">
              <a:solidFill>
                <a:srgbClr val="FF0000"/>
              </a:solidFill>
            </a:endParaRPr>
          </a:p>
          <a:p>
            <a:pPr marL="457200" indent="-457200">
              <a:buAutoNum type="arabicPeriod"/>
            </a:pPr>
            <a:r>
              <a:rPr lang="cs-CZ" sz="2400" dirty="0">
                <a:solidFill>
                  <a:srgbClr val="FF0000"/>
                </a:solidFill>
              </a:rPr>
              <a:t>PLÁN JAZYKOVÝ = </a:t>
            </a:r>
            <a:r>
              <a:rPr lang="cs-CZ" sz="2400" dirty="0"/>
              <a:t>jazyk (sdělovací, básnický, slovník, syntax, zvukové uspořádání)</a:t>
            </a:r>
          </a:p>
          <a:p>
            <a:pPr marL="457200" indent="-457200">
              <a:buAutoNum type="arabicPeriod" startAt="2"/>
            </a:pPr>
            <a:r>
              <a:rPr lang="cs-CZ" sz="2400" dirty="0">
                <a:solidFill>
                  <a:srgbClr val="FF0000"/>
                </a:solidFill>
              </a:rPr>
              <a:t>PLÁN TEMATICKÝ = </a:t>
            </a:r>
            <a:r>
              <a:rPr lang="cs-CZ" sz="2400" dirty="0"/>
              <a:t>zobrazený svět (fikční svět), osoby, věci, lidé, myšlenky a jejich stavy, děj, prostředí.</a:t>
            </a:r>
          </a:p>
          <a:p>
            <a:pPr marL="457200" indent="-457200">
              <a:buAutoNum type="arabicPeriod" startAt="2"/>
            </a:pPr>
            <a:r>
              <a:rPr lang="cs-CZ" sz="2400" dirty="0">
                <a:solidFill>
                  <a:srgbClr val="FF0000"/>
                </a:solidFill>
              </a:rPr>
              <a:t>PLÁN KOMPOZIČNÍ </a:t>
            </a:r>
            <a:r>
              <a:rPr lang="cs-CZ" sz="2400" dirty="0"/>
              <a:t>= uspořádání složek (jazyk + téma)</a:t>
            </a:r>
          </a:p>
          <a:p>
            <a:pPr marL="457200" indent="-457200">
              <a:buAutoNum type="arabicPeriod" startAt="2"/>
            </a:pPr>
            <a:r>
              <a:rPr lang="cs-CZ" sz="2400" dirty="0">
                <a:solidFill>
                  <a:srgbClr val="FF0000"/>
                </a:solidFill>
              </a:rPr>
              <a:t>/PLÁN SÉMANT ICKÝ/ = významová výstavba díla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FF0000"/>
                </a:solidFill>
              </a:rPr>
              <a:t>Plán jazykový</a:t>
            </a:r>
          </a:p>
        </p:txBody>
      </p:sp>
      <p:sp>
        <p:nvSpPr>
          <p:cNvPr id="3" name="Zástupný symbol pro obsah 2"/>
          <p:cNvSpPr>
            <a:spLocks noGrp="1"/>
          </p:cNvSpPr>
          <p:nvPr>
            <p:ph idx="1"/>
          </p:nvPr>
        </p:nvSpPr>
        <p:spPr>
          <a:xfrm>
            <a:off x="500034" y="1285860"/>
            <a:ext cx="8229600" cy="4911741"/>
          </a:xfrm>
        </p:spPr>
        <p:txBody>
          <a:bodyPr>
            <a:normAutofit/>
          </a:bodyPr>
          <a:lstStyle/>
          <a:p>
            <a:r>
              <a:rPr lang="cs-CZ" sz="2800" dirty="0"/>
              <a:t>Výběr jazykových prostředků se děje s ohledem na:</a:t>
            </a:r>
          </a:p>
          <a:p>
            <a:pPr>
              <a:buNone/>
            </a:pPr>
            <a:endParaRPr lang="cs-CZ" sz="2800" dirty="0"/>
          </a:p>
          <a:p>
            <a:r>
              <a:rPr lang="cs-CZ" sz="2800" dirty="0">
                <a:solidFill>
                  <a:srgbClr val="FF0000"/>
                </a:solidFill>
              </a:rPr>
              <a:t>1. zvukovou organizaci textu </a:t>
            </a:r>
            <a:r>
              <a:rPr lang="cs-CZ" sz="2800" dirty="0"/>
              <a:t>(eurytmie = rytmus, eufonie=libozvuk)</a:t>
            </a:r>
          </a:p>
          <a:p>
            <a:endParaRPr lang="cs-CZ" sz="2800" dirty="0"/>
          </a:p>
          <a:p>
            <a:r>
              <a:rPr lang="cs-CZ" sz="2800" dirty="0">
                <a:solidFill>
                  <a:srgbClr val="FF0000"/>
                </a:solidFill>
              </a:rPr>
              <a:t>2. s ohledem na sdělení, tj. významovou organizaci textu</a:t>
            </a:r>
            <a:r>
              <a:rPr lang="cs-CZ" sz="2800" dirty="0"/>
              <a:t>; pojmenování (přímé, nepřímé), kontext, syntax, nadsázka, perifráze (opisy), tropy.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2528"/>
          </a:xfrm>
        </p:spPr>
        <p:txBody>
          <a:bodyPr>
            <a:normAutofit fontScale="90000"/>
          </a:bodyPr>
          <a:lstStyle/>
          <a:p>
            <a:endParaRPr lang="cs-CZ" dirty="0"/>
          </a:p>
        </p:txBody>
      </p:sp>
      <p:sp>
        <p:nvSpPr>
          <p:cNvPr id="3" name="Zástupný symbol pro obsah 2"/>
          <p:cNvSpPr>
            <a:spLocks noGrp="1"/>
          </p:cNvSpPr>
          <p:nvPr>
            <p:ph idx="1"/>
          </p:nvPr>
        </p:nvSpPr>
        <p:spPr>
          <a:xfrm>
            <a:off x="457200" y="500042"/>
            <a:ext cx="8229600" cy="5626121"/>
          </a:xfrm>
        </p:spPr>
        <p:txBody>
          <a:bodyPr>
            <a:noAutofit/>
          </a:bodyPr>
          <a:lstStyle/>
          <a:p>
            <a:pPr marL="0" indent="0">
              <a:buNone/>
            </a:pPr>
            <a:r>
              <a:rPr lang="cs-CZ" sz="1700" b="1" dirty="0"/>
              <a:t>Rozhovor mezi hostem a chatařkou:</a:t>
            </a:r>
          </a:p>
          <a:p>
            <a:pPr marL="0" indent="0">
              <a:buNone/>
            </a:pPr>
            <a:r>
              <a:rPr lang="cs-CZ" sz="1700" dirty="0"/>
              <a:t>/…/</a:t>
            </a:r>
          </a:p>
          <a:p>
            <a:pPr marL="0" indent="0">
              <a:buNone/>
            </a:pPr>
            <a:r>
              <a:rPr lang="cs-CZ" sz="1700" dirty="0"/>
              <a:t>„Vy máte opravdu úplně prázdno?“ konverzoval jsem. </a:t>
            </a:r>
          </a:p>
          <a:p>
            <a:pPr marL="0" indent="0">
              <a:buNone/>
            </a:pPr>
            <a:r>
              <a:rPr lang="cs-CZ" sz="1700" dirty="0"/>
              <a:t>„Sezóna ještě nezačala. A léto bývá vždycky slabé.“</a:t>
            </a:r>
          </a:p>
          <a:p>
            <a:pPr marL="0" indent="0">
              <a:buNone/>
            </a:pPr>
            <a:r>
              <a:rPr lang="cs-CZ" sz="1700" dirty="0"/>
              <a:t>Za nás nebývalo. </a:t>
            </a:r>
          </a:p>
          <a:p>
            <a:pPr marL="0" indent="0">
              <a:buNone/>
            </a:pPr>
            <a:r>
              <a:rPr lang="cs-CZ" sz="1700" dirty="0"/>
              <a:t>Jiné časy.</a:t>
            </a:r>
          </a:p>
          <a:p>
            <a:pPr marL="0" indent="0">
              <a:buNone/>
            </a:pPr>
            <a:r>
              <a:rPr lang="cs-CZ" sz="1700" dirty="0"/>
              <a:t>„Jak dlouho se zdržíte?“ zeptala se.</a:t>
            </a:r>
          </a:p>
          <a:p>
            <a:pPr marL="0" indent="0">
              <a:buNone/>
            </a:pPr>
            <a:r>
              <a:rPr lang="cs-CZ" sz="1700" dirty="0"/>
              <a:t>Líbila se mi, ale byl jsem ve fázi, kdy se mi líbila každá. Bohužel mi chyběla energie.</a:t>
            </a:r>
          </a:p>
          <a:p>
            <a:pPr marL="0" indent="0">
              <a:buNone/>
            </a:pPr>
            <a:r>
              <a:rPr lang="cs-CZ" sz="1700" dirty="0"/>
              <a:t>„Nevím,“ řekl jsem. „Zítra mají přijet kamarádi, ale vybouchlo nám ubytování.  A taky nevím, kolik jich přijede a jestli budou chtít zůstat.“</a:t>
            </a:r>
          </a:p>
          <a:p>
            <a:pPr marL="0" indent="0">
              <a:buNone/>
            </a:pPr>
            <a:r>
              <a:rPr lang="cs-CZ" sz="1700" dirty="0"/>
              <a:t>„Aha,“ řekla. „Zítra už nějakou partu čekáme, a taky přesně nevím, kolik jich bude. Ale místa je tu dost, kdybyste neměli kde spát,“ ukončila dialog. „Tak přijďte, až budete chtít, něco vám uvařím. A </a:t>
            </a:r>
            <a:r>
              <a:rPr lang="cs-CZ" sz="1700" dirty="0" err="1"/>
              <a:t>půjčte</a:t>
            </a:r>
            <a:r>
              <a:rPr lang="cs-CZ" sz="1700" dirty="0"/>
              <a:t> mi občanku, ať vás můžu zapsat.“</a:t>
            </a:r>
          </a:p>
          <a:p>
            <a:pPr marL="0" indent="0">
              <a:buNone/>
            </a:pPr>
            <a:r>
              <a:rPr lang="cs-CZ" sz="1700" dirty="0" err="1"/>
              <a:t>Zavřem</a:t>
            </a:r>
            <a:r>
              <a:rPr lang="cs-CZ" sz="1700" dirty="0"/>
              <a:t> jsem se v pokoji a zažíval pocit, který dobře znám. V posledních letech jsem si často přál vypadnout ze všech prostředí, která by mi měla být vlastní: z fakulty, od přátel, od blízkých i od vzdálených, tedy od všech, kteří mi zasahují do života, ať už jsem je pozval, nebo ne. Být sám, ležet v tichu u otevřeného okna, za kterým nikdo nemluví, nepláče, nesměje se, nekřičí, nedoráží, neptá se, nelamentuje, neurguje. Občas se mi to povedlo zařídit. Ale končívalo to stejně jako dnes. Natáhl jsem se na lůžko a začalo se mi stýskat. /…/</a:t>
            </a:r>
          </a:p>
          <a:p>
            <a:pPr marL="0" indent="0">
              <a:buNone/>
            </a:pPr>
            <a:endParaRPr lang="cs-CZ" sz="1700" dirty="0"/>
          </a:p>
          <a:p>
            <a:pPr>
              <a:buNone/>
            </a:pPr>
            <a:r>
              <a:rPr lang="cs-CZ" sz="1700" dirty="0"/>
              <a:t>Michal </a:t>
            </a:r>
            <a:r>
              <a:rPr lang="cs-CZ" sz="1700" dirty="0" err="1"/>
              <a:t>Přibáň</a:t>
            </a:r>
            <a:r>
              <a:rPr lang="cs-CZ" sz="1700" dirty="0"/>
              <a:t>, </a:t>
            </a:r>
            <a:r>
              <a:rPr lang="cs-CZ" sz="1700" i="1" dirty="0"/>
              <a:t>Všechno je jenom dvakrát</a:t>
            </a:r>
            <a:r>
              <a:rPr lang="cs-CZ" sz="1700" dirty="0"/>
              <a:t>, Brno: Host 2016, s. 34-35.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Stupně zprostředkování</a:t>
            </a:r>
          </a:p>
        </p:txBody>
      </p:sp>
      <p:sp>
        <p:nvSpPr>
          <p:cNvPr id="3" name="Zástupný symbol pro obsah 2"/>
          <p:cNvSpPr>
            <a:spLocks noGrp="1"/>
          </p:cNvSpPr>
          <p:nvPr>
            <p:ph idx="1"/>
          </p:nvPr>
        </p:nvSpPr>
        <p:spPr/>
        <p:txBody>
          <a:bodyPr>
            <a:normAutofit fontScale="85000" lnSpcReduction="10000"/>
          </a:bodyPr>
          <a:lstStyle/>
          <a:p>
            <a:r>
              <a:rPr lang="cs-CZ" dirty="0" err="1"/>
              <a:t>Mimésis</a:t>
            </a:r>
            <a:r>
              <a:rPr lang="cs-CZ" dirty="0"/>
              <a:t> x </a:t>
            </a:r>
            <a:r>
              <a:rPr lang="cs-CZ" dirty="0" err="1"/>
              <a:t>diegésis</a:t>
            </a:r>
            <a:endParaRPr lang="cs-CZ" dirty="0"/>
          </a:p>
          <a:p>
            <a:r>
              <a:rPr lang="cs-CZ" dirty="0"/>
              <a:t>Napodobení x vyprávění</a:t>
            </a:r>
          </a:p>
          <a:p>
            <a:r>
              <a:rPr lang="cs-CZ" dirty="0"/>
              <a:t>Přímá řeč x nepřímá řeč</a:t>
            </a:r>
          </a:p>
          <a:p>
            <a:endParaRPr lang="cs-CZ" dirty="0"/>
          </a:p>
          <a:p>
            <a:r>
              <a:rPr lang="cs-CZ" dirty="0">
                <a:solidFill>
                  <a:srgbClr val="FF0000"/>
                </a:solidFill>
              </a:rPr>
              <a:t>Přímá řeč</a:t>
            </a:r>
          </a:p>
          <a:p>
            <a:r>
              <a:rPr lang="cs-CZ" dirty="0">
                <a:solidFill>
                  <a:srgbClr val="FF0000"/>
                </a:solidFill>
              </a:rPr>
              <a:t>Nepřímá řeč</a:t>
            </a:r>
          </a:p>
          <a:p>
            <a:r>
              <a:rPr lang="cs-CZ" dirty="0">
                <a:solidFill>
                  <a:srgbClr val="FF0000"/>
                </a:solidFill>
              </a:rPr>
              <a:t>Polopřímá řeč</a:t>
            </a:r>
            <a:r>
              <a:rPr lang="cs-CZ" dirty="0"/>
              <a:t> = formální rysy nepřímé řeči (3. os.), vyjadřuje ale situační bezprostřednost řeči přímé: </a:t>
            </a:r>
          </a:p>
          <a:p>
            <a:pPr lvl="2"/>
            <a:r>
              <a:rPr lang="cs-CZ" dirty="0"/>
              <a:t>Subjektivizace vyprávění</a:t>
            </a:r>
          </a:p>
          <a:p>
            <a:pPr lvl="2"/>
            <a:r>
              <a:rPr lang="cs-CZ" dirty="0"/>
              <a:t>Myšlenky postav</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Prezentace</a:t>
            </a:r>
          </a:p>
        </p:txBody>
      </p:sp>
      <p:sp>
        <p:nvSpPr>
          <p:cNvPr id="3" name="Zástupný symbol pro obsah 2"/>
          <p:cNvSpPr>
            <a:spLocks noGrp="1"/>
          </p:cNvSpPr>
          <p:nvPr>
            <p:ph idx="1"/>
          </p:nvPr>
        </p:nvSpPr>
        <p:spPr/>
        <p:txBody>
          <a:bodyPr>
            <a:normAutofit fontScale="77500" lnSpcReduction="20000"/>
          </a:bodyPr>
          <a:lstStyle/>
          <a:p>
            <a:r>
              <a:rPr lang="cs-CZ" dirty="0"/>
              <a:t>Řeč pronesená</a:t>
            </a:r>
          </a:p>
          <a:p>
            <a:r>
              <a:rPr lang="cs-CZ" dirty="0"/>
              <a:t>Řeč myšlená = vnitřní monolog = polopřímá řeč</a:t>
            </a:r>
          </a:p>
          <a:p>
            <a:r>
              <a:rPr lang="cs-CZ" dirty="0"/>
              <a:t>Proud vědomí</a:t>
            </a:r>
          </a:p>
          <a:p>
            <a:endParaRPr lang="cs-CZ" dirty="0"/>
          </a:p>
          <a:p>
            <a:r>
              <a:rPr lang="cs-CZ" dirty="0"/>
              <a:t>Dialog </a:t>
            </a:r>
          </a:p>
          <a:p>
            <a:pPr lvl="2"/>
            <a:r>
              <a:rPr lang="cs-CZ" dirty="0"/>
              <a:t>Sokratovský</a:t>
            </a:r>
          </a:p>
          <a:p>
            <a:pPr lvl="2"/>
            <a:r>
              <a:rPr lang="cs-CZ" dirty="0"/>
              <a:t>Akční</a:t>
            </a:r>
          </a:p>
          <a:p>
            <a:pPr lvl="2"/>
            <a:r>
              <a:rPr lang="cs-CZ" dirty="0"/>
              <a:t>Psychologický</a:t>
            </a:r>
          </a:p>
          <a:p>
            <a:pPr lvl="2"/>
            <a:r>
              <a:rPr lang="cs-CZ" dirty="0"/>
              <a:t>Vnitřní = lyrický</a:t>
            </a:r>
          </a:p>
          <a:p>
            <a:r>
              <a:rPr lang="cs-CZ" dirty="0"/>
              <a:t>Monolog</a:t>
            </a:r>
          </a:p>
          <a:p>
            <a:r>
              <a:rPr lang="cs-CZ" dirty="0"/>
              <a:t>Drama: 	</a:t>
            </a:r>
          </a:p>
          <a:p>
            <a:pPr lvl="5"/>
            <a:r>
              <a:rPr lang="cs-CZ" dirty="0"/>
              <a:t>Dialog</a:t>
            </a:r>
          </a:p>
          <a:p>
            <a:pPr lvl="5"/>
            <a:r>
              <a:rPr lang="cs-CZ" dirty="0"/>
              <a:t>Monolog jako forma dialogu </a:t>
            </a:r>
          </a:p>
          <a:p>
            <a:pPr lvl="5">
              <a:buNone/>
            </a:pP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a:lstStyle/>
          <a:p>
            <a:r>
              <a:rPr lang="cs-CZ" b="1" dirty="0">
                <a:solidFill>
                  <a:srgbClr val="C00000"/>
                </a:solidFill>
              </a:rPr>
              <a:t>Literární komunikace</a:t>
            </a:r>
          </a:p>
        </p:txBody>
      </p:sp>
      <p:sp>
        <p:nvSpPr>
          <p:cNvPr id="14" name="Zástupný symbol pro text 13"/>
          <p:cNvSpPr>
            <a:spLocks noGrp="1"/>
          </p:cNvSpPr>
          <p:nvPr>
            <p:ph type="body" idx="1"/>
          </p:nvPr>
        </p:nvSpPr>
        <p:spPr/>
        <p:txBody>
          <a:bodyPr/>
          <a:lstStyle/>
          <a:p>
            <a:endParaRPr lang="cs-CZ"/>
          </a:p>
        </p:txBody>
      </p:sp>
      <p:sp>
        <p:nvSpPr>
          <p:cNvPr id="15" name="Zástupný symbol pro text 14"/>
          <p:cNvSpPr>
            <a:spLocks noGrp="1"/>
          </p:cNvSpPr>
          <p:nvPr>
            <p:ph type="body" sz="half" idx="3"/>
          </p:nvPr>
        </p:nvSpPr>
        <p:spPr>
          <a:xfrm>
            <a:off x="6929454" y="2786058"/>
            <a:ext cx="1757346" cy="2000264"/>
          </a:xfrm>
          <a:solidFill>
            <a:srgbClr val="FFC000"/>
          </a:solidFill>
        </p:spPr>
        <p:style>
          <a:lnRef idx="2">
            <a:schemeClr val="accent1"/>
          </a:lnRef>
          <a:fillRef idx="1">
            <a:schemeClr val="lt1"/>
          </a:fillRef>
          <a:effectRef idx="0">
            <a:schemeClr val="accent1"/>
          </a:effectRef>
          <a:fontRef idx="minor">
            <a:schemeClr val="dk1"/>
          </a:fontRef>
        </p:style>
        <p:txBody>
          <a:bodyPr/>
          <a:lstStyle/>
          <a:p>
            <a:r>
              <a:rPr lang="cs-CZ" dirty="0"/>
              <a:t>  </a:t>
            </a:r>
            <a:r>
              <a:rPr lang="cs-CZ" dirty="0">
                <a:solidFill>
                  <a:srgbClr val="C00000"/>
                </a:solidFill>
              </a:rPr>
              <a:t>ČTENÁŘ</a:t>
            </a:r>
          </a:p>
        </p:txBody>
      </p:sp>
      <p:sp>
        <p:nvSpPr>
          <p:cNvPr id="3" name="Zástupný symbol pro obsah 2"/>
          <p:cNvSpPr>
            <a:spLocks noGrp="1"/>
          </p:cNvSpPr>
          <p:nvPr>
            <p:ph sz="quarter" idx="2"/>
          </p:nvPr>
        </p:nvSpPr>
        <p:spPr>
          <a:xfrm>
            <a:off x="457200" y="2928934"/>
            <a:ext cx="1328718" cy="2071702"/>
          </a:xfrm>
          <a:solidFill>
            <a:srgbClr val="CCFF66"/>
          </a:solidFill>
        </p:spPr>
        <p:style>
          <a:lnRef idx="2">
            <a:schemeClr val="accent1"/>
          </a:lnRef>
          <a:fillRef idx="1">
            <a:schemeClr val="lt1"/>
          </a:fillRef>
          <a:effectRef idx="0">
            <a:schemeClr val="accent1"/>
          </a:effectRef>
          <a:fontRef idx="minor">
            <a:schemeClr val="dk1"/>
          </a:fontRef>
        </p:style>
        <p:txBody>
          <a:bodyPr/>
          <a:lstStyle/>
          <a:p>
            <a:endParaRPr lang="cs-CZ" dirty="0"/>
          </a:p>
          <a:p>
            <a:pPr>
              <a:buNone/>
            </a:pPr>
            <a:endParaRPr lang="cs-CZ" b="1" dirty="0">
              <a:solidFill>
                <a:srgbClr val="C00000"/>
              </a:solidFill>
            </a:endParaRPr>
          </a:p>
          <a:p>
            <a:pPr>
              <a:buNone/>
            </a:pPr>
            <a:r>
              <a:rPr lang="cs-CZ" b="1" dirty="0">
                <a:solidFill>
                  <a:srgbClr val="C00000"/>
                </a:solidFill>
              </a:rPr>
              <a:t>AUTOR</a:t>
            </a:r>
          </a:p>
        </p:txBody>
      </p:sp>
      <p:sp>
        <p:nvSpPr>
          <p:cNvPr id="12" name="Zástupný symbol pro obsah 11"/>
          <p:cNvSpPr>
            <a:spLocks noGrp="1"/>
          </p:cNvSpPr>
          <p:nvPr>
            <p:ph sz="quarter" idx="4"/>
          </p:nvPr>
        </p:nvSpPr>
        <p:spPr>
          <a:xfrm>
            <a:off x="3357554" y="3214686"/>
            <a:ext cx="2000263" cy="2857520"/>
          </a:xfrm>
          <a:solidFill>
            <a:schemeClr val="bg2"/>
          </a:solidFill>
        </p:spPr>
        <p:style>
          <a:lnRef idx="2">
            <a:schemeClr val="accent2"/>
          </a:lnRef>
          <a:fillRef idx="1">
            <a:schemeClr val="lt1"/>
          </a:fillRef>
          <a:effectRef idx="0">
            <a:schemeClr val="accent2"/>
          </a:effectRef>
          <a:fontRef idx="minor">
            <a:schemeClr val="dk1"/>
          </a:fontRef>
        </p:style>
        <p:txBody>
          <a:bodyPr>
            <a:normAutofit/>
          </a:bodyPr>
          <a:lstStyle/>
          <a:p>
            <a:endParaRPr lang="cs-CZ" dirty="0"/>
          </a:p>
          <a:p>
            <a:pPr>
              <a:buNone/>
            </a:pPr>
            <a:r>
              <a:rPr lang="cs-CZ" b="1" dirty="0">
                <a:solidFill>
                  <a:srgbClr val="C00000"/>
                </a:solidFill>
              </a:rPr>
              <a:t>TEXT // DÍLO</a:t>
            </a:r>
          </a:p>
          <a:p>
            <a:pPr>
              <a:buNone/>
            </a:pPr>
            <a:r>
              <a:rPr lang="cs-CZ" sz="1300" b="1" dirty="0"/>
              <a:t>------------------------------</a:t>
            </a:r>
          </a:p>
          <a:p>
            <a:pPr>
              <a:buNone/>
            </a:pPr>
            <a:r>
              <a:rPr lang="cs-CZ" sz="1300" b="1" dirty="0"/>
              <a:t>MATERIÁL = JAZYK</a:t>
            </a:r>
          </a:p>
          <a:p>
            <a:pPr>
              <a:buNone/>
            </a:pPr>
            <a:endParaRPr lang="cs-CZ" sz="1300" b="1" dirty="0"/>
          </a:p>
          <a:p>
            <a:pPr>
              <a:buNone/>
            </a:pPr>
            <a:r>
              <a:rPr lang="cs-CZ" sz="1300" b="1" dirty="0"/>
              <a:t>OBSAH + FORMA</a:t>
            </a:r>
          </a:p>
          <a:p>
            <a:pPr>
              <a:buNone/>
            </a:pPr>
            <a:r>
              <a:rPr lang="cs-CZ" dirty="0"/>
              <a:t>-----------------</a:t>
            </a:r>
          </a:p>
          <a:p>
            <a:pPr>
              <a:buNone/>
            </a:pPr>
            <a:r>
              <a:rPr lang="cs-CZ" b="1" dirty="0"/>
              <a:t>STRUKTURA</a:t>
            </a:r>
          </a:p>
        </p:txBody>
      </p:sp>
      <p:sp>
        <p:nvSpPr>
          <p:cNvPr id="7" name="Obousměrná vodorovná šipka 6"/>
          <p:cNvSpPr/>
          <p:nvPr/>
        </p:nvSpPr>
        <p:spPr>
          <a:xfrm>
            <a:off x="1928794" y="3643314"/>
            <a:ext cx="1144714"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ousměrná vodorovná šipka 7"/>
          <p:cNvSpPr/>
          <p:nvPr/>
        </p:nvSpPr>
        <p:spPr>
          <a:xfrm>
            <a:off x="5429256" y="3643314"/>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34718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Druhy řeči</a:t>
            </a:r>
          </a:p>
        </p:txBody>
      </p:sp>
      <p:sp>
        <p:nvSpPr>
          <p:cNvPr id="3" name="Zástupný symbol pro obsah 2"/>
          <p:cNvSpPr>
            <a:spLocks noGrp="1"/>
          </p:cNvSpPr>
          <p:nvPr>
            <p:ph idx="1"/>
          </p:nvPr>
        </p:nvSpPr>
        <p:spPr/>
        <p:txBody>
          <a:bodyPr/>
          <a:lstStyle/>
          <a:p>
            <a:r>
              <a:rPr lang="cs-CZ" dirty="0"/>
              <a:t>Dle osoby:</a:t>
            </a:r>
          </a:p>
          <a:p>
            <a:endParaRPr lang="cs-CZ" dirty="0"/>
          </a:p>
          <a:p>
            <a:r>
              <a:rPr lang="cs-CZ" dirty="0" err="1"/>
              <a:t>Ich</a:t>
            </a:r>
            <a:r>
              <a:rPr lang="cs-CZ" dirty="0"/>
              <a:t> forma</a:t>
            </a:r>
          </a:p>
          <a:p>
            <a:r>
              <a:rPr lang="cs-CZ" dirty="0" err="1"/>
              <a:t>Er</a:t>
            </a:r>
            <a:r>
              <a:rPr lang="cs-CZ" dirty="0"/>
              <a:t> forma</a:t>
            </a:r>
          </a:p>
          <a:p>
            <a:r>
              <a:rPr lang="cs-CZ" dirty="0" err="1"/>
              <a:t>Du</a:t>
            </a:r>
            <a:r>
              <a:rPr lang="cs-CZ" dirty="0"/>
              <a:t> forma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39784"/>
          </a:xfrm>
        </p:spPr>
        <p:txBody>
          <a:bodyPr>
            <a:normAutofit/>
          </a:bodyPr>
          <a:lstStyle/>
          <a:p>
            <a:r>
              <a:rPr lang="cs-CZ" sz="3600" dirty="0">
                <a:solidFill>
                  <a:srgbClr val="FF0000"/>
                </a:solidFill>
              </a:rPr>
              <a:t>Plán tematický</a:t>
            </a:r>
          </a:p>
        </p:txBody>
      </p:sp>
      <p:sp>
        <p:nvSpPr>
          <p:cNvPr id="3" name="Zástupný symbol pro obsah 2"/>
          <p:cNvSpPr>
            <a:spLocks noGrp="1"/>
          </p:cNvSpPr>
          <p:nvPr>
            <p:ph idx="1"/>
          </p:nvPr>
        </p:nvSpPr>
        <p:spPr>
          <a:xfrm>
            <a:off x="457200" y="1214422"/>
            <a:ext cx="8229600" cy="4911741"/>
          </a:xfrm>
        </p:spPr>
        <p:txBody>
          <a:bodyPr/>
          <a:lstStyle/>
          <a:p>
            <a:r>
              <a:rPr lang="cs-CZ" dirty="0"/>
              <a:t>Téma, motiv, námět</a:t>
            </a:r>
          </a:p>
          <a:p>
            <a:r>
              <a:rPr lang="cs-CZ" dirty="0">
                <a:solidFill>
                  <a:srgbClr val="FF0000"/>
                </a:solidFill>
              </a:rPr>
              <a:t>Námět</a:t>
            </a:r>
            <a:r>
              <a:rPr lang="cs-CZ" dirty="0"/>
              <a:t> = téma v užším slova smyslu</a:t>
            </a:r>
          </a:p>
          <a:p>
            <a:r>
              <a:rPr lang="cs-CZ" dirty="0">
                <a:solidFill>
                  <a:srgbClr val="FF0000"/>
                </a:solidFill>
              </a:rPr>
              <a:t>Motivy</a:t>
            </a:r>
            <a:r>
              <a:rPr lang="cs-CZ" dirty="0"/>
              <a:t> = nejmenší prvky tematické výstavby díla</a:t>
            </a:r>
          </a:p>
          <a:p>
            <a:r>
              <a:rPr lang="cs-CZ" dirty="0">
                <a:solidFill>
                  <a:srgbClr val="FF0000"/>
                </a:solidFill>
              </a:rPr>
              <a:t>Motivická řada </a:t>
            </a:r>
            <a:r>
              <a:rPr lang="cs-CZ" dirty="0"/>
              <a:t>= soubor motivů</a:t>
            </a:r>
          </a:p>
          <a:p>
            <a:r>
              <a:rPr lang="cs-CZ" dirty="0">
                <a:solidFill>
                  <a:srgbClr val="FF0000"/>
                </a:solidFill>
              </a:rPr>
              <a:t>Téma</a:t>
            </a:r>
            <a:r>
              <a:rPr lang="cs-CZ" dirty="0"/>
              <a:t> = (</a:t>
            </a:r>
            <a:r>
              <a:rPr lang="cs-CZ" dirty="0">
                <a:solidFill>
                  <a:srgbClr val="0070C0"/>
                </a:solidFill>
              </a:rPr>
              <a:t>to, o čem dílo vypovídá; obsah díla</a:t>
            </a:r>
            <a:r>
              <a:rPr lang="cs-CZ" dirty="0"/>
              <a:t>; vzniká sloučením jednotlivých motivů do jednotného významového celku)</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8346"/>
          </a:xfrm>
        </p:spPr>
        <p:txBody>
          <a:bodyPr/>
          <a:lstStyle/>
          <a:p>
            <a:r>
              <a:rPr lang="cs-CZ" dirty="0">
                <a:solidFill>
                  <a:srgbClr val="FF0000"/>
                </a:solidFill>
              </a:rPr>
              <a:t>Tematická výstavba</a:t>
            </a:r>
          </a:p>
        </p:txBody>
      </p:sp>
      <p:sp>
        <p:nvSpPr>
          <p:cNvPr id="3" name="Zástupný symbol pro obsah 2"/>
          <p:cNvSpPr>
            <a:spLocks noGrp="1"/>
          </p:cNvSpPr>
          <p:nvPr>
            <p:ph idx="1"/>
          </p:nvPr>
        </p:nvSpPr>
        <p:spPr>
          <a:xfrm>
            <a:off x="457200" y="1214422"/>
            <a:ext cx="5400684" cy="4500594"/>
          </a:xfrm>
        </p:spPr>
        <p:style>
          <a:lnRef idx="2">
            <a:schemeClr val="accent6"/>
          </a:lnRef>
          <a:fillRef idx="1">
            <a:schemeClr val="lt1"/>
          </a:fillRef>
          <a:effectRef idx="0">
            <a:schemeClr val="accent6"/>
          </a:effectRef>
          <a:fontRef idx="minor">
            <a:schemeClr val="dk1"/>
          </a:fontRef>
        </p:style>
        <p:txBody>
          <a:bodyPr>
            <a:normAutofit/>
          </a:bodyPr>
          <a:lstStyle/>
          <a:p>
            <a:r>
              <a:rPr lang="cs-CZ" sz="2400" dirty="0">
                <a:solidFill>
                  <a:srgbClr val="0070C0"/>
                </a:solidFill>
              </a:rPr>
              <a:t>Postavy</a:t>
            </a:r>
            <a:r>
              <a:rPr lang="cs-CZ" sz="2400" dirty="0"/>
              <a:t> (přímá, nepřímá charakteristika; typy postav)</a:t>
            </a:r>
          </a:p>
          <a:p>
            <a:r>
              <a:rPr lang="cs-CZ" sz="2400" dirty="0">
                <a:solidFill>
                  <a:srgbClr val="0070C0"/>
                </a:solidFill>
              </a:rPr>
              <a:t>Prostředí</a:t>
            </a:r>
            <a:r>
              <a:rPr lang="cs-CZ" sz="2400" dirty="0"/>
              <a:t> (čas a prostor; zachycen je vnější svět, tj. příroda, společenské vztahy a ideje</a:t>
            </a:r>
          </a:p>
          <a:p>
            <a:r>
              <a:rPr lang="cs-CZ" sz="2400" dirty="0">
                <a:solidFill>
                  <a:srgbClr val="0070C0"/>
                </a:solidFill>
              </a:rPr>
              <a:t>Děj</a:t>
            </a:r>
            <a:r>
              <a:rPr lang="cs-CZ" sz="2400" dirty="0"/>
              <a:t> (soubor událostí odehrávajících se v daném čase a prostoru)</a:t>
            </a:r>
          </a:p>
          <a:p>
            <a:pPr>
              <a:buNone/>
            </a:pPr>
            <a:endParaRPr lang="cs-CZ" sz="2400" dirty="0"/>
          </a:p>
          <a:p>
            <a:pPr>
              <a:buNone/>
            </a:pPr>
            <a:r>
              <a:rPr lang="cs-CZ" sz="2400" dirty="0">
                <a:solidFill>
                  <a:srgbClr val="FF0000"/>
                </a:solidFill>
              </a:rPr>
              <a:t>Společně tvoří souvislý celek díla (kontext)</a:t>
            </a:r>
          </a:p>
          <a:p>
            <a:endParaRPr lang="cs-CZ" dirty="0"/>
          </a:p>
          <a:p>
            <a:endParaRPr lang="cs-CZ" dirty="0"/>
          </a:p>
        </p:txBody>
      </p:sp>
      <p:sp>
        <p:nvSpPr>
          <p:cNvPr id="4" name="Obdélník 3"/>
          <p:cNvSpPr/>
          <p:nvPr/>
        </p:nvSpPr>
        <p:spPr>
          <a:xfrm>
            <a:off x="6215074" y="1142984"/>
            <a:ext cx="2357454" cy="207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Hlavní téma</a:t>
            </a:r>
          </a:p>
          <a:p>
            <a:pPr algn="ctr"/>
            <a:r>
              <a:rPr lang="cs-CZ" dirty="0"/>
              <a:t>Vedlejší téma</a:t>
            </a:r>
          </a:p>
          <a:p>
            <a:pPr algn="ctr"/>
            <a:endParaRPr lang="cs-CZ" dirty="0"/>
          </a:p>
          <a:p>
            <a:pPr algn="ctr"/>
            <a:r>
              <a:rPr lang="cs-CZ" dirty="0"/>
              <a:t>Hlavní děj</a:t>
            </a:r>
          </a:p>
          <a:p>
            <a:pPr algn="ctr"/>
            <a:r>
              <a:rPr lang="cs-CZ" dirty="0"/>
              <a:t>Vedlejší děj (epizody)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b="1" dirty="0"/>
          </a:p>
        </p:txBody>
      </p:sp>
    </p:spTree>
    <p:extLst>
      <p:ext uri="{BB962C8B-B14F-4D97-AF65-F5344CB8AC3E}">
        <p14:creationId xmlns:p14="http://schemas.microsoft.com/office/powerpoint/2010/main" val="405992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Subjekt</a:t>
            </a:r>
          </a:p>
        </p:txBody>
      </p:sp>
      <p:sp>
        <p:nvSpPr>
          <p:cNvPr id="3" name="Zástupný symbol pro obsah 2"/>
          <p:cNvSpPr>
            <a:spLocks noGrp="1"/>
          </p:cNvSpPr>
          <p:nvPr>
            <p:ph idx="1"/>
          </p:nvPr>
        </p:nvSpPr>
        <p:spPr/>
        <p:txBody>
          <a:bodyPr/>
          <a:lstStyle/>
          <a:p>
            <a:r>
              <a:rPr lang="cs-CZ" dirty="0"/>
              <a:t>Autor, čtenář</a:t>
            </a:r>
          </a:p>
          <a:p>
            <a:r>
              <a:rPr lang="cs-CZ" dirty="0"/>
              <a:t>Vypravěč</a:t>
            </a:r>
          </a:p>
          <a:p>
            <a:r>
              <a:rPr lang="cs-CZ" dirty="0"/>
              <a:t>Já</a:t>
            </a:r>
          </a:p>
          <a:p>
            <a:endParaRPr lang="cs-CZ" dirty="0"/>
          </a:p>
          <a:p>
            <a:r>
              <a:rPr lang="cs-CZ" dirty="0"/>
              <a:t>Lyrický subjekt; promlouvající „já“</a:t>
            </a:r>
          </a:p>
        </p:txBody>
      </p:sp>
    </p:spTree>
    <p:extLst>
      <p:ext uri="{BB962C8B-B14F-4D97-AF65-F5344CB8AC3E}">
        <p14:creationId xmlns:p14="http://schemas.microsoft.com/office/powerpoint/2010/main" val="973347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Vypravěč</a:t>
            </a:r>
          </a:p>
        </p:txBody>
      </p:sp>
      <p:sp>
        <p:nvSpPr>
          <p:cNvPr id="3" name="Zástupný symbol pro obsah 2"/>
          <p:cNvSpPr>
            <a:spLocks noGrp="1"/>
          </p:cNvSpPr>
          <p:nvPr>
            <p:ph idx="1"/>
          </p:nvPr>
        </p:nvSpPr>
        <p:spPr>
          <a:xfrm>
            <a:off x="457200" y="1124744"/>
            <a:ext cx="8229600" cy="5328592"/>
          </a:xfrm>
        </p:spPr>
        <p:txBody>
          <a:bodyPr>
            <a:normAutofit/>
          </a:bodyPr>
          <a:lstStyle/>
          <a:p>
            <a:r>
              <a:rPr lang="cs-CZ" sz="2800" dirty="0"/>
              <a:t>Klasické dělení prózy: PP + PV= T</a:t>
            </a:r>
          </a:p>
          <a:p>
            <a:endParaRPr lang="cs-CZ" sz="2800" dirty="0"/>
          </a:p>
          <a:p>
            <a:pPr marL="0" indent="0">
              <a:buNone/>
            </a:pPr>
            <a:r>
              <a:rPr lang="cs-CZ" sz="2800" b="1" dirty="0">
                <a:solidFill>
                  <a:srgbClr val="0070C0"/>
                </a:solidFill>
              </a:rPr>
              <a:t>Typy vypravěčů:</a:t>
            </a:r>
          </a:p>
          <a:p>
            <a:r>
              <a:rPr lang="cs-CZ" sz="2400" b="1" dirty="0"/>
              <a:t>Nadosobní vypravěč </a:t>
            </a:r>
            <a:r>
              <a:rPr lang="cs-CZ" sz="2400" dirty="0"/>
              <a:t>(</a:t>
            </a:r>
            <a:r>
              <a:rPr lang="cs-CZ" sz="2400" dirty="0" err="1"/>
              <a:t>heterodiegetický</a:t>
            </a:r>
            <a:r>
              <a:rPr lang="cs-CZ" sz="2400" dirty="0"/>
              <a:t>), </a:t>
            </a:r>
            <a:r>
              <a:rPr lang="cs-CZ" sz="2400" dirty="0" err="1"/>
              <a:t>věvědoucí</a:t>
            </a:r>
            <a:endParaRPr lang="cs-CZ" sz="2400" dirty="0"/>
          </a:p>
          <a:p>
            <a:r>
              <a:rPr lang="cs-CZ" sz="2400" b="1" dirty="0"/>
              <a:t>Osobní (personální</a:t>
            </a:r>
            <a:r>
              <a:rPr lang="cs-CZ" sz="2400" dirty="0"/>
              <a:t>), přímý (splynutí s postavou z jiného fikčního světa).</a:t>
            </a:r>
          </a:p>
          <a:p>
            <a:r>
              <a:rPr lang="cs-CZ" sz="2400" b="1" dirty="0"/>
              <a:t>Neosobní vypravěč </a:t>
            </a:r>
            <a:r>
              <a:rPr lang="cs-CZ" sz="2400" dirty="0"/>
              <a:t>(oko kamery)</a:t>
            </a:r>
          </a:p>
          <a:p>
            <a:r>
              <a:rPr lang="cs-CZ" sz="2400" b="1" dirty="0"/>
              <a:t>Nespolehlivý vypravěč </a:t>
            </a:r>
            <a:r>
              <a:rPr lang="cs-CZ" sz="2400" dirty="0"/>
              <a:t>(znejistění)</a:t>
            </a:r>
          </a:p>
          <a:p>
            <a:r>
              <a:rPr lang="cs-CZ" sz="2400" b="1" dirty="0"/>
              <a:t>Autorský vypravěč </a:t>
            </a:r>
            <a:r>
              <a:rPr lang="cs-CZ" sz="2400" dirty="0"/>
              <a:t>(</a:t>
            </a:r>
            <a:r>
              <a:rPr lang="cs-CZ" sz="2400" dirty="0" err="1"/>
              <a:t>ich</a:t>
            </a:r>
            <a:r>
              <a:rPr lang="cs-CZ" sz="2400" dirty="0"/>
              <a:t> forma, </a:t>
            </a:r>
            <a:r>
              <a:rPr lang="cs-CZ" sz="2400" dirty="0" err="1"/>
              <a:t>auktoriální</a:t>
            </a:r>
            <a:r>
              <a:rPr lang="cs-CZ" sz="2400" dirty="0"/>
              <a:t>, komentující </a:t>
            </a:r>
            <a:r>
              <a:rPr lang="cs-CZ" sz="2400" dirty="0" err="1"/>
              <a:t>vypr</a:t>
            </a:r>
            <a:r>
              <a:rPr lang="cs-CZ" sz="2400" dirty="0"/>
              <a:t>.; komentující svůj postoj k příběhu).</a:t>
            </a:r>
          </a:p>
        </p:txBody>
      </p:sp>
    </p:spTree>
    <p:extLst>
      <p:ext uri="{BB962C8B-B14F-4D97-AF65-F5344CB8AC3E}">
        <p14:creationId xmlns:p14="http://schemas.microsoft.com/office/powerpoint/2010/main" val="3490627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8346"/>
          </a:xfrm>
        </p:spPr>
        <p:txBody>
          <a:bodyPr/>
          <a:lstStyle/>
          <a:p>
            <a:r>
              <a:rPr lang="cs-CZ" dirty="0">
                <a:solidFill>
                  <a:srgbClr val="FF0000"/>
                </a:solidFill>
              </a:rPr>
              <a:t>Plán kompoziční</a:t>
            </a:r>
          </a:p>
        </p:txBody>
      </p:sp>
      <p:sp>
        <p:nvSpPr>
          <p:cNvPr id="3" name="Zástupný symbol pro obsah 2"/>
          <p:cNvSpPr>
            <a:spLocks noGrp="1"/>
          </p:cNvSpPr>
          <p:nvPr>
            <p:ph idx="1"/>
          </p:nvPr>
        </p:nvSpPr>
        <p:spPr>
          <a:xfrm>
            <a:off x="457200" y="1285860"/>
            <a:ext cx="8229600" cy="4840303"/>
          </a:xfrm>
        </p:spPr>
        <p:txBody>
          <a:bodyPr>
            <a:normAutofit fontScale="70000" lnSpcReduction="20000"/>
          </a:bodyPr>
          <a:lstStyle/>
          <a:p>
            <a:r>
              <a:rPr lang="cs-CZ" dirty="0"/>
              <a:t>Uspořádání motivů a událostí (1. časové a 2. bez časového uspořádání)</a:t>
            </a:r>
          </a:p>
          <a:p>
            <a:pPr marL="514350" indent="-514350">
              <a:buAutoNum type="arabicPeriod"/>
            </a:pPr>
            <a:endParaRPr lang="cs-CZ" dirty="0"/>
          </a:p>
          <a:p>
            <a:pPr marL="514350" indent="-514350">
              <a:buAutoNum type="arabicPeriod"/>
            </a:pPr>
            <a:r>
              <a:rPr lang="cs-CZ" dirty="0">
                <a:solidFill>
                  <a:srgbClr val="FF0000"/>
                </a:solidFill>
              </a:rPr>
              <a:t>Soubor událostí, které jsou ve vzájemné časové a příčinné vazbě = </a:t>
            </a:r>
            <a:r>
              <a:rPr lang="cs-CZ" dirty="0">
                <a:solidFill>
                  <a:srgbClr val="0070C0"/>
                </a:solidFill>
              </a:rPr>
              <a:t>příběh</a:t>
            </a:r>
          </a:p>
          <a:p>
            <a:pPr marL="514350" indent="-514350">
              <a:buNone/>
            </a:pPr>
            <a:r>
              <a:rPr lang="cs-CZ" dirty="0"/>
              <a:t>	</a:t>
            </a:r>
            <a:r>
              <a:rPr lang="cs-CZ" dirty="0">
                <a:solidFill>
                  <a:srgbClr val="0070C0"/>
                </a:solidFill>
              </a:rPr>
              <a:t>vyprávění</a:t>
            </a:r>
            <a:r>
              <a:rPr lang="cs-CZ" dirty="0">
                <a:solidFill>
                  <a:srgbClr val="FF0000"/>
                </a:solidFill>
              </a:rPr>
              <a:t> = prezentace příběhu</a:t>
            </a:r>
          </a:p>
          <a:p>
            <a:pPr marL="514350" indent="-514350">
              <a:buNone/>
            </a:pPr>
            <a:endParaRPr lang="cs-CZ" dirty="0">
              <a:solidFill>
                <a:srgbClr val="FF0000"/>
              </a:solidFill>
            </a:endParaRPr>
          </a:p>
          <a:p>
            <a:pPr marL="514350" indent="-514350">
              <a:buNone/>
            </a:pPr>
            <a:r>
              <a:rPr lang="cs-CZ" dirty="0"/>
              <a:t>	</a:t>
            </a:r>
            <a:r>
              <a:rPr lang="cs-CZ" dirty="0">
                <a:solidFill>
                  <a:srgbClr val="0070C0"/>
                </a:solidFill>
              </a:rPr>
              <a:t>fabule x syžet</a:t>
            </a:r>
          </a:p>
          <a:p>
            <a:pPr marL="514350" indent="-514350">
              <a:buNone/>
            </a:pPr>
            <a:r>
              <a:rPr lang="cs-CZ" dirty="0"/>
              <a:t>	</a:t>
            </a:r>
            <a:r>
              <a:rPr lang="cs-CZ" dirty="0">
                <a:solidFill>
                  <a:srgbClr val="0070C0"/>
                </a:solidFill>
              </a:rPr>
              <a:t>fabule</a:t>
            </a:r>
            <a:r>
              <a:rPr lang="cs-CZ" dirty="0"/>
              <a:t> = souhrn událostí a jejich vzájemných vnitřních souvislostí</a:t>
            </a:r>
          </a:p>
          <a:p>
            <a:pPr marL="514350" indent="-514350">
              <a:buNone/>
            </a:pPr>
            <a:r>
              <a:rPr lang="cs-CZ" dirty="0"/>
              <a:t>	</a:t>
            </a:r>
            <a:r>
              <a:rPr lang="cs-CZ" dirty="0">
                <a:solidFill>
                  <a:srgbClr val="0070C0"/>
                </a:solidFill>
              </a:rPr>
              <a:t>syžet</a:t>
            </a:r>
            <a:r>
              <a:rPr lang="cs-CZ" dirty="0"/>
              <a:t> = umělecká konstrukce, uspořádání událostí </a:t>
            </a:r>
          </a:p>
          <a:p>
            <a:pPr marL="514350" indent="-514350">
              <a:buNone/>
            </a:pPr>
            <a:r>
              <a:rPr lang="cs-CZ" dirty="0"/>
              <a:t>	 </a:t>
            </a:r>
          </a:p>
          <a:p>
            <a:pPr>
              <a:buNone/>
            </a:pPr>
            <a:r>
              <a:rPr lang="cs-CZ" dirty="0">
                <a:solidFill>
                  <a:srgbClr val="FF0000"/>
                </a:solidFill>
              </a:rPr>
              <a:t>2. Bez časového uspořádání </a:t>
            </a:r>
          </a:p>
          <a:p>
            <a:pPr>
              <a:buNone/>
            </a:pPr>
            <a:r>
              <a:rPr lang="cs-CZ" dirty="0"/>
              <a:t>	Kontrast, konfrontace, gradace, paralelnost</a:t>
            </a:r>
          </a:p>
          <a:p>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Kompozice literárního díla</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sz="2400" b="1" dirty="0"/>
              <a:t>Kompozice</a:t>
            </a:r>
            <a:r>
              <a:rPr lang="cs-CZ" sz="2400" dirty="0"/>
              <a:t> (z lat. </a:t>
            </a:r>
            <a:r>
              <a:rPr lang="cs-CZ" sz="2400" i="1" dirty="0" err="1"/>
              <a:t>Componere</a:t>
            </a:r>
            <a:r>
              <a:rPr lang="cs-CZ" sz="2400" i="1" dirty="0"/>
              <a:t> = </a:t>
            </a:r>
            <a:r>
              <a:rPr lang="cs-CZ" sz="2400" dirty="0"/>
              <a:t>skládat) == v lit. = členění a spojování textu</a:t>
            </a:r>
          </a:p>
          <a:p>
            <a:r>
              <a:rPr lang="cs-CZ" sz="2400" i="1" dirty="0"/>
              <a:t>Kompozice vnější</a:t>
            </a:r>
          </a:p>
          <a:p>
            <a:r>
              <a:rPr lang="cs-CZ" sz="2400" i="1" dirty="0"/>
              <a:t>Kompozice vnitřní </a:t>
            </a:r>
            <a:r>
              <a:rPr lang="cs-CZ" sz="2400" dirty="0"/>
              <a:t>(</a:t>
            </a:r>
            <a:r>
              <a:rPr lang="cs-CZ" sz="2400" dirty="0" err="1"/>
              <a:t>mikrokompozice</a:t>
            </a:r>
            <a:r>
              <a:rPr lang="cs-CZ" sz="2400" dirty="0"/>
              <a:t> x </a:t>
            </a:r>
            <a:r>
              <a:rPr lang="cs-CZ" sz="2400" dirty="0" err="1"/>
              <a:t>makrokompozice</a:t>
            </a:r>
            <a:r>
              <a:rPr lang="cs-CZ" sz="2400" dirty="0"/>
              <a:t>/architektonika/výstavba díla)</a:t>
            </a:r>
          </a:p>
          <a:p>
            <a:endParaRPr lang="cs-CZ" sz="2400" dirty="0"/>
          </a:p>
          <a:p>
            <a:pPr marL="0" indent="0">
              <a:buNone/>
            </a:pPr>
            <a:r>
              <a:rPr lang="cs-CZ" sz="2400" b="1" i="1" dirty="0"/>
              <a:t>Kompoziční prostředky: </a:t>
            </a:r>
          </a:p>
          <a:p>
            <a:r>
              <a:rPr lang="cs-CZ" sz="2400" i="1" dirty="0"/>
              <a:t>Symetrie x asymetrie</a:t>
            </a:r>
          </a:p>
          <a:p>
            <a:r>
              <a:rPr lang="cs-CZ" sz="2400" i="1" dirty="0"/>
              <a:t>Opakování (slogan, refrén; situace)</a:t>
            </a:r>
          </a:p>
          <a:p>
            <a:r>
              <a:rPr lang="cs-CZ" sz="2400" i="1" dirty="0"/>
              <a:t>Variace (</a:t>
            </a:r>
            <a:r>
              <a:rPr lang="cs-CZ" sz="2400" dirty="0"/>
              <a:t>odlišné ztvárnění stejného motivu v jednom díle)</a:t>
            </a:r>
          </a:p>
          <a:p>
            <a:r>
              <a:rPr lang="cs-CZ" sz="2400" i="1" dirty="0"/>
              <a:t>Paralela </a:t>
            </a:r>
            <a:r>
              <a:rPr lang="cs-CZ" sz="2400" dirty="0"/>
              <a:t>(souběžnost; např. analogie mezi člověkem a přírodou)</a:t>
            </a:r>
          </a:p>
          <a:p>
            <a:r>
              <a:rPr lang="cs-CZ" sz="2400" i="1" dirty="0"/>
              <a:t>Kontrast </a:t>
            </a:r>
            <a:r>
              <a:rPr lang="cs-CZ" sz="2400" dirty="0"/>
              <a:t>(teze x antiteze; konfrontace; srov. kontrapunkt); kontrast směřuje k jednomu bodu,  k jednomu zlomu.</a:t>
            </a:r>
          </a:p>
          <a:p>
            <a:r>
              <a:rPr lang="cs-CZ" sz="2400" i="1" dirty="0"/>
              <a:t>Gradace </a:t>
            </a:r>
            <a:r>
              <a:rPr lang="cs-CZ" sz="2400" dirty="0"/>
              <a:t>(stupňování)</a:t>
            </a:r>
          </a:p>
          <a:p>
            <a:r>
              <a:rPr lang="cs-CZ" sz="2400" i="1" dirty="0"/>
              <a:t>Pásmo </a:t>
            </a:r>
            <a:r>
              <a:rPr lang="cs-CZ" sz="2400" dirty="0"/>
              <a:t>(asociativní prolínání časů a míst)</a:t>
            </a:r>
            <a:endParaRPr lang="cs-CZ" sz="2400" i="1" dirty="0"/>
          </a:p>
          <a:p>
            <a:endParaRPr lang="cs-CZ" sz="2400" i="1" dirty="0"/>
          </a:p>
          <a:p>
            <a:endParaRPr lang="cs-CZ" i="1" dirty="0"/>
          </a:p>
        </p:txBody>
      </p:sp>
    </p:spTree>
    <p:extLst>
      <p:ext uri="{BB962C8B-B14F-4D97-AF65-F5344CB8AC3E}">
        <p14:creationId xmlns:p14="http://schemas.microsoft.com/office/powerpoint/2010/main" val="26745551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Kompozice literárního díla</a:t>
            </a:r>
            <a:endParaRPr lang="cs-CZ" dirty="0"/>
          </a:p>
        </p:txBody>
      </p:sp>
      <p:sp>
        <p:nvSpPr>
          <p:cNvPr id="3" name="Zástupný symbol pro obsah 2"/>
          <p:cNvSpPr>
            <a:spLocks noGrp="1"/>
          </p:cNvSpPr>
          <p:nvPr>
            <p:ph idx="1"/>
          </p:nvPr>
        </p:nvSpPr>
        <p:spPr/>
        <p:txBody>
          <a:bodyPr>
            <a:normAutofit fontScale="70000" lnSpcReduction="20000"/>
          </a:bodyPr>
          <a:lstStyle/>
          <a:p>
            <a:r>
              <a:rPr lang="cs-CZ" b="1" dirty="0">
                <a:solidFill>
                  <a:srgbClr val="0070C0"/>
                </a:solidFill>
              </a:rPr>
              <a:t>Kompozice typu tříště </a:t>
            </a:r>
            <a:r>
              <a:rPr lang="cs-CZ" dirty="0"/>
              <a:t>(opticky rozbitý text; záměrně neuspořádaný; zdůrazňující zlomkovitost, nejasnost)</a:t>
            </a:r>
          </a:p>
          <a:p>
            <a:r>
              <a:rPr lang="cs-CZ" b="1" dirty="0">
                <a:solidFill>
                  <a:srgbClr val="0070C0"/>
                </a:solidFill>
              </a:rPr>
              <a:t>Kompozice typu proudu </a:t>
            </a:r>
            <a:r>
              <a:rPr lang="cs-CZ" dirty="0"/>
              <a:t>(navenek minimálně členěný text, rušící interpunkci, proud představ a myšlenek)</a:t>
            </a:r>
          </a:p>
          <a:p>
            <a:endParaRPr lang="cs-CZ" dirty="0"/>
          </a:p>
          <a:p>
            <a:r>
              <a:rPr lang="cs-CZ" b="1" dirty="0"/>
              <a:t>Číselná kompozice díla</a:t>
            </a:r>
          </a:p>
          <a:p>
            <a:endParaRPr lang="cs-CZ" b="1" dirty="0"/>
          </a:p>
          <a:p>
            <a:r>
              <a:rPr lang="cs-CZ" b="1" dirty="0">
                <a:solidFill>
                  <a:srgbClr val="0070C0"/>
                </a:solidFill>
              </a:rPr>
              <a:t>Poezie se dělí na:</a:t>
            </a:r>
          </a:p>
          <a:p>
            <a:r>
              <a:rPr lang="cs-CZ" b="1" dirty="0"/>
              <a:t>Strofy a zpěvy</a:t>
            </a:r>
          </a:p>
          <a:p>
            <a:r>
              <a:rPr lang="cs-CZ" b="1" dirty="0"/>
              <a:t>Básně mohou tvořit cykly</a:t>
            </a:r>
          </a:p>
          <a:p>
            <a:endParaRPr lang="cs-CZ" b="1" dirty="0">
              <a:solidFill>
                <a:srgbClr val="0070C0"/>
              </a:solidFill>
            </a:endParaRPr>
          </a:p>
          <a:p>
            <a:r>
              <a:rPr lang="cs-CZ" b="1" dirty="0">
                <a:solidFill>
                  <a:srgbClr val="0070C0"/>
                </a:solidFill>
              </a:rPr>
              <a:t>Próza se dělí na: </a:t>
            </a:r>
          </a:p>
          <a:p>
            <a:r>
              <a:rPr lang="cs-CZ" b="1" dirty="0"/>
              <a:t>Kapitoly, oddíly, scény, jednání</a:t>
            </a:r>
          </a:p>
          <a:p>
            <a:endParaRPr lang="cs-CZ" b="1" dirty="0"/>
          </a:p>
        </p:txBody>
      </p:sp>
    </p:spTree>
    <p:extLst>
      <p:ext uri="{BB962C8B-B14F-4D97-AF65-F5344CB8AC3E}">
        <p14:creationId xmlns:p14="http://schemas.microsoft.com/office/powerpoint/2010/main" val="23588522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Kompozice literárního díla</a:t>
            </a:r>
          </a:p>
        </p:txBody>
      </p:sp>
      <p:sp>
        <p:nvSpPr>
          <p:cNvPr id="3" name="Zástupný symbol pro obsah 2"/>
          <p:cNvSpPr>
            <a:spLocks noGrp="1"/>
          </p:cNvSpPr>
          <p:nvPr>
            <p:ph idx="1"/>
          </p:nvPr>
        </p:nvSpPr>
        <p:spPr/>
        <p:txBody>
          <a:bodyPr>
            <a:normAutofit fontScale="70000" lnSpcReduction="20000"/>
          </a:bodyPr>
          <a:lstStyle/>
          <a:p>
            <a:r>
              <a:rPr lang="cs-CZ" dirty="0"/>
              <a:t>Chronologický postup (kompozice kroniky)</a:t>
            </a:r>
          </a:p>
          <a:p>
            <a:r>
              <a:rPr lang="cs-CZ" dirty="0"/>
              <a:t>Retrospektivní kompozice</a:t>
            </a:r>
          </a:p>
          <a:p>
            <a:r>
              <a:rPr lang="cs-CZ" dirty="0"/>
              <a:t>Rámcová kompozice</a:t>
            </a:r>
          </a:p>
          <a:p>
            <a:r>
              <a:rPr lang="cs-CZ" dirty="0"/>
              <a:t>Paralelní kompozice</a:t>
            </a:r>
          </a:p>
          <a:p>
            <a:r>
              <a:rPr lang="cs-CZ" dirty="0"/>
              <a:t>Řetězová kompozice</a:t>
            </a:r>
          </a:p>
          <a:p>
            <a:endParaRPr lang="cs-CZ" dirty="0"/>
          </a:p>
          <a:p>
            <a:pPr>
              <a:buNone/>
            </a:pPr>
            <a:r>
              <a:rPr lang="cs-CZ" dirty="0">
                <a:solidFill>
                  <a:srgbClr val="FF0000"/>
                </a:solidFill>
              </a:rPr>
              <a:t> Stavba díla (Aristoteles)</a:t>
            </a:r>
          </a:p>
          <a:p>
            <a:pPr>
              <a:buNone/>
            </a:pPr>
            <a:endParaRPr lang="cs-CZ" dirty="0">
              <a:solidFill>
                <a:srgbClr val="FF0000"/>
              </a:solidFill>
            </a:endParaRPr>
          </a:p>
          <a:p>
            <a:r>
              <a:rPr lang="cs-CZ" dirty="0"/>
              <a:t>Expozice</a:t>
            </a:r>
          </a:p>
          <a:p>
            <a:r>
              <a:rPr lang="cs-CZ" dirty="0"/>
              <a:t>Kolize (zápletka)</a:t>
            </a:r>
          </a:p>
          <a:p>
            <a:r>
              <a:rPr lang="cs-CZ" dirty="0"/>
              <a:t>Krize</a:t>
            </a:r>
          </a:p>
          <a:p>
            <a:r>
              <a:rPr lang="cs-CZ" dirty="0"/>
              <a:t>Peripetie (zvrat)</a:t>
            </a:r>
          </a:p>
          <a:p>
            <a:r>
              <a:rPr lang="cs-CZ" dirty="0"/>
              <a:t>Katastrofa</a:t>
            </a:r>
          </a:p>
          <a:p>
            <a:endParaRPr lang="cs-CZ" dirty="0"/>
          </a:p>
          <a:p>
            <a:endParaRPr lang="cs-CZ" dirty="0"/>
          </a:p>
        </p:txBody>
      </p:sp>
      <p:sp>
        <p:nvSpPr>
          <p:cNvPr id="5" name="Obdélník 4"/>
          <p:cNvSpPr/>
          <p:nvPr/>
        </p:nvSpPr>
        <p:spPr>
          <a:xfrm>
            <a:off x="4643438" y="2786058"/>
            <a:ext cx="3714776" cy="3071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Katarze </a:t>
            </a:r>
            <a:r>
              <a:rPr lang="cs-CZ" sz="2000" dirty="0"/>
              <a:t>(z </a:t>
            </a:r>
            <a:r>
              <a:rPr lang="cs-CZ" sz="2000" dirty="0" err="1"/>
              <a:t>řec</a:t>
            </a:r>
            <a:r>
              <a:rPr lang="cs-CZ" sz="2000" dirty="0"/>
              <a:t>. </a:t>
            </a:r>
            <a:r>
              <a:rPr lang="cs-CZ" sz="2000" dirty="0" err="1"/>
              <a:t>katharsis</a:t>
            </a:r>
            <a:r>
              <a:rPr lang="cs-CZ" sz="2000" dirty="0"/>
              <a:t>;</a:t>
            </a:r>
          </a:p>
          <a:p>
            <a:pPr algn="ctr"/>
            <a:r>
              <a:rPr lang="cs-CZ" sz="2000" dirty="0"/>
              <a:t>Vnitřní očista člověka, která následuje po dramatickém zážitku.</a:t>
            </a:r>
          </a:p>
          <a:p>
            <a:pPr algn="ctr"/>
            <a:endParaRPr lang="cs-CZ" sz="2000" dirty="0"/>
          </a:p>
          <a:p>
            <a:pPr algn="ctr"/>
            <a:r>
              <a:rPr lang="cs-CZ" sz="2000" dirty="0"/>
              <a:t>Užíváno v souvislosti s účinkem literárních a dramatických děl, ale také v psychoterapii.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938962"/>
          </a:xfrm>
        </p:spPr>
        <p:txBody>
          <a:bodyPr/>
          <a:lstStyle/>
          <a:p>
            <a:r>
              <a:rPr lang="cs-CZ" b="1" dirty="0">
                <a:solidFill>
                  <a:srgbClr val="C00000"/>
                </a:solidFill>
              </a:rPr>
              <a:t>Co je literatura?</a:t>
            </a:r>
          </a:p>
        </p:txBody>
      </p:sp>
      <p:sp>
        <p:nvSpPr>
          <p:cNvPr id="3" name="Zástupný symbol pro obsah 2"/>
          <p:cNvSpPr>
            <a:spLocks noGrp="1"/>
          </p:cNvSpPr>
          <p:nvPr>
            <p:ph sz="half" idx="1"/>
          </p:nvPr>
        </p:nvSpPr>
        <p:spPr/>
        <p:txBody>
          <a:bodyPr>
            <a:normAutofit fontScale="77500" lnSpcReduction="20000"/>
          </a:bodyPr>
          <a:lstStyle/>
          <a:p>
            <a:r>
              <a:rPr lang="cs-CZ" dirty="0"/>
              <a:t>Množství názorů a přístupů</a:t>
            </a:r>
          </a:p>
          <a:p>
            <a:r>
              <a:rPr lang="cs-CZ" dirty="0"/>
              <a:t>Množství metod a způsobů studia</a:t>
            </a:r>
          </a:p>
          <a:p>
            <a:endParaRPr lang="cs-CZ" b="1" dirty="0"/>
          </a:p>
          <a:p>
            <a:pPr>
              <a:buNone/>
            </a:pPr>
            <a:r>
              <a:rPr lang="cs-CZ" b="1" dirty="0">
                <a:solidFill>
                  <a:srgbClr val="FF0000"/>
                </a:solidFill>
              </a:rPr>
              <a:t>Náplň kurzu:</a:t>
            </a:r>
          </a:p>
          <a:p>
            <a:pPr>
              <a:buNone/>
            </a:pPr>
            <a:endParaRPr lang="cs-CZ" b="1" dirty="0">
              <a:solidFill>
                <a:srgbClr val="FF0000"/>
              </a:solidFill>
            </a:endParaRPr>
          </a:p>
          <a:p>
            <a:r>
              <a:rPr lang="cs-CZ" dirty="0">
                <a:solidFill>
                  <a:schemeClr val="accent1">
                    <a:lumMod val="75000"/>
                  </a:schemeClr>
                </a:solidFill>
              </a:rPr>
              <a:t>Literatura a poznávání literatury (základní nástroje, pojmy a problémy)</a:t>
            </a:r>
          </a:p>
          <a:p>
            <a:pPr>
              <a:buNone/>
            </a:pPr>
            <a:endParaRPr lang="cs-CZ" dirty="0">
              <a:solidFill>
                <a:schemeClr val="accent1">
                  <a:lumMod val="75000"/>
                </a:schemeClr>
              </a:solidFill>
            </a:endParaRPr>
          </a:p>
          <a:p>
            <a:r>
              <a:rPr lang="cs-CZ" dirty="0">
                <a:solidFill>
                  <a:schemeClr val="accent1">
                    <a:lumMod val="75000"/>
                  </a:schemeClr>
                </a:solidFill>
              </a:rPr>
              <a:t>Literární věda a dějiny literární vědy (tj. myšlení o literatuře)</a:t>
            </a:r>
          </a:p>
          <a:p>
            <a:pPr>
              <a:buNone/>
            </a:pPr>
            <a:endParaRPr lang="cs-CZ" dirty="0">
              <a:solidFill>
                <a:schemeClr val="accent1">
                  <a:lumMod val="75000"/>
                </a:schemeClr>
              </a:solidFill>
            </a:endParaRPr>
          </a:p>
          <a:p>
            <a:r>
              <a:rPr lang="cs-CZ" dirty="0">
                <a:solidFill>
                  <a:schemeClr val="accent1">
                    <a:lumMod val="75000"/>
                  </a:schemeClr>
                </a:solidFill>
              </a:rPr>
              <a:t>Četba</a:t>
            </a:r>
          </a:p>
          <a:p>
            <a:endParaRPr lang="cs-CZ" dirty="0"/>
          </a:p>
        </p:txBody>
      </p:sp>
      <p:sp>
        <p:nvSpPr>
          <p:cNvPr id="4" name="Zástupný symbol pro obsah 3"/>
          <p:cNvSpPr>
            <a:spLocks noGrp="1"/>
          </p:cNvSpPr>
          <p:nvPr>
            <p:ph sz="half" idx="2"/>
          </p:nvPr>
        </p:nvSpPr>
        <p:spPr>
          <a:xfrm>
            <a:off x="4643438" y="1714488"/>
            <a:ext cx="4038600" cy="4649154"/>
          </a:xfrm>
          <a:ln>
            <a:solidFill>
              <a:srgbClr val="FF0000"/>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buNone/>
            </a:pPr>
            <a:endParaRPr lang="cs-CZ" dirty="0"/>
          </a:p>
          <a:p>
            <a:pPr marL="514350" indent="-514350">
              <a:buNone/>
            </a:pPr>
            <a:r>
              <a:rPr lang="cs-CZ" b="1" dirty="0">
                <a:solidFill>
                  <a:srgbClr val="008000"/>
                </a:solidFill>
              </a:rPr>
              <a:t>	ROZVRH KURZU</a:t>
            </a:r>
          </a:p>
          <a:p>
            <a:pPr marL="514350" indent="-514350">
              <a:buFont typeface="+mj-lt"/>
              <a:buAutoNum type="arabicPeriod"/>
            </a:pPr>
            <a:endParaRPr lang="cs-CZ" b="1" dirty="0">
              <a:solidFill>
                <a:srgbClr val="008000"/>
              </a:solidFill>
            </a:endParaRPr>
          </a:p>
          <a:p>
            <a:pPr marL="514350" indent="-514350">
              <a:buFont typeface="+mj-lt"/>
              <a:buAutoNum type="arabicPeriod"/>
            </a:pPr>
            <a:r>
              <a:rPr lang="cs-CZ" dirty="0">
                <a:solidFill>
                  <a:srgbClr val="008000"/>
                </a:solidFill>
              </a:rPr>
              <a:t> požadavky k ukončení</a:t>
            </a:r>
          </a:p>
          <a:p>
            <a:pPr marL="514350" indent="-514350">
              <a:buFont typeface="+mj-lt"/>
              <a:buAutoNum type="arabicPeriod"/>
            </a:pPr>
            <a:endParaRPr lang="cs-CZ" dirty="0">
              <a:solidFill>
                <a:srgbClr val="008000"/>
              </a:solidFill>
            </a:endParaRPr>
          </a:p>
          <a:p>
            <a:pPr marL="514350" indent="-514350">
              <a:buFont typeface="+mj-lt"/>
              <a:buAutoNum type="arabicPeriod"/>
            </a:pPr>
            <a:r>
              <a:rPr lang="cs-CZ" dirty="0">
                <a:solidFill>
                  <a:srgbClr val="008000"/>
                </a:solidFill>
              </a:rPr>
              <a:t> referát</a:t>
            </a:r>
          </a:p>
          <a:p>
            <a:pPr marL="514350" indent="-514350">
              <a:buFont typeface="+mj-lt"/>
              <a:buAutoNum type="arabicPeriod"/>
            </a:pPr>
            <a:endParaRPr lang="cs-CZ" dirty="0">
              <a:solidFill>
                <a:srgbClr val="008000"/>
              </a:solidFill>
            </a:endParaRPr>
          </a:p>
          <a:p>
            <a:pPr marL="514350" indent="-514350">
              <a:buFont typeface="+mj-lt"/>
              <a:buAutoNum type="arabicPeriod"/>
            </a:pPr>
            <a:r>
              <a:rPr lang="cs-CZ" dirty="0">
                <a:solidFill>
                  <a:srgbClr val="008000"/>
                </a:solidFill>
              </a:rPr>
              <a:t>rozvrh hodin</a:t>
            </a:r>
          </a:p>
          <a:p>
            <a:pPr marL="514350" indent="-514350">
              <a:buFont typeface="+mj-lt"/>
              <a:buAutoNum type="arabicPeriod"/>
            </a:pPr>
            <a:endParaRPr lang="cs-CZ" dirty="0">
              <a:solidFill>
                <a:srgbClr val="008000"/>
              </a:solidFill>
            </a:endParaRPr>
          </a:p>
          <a:p>
            <a:pPr marL="514350" indent="-514350">
              <a:buFont typeface="+mj-lt"/>
              <a:buAutoNum type="arabicPeriod"/>
            </a:pPr>
            <a:r>
              <a:rPr lang="cs-CZ" dirty="0">
                <a:solidFill>
                  <a:srgbClr val="008000"/>
                </a:solidFill>
              </a:rPr>
              <a:t>znalost povinné literatury</a:t>
            </a:r>
          </a:p>
          <a:p>
            <a:pPr marL="514350" indent="-514350">
              <a:buFont typeface="+mj-lt"/>
              <a:buAutoNum type="arabicPeriod"/>
            </a:pPr>
            <a:endParaRPr lang="cs-CZ" b="1" dirty="0">
              <a:solidFill>
                <a:srgbClr val="008000"/>
              </a:solidFill>
            </a:endParaRPr>
          </a:p>
          <a:p>
            <a:pPr marL="514350" indent="-514350">
              <a:buFont typeface="+mj-lt"/>
              <a:buAutoNum type="arabicPeriod"/>
            </a:pPr>
            <a:endParaRPr lang="cs-CZ" b="1" dirty="0">
              <a:solidFill>
                <a:srgbClr val="008000"/>
              </a:solidFill>
            </a:endParaRPr>
          </a:p>
        </p:txBody>
      </p:sp>
    </p:spTree>
    <p:extLst>
      <p:ext uri="{BB962C8B-B14F-4D97-AF65-F5344CB8AC3E}">
        <p14:creationId xmlns:p14="http://schemas.microsoft.com/office/powerpoint/2010/main" val="300372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Jazyk = základní materiál literatury</a:t>
            </a:r>
          </a:p>
        </p:txBody>
      </p:sp>
      <p:sp>
        <p:nvSpPr>
          <p:cNvPr id="3" name="Zástupný symbol pro obsah 2"/>
          <p:cNvSpPr>
            <a:spLocks noGrp="1"/>
          </p:cNvSpPr>
          <p:nvPr>
            <p:ph idx="1"/>
          </p:nvPr>
        </p:nvSpPr>
        <p:spPr>
          <a:xfrm>
            <a:off x="323528" y="1196752"/>
            <a:ext cx="8229600" cy="5112568"/>
          </a:xfrm>
        </p:spPr>
        <p:txBody>
          <a:bodyPr/>
          <a:lstStyle/>
          <a:p>
            <a:r>
              <a:rPr lang="cs-CZ" sz="2000" dirty="0"/>
              <a:t>Básník (spisovatel pracuje se slovy)</a:t>
            </a:r>
          </a:p>
          <a:p>
            <a:r>
              <a:rPr lang="cs-CZ" sz="2000" dirty="0"/>
              <a:t>Literárnost literatury</a:t>
            </a:r>
          </a:p>
          <a:p>
            <a:endParaRPr lang="cs-CZ" sz="2000" dirty="0"/>
          </a:p>
          <a:p>
            <a:pPr marL="0" indent="0">
              <a:buNone/>
            </a:pPr>
            <a:r>
              <a:rPr lang="cs-CZ" sz="2000" dirty="0">
                <a:solidFill>
                  <a:srgbClr val="0070C0"/>
                </a:solidFill>
              </a:rPr>
              <a:t>Základní způsoby „osvěžení“ slovní zásoby</a:t>
            </a:r>
          </a:p>
          <a:p>
            <a:pPr marL="0" indent="0">
              <a:buNone/>
            </a:pPr>
            <a:endParaRPr lang="cs-CZ" sz="2000" dirty="0">
              <a:solidFill>
                <a:srgbClr val="0070C0"/>
              </a:solidFill>
            </a:endParaRPr>
          </a:p>
          <a:p>
            <a:pPr marL="914400" lvl="1" indent="-514350">
              <a:buFont typeface="+mj-lt"/>
              <a:buAutoNum type="arabicPeriod"/>
            </a:pPr>
            <a:r>
              <a:rPr lang="cs-CZ" sz="2000" dirty="0"/>
              <a:t>Přenesení slova do básnického jazyka z jiného prostředí; tvoření nových slov (cizí slova, nářečí, básnické </a:t>
            </a:r>
            <a:r>
              <a:rPr lang="cs-CZ" sz="2000" dirty="0" err="1"/>
              <a:t>novotavary</a:t>
            </a:r>
            <a:r>
              <a:rPr lang="cs-CZ" sz="2000" dirty="0"/>
              <a:t>)</a:t>
            </a:r>
          </a:p>
          <a:p>
            <a:pPr marL="914400" lvl="1" indent="-514350">
              <a:buFont typeface="+mj-lt"/>
              <a:buAutoNum type="arabicPeriod"/>
            </a:pPr>
            <a:r>
              <a:rPr lang="cs-CZ" sz="2000" dirty="0"/>
              <a:t>Změna významu slov; zákl. prostředky: tropy (zástupky)</a:t>
            </a:r>
          </a:p>
          <a:p>
            <a:pPr marL="914400" lvl="1" indent="-514350">
              <a:buFont typeface="+mj-lt"/>
              <a:buAutoNum type="arabicPeriod"/>
            </a:pPr>
            <a:r>
              <a:rPr lang="cs-CZ" sz="2000" dirty="0"/>
              <a:t>Změna významu citovým zabarvením slov (hyperbola, klimax, antiklimax, litotes, ironie, sarkasmus, eufemismus)</a:t>
            </a:r>
          </a:p>
          <a:p>
            <a:pPr marL="914400" lvl="1" indent="-514350">
              <a:buFont typeface="+mj-lt"/>
              <a:buAutoNum type="arabicPeriod"/>
            </a:pPr>
            <a:r>
              <a:rPr lang="cs-CZ" sz="2000" dirty="0"/>
              <a:t>Přirovnání (zákl. </a:t>
            </a:r>
            <a:r>
              <a:rPr lang="cs-CZ" sz="2000" dirty="0" err="1"/>
              <a:t>podm</a:t>
            </a:r>
            <a:r>
              <a:rPr lang="cs-CZ" sz="2000" dirty="0"/>
              <a:t>. </a:t>
            </a:r>
            <a:r>
              <a:rPr lang="cs-CZ" sz="2000" i="1" dirty="0"/>
              <a:t>podobnost)</a:t>
            </a:r>
            <a:r>
              <a:rPr lang="cs-CZ" sz="2000" dirty="0"/>
              <a:t>;  podobenství.</a:t>
            </a:r>
          </a:p>
          <a:p>
            <a:pPr marL="914400" lvl="1" indent="-514350">
              <a:buFont typeface="+mj-lt"/>
              <a:buAutoNum type="arabicPeriod"/>
            </a:pPr>
            <a:r>
              <a:rPr lang="cs-CZ" sz="2000" dirty="0"/>
              <a:t>Epiteton (básnický přívlastek): širé moře, bujaré mládí, černý lest aj.</a:t>
            </a:r>
          </a:p>
          <a:p>
            <a:pPr marL="914400" lvl="1" indent="-514350">
              <a:buFont typeface="+mj-lt"/>
              <a:buAutoNum type="arabicPeriod"/>
            </a:pPr>
            <a:endParaRPr lang="cs-CZ" sz="2000" dirty="0"/>
          </a:p>
          <a:p>
            <a:pPr marL="914400" lvl="1" indent="-514350">
              <a:buFont typeface="+mj-lt"/>
              <a:buAutoNum type="arabicPeriod"/>
            </a:pPr>
            <a:endParaRPr lang="cs-CZ" sz="2000" dirty="0"/>
          </a:p>
          <a:p>
            <a:endParaRPr lang="cs-CZ" dirty="0"/>
          </a:p>
        </p:txBody>
      </p:sp>
    </p:spTree>
    <p:extLst>
      <p:ext uri="{BB962C8B-B14F-4D97-AF65-F5344CB8AC3E}">
        <p14:creationId xmlns:p14="http://schemas.microsoft.com/office/powerpoint/2010/main" val="1816535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Tropy</a:t>
            </a:r>
          </a:p>
        </p:txBody>
      </p:sp>
      <p:sp>
        <p:nvSpPr>
          <p:cNvPr id="3" name="Zástupný symbol pro obsah 2"/>
          <p:cNvSpPr>
            <a:spLocks noGrp="1"/>
          </p:cNvSpPr>
          <p:nvPr>
            <p:ph idx="1"/>
          </p:nvPr>
        </p:nvSpPr>
        <p:spPr/>
        <p:txBody>
          <a:bodyPr>
            <a:normAutofit fontScale="92500" lnSpcReduction="10000"/>
          </a:bodyPr>
          <a:lstStyle/>
          <a:p>
            <a:r>
              <a:rPr lang="cs-CZ" dirty="0"/>
              <a:t>Prostředky umožňující změnu významu slov</a:t>
            </a:r>
          </a:p>
          <a:p>
            <a:r>
              <a:rPr lang="cs-CZ" dirty="0"/>
              <a:t>Básnické obrazy</a:t>
            </a:r>
          </a:p>
          <a:p>
            <a:r>
              <a:rPr lang="cs-CZ" dirty="0"/>
              <a:t>zástupky</a:t>
            </a:r>
          </a:p>
          <a:p>
            <a:endParaRPr lang="cs-CZ" dirty="0"/>
          </a:p>
          <a:p>
            <a:r>
              <a:rPr lang="cs-CZ" dirty="0"/>
              <a:t>Metafora</a:t>
            </a:r>
          </a:p>
          <a:p>
            <a:pPr lvl="2"/>
            <a:endParaRPr lang="cs-CZ" dirty="0"/>
          </a:p>
          <a:p>
            <a:r>
              <a:rPr lang="cs-CZ" dirty="0"/>
              <a:t>Synekdocha</a:t>
            </a:r>
          </a:p>
          <a:p>
            <a:endParaRPr lang="cs-CZ" dirty="0"/>
          </a:p>
          <a:p>
            <a:r>
              <a:rPr lang="cs-CZ" dirty="0"/>
              <a:t>Metonymie</a:t>
            </a:r>
          </a:p>
          <a:p>
            <a:endParaRPr lang="cs-CZ" dirty="0"/>
          </a:p>
        </p:txBody>
      </p:sp>
    </p:spTree>
    <p:extLst>
      <p:ext uri="{BB962C8B-B14F-4D97-AF65-F5344CB8AC3E}">
        <p14:creationId xmlns:p14="http://schemas.microsoft.com/office/powerpoint/2010/main" val="2747243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Metafora</a:t>
            </a:r>
          </a:p>
        </p:txBody>
      </p:sp>
      <p:sp>
        <p:nvSpPr>
          <p:cNvPr id="3" name="Zástupný symbol pro obsah 2"/>
          <p:cNvSpPr>
            <a:spLocks noGrp="1"/>
          </p:cNvSpPr>
          <p:nvPr>
            <p:ph idx="1"/>
          </p:nvPr>
        </p:nvSpPr>
        <p:spPr/>
        <p:txBody>
          <a:bodyPr/>
          <a:lstStyle/>
          <a:p>
            <a:r>
              <a:rPr lang="cs-CZ" sz="2400" dirty="0"/>
              <a:t>/zkoncentrované přirovnání == nepřesné/</a:t>
            </a:r>
          </a:p>
          <a:p>
            <a:r>
              <a:rPr lang="cs-CZ" sz="2400" dirty="0"/>
              <a:t>Přenesení významu na základě podobnosti vzhledu</a:t>
            </a:r>
          </a:p>
          <a:p>
            <a:r>
              <a:rPr lang="cs-CZ" sz="2400" dirty="0"/>
              <a:t>Označení jednoho jevu pojmenováním jevu jiného</a:t>
            </a:r>
          </a:p>
          <a:p>
            <a:r>
              <a:rPr lang="cs-CZ" sz="2400" dirty="0"/>
              <a:t>Metaforické myšlení; jazyk metafor</a:t>
            </a:r>
          </a:p>
          <a:p>
            <a:endParaRPr lang="cs-CZ" sz="2400" dirty="0"/>
          </a:p>
          <a:p>
            <a:r>
              <a:rPr lang="cs-CZ" sz="2400" i="1" dirty="0"/>
              <a:t>Moře světel v dáli</a:t>
            </a:r>
          </a:p>
          <a:p>
            <a:r>
              <a:rPr lang="cs-CZ" sz="2400" i="1" dirty="0"/>
              <a:t>Moře buchet</a:t>
            </a:r>
          </a:p>
          <a:p>
            <a:r>
              <a:rPr lang="cs-CZ" sz="2400" i="1" dirty="0"/>
              <a:t>Dveře ten večer bečely dokořán</a:t>
            </a:r>
          </a:p>
          <a:p>
            <a:endParaRPr lang="cs-CZ" sz="2400" i="1" dirty="0"/>
          </a:p>
          <a:p>
            <a:endParaRPr lang="cs-CZ" dirty="0"/>
          </a:p>
          <a:p>
            <a:endParaRPr lang="cs-CZ" dirty="0"/>
          </a:p>
        </p:txBody>
      </p:sp>
    </p:spTree>
    <p:extLst>
      <p:ext uri="{BB962C8B-B14F-4D97-AF65-F5344CB8AC3E}">
        <p14:creationId xmlns:p14="http://schemas.microsoft.com/office/powerpoint/2010/main" val="2375179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Metonymie</a:t>
            </a:r>
          </a:p>
        </p:txBody>
      </p:sp>
      <p:sp>
        <p:nvSpPr>
          <p:cNvPr id="3" name="Zástupný symbol pro obsah 2"/>
          <p:cNvSpPr>
            <a:spLocks noGrp="1"/>
          </p:cNvSpPr>
          <p:nvPr>
            <p:ph idx="1"/>
          </p:nvPr>
        </p:nvSpPr>
        <p:spPr/>
        <p:txBody>
          <a:bodyPr>
            <a:normAutofit fontScale="85000" lnSpcReduction="10000"/>
          </a:bodyPr>
          <a:lstStyle/>
          <a:p>
            <a:r>
              <a:rPr lang="cs-CZ" sz="2400" dirty="0"/>
              <a:t>= záměna jména jménem</a:t>
            </a:r>
          </a:p>
          <a:p>
            <a:r>
              <a:rPr lang="cs-CZ" sz="2400" dirty="0"/>
              <a:t>Úzká, věcná souvislost, prostředek zkratky</a:t>
            </a:r>
          </a:p>
          <a:p>
            <a:r>
              <a:rPr lang="cs-CZ" sz="2400" dirty="0"/>
              <a:t>Přenos pojmenování jednoho jevu na jev jiný na základě jejich věcné souvislosti. </a:t>
            </a:r>
          </a:p>
          <a:p>
            <a:r>
              <a:rPr lang="cs-CZ" sz="2400" dirty="0"/>
              <a:t>Běžný život a užití metonymie: hrnek čaje, celý talíř, čtu Dostojevského aj.</a:t>
            </a:r>
          </a:p>
          <a:p>
            <a:pPr lvl="2"/>
            <a:r>
              <a:rPr lang="cs-CZ" dirty="0"/>
              <a:t>Vztah příčiny – účinku </a:t>
            </a:r>
          </a:p>
          <a:p>
            <a:pPr lvl="2"/>
            <a:r>
              <a:rPr lang="cs-CZ" dirty="0"/>
              <a:t>Formy  a látky</a:t>
            </a:r>
          </a:p>
          <a:p>
            <a:pPr lvl="2"/>
            <a:r>
              <a:rPr lang="cs-CZ" dirty="0"/>
              <a:t>Části a celku</a:t>
            </a:r>
          </a:p>
          <a:p>
            <a:pPr lvl="2"/>
            <a:endParaRPr lang="cs-CZ" dirty="0"/>
          </a:p>
          <a:p>
            <a:pPr marL="914400" lvl="2" indent="0">
              <a:buNone/>
            </a:pPr>
            <a:r>
              <a:rPr lang="cs-CZ" i="1" dirty="0"/>
              <a:t>Taková banda </a:t>
            </a:r>
          </a:p>
          <a:p>
            <a:pPr marL="914400" lvl="2" indent="0">
              <a:buNone/>
            </a:pPr>
            <a:r>
              <a:rPr lang="cs-CZ" i="1" dirty="0"/>
              <a:t>hraje v hospodě.</a:t>
            </a:r>
          </a:p>
          <a:p>
            <a:pPr marL="914400" lvl="2" indent="0">
              <a:buNone/>
            </a:pPr>
            <a:r>
              <a:rPr lang="cs-CZ" i="1" dirty="0" err="1"/>
              <a:t>Plešaný</a:t>
            </a:r>
            <a:r>
              <a:rPr lang="cs-CZ" i="1" dirty="0"/>
              <a:t> buben, </a:t>
            </a:r>
          </a:p>
          <a:p>
            <a:pPr marL="914400" lvl="2" indent="0">
              <a:buNone/>
            </a:pPr>
            <a:r>
              <a:rPr lang="cs-CZ" i="1" dirty="0"/>
              <a:t>Zrzavá harmonika.</a:t>
            </a:r>
          </a:p>
          <a:p>
            <a:pPr lvl="2"/>
            <a:endParaRPr lang="cs-CZ" dirty="0"/>
          </a:p>
        </p:txBody>
      </p:sp>
    </p:spTree>
    <p:extLst>
      <p:ext uri="{BB962C8B-B14F-4D97-AF65-F5344CB8AC3E}">
        <p14:creationId xmlns:p14="http://schemas.microsoft.com/office/powerpoint/2010/main" val="3366442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Synekdocha</a:t>
            </a:r>
          </a:p>
        </p:txBody>
      </p:sp>
      <p:sp>
        <p:nvSpPr>
          <p:cNvPr id="3" name="Zástupný symbol pro obsah 2"/>
          <p:cNvSpPr>
            <a:spLocks noGrp="1"/>
          </p:cNvSpPr>
          <p:nvPr>
            <p:ph idx="1"/>
          </p:nvPr>
        </p:nvSpPr>
        <p:spPr/>
        <p:txBody>
          <a:bodyPr>
            <a:normAutofit fontScale="92500" lnSpcReduction="20000"/>
          </a:bodyPr>
          <a:lstStyle/>
          <a:p>
            <a:r>
              <a:rPr lang="cs-CZ" dirty="0"/>
              <a:t>Vyhraněný případ metonymie</a:t>
            </a:r>
          </a:p>
          <a:p>
            <a:r>
              <a:rPr lang="cs-CZ" dirty="0"/>
              <a:t>Metonymie specializovaná na vztahy mezi jednotlivostí a celkem.</a:t>
            </a:r>
          </a:p>
          <a:p>
            <a:r>
              <a:rPr lang="cs-CZ" dirty="0"/>
              <a:t>Záměna části za celek</a:t>
            </a:r>
          </a:p>
          <a:p>
            <a:endParaRPr lang="cs-CZ" dirty="0"/>
          </a:p>
          <a:p>
            <a:endParaRPr lang="cs-CZ" dirty="0"/>
          </a:p>
          <a:p>
            <a:r>
              <a:rPr lang="cs-CZ" i="1" dirty="0"/>
              <a:t>Němec byl poražen</a:t>
            </a:r>
          </a:p>
          <a:p>
            <a:r>
              <a:rPr lang="cs-CZ" i="1" dirty="0"/>
              <a:t>Hudba nepřijela</a:t>
            </a:r>
          </a:p>
          <a:p>
            <a:r>
              <a:rPr lang="cs-CZ" i="1" dirty="0"/>
              <a:t>Při cestě vychrtlé topoly</a:t>
            </a:r>
          </a:p>
          <a:p>
            <a:pPr marL="0" indent="0">
              <a:buNone/>
            </a:pPr>
            <a:r>
              <a:rPr lang="cs-CZ" i="1" dirty="0"/>
              <a:t>    Na voze hladové oči</a:t>
            </a:r>
          </a:p>
          <a:p>
            <a:endParaRPr lang="cs-CZ" dirty="0"/>
          </a:p>
        </p:txBody>
      </p:sp>
    </p:spTree>
    <p:extLst>
      <p:ext uri="{BB962C8B-B14F-4D97-AF65-F5344CB8AC3E}">
        <p14:creationId xmlns:p14="http://schemas.microsoft.com/office/powerpoint/2010/main" val="21410579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800" b="1" dirty="0">
                <a:solidFill>
                  <a:srgbClr val="FF0000"/>
                </a:solidFill>
              </a:rPr>
              <a:t>Základní pojmy poetiky</a:t>
            </a:r>
          </a:p>
        </p:txBody>
      </p:sp>
      <p:sp>
        <p:nvSpPr>
          <p:cNvPr id="4" name="Podnadpis 3"/>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37451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FF0000"/>
                </a:solidFill>
              </a:rPr>
              <a:t>Básnická</a:t>
            </a:r>
            <a:r>
              <a:rPr lang="cs-CZ" dirty="0">
                <a:solidFill>
                  <a:srgbClr val="FF0000"/>
                </a:solidFill>
              </a:rPr>
              <a:t> </a:t>
            </a:r>
            <a:r>
              <a:rPr lang="cs-CZ" b="1" dirty="0">
                <a:solidFill>
                  <a:srgbClr val="FF0000"/>
                </a:solidFill>
              </a:rPr>
              <a:t>skladba</a:t>
            </a:r>
            <a:br>
              <a:rPr lang="cs-CZ" dirty="0">
                <a:solidFill>
                  <a:srgbClr val="FF0000"/>
                </a:solidFill>
              </a:rPr>
            </a:br>
            <a:endParaRPr lang="cs-CZ" dirty="0">
              <a:solidFill>
                <a:srgbClr val="FF0000"/>
              </a:solidFill>
            </a:endParaRPr>
          </a:p>
        </p:txBody>
      </p:sp>
      <p:sp>
        <p:nvSpPr>
          <p:cNvPr id="3" name="Zástupný symbol pro obsah 2"/>
          <p:cNvSpPr>
            <a:spLocks noGrp="1"/>
          </p:cNvSpPr>
          <p:nvPr>
            <p:ph idx="1"/>
          </p:nvPr>
        </p:nvSpPr>
        <p:spPr>
          <a:xfrm>
            <a:off x="457200" y="1357298"/>
            <a:ext cx="8229600" cy="4967302"/>
          </a:xfrm>
        </p:spPr>
        <p:txBody>
          <a:bodyPr>
            <a:normAutofit/>
          </a:bodyPr>
          <a:lstStyle/>
          <a:p>
            <a:r>
              <a:rPr lang="cs-CZ" dirty="0">
                <a:solidFill>
                  <a:srgbClr val="FF0000"/>
                </a:solidFill>
              </a:rPr>
              <a:t>Anakolut</a:t>
            </a:r>
            <a:r>
              <a:rPr lang="cs-CZ" dirty="0"/>
              <a:t> (vyšinutí z vazby)</a:t>
            </a:r>
          </a:p>
          <a:p>
            <a:pPr lvl="2"/>
            <a:r>
              <a:rPr lang="cs-CZ" dirty="0"/>
              <a:t>Odešla  - však divný osud!</a:t>
            </a:r>
          </a:p>
          <a:p>
            <a:pPr lvl="2"/>
            <a:endParaRPr lang="cs-CZ" dirty="0"/>
          </a:p>
          <a:p>
            <a:r>
              <a:rPr lang="cs-CZ" dirty="0">
                <a:solidFill>
                  <a:srgbClr val="FF0000"/>
                </a:solidFill>
              </a:rPr>
              <a:t>Elipsa</a:t>
            </a:r>
            <a:r>
              <a:rPr lang="cs-CZ" dirty="0"/>
              <a:t> (výpustka)</a:t>
            </a:r>
          </a:p>
          <a:p>
            <a:pPr lvl="2"/>
            <a:r>
              <a:rPr lang="cs-CZ" dirty="0"/>
              <a:t>Sliby – chyby</a:t>
            </a:r>
          </a:p>
          <a:p>
            <a:pPr lvl="2"/>
            <a:endParaRPr lang="cs-CZ" dirty="0"/>
          </a:p>
          <a:p>
            <a:r>
              <a:rPr lang="cs-CZ" dirty="0">
                <a:solidFill>
                  <a:srgbClr val="FF0000"/>
                </a:solidFill>
              </a:rPr>
              <a:t>Inverse</a:t>
            </a:r>
          </a:p>
          <a:p>
            <a:pPr lvl="2"/>
            <a:r>
              <a:rPr lang="cs-CZ" dirty="0"/>
              <a:t>Výměna dvou slov: žil kdysi princ, je dávno tomu, co …</a:t>
            </a:r>
          </a:p>
          <a:p>
            <a:pPr lvl="2"/>
            <a:r>
              <a:rPr lang="cs-CZ" dirty="0"/>
              <a:t>Slova patřící k sobě jsou rozdělena: kláda, která </a:t>
            </a:r>
            <a:r>
              <a:rPr lang="cs-CZ" b="1" dirty="0"/>
              <a:t>okované </a:t>
            </a:r>
            <a:r>
              <a:rPr lang="cs-CZ" dirty="0"/>
              <a:t>zavírala </a:t>
            </a:r>
            <a:r>
              <a:rPr lang="cs-CZ" b="1" dirty="0"/>
              <a:t>dveře</a:t>
            </a:r>
            <a:r>
              <a:rPr lang="cs-CZ" dirty="0"/>
              <a:t>…</a:t>
            </a:r>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738687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Figury</a:t>
            </a:r>
          </a:p>
        </p:txBody>
      </p:sp>
      <p:sp>
        <p:nvSpPr>
          <p:cNvPr id="3" name="Zástupný symbol pro obsah 2"/>
          <p:cNvSpPr>
            <a:spLocks noGrp="1"/>
          </p:cNvSpPr>
          <p:nvPr>
            <p:ph idx="1"/>
          </p:nvPr>
        </p:nvSpPr>
        <p:spPr/>
        <p:txBody>
          <a:bodyPr>
            <a:normAutofit fontScale="92500" lnSpcReduction="10000"/>
          </a:bodyPr>
          <a:lstStyle/>
          <a:p>
            <a:r>
              <a:rPr lang="cs-CZ" dirty="0">
                <a:solidFill>
                  <a:srgbClr val="FF0000"/>
                </a:solidFill>
              </a:rPr>
              <a:t>Řečnická otázka</a:t>
            </a:r>
          </a:p>
          <a:p>
            <a:pPr lvl="2"/>
            <a:r>
              <a:rPr lang="cs-CZ" dirty="0"/>
              <a:t>Viděls, na vysokých žerdích prapory jak městem vanou?</a:t>
            </a:r>
          </a:p>
          <a:p>
            <a:pPr lvl="2"/>
            <a:r>
              <a:rPr lang="cs-CZ" dirty="0"/>
              <a:t>Kdo tu rozlil to víno?</a:t>
            </a:r>
          </a:p>
          <a:p>
            <a:endParaRPr lang="cs-CZ" dirty="0"/>
          </a:p>
          <a:p>
            <a:r>
              <a:rPr lang="cs-CZ" dirty="0">
                <a:solidFill>
                  <a:srgbClr val="FF0000"/>
                </a:solidFill>
              </a:rPr>
              <a:t>Řečnické zvolání</a:t>
            </a:r>
          </a:p>
          <a:p>
            <a:pPr lvl="2"/>
            <a:r>
              <a:rPr lang="cs-CZ" dirty="0"/>
              <a:t>Jak louky zbělely rosou!</a:t>
            </a:r>
          </a:p>
          <a:p>
            <a:endParaRPr lang="cs-CZ" dirty="0"/>
          </a:p>
          <a:p>
            <a:r>
              <a:rPr lang="cs-CZ" dirty="0">
                <a:solidFill>
                  <a:srgbClr val="FF0000"/>
                </a:solidFill>
              </a:rPr>
              <a:t>Apostrofa</a:t>
            </a:r>
          </a:p>
          <a:p>
            <a:pPr lvl="2"/>
            <a:r>
              <a:rPr lang="cs-CZ" dirty="0"/>
              <a:t>Letní ty noci zářivá!</a:t>
            </a:r>
          </a:p>
          <a:p>
            <a:pPr lvl="2"/>
            <a:r>
              <a:rPr lang="cs-CZ" dirty="0"/>
              <a:t>Mario, panno přemocná!</a:t>
            </a:r>
          </a:p>
          <a:p>
            <a:pPr lvl="2"/>
            <a:endParaRPr lang="cs-CZ" dirty="0"/>
          </a:p>
        </p:txBody>
      </p:sp>
    </p:spTree>
    <p:extLst>
      <p:ext uri="{BB962C8B-B14F-4D97-AF65-F5344CB8AC3E}">
        <p14:creationId xmlns:p14="http://schemas.microsoft.com/office/powerpoint/2010/main" val="19101825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53144"/>
          </a:xfrm>
        </p:spPr>
        <p:txBody>
          <a:bodyPr>
            <a:normAutofit fontScale="90000"/>
          </a:bodyPr>
          <a:lstStyle/>
          <a:p>
            <a:endParaRPr lang="cs-CZ" b="1" dirty="0"/>
          </a:p>
        </p:txBody>
      </p:sp>
      <p:sp>
        <p:nvSpPr>
          <p:cNvPr id="3" name="Zástupný symbol pro obsah 2"/>
          <p:cNvSpPr>
            <a:spLocks noGrp="1"/>
          </p:cNvSpPr>
          <p:nvPr>
            <p:ph idx="1"/>
          </p:nvPr>
        </p:nvSpPr>
        <p:spPr>
          <a:xfrm>
            <a:off x="428596" y="928670"/>
            <a:ext cx="8229600" cy="5395930"/>
          </a:xfrm>
        </p:spPr>
        <p:txBody>
          <a:bodyPr>
            <a:normAutofit lnSpcReduction="10000"/>
          </a:bodyPr>
          <a:lstStyle/>
          <a:p>
            <a:r>
              <a:rPr lang="cs-CZ" dirty="0">
                <a:solidFill>
                  <a:srgbClr val="FF0000"/>
                </a:solidFill>
              </a:rPr>
              <a:t>Anafora</a:t>
            </a:r>
            <a:r>
              <a:rPr lang="cs-CZ" dirty="0"/>
              <a:t> = opakování slov na začátku vět, veršů</a:t>
            </a:r>
          </a:p>
          <a:p>
            <a:pPr lvl="2"/>
            <a:r>
              <a:rPr lang="cs-CZ" dirty="0"/>
              <a:t>Oni sokola obletovali</a:t>
            </a:r>
          </a:p>
          <a:p>
            <a:pPr lvl="2"/>
            <a:r>
              <a:rPr lang="cs-CZ" dirty="0"/>
              <a:t>Oni k sokolu doletovali</a:t>
            </a:r>
          </a:p>
          <a:p>
            <a:pPr lvl="2"/>
            <a:endParaRPr lang="cs-CZ" dirty="0"/>
          </a:p>
          <a:p>
            <a:r>
              <a:rPr lang="cs-CZ" dirty="0">
                <a:solidFill>
                  <a:srgbClr val="FF0000"/>
                </a:solidFill>
              </a:rPr>
              <a:t>Epifora</a:t>
            </a:r>
            <a:r>
              <a:rPr lang="cs-CZ" dirty="0"/>
              <a:t> = opakování slov na konci vět, veršů</a:t>
            </a:r>
          </a:p>
          <a:p>
            <a:pPr lvl="2"/>
            <a:r>
              <a:rPr lang="cs-CZ" dirty="0"/>
              <a:t>V daleko se táhne zrající klas</a:t>
            </a:r>
          </a:p>
          <a:p>
            <a:pPr lvl="2"/>
            <a:r>
              <a:rPr lang="cs-CZ" dirty="0"/>
              <a:t>Po polích rozprostřen zrající klas</a:t>
            </a:r>
          </a:p>
          <a:p>
            <a:endParaRPr lang="cs-CZ" dirty="0"/>
          </a:p>
          <a:p>
            <a:r>
              <a:rPr lang="cs-CZ" dirty="0">
                <a:solidFill>
                  <a:srgbClr val="FF0000"/>
                </a:solidFill>
              </a:rPr>
              <a:t>Epanastrofa</a:t>
            </a:r>
            <a:r>
              <a:rPr lang="cs-CZ" dirty="0"/>
              <a:t> = stejná slova na konci věty/verše a na začátku nové věty/verše</a:t>
            </a:r>
          </a:p>
          <a:p>
            <a:pPr lvl="2"/>
            <a:r>
              <a:rPr lang="cs-CZ" dirty="0"/>
              <a:t>Střela tase zaryla v bílá ňadra, </a:t>
            </a:r>
          </a:p>
          <a:p>
            <a:pPr lvl="2"/>
            <a:r>
              <a:rPr lang="cs-CZ" dirty="0"/>
              <a:t>v bílá ňadra prvního Tatařína.</a:t>
            </a:r>
          </a:p>
          <a:p>
            <a:endParaRPr lang="cs-CZ" dirty="0"/>
          </a:p>
          <a:p>
            <a:endParaRPr lang="cs-CZ" dirty="0"/>
          </a:p>
          <a:p>
            <a:endParaRPr lang="cs-CZ" dirty="0"/>
          </a:p>
          <a:p>
            <a:endParaRPr lang="cs-CZ" dirty="0"/>
          </a:p>
          <a:p>
            <a:pPr lvl="2">
              <a:buNone/>
            </a:pPr>
            <a:endParaRPr lang="cs-CZ" dirty="0"/>
          </a:p>
        </p:txBody>
      </p:sp>
    </p:spTree>
    <p:extLst>
      <p:ext uri="{BB962C8B-B14F-4D97-AF65-F5344CB8AC3E}">
        <p14:creationId xmlns:p14="http://schemas.microsoft.com/office/powerpoint/2010/main" val="992733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45719"/>
          </a:xfrm>
        </p:spPr>
        <p:txBody>
          <a:bodyPr>
            <a:normAutofit fontScale="90000"/>
          </a:bodyPr>
          <a:lstStyle/>
          <a:p>
            <a:endParaRPr lang="cs-CZ" dirty="0"/>
          </a:p>
        </p:txBody>
      </p:sp>
      <p:sp>
        <p:nvSpPr>
          <p:cNvPr id="3" name="Zástupný symbol pro obsah 2"/>
          <p:cNvSpPr>
            <a:spLocks noGrp="1"/>
          </p:cNvSpPr>
          <p:nvPr>
            <p:ph idx="1"/>
          </p:nvPr>
        </p:nvSpPr>
        <p:spPr>
          <a:xfrm>
            <a:off x="457200" y="785794"/>
            <a:ext cx="8229600" cy="5538806"/>
          </a:xfrm>
        </p:spPr>
        <p:txBody>
          <a:bodyPr>
            <a:normAutofit fontScale="92500" lnSpcReduction="10000"/>
          </a:bodyPr>
          <a:lstStyle/>
          <a:p>
            <a:r>
              <a:rPr lang="cs-CZ" dirty="0">
                <a:solidFill>
                  <a:srgbClr val="FF0000"/>
                </a:solidFill>
              </a:rPr>
              <a:t>Epizeuxis</a:t>
            </a:r>
            <a:r>
              <a:rPr lang="cs-CZ" dirty="0"/>
              <a:t> = opakování slov; oddělené čárkou</a:t>
            </a:r>
          </a:p>
          <a:p>
            <a:pPr lvl="2"/>
            <a:r>
              <a:rPr lang="cs-CZ" dirty="0"/>
              <a:t>Nevím, </a:t>
            </a:r>
            <a:r>
              <a:rPr lang="cs-CZ" dirty="0" err="1"/>
              <a:t>nevím</a:t>
            </a:r>
            <a:r>
              <a:rPr lang="cs-CZ" dirty="0"/>
              <a:t>…</a:t>
            </a:r>
          </a:p>
          <a:p>
            <a:r>
              <a:rPr lang="cs-CZ" dirty="0">
                <a:solidFill>
                  <a:srgbClr val="FF0000"/>
                </a:solidFill>
              </a:rPr>
              <a:t>Polysyndeton</a:t>
            </a:r>
            <a:r>
              <a:rPr lang="cs-CZ" dirty="0"/>
              <a:t> = hromadění slov; spojené spojkou</a:t>
            </a:r>
          </a:p>
          <a:p>
            <a:pPr lvl="2"/>
            <a:r>
              <a:rPr lang="cs-CZ" dirty="0"/>
              <a:t>A ten shon a hluk a vřava a křik</a:t>
            </a:r>
          </a:p>
          <a:p>
            <a:pPr lvl="2">
              <a:buNone/>
            </a:pPr>
            <a:endParaRPr lang="cs-CZ" dirty="0"/>
          </a:p>
          <a:p>
            <a:r>
              <a:rPr lang="cs-CZ" dirty="0">
                <a:solidFill>
                  <a:srgbClr val="FF0000"/>
                </a:solidFill>
              </a:rPr>
              <a:t>Asyndeton</a:t>
            </a:r>
            <a:r>
              <a:rPr lang="cs-CZ" dirty="0"/>
              <a:t> = hromadění slov; oddělené čárkou</a:t>
            </a:r>
          </a:p>
          <a:p>
            <a:pPr lvl="2"/>
            <a:r>
              <a:rPr lang="cs-CZ" dirty="0"/>
              <a:t>A ten shon, hluk, vřava, křik</a:t>
            </a:r>
          </a:p>
          <a:p>
            <a:pPr lvl="2"/>
            <a:endParaRPr lang="cs-CZ" dirty="0"/>
          </a:p>
          <a:p>
            <a:r>
              <a:rPr lang="cs-CZ" dirty="0">
                <a:solidFill>
                  <a:srgbClr val="FF0000"/>
                </a:solidFill>
              </a:rPr>
              <a:t>Klimax</a:t>
            </a:r>
            <a:r>
              <a:rPr lang="cs-CZ" dirty="0"/>
              <a:t> (stupňování)</a:t>
            </a:r>
          </a:p>
          <a:p>
            <a:pPr lvl="2"/>
            <a:r>
              <a:rPr lang="cs-CZ" dirty="0"/>
              <a:t>Dobře! Skvěle! Výborně!</a:t>
            </a:r>
          </a:p>
          <a:p>
            <a:r>
              <a:rPr lang="cs-CZ" dirty="0">
                <a:solidFill>
                  <a:srgbClr val="FF0000"/>
                </a:solidFill>
              </a:rPr>
              <a:t>Paralelismus</a:t>
            </a:r>
            <a:r>
              <a:rPr lang="cs-CZ" dirty="0"/>
              <a:t> = souběžnost syntaktických konstrukcí při rozdílnosti motivů</a:t>
            </a:r>
          </a:p>
          <a:p>
            <a:pPr lvl="2"/>
            <a:r>
              <a:rPr lang="cs-CZ" dirty="0"/>
              <a:t>Letí oblaka přes lesy pusté/ a luzní snové přes hlavy lidské</a:t>
            </a:r>
          </a:p>
          <a:p>
            <a:endParaRPr lang="cs-CZ" dirty="0"/>
          </a:p>
        </p:txBody>
      </p:sp>
    </p:spTree>
    <p:extLst>
      <p:ext uri="{BB962C8B-B14F-4D97-AF65-F5344CB8AC3E}">
        <p14:creationId xmlns:p14="http://schemas.microsoft.com/office/powerpoint/2010/main" val="88489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Literární kánon:</a:t>
            </a:r>
          </a:p>
        </p:txBody>
      </p:sp>
      <p:sp>
        <p:nvSpPr>
          <p:cNvPr id="3" name="Zástupný symbol pro obsah 2"/>
          <p:cNvSpPr>
            <a:spLocks noGrp="1"/>
          </p:cNvSpPr>
          <p:nvPr>
            <p:ph sz="half" idx="1"/>
          </p:nvPr>
        </p:nvSpPr>
        <p:spPr/>
        <p:txBody>
          <a:bodyPr/>
          <a:lstStyle/>
          <a:p>
            <a:pPr>
              <a:buNone/>
            </a:pPr>
            <a:r>
              <a:rPr lang="cs-CZ" b="1" dirty="0">
                <a:solidFill>
                  <a:schemeClr val="accent1">
                    <a:lumMod val="75000"/>
                  </a:schemeClr>
                </a:solidFill>
              </a:rPr>
              <a:t>Četba  a literární kánon</a:t>
            </a:r>
          </a:p>
          <a:p>
            <a:endParaRPr lang="cs-CZ" dirty="0"/>
          </a:p>
          <a:p>
            <a:r>
              <a:rPr lang="cs-CZ" dirty="0"/>
              <a:t>Dosavadní kánony?</a:t>
            </a:r>
          </a:p>
          <a:p>
            <a:r>
              <a:rPr lang="cs-CZ" dirty="0"/>
              <a:t>Osobní kánon?</a:t>
            </a:r>
          </a:p>
          <a:p>
            <a:r>
              <a:rPr lang="cs-CZ" dirty="0"/>
              <a:t>Co je to kánon?</a:t>
            </a:r>
          </a:p>
          <a:p>
            <a:r>
              <a:rPr lang="cs-CZ" dirty="0"/>
              <a:t>Co je to kanonizace?</a:t>
            </a:r>
          </a:p>
          <a:p>
            <a:r>
              <a:rPr lang="cs-CZ" dirty="0"/>
              <a:t>Národní kánon?</a:t>
            </a:r>
          </a:p>
          <a:p>
            <a:endParaRPr lang="cs-CZ" dirty="0"/>
          </a:p>
        </p:txBody>
      </p:sp>
      <p:sp>
        <p:nvSpPr>
          <p:cNvPr id="4" name="Zástupný symbol pro obsah 3"/>
          <p:cNvSpPr>
            <a:spLocks noGrp="1"/>
          </p:cNvSpPr>
          <p:nvPr>
            <p:ph sz="half" idx="2"/>
          </p:nvPr>
        </p:nvSpPr>
        <p:spPr>
          <a:xfrm>
            <a:off x="4648200" y="1600201"/>
            <a:ext cx="4038600" cy="1684784"/>
          </a:xfrm>
        </p:spPr>
        <p:style>
          <a:lnRef idx="2">
            <a:schemeClr val="accent2"/>
          </a:lnRef>
          <a:fillRef idx="1">
            <a:schemeClr val="lt1"/>
          </a:fillRef>
          <a:effectRef idx="0">
            <a:schemeClr val="accent2"/>
          </a:effectRef>
          <a:fontRef idx="minor">
            <a:schemeClr val="dk1"/>
          </a:fontRef>
        </p:style>
        <p:txBody>
          <a:bodyPr/>
          <a:lstStyle/>
          <a:p>
            <a:pPr marL="0" indent="0">
              <a:buNone/>
            </a:pPr>
            <a:r>
              <a:rPr lang="cs-CZ" b="1" dirty="0">
                <a:solidFill>
                  <a:srgbClr val="C00000"/>
                </a:solidFill>
              </a:rPr>
              <a:t>KÁNON POVINNÉ LITERATURY ke kurzu</a:t>
            </a:r>
          </a:p>
          <a:p>
            <a:pPr marL="514350" indent="-514350">
              <a:buNone/>
            </a:pPr>
            <a:endParaRPr lang="cs-CZ" b="1" dirty="0">
              <a:solidFill>
                <a:srgbClr val="008000"/>
              </a:solidFill>
            </a:endParaRPr>
          </a:p>
          <a:p>
            <a:pPr marL="0" indent="0">
              <a:buNone/>
            </a:pPr>
            <a:endParaRPr lang="cs-CZ" dirty="0"/>
          </a:p>
        </p:txBody>
      </p:sp>
    </p:spTree>
    <p:extLst>
      <p:ext uri="{BB962C8B-B14F-4D97-AF65-F5344CB8AC3E}">
        <p14:creationId xmlns:p14="http://schemas.microsoft.com/office/powerpoint/2010/main" val="1896171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45719"/>
          </a:xfrm>
        </p:spPr>
        <p:txBody>
          <a:bodyPr>
            <a:normAutofit fontScale="90000"/>
          </a:bodyPr>
          <a:lstStyle/>
          <a:p>
            <a:endParaRPr lang="cs-CZ" dirty="0"/>
          </a:p>
        </p:txBody>
      </p:sp>
      <p:sp>
        <p:nvSpPr>
          <p:cNvPr id="3" name="Zástupný symbol pro obsah 2"/>
          <p:cNvSpPr>
            <a:spLocks noGrp="1"/>
          </p:cNvSpPr>
          <p:nvPr>
            <p:ph idx="1"/>
          </p:nvPr>
        </p:nvSpPr>
        <p:spPr>
          <a:xfrm>
            <a:off x="457200" y="857232"/>
            <a:ext cx="8229600" cy="5467368"/>
          </a:xfrm>
        </p:spPr>
        <p:txBody>
          <a:bodyPr>
            <a:normAutofit/>
          </a:bodyPr>
          <a:lstStyle/>
          <a:p>
            <a:r>
              <a:rPr lang="cs-CZ" dirty="0">
                <a:solidFill>
                  <a:srgbClr val="FF0000"/>
                </a:solidFill>
              </a:rPr>
              <a:t>Antiteze</a:t>
            </a:r>
            <a:r>
              <a:rPr lang="cs-CZ" dirty="0"/>
              <a:t>:</a:t>
            </a:r>
          </a:p>
          <a:p>
            <a:pPr lvl="2"/>
            <a:r>
              <a:rPr lang="cs-CZ" dirty="0"/>
              <a:t>Nebyl to můj milý, byl to holub sivý</a:t>
            </a:r>
          </a:p>
          <a:p>
            <a:pPr lvl="2"/>
            <a:endParaRPr lang="cs-CZ" dirty="0"/>
          </a:p>
          <a:p>
            <a:r>
              <a:rPr lang="cs-CZ" dirty="0">
                <a:solidFill>
                  <a:srgbClr val="FF0000"/>
                </a:solidFill>
              </a:rPr>
              <a:t>Paradoxon</a:t>
            </a:r>
            <a:r>
              <a:rPr lang="cs-CZ" dirty="0"/>
              <a:t> (protimluv)</a:t>
            </a:r>
          </a:p>
          <a:p>
            <a:pPr lvl="2"/>
            <a:r>
              <a:rPr lang="cs-CZ" dirty="0"/>
              <a:t>Nízkost je vznešená!</a:t>
            </a:r>
          </a:p>
          <a:p>
            <a:pPr lvl="2">
              <a:buNone/>
            </a:pPr>
            <a:endParaRPr lang="cs-CZ" dirty="0"/>
          </a:p>
          <a:p>
            <a:r>
              <a:rPr lang="cs-CZ" dirty="0" err="1">
                <a:solidFill>
                  <a:srgbClr val="FF0000"/>
                </a:solidFill>
              </a:rPr>
              <a:t>Apoziopeze</a:t>
            </a:r>
            <a:r>
              <a:rPr lang="cs-CZ" dirty="0"/>
              <a:t> = nedokončená věta</a:t>
            </a:r>
          </a:p>
          <a:p>
            <a:pPr lvl="2"/>
            <a:r>
              <a:rPr lang="cs-CZ" dirty="0"/>
              <a:t>Podíval se na něj…</a:t>
            </a:r>
          </a:p>
          <a:p>
            <a:pPr lvl="2"/>
            <a:endParaRPr lang="cs-CZ" dirty="0"/>
          </a:p>
          <a:p>
            <a:pPr lvl="2"/>
            <a:endParaRPr lang="cs-CZ" dirty="0"/>
          </a:p>
        </p:txBody>
      </p:sp>
    </p:spTree>
    <p:extLst>
      <p:ext uri="{BB962C8B-B14F-4D97-AF65-F5344CB8AC3E}">
        <p14:creationId xmlns:p14="http://schemas.microsoft.com/office/powerpoint/2010/main" val="22684180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500042"/>
            <a:ext cx="8229600" cy="500066"/>
          </a:xfrm>
        </p:spPr>
        <p:txBody>
          <a:bodyPr>
            <a:normAutofit fontScale="90000"/>
          </a:bodyPr>
          <a:lstStyle/>
          <a:p>
            <a:br>
              <a:rPr lang="cs-CZ" sz="5400" dirty="0"/>
            </a:br>
            <a:br>
              <a:rPr lang="cs-CZ" sz="5400" dirty="0"/>
            </a:br>
            <a:r>
              <a:rPr lang="cs-CZ" sz="5400" dirty="0">
                <a:solidFill>
                  <a:srgbClr val="FF0000"/>
                </a:solidFill>
              </a:rPr>
              <a:t>Alegorie</a:t>
            </a:r>
            <a:br>
              <a:rPr lang="cs-CZ" sz="5400" dirty="0"/>
            </a:br>
            <a:endParaRPr lang="cs-CZ" dirty="0"/>
          </a:p>
        </p:txBody>
      </p:sp>
      <p:sp>
        <p:nvSpPr>
          <p:cNvPr id="3" name="Zástupný symbol pro obsah 2"/>
          <p:cNvSpPr>
            <a:spLocks noGrp="1"/>
          </p:cNvSpPr>
          <p:nvPr>
            <p:ph idx="1"/>
          </p:nvPr>
        </p:nvSpPr>
        <p:spPr>
          <a:xfrm>
            <a:off x="457200" y="2000240"/>
            <a:ext cx="8229600" cy="4125923"/>
          </a:xfrm>
        </p:spPr>
        <p:txBody>
          <a:bodyPr/>
          <a:lstStyle/>
          <a:p>
            <a:r>
              <a:rPr lang="cs-CZ" dirty="0"/>
              <a:t>Jinotaj; obrazné vyjádření dějů, abstraktních pojmů a lidských vlastností, založené na utajené paralelnosti jevů.</a:t>
            </a:r>
          </a:p>
          <a:p>
            <a:pPr>
              <a:buFontTx/>
              <a:buChar char="-"/>
            </a:pPr>
            <a:r>
              <a:rPr lang="cs-CZ" dirty="0"/>
              <a:t>náboženské, politické, společenské.</a:t>
            </a:r>
          </a:p>
          <a:p>
            <a:pPr>
              <a:buFontTx/>
              <a:buChar char="-"/>
            </a:pPr>
            <a:r>
              <a:rPr lang="cs-CZ" dirty="0"/>
              <a:t>- bajky, povídky</a:t>
            </a:r>
          </a:p>
          <a:p>
            <a:pPr>
              <a:buFontTx/>
              <a:buChar char="-"/>
            </a:pPr>
            <a:r>
              <a:rPr lang="cs-CZ" dirty="0"/>
              <a:t>- rozvinutá metafora</a:t>
            </a:r>
          </a:p>
          <a:p>
            <a:endParaRPr lang="cs-CZ" dirty="0"/>
          </a:p>
        </p:txBody>
      </p:sp>
    </p:spTree>
    <p:extLst>
      <p:ext uri="{BB962C8B-B14F-4D97-AF65-F5344CB8AC3E}">
        <p14:creationId xmlns:p14="http://schemas.microsoft.com/office/powerpoint/2010/main" val="33421607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Parabola (podobenství)</a:t>
            </a:r>
          </a:p>
        </p:txBody>
      </p:sp>
      <p:sp>
        <p:nvSpPr>
          <p:cNvPr id="3" name="Zástupný symbol pro obsah 2"/>
          <p:cNvSpPr>
            <a:spLocks noGrp="1"/>
          </p:cNvSpPr>
          <p:nvPr>
            <p:ph idx="1"/>
          </p:nvPr>
        </p:nvSpPr>
        <p:spPr/>
        <p:txBody>
          <a:bodyPr>
            <a:normAutofit fontScale="92500" lnSpcReduction="10000"/>
          </a:bodyPr>
          <a:lstStyle/>
          <a:p>
            <a:r>
              <a:rPr lang="cs-CZ" dirty="0"/>
              <a:t>Znázornění obecné pravdy nebo mravní zásady rozvinutým obrazem nebo příběhem.</a:t>
            </a:r>
          </a:p>
          <a:p>
            <a:endParaRPr lang="cs-CZ" dirty="0"/>
          </a:p>
          <a:p>
            <a:r>
              <a:rPr lang="cs-CZ" dirty="0"/>
              <a:t>„Každý zajisté strom po svém vlastním ovoci bývá poznán; nebo nesbírají z trní fíků,  aniž z hloží sbírají hroznů. Dobrý člověk z dobrého pokladu srdce svého vynáší dobré, a zlý člověk ze zlého pokladu srdce svého vynáší zlé. Nebo z hojnosti srdce mluví ústa jeho.“</a:t>
            </a:r>
          </a:p>
          <a:p>
            <a:r>
              <a:rPr lang="cs-CZ" dirty="0" err="1"/>
              <a:t>Evang</a:t>
            </a:r>
            <a:r>
              <a:rPr lang="cs-CZ" dirty="0"/>
              <a:t>. sv. Lukáše</a:t>
            </a:r>
          </a:p>
        </p:txBody>
      </p:sp>
    </p:spTree>
    <p:extLst>
      <p:ext uri="{BB962C8B-B14F-4D97-AF65-F5344CB8AC3E}">
        <p14:creationId xmlns:p14="http://schemas.microsoft.com/office/powerpoint/2010/main" val="32466133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Amfibolie</a:t>
            </a:r>
          </a:p>
        </p:txBody>
      </p:sp>
      <p:sp>
        <p:nvSpPr>
          <p:cNvPr id="3" name="Zástupný symbol pro obsah 2"/>
          <p:cNvSpPr>
            <a:spLocks noGrp="1"/>
          </p:cNvSpPr>
          <p:nvPr>
            <p:ph idx="1"/>
          </p:nvPr>
        </p:nvSpPr>
        <p:spPr/>
        <p:txBody>
          <a:bodyPr>
            <a:normAutofit lnSpcReduction="10000"/>
          </a:bodyPr>
          <a:lstStyle/>
          <a:p>
            <a:r>
              <a:rPr lang="cs-CZ" dirty="0"/>
              <a:t>Dvojsmysl; významová záměna slov a sousloví stejného znění.</a:t>
            </a:r>
          </a:p>
          <a:p>
            <a:endParaRPr lang="cs-CZ" dirty="0"/>
          </a:p>
          <a:p>
            <a:pPr>
              <a:buNone/>
            </a:pPr>
            <a:r>
              <a:rPr lang="cs-CZ" dirty="0"/>
              <a:t>„Kohoutek kapal místo kuropění</a:t>
            </a:r>
          </a:p>
          <a:p>
            <a:pPr>
              <a:buNone/>
            </a:pPr>
            <a:r>
              <a:rPr lang="cs-CZ" dirty="0"/>
              <a:t>stisknout ho a pálit jsem zatoužil</a:t>
            </a:r>
          </a:p>
          <a:p>
            <a:pPr>
              <a:buNone/>
            </a:pPr>
            <a:r>
              <a:rPr lang="cs-CZ" dirty="0"/>
              <a:t>pálit někam pryč nebo jako plát rozpálený</a:t>
            </a:r>
          </a:p>
          <a:p>
            <a:pPr>
              <a:buNone/>
            </a:pPr>
            <a:r>
              <a:rPr lang="cs-CZ" dirty="0"/>
              <a:t>či staré dopisy anebo v živý cíl.“</a:t>
            </a:r>
          </a:p>
          <a:p>
            <a:pPr>
              <a:buNone/>
            </a:pPr>
            <a:r>
              <a:rPr lang="cs-CZ" dirty="0"/>
              <a:t>(V. Lacina)</a:t>
            </a:r>
          </a:p>
        </p:txBody>
      </p:sp>
    </p:spTree>
    <p:extLst>
      <p:ext uri="{BB962C8B-B14F-4D97-AF65-F5344CB8AC3E}">
        <p14:creationId xmlns:p14="http://schemas.microsoft.com/office/powerpoint/2010/main" val="35059904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Asociace</a:t>
            </a:r>
          </a:p>
        </p:txBody>
      </p:sp>
      <p:sp>
        <p:nvSpPr>
          <p:cNvPr id="3" name="Zástupný symbol pro obsah 2"/>
          <p:cNvSpPr>
            <a:spLocks noGrp="1"/>
          </p:cNvSpPr>
          <p:nvPr>
            <p:ph idx="1"/>
          </p:nvPr>
        </p:nvSpPr>
        <p:spPr/>
        <p:txBody>
          <a:bodyPr>
            <a:normAutofit fontScale="92500" lnSpcReduction="10000"/>
          </a:bodyPr>
          <a:lstStyle/>
          <a:p>
            <a:r>
              <a:rPr lang="cs-CZ" dirty="0"/>
              <a:t>Sdružování; v asociativní poezii bezděčné, volné spojení představ logicky nesouvisejících, které vytvářejí básnický obraz.</a:t>
            </a:r>
          </a:p>
          <a:p>
            <a:endParaRPr lang="cs-CZ" dirty="0"/>
          </a:p>
          <a:p>
            <a:pPr>
              <a:buNone/>
            </a:pPr>
            <a:r>
              <a:rPr lang="cs-CZ" dirty="0"/>
              <a:t>„A nazváno buď prostou chatrčí</a:t>
            </a:r>
          </a:p>
          <a:p>
            <a:pPr>
              <a:buNone/>
            </a:pPr>
            <a:r>
              <a:rPr lang="cs-CZ" dirty="0"/>
              <a:t>Ó palmy přenesete svůj rovník nad Vltavu</a:t>
            </a:r>
          </a:p>
          <a:p>
            <a:pPr>
              <a:buNone/>
            </a:pPr>
            <a:r>
              <a:rPr lang="cs-CZ" dirty="0"/>
              <a:t>Šnek má svůj prostý dům z nějž růžky vystrčí</a:t>
            </a:r>
          </a:p>
          <a:p>
            <a:pPr>
              <a:buNone/>
            </a:pPr>
            <a:r>
              <a:rPr lang="cs-CZ" dirty="0"/>
              <a:t>A člověk neví kam by složil hlavu.“</a:t>
            </a:r>
          </a:p>
          <a:p>
            <a:pPr>
              <a:buNone/>
            </a:pPr>
            <a:r>
              <a:rPr lang="cs-CZ" dirty="0"/>
              <a:t>(V. Nezval)</a:t>
            </a:r>
          </a:p>
        </p:txBody>
      </p:sp>
    </p:spTree>
    <p:extLst>
      <p:ext uri="{BB962C8B-B14F-4D97-AF65-F5344CB8AC3E}">
        <p14:creationId xmlns:p14="http://schemas.microsoft.com/office/powerpoint/2010/main" val="31812959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Leitmotiv</a:t>
            </a:r>
          </a:p>
        </p:txBody>
      </p:sp>
      <p:sp>
        <p:nvSpPr>
          <p:cNvPr id="3" name="Zástupný symbol pro obsah 2"/>
          <p:cNvSpPr>
            <a:spLocks noGrp="1"/>
          </p:cNvSpPr>
          <p:nvPr>
            <p:ph idx="1"/>
          </p:nvPr>
        </p:nvSpPr>
        <p:spPr/>
        <p:txBody>
          <a:bodyPr/>
          <a:lstStyle/>
          <a:p>
            <a:r>
              <a:rPr lang="cs-CZ" dirty="0"/>
              <a:t>Stále přítomný motiv.</a:t>
            </a:r>
          </a:p>
        </p:txBody>
      </p:sp>
    </p:spTree>
    <p:extLst>
      <p:ext uri="{BB962C8B-B14F-4D97-AF65-F5344CB8AC3E}">
        <p14:creationId xmlns:p14="http://schemas.microsoft.com/office/powerpoint/2010/main" val="3719563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Asonance</a:t>
            </a:r>
          </a:p>
        </p:txBody>
      </p:sp>
      <p:sp>
        <p:nvSpPr>
          <p:cNvPr id="3" name="Zástupný symbol pro obsah 2"/>
          <p:cNvSpPr>
            <a:spLocks noGrp="1"/>
          </p:cNvSpPr>
          <p:nvPr>
            <p:ph idx="1"/>
          </p:nvPr>
        </p:nvSpPr>
        <p:spPr/>
        <p:txBody>
          <a:bodyPr/>
          <a:lstStyle/>
          <a:p>
            <a:r>
              <a:rPr lang="cs-CZ" dirty="0"/>
              <a:t>Souzvuk koncových samohlásek na konci veršů</a:t>
            </a:r>
          </a:p>
          <a:p>
            <a:endParaRPr lang="cs-CZ" dirty="0"/>
          </a:p>
          <a:p>
            <a:pPr>
              <a:buNone/>
            </a:pPr>
            <a:r>
              <a:rPr lang="cs-CZ" dirty="0"/>
              <a:t>Čí jsou to ovečky,</a:t>
            </a:r>
          </a:p>
          <a:p>
            <a:pPr>
              <a:buNone/>
            </a:pPr>
            <a:r>
              <a:rPr lang="cs-CZ" dirty="0"/>
              <a:t>co se v horách pasou?</a:t>
            </a:r>
          </a:p>
          <a:p>
            <a:pPr>
              <a:buNone/>
            </a:pPr>
            <a:r>
              <a:rPr lang="cs-CZ" dirty="0"/>
              <a:t>To jsou Janíkovy, </a:t>
            </a:r>
          </a:p>
          <a:p>
            <a:pPr>
              <a:buNone/>
            </a:pPr>
            <a:r>
              <a:rPr lang="cs-CZ" dirty="0"/>
              <a:t>co ho věšet budou.</a:t>
            </a:r>
          </a:p>
          <a:p>
            <a:pPr>
              <a:buNone/>
            </a:pPr>
            <a:r>
              <a:rPr lang="cs-CZ" dirty="0"/>
              <a:t>(lid. poezie)</a:t>
            </a:r>
          </a:p>
        </p:txBody>
      </p:sp>
    </p:spTree>
    <p:extLst>
      <p:ext uri="{BB962C8B-B14F-4D97-AF65-F5344CB8AC3E}">
        <p14:creationId xmlns:p14="http://schemas.microsoft.com/office/powerpoint/2010/main" val="41208913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Bylina</a:t>
            </a:r>
          </a:p>
        </p:txBody>
      </p:sp>
      <p:sp>
        <p:nvSpPr>
          <p:cNvPr id="3" name="Zástupný symbol pro obsah 2"/>
          <p:cNvSpPr>
            <a:spLocks noGrp="1"/>
          </p:cNvSpPr>
          <p:nvPr>
            <p:ph idx="1"/>
          </p:nvPr>
        </p:nvSpPr>
        <p:spPr/>
        <p:txBody>
          <a:bodyPr/>
          <a:lstStyle/>
          <a:p>
            <a:r>
              <a:rPr lang="cs-CZ" dirty="0"/>
              <a:t>Lidová epická píseň ruská, která líčí skutky bohatýrů.</a:t>
            </a:r>
          </a:p>
          <a:p>
            <a:endParaRPr lang="cs-CZ" dirty="0"/>
          </a:p>
          <a:p>
            <a:r>
              <a:rPr lang="cs-CZ" dirty="0"/>
              <a:t>(Ilja </a:t>
            </a:r>
            <a:r>
              <a:rPr lang="cs-CZ" dirty="0" err="1"/>
              <a:t>Muromec</a:t>
            </a:r>
            <a:r>
              <a:rPr lang="cs-CZ" dirty="0"/>
              <a:t>, Vladimír Jasný Slunéčko)</a:t>
            </a:r>
          </a:p>
        </p:txBody>
      </p:sp>
    </p:spTree>
    <p:extLst>
      <p:ext uri="{BB962C8B-B14F-4D97-AF65-F5344CB8AC3E}">
        <p14:creationId xmlns:p14="http://schemas.microsoft.com/office/powerpoint/2010/main" val="3904701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Barbarismus</a:t>
            </a:r>
          </a:p>
        </p:txBody>
      </p:sp>
      <p:sp>
        <p:nvSpPr>
          <p:cNvPr id="3" name="Zástupný symbol pro obsah 2"/>
          <p:cNvSpPr>
            <a:spLocks noGrp="1"/>
          </p:cNvSpPr>
          <p:nvPr>
            <p:ph idx="1"/>
          </p:nvPr>
        </p:nvSpPr>
        <p:spPr/>
        <p:txBody>
          <a:bodyPr/>
          <a:lstStyle/>
          <a:p>
            <a:r>
              <a:rPr lang="cs-CZ" dirty="0"/>
              <a:t>Slovo převzaté z cizího jazyka nebo vytvořené podle cizího.</a:t>
            </a:r>
          </a:p>
          <a:p>
            <a:endParaRPr lang="cs-CZ" dirty="0"/>
          </a:p>
          <a:p>
            <a:pPr>
              <a:buNone/>
            </a:pPr>
            <a:r>
              <a:rPr lang="cs-CZ" dirty="0"/>
              <a:t>„Tu šel jeden </a:t>
            </a:r>
            <a:r>
              <a:rPr lang="cs-CZ" dirty="0" err="1"/>
              <a:t>aktuár</a:t>
            </a:r>
            <a:r>
              <a:rPr lang="cs-CZ" dirty="0"/>
              <a:t> a s ním mnoho špiclů,</a:t>
            </a:r>
          </a:p>
          <a:p>
            <a:pPr>
              <a:buNone/>
            </a:pPr>
            <a:r>
              <a:rPr lang="cs-CZ" dirty="0"/>
              <a:t>Prohlíželi tratuár a našli tam pikslu.“</a:t>
            </a:r>
          </a:p>
          <a:p>
            <a:pPr>
              <a:buNone/>
            </a:pPr>
            <a:r>
              <a:rPr lang="cs-CZ" dirty="0"/>
              <a:t>(</a:t>
            </a:r>
            <a:r>
              <a:rPr lang="cs-CZ" dirty="0" err="1"/>
              <a:t>nezn</a:t>
            </a:r>
            <a:r>
              <a:rPr lang="cs-CZ" dirty="0"/>
              <a:t>. autor)</a:t>
            </a:r>
          </a:p>
        </p:txBody>
      </p:sp>
    </p:spTree>
    <p:extLst>
      <p:ext uri="{BB962C8B-B14F-4D97-AF65-F5344CB8AC3E}">
        <p14:creationId xmlns:p14="http://schemas.microsoft.com/office/powerpoint/2010/main" val="20193213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Parenteze</a:t>
            </a:r>
          </a:p>
        </p:txBody>
      </p:sp>
      <p:sp>
        <p:nvSpPr>
          <p:cNvPr id="3" name="Zástupný symbol pro obsah 2"/>
          <p:cNvSpPr>
            <a:spLocks noGrp="1"/>
          </p:cNvSpPr>
          <p:nvPr>
            <p:ph idx="1"/>
          </p:nvPr>
        </p:nvSpPr>
        <p:spPr/>
        <p:txBody>
          <a:bodyPr/>
          <a:lstStyle/>
          <a:p>
            <a:r>
              <a:rPr lang="cs-CZ" dirty="0"/>
              <a:t>Vsuvka, doplnění významového celku</a:t>
            </a:r>
          </a:p>
          <a:p>
            <a:endParaRPr lang="cs-CZ" dirty="0"/>
          </a:p>
          <a:p>
            <a:pPr>
              <a:buNone/>
            </a:pPr>
            <a:r>
              <a:rPr lang="cs-CZ" dirty="0"/>
              <a:t>Ač plakala a rty se jí chvěly (zpozdilá), připravovala se k noci</a:t>
            </a:r>
          </a:p>
          <a:p>
            <a:pPr>
              <a:buNone/>
            </a:pPr>
            <a:r>
              <a:rPr lang="cs-CZ" dirty="0"/>
              <a:t>(A. Sova)</a:t>
            </a:r>
          </a:p>
        </p:txBody>
      </p:sp>
    </p:spTree>
    <p:extLst>
      <p:ext uri="{BB962C8B-B14F-4D97-AF65-F5344CB8AC3E}">
        <p14:creationId xmlns:p14="http://schemas.microsoft.com/office/powerpoint/2010/main" val="100310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Studium:</a:t>
            </a:r>
          </a:p>
        </p:txBody>
      </p:sp>
      <p:sp>
        <p:nvSpPr>
          <p:cNvPr id="3" name="Zástupný symbol pro obsah 2"/>
          <p:cNvSpPr>
            <a:spLocks noGrp="1"/>
          </p:cNvSpPr>
          <p:nvPr>
            <p:ph sz="half" idx="1"/>
          </p:nvPr>
        </p:nvSpPr>
        <p:spPr/>
        <p:txBody>
          <a:bodyPr/>
          <a:lstStyle/>
          <a:p>
            <a:r>
              <a:rPr lang="cs-CZ" dirty="0"/>
              <a:t>Způsoby čtení literatury</a:t>
            </a:r>
          </a:p>
          <a:p>
            <a:r>
              <a:rPr lang="cs-CZ" dirty="0">
                <a:solidFill>
                  <a:srgbClr val="C00000"/>
                </a:solidFill>
              </a:rPr>
              <a:t>Čtenářský deník</a:t>
            </a:r>
          </a:p>
          <a:p>
            <a:r>
              <a:rPr lang="cs-CZ" dirty="0">
                <a:solidFill>
                  <a:srgbClr val="C00000"/>
                </a:solidFill>
              </a:rPr>
              <a:t>Záznamy a výpisky</a:t>
            </a:r>
          </a:p>
          <a:p>
            <a:r>
              <a:rPr lang="cs-CZ" dirty="0"/>
              <a:t>Způsoby bibliografických zápisů</a:t>
            </a:r>
          </a:p>
          <a:p>
            <a:r>
              <a:rPr lang="cs-CZ" dirty="0"/>
              <a:t>Psaní</a:t>
            </a:r>
          </a:p>
          <a:p>
            <a:r>
              <a:rPr lang="cs-CZ" dirty="0"/>
              <a:t>Tvorba vědeckých prací</a:t>
            </a:r>
          </a:p>
          <a:p>
            <a:r>
              <a:rPr lang="cs-CZ" dirty="0"/>
              <a:t>Plagiátorství</a:t>
            </a:r>
          </a:p>
        </p:txBody>
      </p:sp>
      <p:sp>
        <p:nvSpPr>
          <p:cNvPr id="4" name="Zástupný symbol pro obsah 3"/>
          <p:cNvSpPr>
            <a:spLocks noGrp="1"/>
          </p:cNvSpPr>
          <p:nvPr>
            <p:ph sz="half" idx="2"/>
          </p:nvPr>
        </p:nvSpPr>
        <p:spPr/>
        <p:txBody>
          <a:bodyPr/>
          <a:lstStyle/>
          <a:p>
            <a:endParaRPr lang="cs-CZ"/>
          </a:p>
        </p:txBody>
      </p:sp>
    </p:spTree>
    <p:extLst>
      <p:ext uri="{BB962C8B-B14F-4D97-AF65-F5344CB8AC3E}">
        <p14:creationId xmlns:p14="http://schemas.microsoft.com/office/powerpoint/2010/main" val="1752981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Perifráze</a:t>
            </a:r>
          </a:p>
        </p:txBody>
      </p:sp>
      <p:sp>
        <p:nvSpPr>
          <p:cNvPr id="3" name="Zástupný symbol pro obsah 2"/>
          <p:cNvSpPr>
            <a:spLocks noGrp="1"/>
          </p:cNvSpPr>
          <p:nvPr>
            <p:ph idx="1"/>
          </p:nvPr>
        </p:nvSpPr>
        <p:spPr/>
        <p:txBody>
          <a:bodyPr>
            <a:normAutofit fontScale="92500" lnSpcReduction="10000"/>
          </a:bodyPr>
          <a:lstStyle/>
          <a:p>
            <a:r>
              <a:rPr lang="cs-CZ" dirty="0"/>
              <a:t>Básnický opis; označení jevu nikoli přímým pojmenováním, nýbrž souborem představ, které jsou s ním konvenčně spjaty.</a:t>
            </a:r>
          </a:p>
          <a:p>
            <a:endParaRPr lang="cs-CZ" dirty="0"/>
          </a:p>
          <a:p>
            <a:pPr>
              <a:buNone/>
            </a:pPr>
            <a:r>
              <a:rPr lang="cs-CZ" dirty="0"/>
              <a:t>přinesla šachy v naši besedu.</a:t>
            </a:r>
          </a:p>
          <a:p>
            <a:pPr>
              <a:buNone/>
            </a:pPr>
            <a:r>
              <a:rPr lang="cs-CZ" dirty="0"/>
              <a:t>Byl pravý div to řezbářského </a:t>
            </a:r>
            <a:r>
              <a:rPr lang="cs-CZ" dirty="0" err="1"/>
              <a:t>dílaf</a:t>
            </a:r>
            <a:endParaRPr lang="cs-CZ" dirty="0"/>
          </a:p>
          <a:p>
            <a:pPr>
              <a:buNone/>
            </a:pPr>
            <a:r>
              <a:rPr lang="cs-CZ" dirty="0"/>
              <a:t>figurky nesla ze slonové kosti</a:t>
            </a:r>
          </a:p>
          <a:p>
            <a:pPr>
              <a:buNone/>
            </a:pPr>
            <a:r>
              <a:rPr lang="cs-CZ" dirty="0"/>
              <a:t>vonného dříví plocha černobílá.</a:t>
            </a:r>
          </a:p>
          <a:p>
            <a:pPr>
              <a:buNone/>
            </a:pPr>
            <a:r>
              <a:rPr lang="cs-CZ" dirty="0"/>
              <a:t>(S. Čech)</a:t>
            </a:r>
          </a:p>
        </p:txBody>
      </p:sp>
    </p:spTree>
    <p:extLst>
      <p:ext uri="{BB962C8B-B14F-4D97-AF65-F5344CB8AC3E}">
        <p14:creationId xmlns:p14="http://schemas.microsoft.com/office/powerpoint/2010/main" val="7591586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solidFill>
                  <a:srgbClr val="FF0000"/>
                </a:solidFill>
              </a:rPr>
              <a:t>Epigram</a:t>
            </a:r>
          </a:p>
        </p:txBody>
      </p:sp>
      <p:sp>
        <p:nvSpPr>
          <p:cNvPr id="3" name="Zástupný symbol pro obsah 2"/>
          <p:cNvSpPr>
            <a:spLocks noGrp="1"/>
          </p:cNvSpPr>
          <p:nvPr>
            <p:ph idx="1"/>
          </p:nvPr>
        </p:nvSpPr>
        <p:spPr/>
        <p:txBody>
          <a:bodyPr/>
          <a:lstStyle/>
          <a:p>
            <a:r>
              <a:rPr lang="cs-CZ" dirty="0"/>
              <a:t>Útvar didaktické a reflexní poezie; krátká, často satirická báseň.</a:t>
            </a:r>
          </a:p>
        </p:txBody>
      </p:sp>
    </p:spTree>
    <p:extLst>
      <p:ext uri="{BB962C8B-B14F-4D97-AF65-F5344CB8AC3E}">
        <p14:creationId xmlns:p14="http://schemas.microsoft.com/office/powerpoint/2010/main" val="34412062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Epištola</a:t>
            </a:r>
          </a:p>
        </p:txBody>
      </p:sp>
      <p:sp>
        <p:nvSpPr>
          <p:cNvPr id="3" name="Zástupný symbol pro obsah 2"/>
          <p:cNvSpPr>
            <a:spLocks noGrp="1"/>
          </p:cNvSpPr>
          <p:nvPr>
            <p:ph idx="1"/>
          </p:nvPr>
        </p:nvSpPr>
        <p:spPr/>
        <p:txBody>
          <a:bodyPr/>
          <a:lstStyle/>
          <a:p>
            <a:r>
              <a:rPr lang="cs-CZ" dirty="0"/>
              <a:t>List, dopis; básnický list.</a:t>
            </a:r>
          </a:p>
        </p:txBody>
      </p:sp>
    </p:spTree>
    <p:extLst>
      <p:ext uri="{BB962C8B-B14F-4D97-AF65-F5344CB8AC3E}">
        <p14:creationId xmlns:p14="http://schemas.microsoft.com/office/powerpoint/2010/main" val="14239766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Epitaf</a:t>
            </a:r>
          </a:p>
        </p:txBody>
      </p:sp>
      <p:sp>
        <p:nvSpPr>
          <p:cNvPr id="3" name="Zástupný symbol pro obsah 2"/>
          <p:cNvSpPr>
            <a:spLocks noGrp="1"/>
          </p:cNvSpPr>
          <p:nvPr>
            <p:ph idx="1"/>
          </p:nvPr>
        </p:nvSpPr>
        <p:spPr/>
        <p:txBody>
          <a:bodyPr/>
          <a:lstStyle/>
          <a:p>
            <a:r>
              <a:rPr lang="cs-CZ" dirty="0"/>
              <a:t>Náhrobní nápis; pohřební řeč.</a:t>
            </a:r>
          </a:p>
        </p:txBody>
      </p:sp>
    </p:spTree>
    <p:extLst>
      <p:ext uri="{BB962C8B-B14F-4D97-AF65-F5344CB8AC3E}">
        <p14:creationId xmlns:p14="http://schemas.microsoft.com/office/powerpoint/2010/main" val="3457201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0000"/>
                </a:solidFill>
              </a:rPr>
              <a:t>Exemplum</a:t>
            </a:r>
            <a:endParaRPr lang="cs-CZ" dirty="0">
              <a:solidFill>
                <a:srgbClr val="FF0000"/>
              </a:solidFill>
            </a:endParaRPr>
          </a:p>
        </p:txBody>
      </p:sp>
      <p:sp>
        <p:nvSpPr>
          <p:cNvPr id="3" name="Zástupný symbol pro obsah 2"/>
          <p:cNvSpPr>
            <a:spLocks noGrp="1"/>
          </p:cNvSpPr>
          <p:nvPr>
            <p:ph idx="1"/>
          </p:nvPr>
        </p:nvSpPr>
        <p:spPr/>
        <p:txBody>
          <a:bodyPr/>
          <a:lstStyle/>
          <a:p>
            <a:r>
              <a:rPr lang="cs-CZ" dirty="0"/>
              <a:t>Příklad.</a:t>
            </a:r>
          </a:p>
        </p:txBody>
      </p:sp>
    </p:spTree>
    <p:extLst>
      <p:ext uri="{BB962C8B-B14F-4D97-AF65-F5344CB8AC3E}">
        <p14:creationId xmlns:p14="http://schemas.microsoft.com/office/powerpoint/2010/main" val="3942255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Filipika</a:t>
            </a:r>
          </a:p>
        </p:txBody>
      </p:sp>
      <p:sp>
        <p:nvSpPr>
          <p:cNvPr id="3" name="Zástupný symbol pro obsah 2"/>
          <p:cNvSpPr>
            <a:spLocks noGrp="1"/>
          </p:cNvSpPr>
          <p:nvPr>
            <p:ph idx="1"/>
          </p:nvPr>
        </p:nvSpPr>
        <p:spPr/>
        <p:txBody>
          <a:bodyPr/>
          <a:lstStyle/>
          <a:p>
            <a:r>
              <a:rPr lang="cs-CZ" dirty="0"/>
              <a:t>Obrazné pojmenování pro bojovnou, plamennou řeč.</a:t>
            </a:r>
          </a:p>
        </p:txBody>
      </p:sp>
    </p:spTree>
    <p:extLst>
      <p:ext uri="{BB962C8B-B14F-4D97-AF65-F5344CB8AC3E}">
        <p14:creationId xmlns:p14="http://schemas.microsoft.com/office/powerpoint/2010/main" val="1069493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Spor</a:t>
            </a:r>
          </a:p>
        </p:txBody>
      </p:sp>
      <p:sp>
        <p:nvSpPr>
          <p:cNvPr id="3" name="Zástupný symbol pro obsah 2"/>
          <p:cNvSpPr>
            <a:spLocks noGrp="1"/>
          </p:cNvSpPr>
          <p:nvPr>
            <p:ph idx="1"/>
          </p:nvPr>
        </p:nvSpPr>
        <p:spPr/>
        <p:txBody>
          <a:bodyPr/>
          <a:lstStyle/>
          <a:p>
            <a:r>
              <a:rPr lang="cs-CZ" dirty="0"/>
              <a:t>Alegorická básnická disputace; hádka.</a:t>
            </a:r>
          </a:p>
        </p:txBody>
      </p:sp>
    </p:spTree>
    <p:extLst>
      <p:ext uri="{BB962C8B-B14F-4D97-AF65-F5344CB8AC3E}">
        <p14:creationId xmlns:p14="http://schemas.microsoft.com/office/powerpoint/2010/main" val="29874123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Hagiografie</a:t>
            </a:r>
          </a:p>
        </p:txBody>
      </p:sp>
      <p:sp>
        <p:nvSpPr>
          <p:cNvPr id="3" name="Zástupný symbol pro obsah 2"/>
          <p:cNvSpPr>
            <a:spLocks noGrp="1"/>
          </p:cNvSpPr>
          <p:nvPr>
            <p:ph idx="1"/>
          </p:nvPr>
        </p:nvSpPr>
        <p:spPr/>
        <p:txBody>
          <a:bodyPr/>
          <a:lstStyle/>
          <a:p>
            <a:r>
              <a:rPr lang="cs-CZ" dirty="0"/>
              <a:t>Středověká literatura o životě a díle světců.</a:t>
            </a:r>
          </a:p>
        </p:txBody>
      </p:sp>
    </p:spTree>
    <p:extLst>
      <p:ext uri="{BB962C8B-B14F-4D97-AF65-F5344CB8AC3E}">
        <p14:creationId xmlns:p14="http://schemas.microsoft.com/office/powerpoint/2010/main" val="31045262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Homilie</a:t>
            </a:r>
          </a:p>
        </p:txBody>
      </p:sp>
      <p:sp>
        <p:nvSpPr>
          <p:cNvPr id="3" name="Zástupný symbol pro obsah 2"/>
          <p:cNvSpPr>
            <a:spLocks noGrp="1"/>
          </p:cNvSpPr>
          <p:nvPr>
            <p:ph idx="1"/>
          </p:nvPr>
        </p:nvSpPr>
        <p:spPr/>
        <p:txBody>
          <a:bodyPr/>
          <a:lstStyle/>
          <a:p>
            <a:r>
              <a:rPr lang="cs-CZ" dirty="0"/>
              <a:t>Kázání, promluva.</a:t>
            </a:r>
          </a:p>
        </p:txBody>
      </p:sp>
    </p:spTree>
    <p:extLst>
      <p:ext uri="{BB962C8B-B14F-4D97-AF65-F5344CB8AC3E}">
        <p14:creationId xmlns:p14="http://schemas.microsoft.com/office/powerpoint/2010/main" val="19209353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Incipit</a:t>
            </a:r>
          </a:p>
        </p:txBody>
      </p:sp>
      <p:sp>
        <p:nvSpPr>
          <p:cNvPr id="3" name="Zástupný symbol pro obsah 2"/>
          <p:cNvSpPr>
            <a:spLocks noGrp="1"/>
          </p:cNvSpPr>
          <p:nvPr>
            <p:ph idx="1"/>
          </p:nvPr>
        </p:nvSpPr>
        <p:spPr/>
        <p:txBody>
          <a:bodyPr/>
          <a:lstStyle/>
          <a:p>
            <a:r>
              <a:rPr lang="cs-CZ" dirty="0"/>
              <a:t>Počátek; počáteční písmeno, slovo, věta.</a:t>
            </a:r>
          </a:p>
        </p:txBody>
      </p:sp>
    </p:spTree>
    <p:extLst>
      <p:ext uri="{BB962C8B-B14F-4D97-AF65-F5344CB8AC3E}">
        <p14:creationId xmlns:p14="http://schemas.microsoft.com/office/powerpoint/2010/main" val="1771100458"/>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4891</Words>
  <Application>Microsoft Office PowerPoint</Application>
  <PresentationFormat>Předvádění na obrazovce (4:3)</PresentationFormat>
  <Paragraphs>1070</Paragraphs>
  <Slides>149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149</vt:i4>
      </vt:variant>
    </vt:vector>
  </HeadingPairs>
  <TitlesOfParts>
    <vt:vector size="152" baseType="lpstr">
      <vt:lpstr>Arial</vt:lpstr>
      <vt:lpstr>Calibri</vt:lpstr>
      <vt:lpstr>Motiv sady Office</vt:lpstr>
      <vt:lpstr>Úvod do studia literatury   a literární vědy </vt:lpstr>
      <vt:lpstr>Základní údaje o kurzu:</vt:lpstr>
      <vt:lpstr>Předmět studia: literatura (?)</vt:lpstr>
      <vt:lpstr>Literatura? </vt:lpstr>
      <vt:lpstr> Literatura:</vt:lpstr>
      <vt:lpstr>Literární komunikace</vt:lpstr>
      <vt:lpstr>Co je literatura?</vt:lpstr>
      <vt:lpstr>Literární kánon:</vt:lpstr>
      <vt:lpstr>Studium:</vt:lpstr>
      <vt:lpstr>Zdroje:</vt:lpstr>
      <vt:lpstr>Studijní literatura: přehled </vt:lpstr>
      <vt:lpstr>Prezentace aplikace PowerPoint</vt:lpstr>
      <vt:lpstr>Základní literatura: Úvody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Pražský lingvistický kroužek (1926)</vt:lpstr>
      <vt:lpstr>Lingvistika, Pražský lingvistický kroužek (1926) </vt:lpstr>
      <vt:lpstr>PLK: hlavní tendence</vt:lpstr>
      <vt:lpstr>Prezentace aplikace PowerPoint</vt:lpstr>
      <vt:lpstr>Jan Mukařovský (1891-1975)  1928 Máchův Máj. Estetická studie 1934 „Polákova Vznešenost přírody. Pokus o rozbor a                        vývojové zařazení básnické struktury“ 1934 /1966/ „Umění jako sémiologický fakt“   1936 Estetická funkce, norma a hodnota jako sociální fakty 1938 Torso a tajemství Máchova díla 1941 Kapitoly z české poetiky I, II (2. vyd. 1948) 1942 Čtení o jazyce a poesii (ed. s B. Havránkem) 1966 Studie z estetiky 1971 Cestami poetiky a estetiky 2000, 2001 Studie I, II </vt:lpstr>
      <vt:lpstr>Strukturální estetika a poetika</vt:lpstr>
      <vt:lpstr>Strukturalismus</vt:lpstr>
      <vt:lpstr>Sémiotika a PLK</vt:lpstr>
      <vt:lpstr>Francouzský strukturalismus </vt:lpstr>
      <vt:lpstr>Jiné směry a koncepce</vt:lpstr>
      <vt:lpstr>Další vlivy a osobnosti</vt:lpstr>
      <vt:lpstr>Brno – literatura a literární věda </vt:lpstr>
      <vt:lpstr>Literatura a literární dílo</vt:lpstr>
      <vt:lpstr>Prezentace aplikace PowerPoint</vt:lpstr>
      <vt:lpstr>Struktura literárního díla</vt:lpstr>
      <vt:lpstr>Plán jazykový</vt:lpstr>
      <vt:lpstr>Prezentace aplikace PowerPoint</vt:lpstr>
      <vt:lpstr>Stupně zprostředkování</vt:lpstr>
      <vt:lpstr>Prezentace</vt:lpstr>
      <vt:lpstr>Druhy řeči</vt:lpstr>
      <vt:lpstr>Plán tematický</vt:lpstr>
      <vt:lpstr>Tematická výstavba</vt:lpstr>
      <vt:lpstr>Prezentace aplikace PowerPoint</vt:lpstr>
      <vt:lpstr>Subjekt</vt:lpstr>
      <vt:lpstr>Vypravěč</vt:lpstr>
      <vt:lpstr>Plán kompoziční</vt:lpstr>
      <vt:lpstr>Kompozice literárního díla</vt:lpstr>
      <vt:lpstr>Kompozice literárního díla</vt:lpstr>
      <vt:lpstr>Kompozice literárního díla</vt:lpstr>
      <vt:lpstr>Jazyk = základní materiál literatury</vt:lpstr>
      <vt:lpstr>Tropy</vt:lpstr>
      <vt:lpstr>Metafora</vt:lpstr>
      <vt:lpstr>Metonymie</vt:lpstr>
      <vt:lpstr>Synekdocha</vt:lpstr>
      <vt:lpstr>Základní pojmy poetiky</vt:lpstr>
      <vt:lpstr>Básnická skladba </vt:lpstr>
      <vt:lpstr>Figury</vt:lpstr>
      <vt:lpstr>Prezentace aplikace PowerPoint</vt:lpstr>
      <vt:lpstr>Prezentace aplikace PowerPoint</vt:lpstr>
      <vt:lpstr>Prezentace aplikace PowerPoint</vt:lpstr>
      <vt:lpstr>  Alegorie </vt:lpstr>
      <vt:lpstr>Parabola (podobenství)</vt:lpstr>
      <vt:lpstr>Amfibolie</vt:lpstr>
      <vt:lpstr>Asociace</vt:lpstr>
      <vt:lpstr>Leitmotiv</vt:lpstr>
      <vt:lpstr>Asonance</vt:lpstr>
      <vt:lpstr>Bylina</vt:lpstr>
      <vt:lpstr>Barbarismus</vt:lpstr>
      <vt:lpstr>Parenteze</vt:lpstr>
      <vt:lpstr>Perifráze</vt:lpstr>
      <vt:lpstr>Epigram</vt:lpstr>
      <vt:lpstr>Epištola</vt:lpstr>
      <vt:lpstr>Epitaf</vt:lpstr>
      <vt:lpstr>Exemplum</vt:lpstr>
      <vt:lpstr>Filipika</vt:lpstr>
      <vt:lpstr>Spor</vt:lpstr>
      <vt:lpstr>Hagiografie</vt:lpstr>
      <vt:lpstr>Homilie</vt:lpstr>
      <vt:lpstr>Incipit</vt:lpstr>
      <vt:lpstr>Inkunábule</vt:lpstr>
      <vt:lpstr>Intermezzo</vt:lpstr>
      <vt:lpstr>Envoi</vt:lpstr>
      <vt:lpstr>Verš</vt:lpstr>
      <vt:lpstr>Prezentace aplikace PowerPoint</vt:lpstr>
      <vt:lpstr>Hlásková instrumentace</vt:lpstr>
      <vt:lpstr>Prostředky hláskové instrumentace</vt:lpstr>
      <vt:lpstr>Prezentace aplikace PowerPoint</vt:lpstr>
      <vt:lpstr>Prezentace aplikace PowerPoint</vt:lpstr>
      <vt:lpstr>Ukázka z Máje</vt:lpstr>
      <vt:lpstr>Verš a řádek</vt:lpstr>
      <vt:lpstr>Prezentace aplikace PowerPoint</vt:lpstr>
      <vt:lpstr>Prezentace aplikace PowerPoint</vt:lpstr>
      <vt:lpstr>Enjambement (přesah)</vt:lpstr>
      <vt:lpstr>Versifikační systémy</vt:lpstr>
      <vt:lpstr>Typy prozodických systémů </vt:lpstr>
      <vt:lpstr>Přízvučnost</vt:lpstr>
      <vt:lpstr>Příklady: přízvučnost</vt:lpstr>
      <vt:lpstr>Rytmus</vt:lpstr>
      <vt:lpstr>Časoměrný verš</vt:lpstr>
      <vt:lpstr>Příklady:</vt:lpstr>
      <vt:lpstr>Sylabotónický verš</vt:lpstr>
      <vt:lpstr>Sylabický verš</vt:lpstr>
      <vt:lpstr>Stopa</vt:lpstr>
      <vt:lpstr>Stopa a slovo</vt:lpstr>
      <vt:lpstr>Příklad: třístopý časoměrný jamb</vt:lpstr>
      <vt:lpstr>Prezentace aplikace PowerPoint</vt:lpstr>
      <vt:lpstr>Sylabotónický verš</vt:lpstr>
      <vt:lpstr>Metrika</vt:lpstr>
      <vt:lpstr>Typy sylabotónického verše</vt:lpstr>
      <vt:lpstr>Další typy</vt:lpstr>
      <vt:lpstr>Incipit</vt:lpstr>
      <vt:lpstr>Jambický incipit</vt:lpstr>
      <vt:lpstr>Prezentace aplikace PowerPoint</vt:lpstr>
      <vt:lpstr>Klauzule</vt:lpstr>
      <vt:lpstr>Příklady klauzulí</vt:lpstr>
      <vt:lpstr>Ženská klauzule</vt:lpstr>
      <vt:lpstr>Dodatek</vt:lpstr>
      <vt:lpstr>Metrum vs. rytmus </vt:lpstr>
      <vt:lpstr>DRUHY VERŠE</vt:lpstr>
      <vt:lpstr>Příklad: časoměrný hexametr</vt:lpstr>
      <vt:lpstr>Příklad: sylabotónický hexametr</vt:lpstr>
      <vt:lpstr>Pentametr </vt:lpstr>
      <vt:lpstr>ALEXANDRIN</vt:lpstr>
      <vt:lpstr>Příklad sylabotónckého alexandrinu</vt:lpstr>
      <vt:lpstr>BLANKVERS</vt:lpstr>
      <vt:lpstr>Volný verš</vt:lpstr>
      <vt:lpstr>Rým</vt:lpstr>
      <vt:lpstr>Rýmová schémata</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Ondrej</dc:creator>
  <cp:lastModifiedBy>Ondřej</cp:lastModifiedBy>
  <cp:revision>37</cp:revision>
  <dcterms:created xsi:type="dcterms:W3CDTF">2016-10-30T20:29:15Z</dcterms:created>
  <dcterms:modified xsi:type="dcterms:W3CDTF">2016-12-23T00:49:14Z</dcterms:modified>
</cp:coreProperties>
</file>