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93" r:id="rId3"/>
    <p:sldId id="286" r:id="rId4"/>
    <p:sldId id="315" r:id="rId5"/>
    <p:sldId id="306" r:id="rId6"/>
    <p:sldId id="307" r:id="rId7"/>
    <p:sldId id="308" r:id="rId8"/>
    <p:sldId id="324" r:id="rId9"/>
    <p:sldId id="319" r:id="rId10"/>
    <p:sldId id="312" r:id="rId11"/>
    <p:sldId id="309" r:id="rId12"/>
    <p:sldId id="323" r:id="rId13"/>
    <p:sldId id="310" r:id="rId14"/>
    <p:sldId id="311" r:id="rId15"/>
    <p:sldId id="317" r:id="rId16"/>
    <p:sldId id="320" r:id="rId17"/>
    <p:sldId id="321" r:id="rId18"/>
    <p:sldId id="322" r:id="rId19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14.11.2014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14.11.2014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</a:t>
            </a:r>
            <a:br>
              <a:rPr lang="cs-CZ" dirty="0" smtClean="0"/>
            </a:br>
            <a:r>
              <a:rPr lang="cs-CZ" dirty="0" smtClean="0"/>
              <a:t>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1217" cy="499591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Třídění podle (aktivního) artikulujícího orgánu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endParaRPr lang="cs-CZ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- třídění podle artikulujícího orgánu odpovídá obvykle třídění podle místa artikulace. Odpovídají si tyto kategorie:</a:t>
            </a:r>
          </a:p>
          <a:p>
            <a:pPr marL="68580" indent="0">
              <a:buNone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Místo artikulace (tvoření)	Artikulující orgán</a:t>
            </a:r>
          </a:p>
          <a:p>
            <a:pPr marL="6858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etné, retozubné	 →	retné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zubodásňové		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 →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předojazyčné</a:t>
            </a:r>
          </a:p>
          <a:p>
            <a:pPr marL="68580" indent="0">
              <a:buNone/>
            </a:pP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cs-CZ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ředopatrové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	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 →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cs-CZ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středojazyčné</a:t>
            </a:r>
            <a:endParaRPr lang="cs-CZ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z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adopatrové		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 →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zadojazyčné</a:t>
            </a:r>
          </a:p>
          <a:p>
            <a:pPr marL="6858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h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rtanové		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 → 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hlasivkové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347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92696"/>
            <a:ext cx="6849325" cy="640871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100" b="1" dirty="0">
                <a:solidFill>
                  <a:schemeClr val="tx1"/>
                </a:solidFill>
                <a:latin typeface="Calibri" panose="020F0502020204030204" pitchFamily="34" charset="0"/>
              </a:rPr>
              <a:t>Dělení souhlásek podle způsobu tvoření </a:t>
            </a:r>
            <a:r>
              <a:rPr lang="cs-CZ" sz="21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cs-CZ" sz="21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cs-CZ" sz="21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(a podle </a:t>
            </a:r>
            <a:r>
              <a:rPr lang="cs-CZ" sz="2100" b="1" dirty="0">
                <a:solidFill>
                  <a:schemeClr val="tx1"/>
                </a:solidFill>
                <a:latin typeface="Calibri" panose="020F0502020204030204" pitchFamily="34" charset="0"/>
              </a:rPr>
              <a:t>sluchového </a:t>
            </a:r>
            <a:r>
              <a:rPr lang="cs-CZ" sz="21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dojmu)</a:t>
            </a:r>
            <a:endParaRPr lang="cs-CZ" sz="21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- na základě tohoto hlediska dělíme souhlásky na tři skupiny podle překážky, která se staví výdechovému proudu.</a:t>
            </a:r>
          </a:p>
          <a:p>
            <a:pPr marL="68580" indent="0"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1. Závěr (okluze)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mluvní orgány se zcela uzavřou a utvoří závěr. Následně se prudce otevřou (z hlediska akustického dojmu dochází k explozi/ražení). Podle toho se souhlásky nazývají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závěrové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(okluzivy) a z hlediska sluchového dojmu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ražené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(explozivy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): p, b, m,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ɱ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t, d, n, ť, ď, ň, g, k,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ŋ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ráz</a:t>
            </a:r>
            <a:endParaRPr lang="cs-CZ" sz="2000" b="1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2. </a:t>
            </a:r>
            <a:r>
              <a:rPr lang="cs-CZ" sz="20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Polozávěr</a:t>
            </a: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 (</a:t>
            </a:r>
            <a:r>
              <a:rPr lang="cs-CZ" sz="20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semiokluze</a:t>
            </a: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) 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mluvní orgány vytvoří plný závěr, který následně odstraní a přechází v úžinu. Tyto souhlásky se nazývají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polozávěrové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(semiokluzivy):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ʒ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č,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ǯ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</a:t>
            </a:r>
          </a:p>
          <a:p>
            <a:pPr marL="68580" indent="0">
              <a:buNone/>
            </a:pPr>
            <a:r>
              <a:rPr lang="cs-CZ" sz="2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3. Úžina (konstrikce)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–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výslovnosti se vytvoří mezi mluvními orgány úžina, kterou prochází výdechový proud. Souhlásky se nazývají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úžinové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(konstriktivy); z hlediska sluchového dojmu </a:t>
            </a:r>
            <a:r>
              <a:rPr lang="cs-CZ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třené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(frikativy):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f, v, s, z, ř, 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ṝ 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(tj. neznělé ř)</a:t>
            </a:r>
            <a:r>
              <a:rPr lang="cs-CZ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r, l, š, ž, j, x, h.</a:t>
            </a:r>
          </a:p>
        </p:txBody>
      </p:sp>
    </p:spTree>
    <p:extLst>
      <p:ext uri="{BB962C8B-B14F-4D97-AF65-F5344CB8AC3E}">
        <p14:creationId xmlns="" xmlns:p14="http://schemas.microsoft.com/office/powerpoint/2010/main" val="285989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759039"/>
            <a:ext cx="741682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800" b="1" dirty="0" smtClean="0">
                <a:latin typeface="Calibri" pitchFamily="34" charset="0"/>
              </a:rPr>
              <a:t>Dělení souhlásek podle sluchového dojmu</a:t>
            </a:r>
          </a:p>
          <a:p>
            <a:pPr marL="0" lvl="1"/>
            <a:endParaRPr lang="cs-CZ" sz="2800" dirty="0">
              <a:latin typeface="Calibri" pitchFamily="34" charset="0"/>
            </a:endParaRPr>
          </a:p>
          <a:p>
            <a:pPr lvl="1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hlásky závěrové (okluzivy) → </a:t>
            </a:r>
            <a:r>
              <a:rPr lang="cs-CZ" sz="2400" b="1" dirty="0" smtClean="0">
                <a:latin typeface="Calibri" pitchFamily="34" charset="0"/>
              </a:rPr>
              <a:t>ražené</a:t>
            </a:r>
            <a:r>
              <a:rPr lang="cs-CZ" sz="2400" dirty="0" smtClean="0">
                <a:latin typeface="Calibri" pitchFamily="34" charset="0"/>
              </a:rPr>
              <a:t> (explozivy)</a:t>
            </a:r>
          </a:p>
          <a:p>
            <a:pPr lvl="1" indent="-45720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hlásky úžinové (konstriktivy) </a:t>
            </a:r>
            <a:r>
              <a:rPr lang="cs-CZ" sz="2400" dirty="0">
                <a:latin typeface="Calibri" panose="020F0502020204030204" pitchFamily="34" charset="0"/>
              </a:rPr>
              <a:t>→ </a:t>
            </a:r>
            <a:r>
              <a:rPr lang="cs-CZ" sz="2400" b="1" dirty="0" smtClean="0">
                <a:latin typeface="Calibri" panose="020F0502020204030204" pitchFamily="34" charset="0"/>
              </a:rPr>
              <a:t>třené</a:t>
            </a:r>
            <a:r>
              <a:rPr lang="cs-CZ" sz="2400" dirty="0" smtClean="0">
                <a:latin typeface="Calibri" panose="020F0502020204030204" pitchFamily="34" charset="0"/>
              </a:rPr>
              <a:t> (frikativy)</a:t>
            </a:r>
          </a:p>
          <a:p>
            <a:pPr lvl="1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hlásky polozávěrové </a:t>
            </a:r>
            <a:r>
              <a:rPr lang="cs-CZ" sz="2400" dirty="0">
                <a:latin typeface="Calibri" panose="020F0502020204030204" pitchFamily="34" charset="0"/>
              </a:rPr>
              <a:t>→ </a:t>
            </a:r>
            <a:r>
              <a:rPr lang="cs-CZ" sz="2400" dirty="0" smtClean="0">
                <a:latin typeface="Calibri" panose="020F0502020204030204" pitchFamily="34" charset="0"/>
              </a:rPr>
              <a:t>„poloražené, </a:t>
            </a:r>
            <a:r>
              <a:rPr lang="cs-CZ" sz="2400" dirty="0" err="1" smtClean="0">
                <a:latin typeface="Calibri" panose="020F0502020204030204" pitchFamily="34" charset="0"/>
              </a:rPr>
              <a:t>polotřené</a:t>
            </a:r>
            <a:r>
              <a:rPr lang="cs-CZ" sz="2400" dirty="0" smtClean="0">
                <a:latin typeface="Calibri" panose="020F0502020204030204" pitchFamily="34" charset="0"/>
              </a:rPr>
              <a:t>“; </a:t>
            </a:r>
            <a:r>
              <a:rPr lang="cs-CZ" sz="2400" b="1" dirty="0" smtClean="0">
                <a:latin typeface="Calibri" panose="020F0502020204030204" pitchFamily="34" charset="0"/>
              </a:rPr>
              <a:t>ražené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b="1" dirty="0" err="1" smtClean="0">
                <a:latin typeface="Calibri" panose="020F0502020204030204" pitchFamily="34" charset="0"/>
              </a:rPr>
              <a:t>polosykavé</a:t>
            </a:r>
            <a:r>
              <a:rPr lang="cs-CZ" sz="2400" dirty="0" smtClean="0">
                <a:latin typeface="Calibri" panose="020F0502020204030204" pitchFamily="34" charset="0"/>
              </a:rPr>
              <a:t> (afrikáty)</a:t>
            </a:r>
          </a:p>
          <a:p>
            <a:pPr marL="0" lvl="1"/>
            <a:endParaRPr lang="cs-CZ" sz="2400" dirty="0" smtClean="0">
              <a:latin typeface="Calibri" panose="020F0502020204030204" pitchFamily="34" charset="0"/>
            </a:endParaRPr>
          </a:p>
          <a:p>
            <a:pPr marL="0" lvl="1"/>
            <a:r>
              <a:rPr lang="cs-CZ" sz="2400" u="sng" dirty="0" smtClean="0">
                <a:latin typeface="Calibri" panose="020F0502020204030204" pitchFamily="34" charset="0"/>
              </a:rPr>
              <a:t>Ad souhlásky třené:</a:t>
            </a:r>
          </a:p>
          <a:p>
            <a:pPr marL="342900" lvl="1" indent="-34290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sykavky</a:t>
            </a:r>
            <a:r>
              <a:rPr lang="cs-CZ" sz="2400" dirty="0" smtClean="0">
                <a:latin typeface="Calibri" panose="020F0502020204030204" pitchFamily="34" charset="0"/>
              </a:rPr>
              <a:t>: ostré </a:t>
            </a:r>
            <a:r>
              <a:rPr lang="cs-CZ" sz="2400" i="1" dirty="0" smtClean="0">
                <a:latin typeface="Calibri" panose="020F0502020204030204" pitchFamily="34" charset="0"/>
              </a:rPr>
              <a:t>s, z </a:t>
            </a:r>
            <a:r>
              <a:rPr lang="cs-CZ" sz="2400" dirty="0" smtClean="0">
                <a:latin typeface="Calibri" panose="020F0502020204030204" pitchFamily="34" charset="0"/>
              </a:rPr>
              <a:t>+ tupé </a:t>
            </a:r>
            <a:r>
              <a:rPr lang="cs-CZ" sz="2400" i="1" dirty="0" smtClean="0">
                <a:latin typeface="Calibri" panose="020F0502020204030204" pitchFamily="34" charset="0"/>
              </a:rPr>
              <a:t>š, ž</a:t>
            </a:r>
          </a:p>
          <a:p>
            <a:pPr marL="342900" lvl="1" indent="-34290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hlásky kmitavé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latin typeface="Calibri" panose="020F0502020204030204" pitchFamily="34" charset="0"/>
              </a:rPr>
              <a:t>r, ř, </a:t>
            </a:r>
            <a:r>
              <a:rPr lang="cs-CZ" sz="2400" i="1" dirty="0">
                <a:latin typeface="Calibri" panose="020F0502020204030204" pitchFamily="34" charset="0"/>
                <a:cs typeface="Times New Roman"/>
              </a:rPr>
              <a:t>ṝ </a:t>
            </a:r>
            <a:r>
              <a:rPr lang="cs-CZ" sz="2400" i="1" dirty="0" smtClean="0">
                <a:latin typeface="Calibri" panose="020F0502020204030204" pitchFamily="34" charset="0"/>
                <a:cs typeface="Times New Roman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Times New Roman"/>
              </a:rPr>
              <a:t>(</a:t>
            </a:r>
            <a:r>
              <a:rPr lang="cs-CZ" sz="2400" dirty="0">
                <a:latin typeface="Calibri" panose="020F0502020204030204" pitchFamily="34" charset="0"/>
                <a:cs typeface="Times New Roman"/>
              </a:rPr>
              <a:t>tj. neznělé ř</a:t>
            </a:r>
            <a:r>
              <a:rPr lang="cs-CZ" sz="2400" dirty="0" smtClean="0">
                <a:latin typeface="Calibri" panose="020F0502020204030204" pitchFamily="34" charset="0"/>
                <a:cs typeface="Times New Roman"/>
              </a:rPr>
              <a:t>)</a:t>
            </a:r>
            <a:endParaRPr lang="cs-CZ" sz="2400" i="1" dirty="0">
              <a:latin typeface="Calibri" panose="020F0502020204030204" pitchFamily="34" charset="0"/>
            </a:endParaRPr>
          </a:p>
          <a:p>
            <a:pPr marL="342900" lvl="1" indent="-342900">
              <a:buFontTx/>
              <a:buChar char="-"/>
            </a:pPr>
            <a:endParaRPr lang="cs-CZ" sz="2400" i="1" dirty="0" smtClean="0">
              <a:latin typeface="Calibri" panose="020F0502020204030204" pitchFamily="34" charset="0"/>
            </a:endParaRPr>
          </a:p>
          <a:p>
            <a:pPr marL="0" lvl="1"/>
            <a:r>
              <a:rPr lang="cs-CZ" sz="2000" i="1" dirty="0" smtClean="0">
                <a:latin typeface="Calibri" panose="020F0502020204030204" pitchFamily="34" charset="0"/>
              </a:rPr>
              <a:t>Pozn.: </a:t>
            </a:r>
            <a:r>
              <a:rPr lang="cs-CZ" sz="2000" dirty="0" smtClean="0">
                <a:latin typeface="Calibri" panose="020F0502020204030204" pitchFamily="34" charset="0"/>
              </a:rPr>
              <a:t>Souhláska </a:t>
            </a:r>
            <a:r>
              <a:rPr lang="cs-CZ" sz="2000" b="1" dirty="0">
                <a:latin typeface="Calibri" panose="020F0502020204030204" pitchFamily="34" charset="0"/>
              </a:rPr>
              <a:t>r</a:t>
            </a:r>
            <a:r>
              <a:rPr lang="cs-CZ" sz="2000" dirty="0">
                <a:latin typeface="Calibri" panose="020F0502020204030204" pitchFamily="34" charset="0"/>
              </a:rPr>
              <a:t> a </a:t>
            </a:r>
            <a:r>
              <a:rPr lang="cs-CZ" sz="2000" b="1" dirty="0">
                <a:latin typeface="Calibri" panose="020F0502020204030204" pitchFamily="34" charset="0"/>
              </a:rPr>
              <a:t>ř </a:t>
            </a:r>
            <a:r>
              <a:rPr lang="cs-CZ" sz="2000" dirty="0">
                <a:latin typeface="Calibri" panose="020F0502020204030204" pitchFamily="34" charset="0"/>
              </a:rPr>
              <a:t>se tvoří tak, že se konec jazyka rychle dotkne tvrdého patra a přitom vibruje: při výslovnosti r jedenkrát, při výslovnosti  ř  dvakrát až třikrát. Proto se souhlásky r a ř nazývají také jako souhlásky </a:t>
            </a:r>
            <a:r>
              <a:rPr lang="cs-CZ" sz="2000" b="1" dirty="0">
                <a:latin typeface="Calibri" panose="020F0502020204030204" pitchFamily="34" charset="0"/>
              </a:rPr>
              <a:t>kmitavé</a:t>
            </a:r>
            <a:r>
              <a:rPr lang="cs-CZ" sz="2000" dirty="0">
                <a:latin typeface="Calibri" panose="020F0502020204030204" pitchFamily="34" charset="0"/>
              </a:rPr>
              <a:t> (vibranty). </a:t>
            </a:r>
            <a:endParaRPr lang="cs-CZ" sz="2000" b="1" dirty="0">
              <a:latin typeface="Calibri" panose="020F0502020204030204" pitchFamily="34" charset="0"/>
            </a:endParaRPr>
          </a:p>
          <a:p>
            <a:pPr marL="342900" lvl="1" indent="-342900">
              <a:buFontTx/>
              <a:buChar char="-"/>
            </a:pPr>
            <a:endParaRPr lang="cs-CZ" sz="2400" i="1" dirty="0" smtClean="0">
              <a:latin typeface="Calibri" panose="020F0502020204030204" pitchFamily="34" charset="0"/>
            </a:endParaRPr>
          </a:p>
          <a:p>
            <a:pPr marL="342900" lvl="1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0" lvl="1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797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08720"/>
            <a:ext cx="7344816" cy="4923909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Dělení souhlásek podle přítomnosti základního tónu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znělost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neznělost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jsou vlastnosti souhlásek, které závisí na přítomnosti základního tónu; základní tón se tvoří v hlasivkách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souhlásky, které mají značnou část tónové složky, se nazývají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sonory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; zachovávají si znělost a jsou z hlediska znělosti jedinečné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všechny ostatní souhlásky jsou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šumové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podle přítomnosti základního tónu je dělíme na dvě skupiny: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znělé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neznělé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401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908720"/>
            <a:ext cx="7272808" cy="492390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Dělení souhlásek podle účasti dutiny nosní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při tvoření souhlásek prochází výdechový proud z</a:t>
            </a:r>
            <a:r>
              <a:rPr lang="cs-CZ" dirty="0"/>
              <a:t> 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dutiny hrdelní do dutiny ústní nebo nosní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t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yto dutiny jsou s dutinou hrdelní po stránce anatomické spojeny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k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dyž se uzavře průchod do dutiny nosní, tvoří se souhlásky v dutině ústní, pokud se lehce otevře, umožní výdechovému proudu přejít do dutiny nosní a výsledkem artikulace jsou souhlásky nosové (nazály): </a:t>
            </a:r>
            <a:r>
              <a:rPr lang="cs-CZ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m, </a:t>
            </a:r>
            <a:r>
              <a:rPr lang="cs-CZ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ɱ</a:t>
            </a:r>
            <a:r>
              <a:rPr lang="cs-CZ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n, </a:t>
            </a:r>
            <a:r>
              <a:rPr lang="cs-CZ" i="1" dirty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ŋ</a:t>
            </a:r>
            <a:r>
              <a:rPr lang="cs-CZ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ň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272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1"/>
            <a:ext cx="748883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800" dirty="0" smtClean="0">
                <a:latin typeface="Calibri" pitchFamily="34" charset="0"/>
              </a:rPr>
              <a:t>-</a:t>
            </a:r>
            <a:r>
              <a:rPr lang="cs-CZ" sz="2800" b="1" dirty="0" smtClean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jako doplňková, fonologicky irelevantní složka tvoření souhlásek se v češtině uplatní </a:t>
            </a:r>
            <a:r>
              <a:rPr lang="cs-CZ" sz="2400" b="1" dirty="0" smtClean="0">
                <a:latin typeface="Calibri" pitchFamily="34" charset="0"/>
              </a:rPr>
              <a:t>činnost rtů u jazyčných souhlásek</a:t>
            </a:r>
            <a:r>
              <a:rPr lang="cs-CZ" sz="2400" dirty="0" smtClean="0">
                <a:latin typeface="Calibri" pitchFamily="34" charset="0"/>
              </a:rPr>
              <a:t>: rty jsou aktivní u </a:t>
            </a:r>
            <a:r>
              <a:rPr lang="cs-CZ" sz="2400" i="1" dirty="0" smtClean="0">
                <a:latin typeface="Calibri" pitchFamily="34" charset="0"/>
              </a:rPr>
              <a:t>s, z, c,</a:t>
            </a:r>
            <a:r>
              <a:rPr lang="cs-CZ" sz="2400" i="1" dirty="0">
                <a:latin typeface="Calibri" panose="020F0502020204030204" pitchFamily="34" charset="0"/>
                <a:cs typeface="Times New Roman"/>
              </a:rPr>
              <a:t> ʒ</a:t>
            </a:r>
            <a:r>
              <a:rPr lang="cs-CZ" sz="2400" i="1" dirty="0" smtClean="0">
                <a:latin typeface="Calibri" panose="020F0502020204030204" pitchFamily="34" charset="0"/>
                <a:cs typeface="Times New Roman"/>
              </a:rPr>
              <a:t>, ř, ř, š, ž, č, ǯ </a:t>
            </a:r>
            <a:r>
              <a:rPr lang="cs-CZ" sz="2400" dirty="0" smtClean="0">
                <a:latin typeface="Calibri" panose="020F0502020204030204" pitchFamily="34" charset="0"/>
                <a:cs typeface="Times New Roman"/>
              </a:rPr>
              <a:t>(pozice rtů je nutná pro správné vyznění těchto hlásek; u ostatních jazyčných souhlásek jsou rty pasivní a sledují jen pohyb čelistní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14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3"/>
            <a:ext cx="72728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Pravé konsonanty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šumové </a:t>
            </a:r>
            <a:r>
              <a:rPr lang="cs-CZ" sz="2400" dirty="0" smtClean="0">
                <a:latin typeface="Calibri" panose="020F0502020204030204" pitchFamily="34" charset="0"/>
              </a:rPr>
              <a:t>souhlásky</a:t>
            </a:r>
            <a:r>
              <a:rPr lang="cs-CZ" sz="2400" dirty="0">
                <a:latin typeface="Calibri" panose="020F0502020204030204" pitchFamily="34" charset="0"/>
              </a:rPr>
              <a:t>, které tvoří základ soustavy českých konsonantů; vytvářejí dvojice, lišící se </a:t>
            </a:r>
            <a:r>
              <a:rPr lang="cs-CZ" sz="2400" dirty="0" smtClean="0">
                <a:latin typeface="Calibri" panose="020F0502020204030204" pitchFamily="34" charset="0"/>
              </a:rPr>
              <a:t>z</a:t>
            </a:r>
            <a:r>
              <a:rPr lang="cs-CZ" sz="2400" dirty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podstatných </a:t>
            </a:r>
            <a:r>
              <a:rPr lang="cs-CZ" sz="2400" dirty="0">
                <a:latin typeface="Calibri" panose="020F0502020204030204" pitchFamily="34" charset="0"/>
              </a:rPr>
              <a:t>vlastností pouze znělostí – jsou tedy foneticky </a:t>
            </a:r>
            <a:r>
              <a:rPr lang="cs-CZ" sz="2400" dirty="0" smtClean="0">
                <a:latin typeface="Calibri" panose="020F0502020204030204" pitchFamily="34" charset="0"/>
              </a:rPr>
              <a:t>párové: </a:t>
            </a:r>
            <a:r>
              <a:rPr lang="cs-CZ" sz="2400" i="1" dirty="0" smtClean="0">
                <a:latin typeface="Calibri" panose="020F0502020204030204" pitchFamily="34" charset="0"/>
              </a:rPr>
              <a:t>p-b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t-d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ť-ď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s-z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š-ž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x-h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f-v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k-g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c -Ȝ</a:t>
            </a:r>
            <a:r>
              <a:rPr lang="cs-CZ" sz="2400" dirty="0">
                <a:latin typeface="Calibri" panose="020F0502020204030204" pitchFamily="34" charset="0"/>
              </a:rPr>
              <a:t>;</a:t>
            </a:r>
            <a:r>
              <a:rPr lang="cs-CZ" sz="2400" i="1" dirty="0">
                <a:latin typeface="Calibri" panose="020F0502020204030204" pitchFamily="34" charset="0"/>
              </a:rPr>
              <a:t> č-ǯ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čeština má 21 pravých (šumových souhlásek  (konsonantických fonémů)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pro jejich označení je 18 grafémů (</a:t>
            </a:r>
            <a:r>
              <a:rPr lang="cs-CZ" sz="2400" i="1" dirty="0" smtClean="0">
                <a:latin typeface="Calibri" panose="020F0502020204030204" pitchFamily="34" charset="0"/>
              </a:rPr>
              <a:t>ch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err="1" smtClean="0">
                <a:latin typeface="Calibri" panose="020F0502020204030204" pitchFamily="34" charset="0"/>
              </a:rPr>
              <a:t>dz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err="1" smtClean="0">
                <a:latin typeface="Calibri" panose="020F0502020204030204" pitchFamily="34" charset="0"/>
              </a:rPr>
              <a:t>dž</a:t>
            </a:r>
            <a:r>
              <a:rPr lang="cs-CZ" sz="2400" dirty="0" smtClean="0">
                <a:latin typeface="Calibri" panose="020F0502020204030204" pitchFamily="34" charset="0"/>
              </a:rPr>
              <a:t>; v</a:t>
            </a:r>
            <a:r>
              <a:rPr lang="cs-CZ" sz="2400" dirty="0"/>
              <a:t> </a:t>
            </a:r>
            <a:r>
              <a:rPr lang="cs-CZ" sz="2400" dirty="0" smtClean="0">
                <a:latin typeface="Calibri" panose="020F0502020204030204" pitchFamily="34" charset="0"/>
              </a:rPr>
              <a:t>přejatých slovech také </a:t>
            </a:r>
            <a:r>
              <a:rPr lang="cs-CZ" sz="2400" i="1" dirty="0" smtClean="0">
                <a:latin typeface="Calibri" panose="020F0502020204030204" pitchFamily="34" charset="0"/>
              </a:rPr>
              <a:t>x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q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w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0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Sonory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fonémy s příznakem konsonantnosti i </a:t>
            </a:r>
            <a:r>
              <a:rPr lang="cs-CZ" sz="2400" dirty="0" err="1">
                <a:latin typeface="Calibri" panose="020F0502020204030204" pitchFamily="34" charset="0"/>
              </a:rPr>
              <a:t>vokálnosti</a:t>
            </a:r>
            <a:r>
              <a:rPr lang="cs-CZ" sz="2400" dirty="0">
                <a:latin typeface="Calibri" panose="020F0502020204030204" pitchFamily="34" charset="0"/>
              </a:rPr>
              <a:t>; při jejich realizaci je přítomen šum i tón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nemají znělostní protějšky; jsou znělé a znělost neztrácejí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m</a:t>
            </a:r>
            <a:r>
              <a:rPr lang="cs-CZ" sz="2400" dirty="0" smtClean="0">
                <a:latin typeface="Calibri" panose="020F0502020204030204" pitchFamily="34" charset="0"/>
              </a:rPr>
              <a:t>ohou tvořit jádro slabiky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nepůsobí znělostní asimilaci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patří k nim </a:t>
            </a:r>
            <a:r>
              <a:rPr lang="cs-CZ" sz="2400" b="1" dirty="0" smtClean="0">
                <a:latin typeface="Calibri" panose="020F0502020204030204" pitchFamily="34" charset="0"/>
              </a:rPr>
              <a:t>nazály</a:t>
            </a:r>
            <a:r>
              <a:rPr lang="cs-CZ" sz="2400" dirty="0" smtClean="0">
                <a:latin typeface="Calibri" panose="020F0502020204030204" pitchFamily="34" charset="0"/>
              </a:rPr>
              <a:t> (nosovky) – </a:t>
            </a:r>
            <a:r>
              <a:rPr lang="cs-CZ" sz="2400" i="1" dirty="0" smtClean="0">
                <a:latin typeface="Calibri" panose="020F0502020204030204" pitchFamily="34" charset="0"/>
              </a:rPr>
              <a:t>m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>
                <a:latin typeface="Calibri" panose="020F0502020204030204" pitchFamily="34" charset="0"/>
                <a:cs typeface="Times New Roman"/>
              </a:rPr>
              <a:t>ɱ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latin typeface="Calibri" panose="020F0502020204030204" pitchFamily="34" charset="0"/>
              </a:rPr>
              <a:t>n,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latin typeface="Calibri" panose="020F0502020204030204" pitchFamily="34" charset="0"/>
              </a:rPr>
              <a:t>ň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i="1" dirty="0">
                <a:latin typeface="Calibri" panose="020F0502020204030204" pitchFamily="34" charset="0"/>
                <a:cs typeface="Times New Roman"/>
              </a:rPr>
              <a:t>ŋ </a:t>
            </a:r>
            <a:r>
              <a:rPr lang="cs-CZ" sz="2400" dirty="0" smtClean="0">
                <a:latin typeface="Calibri" panose="020F0502020204030204" pitchFamily="34" charset="0"/>
              </a:rPr>
              <a:t>a </a:t>
            </a:r>
            <a:r>
              <a:rPr lang="cs-CZ" sz="2400" b="1" dirty="0" smtClean="0">
                <a:latin typeface="Calibri" panose="020F0502020204030204" pitchFamily="34" charset="0"/>
              </a:rPr>
              <a:t>likvidy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latin typeface="Calibri" panose="020F0502020204030204" pitchFamily="34" charset="0"/>
              </a:rPr>
              <a:t>l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</a:rPr>
              <a:t>r</a:t>
            </a:r>
            <a:r>
              <a:rPr lang="cs-CZ" sz="2400" dirty="0" smtClean="0">
                <a:latin typeface="Calibri" panose="020F0502020204030204" pitchFamily="34" charset="0"/>
              </a:rPr>
              <a:t> (se zvláštním způsobem tvoření úžiny: v případě </a:t>
            </a:r>
            <a:r>
              <a:rPr lang="cs-CZ" sz="2400" i="1" dirty="0" smtClean="0">
                <a:latin typeface="Calibri" panose="020F0502020204030204" pitchFamily="34" charset="0"/>
              </a:rPr>
              <a:t>l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</a:rPr>
              <a:t>úžina boková </a:t>
            </a:r>
            <a:r>
              <a:rPr lang="cs-CZ" sz="2400" dirty="0" smtClean="0">
                <a:latin typeface="Calibri" panose="020F0502020204030204" pitchFamily="34" charset="0"/>
              </a:rPr>
              <a:t>– laterární; v případě </a:t>
            </a:r>
            <a:r>
              <a:rPr lang="cs-CZ" sz="2400" i="1" dirty="0" smtClean="0">
                <a:latin typeface="Calibri" panose="020F0502020204030204" pitchFamily="34" charset="0"/>
              </a:rPr>
              <a:t>r </a:t>
            </a:r>
            <a:r>
              <a:rPr lang="cs-CZ" sz="2400" dirty="0" smtClean="0">
                <a:latin typeface="Calibri" panose="020F0502020204030204" pitchFamily="34" charset="0"/>
              </a:rPr>
              <a:t>jazyk vibruje – </a:t>
            </a:r>
            <a:r>
              <a:rPr lang="cs-CZ" sz="2400" b="1" dirty="0" smtClean="0">
                <a:latin typeface="Calibri" panose="020F0502020204030204" pitchFamily="34" charset="0"/>
              </a:rPr>
              <a:t>hláska kmitavá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22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836712"/>
            <a:ext cx="7416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Klouzavé hlásky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patří mezi hlásky úžinové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 jejich realizaci nenajdeme výraznější tón ani šum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označují se také mezinárodním termínem </a:t>
            </a:r>
            <a:r>
              <a:rPr lang="cs-CZ" sz="2400" b="1" dirty="0" err="1" smtClean="0">
                <a:latin typeface="Calibri" panose="020F0502020204030204" pitchFamily="34" charset="0"/>
              </a:rPr>
              <a:t>glidy</a:t>
            </a:r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i="1" dirty="0" smtClean="0">
                <a:latin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69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755576" y="659521"/>
            <a:ext cx="72728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Souhlásky (konsonanty)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x samohlásky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</a:rPr>
              <a:t>nventář českých souhlásek zahrnuje 31 hlásek</a:t>
            </a:r>
          </a:p>
          <a:p>
            <a:pPr marL="800100" lvl="1" indent="-342900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/>
            <a:r>
              <a:rPr lang="cs-CZ" sz="2400" u="sng" dirty="0" smtClean="0">
                <a:latin typeface="Calibri" panose="020F0502020204030204" pitchFamily="34" charset="0"/>
              </a:rPr>
              <a:t>Tři skupiny: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1. pravé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2. sonory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3. klouzavé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506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92696"/>
            <a:ext cx="756084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Artikulace konsonantů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</a:rPr>
              <a:t>rtikulační podstatou souhlásek je </a:t>
            </a:r>
            <a:r>
              <a:rPr lang="cs-CZ" sz="2400" b="1" dirty="0" smtClean="0">
                <a:latin typeface="Calibri" panose="020F0502020204030204" pitchFamily="34" charset="0"/>
              </a:rPr>
              <a:t>vytváření překážek výdechovému proudu vzduchu</a:t>
            </a:r>
            <a:r>
              <a:rPr lang="cs-CZ" sz="2400" dirty="0" smtClean="0">
                <a:latin typeface="Calibri" panose="020F0502020204030204" pitchFamily="34" charset="0"/>
              </a:rPr>
              <a:t>; při jejich trvání nebo zrušení dochází ke vzniku charakteristických </a:t>
            </a:r>
            <a:r>
              <a:rPr lang="cs-CZ" sz="2400" b="1" dirty="0" smtClean="0">
                <a:latin typeface="Calibri" panose="020F0502020204030204" pitchFamily="34" charset="0"/>
              </a:rPr>
              <a:t>šumů</a:t>
            </a:r>
            <a:r>
              <a:rPr lang="cs-CZ" sz="2400" dirty="0" smtClean="0">
                <a:latin typeface="Calibri" panose="020F0502020204030204" pitchFamily="34" charset="0"/>
              </a:rPr>
              <a:t>, které identifikujeme jako jednotlivé souhlásky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základem pro rozlišování souhlásek z artikulačního hlediska je způsob tvoření </a:t>
            </a:r>
            <a:r>
              <a:rPr lang="cs-CZ" sz="2400" b="1" dirty="0" smtClean="0">
                <a:latin typeface="Calibri" panose="020F0502020204030204" pitchFamily="34" charset="0"/>
              </a:rPr>
              <a:t>striktury</a:t>
            </a:r>
            <a:r>
              <a:rPr lang="cs-CZ" sz="2400" dirty="0" smtClean="0">
                <a:latin typeface="Calibri" panose="020F0502020204030204" pitchFamily="34" charset="0"/>
              </a:rPr>
              <a:t> a místo, kde ke striktuře dochází (popř. orgán, který strikturu tvoří)</a:t>
            </a: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25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1"/>
            <a:ext cx="748883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Artikulační fáze</a:t>
            </a:r>
          </a:p>
          <a:p>
            <a:endParaRPr lang="cs-CZ" sz="2800" dirty="0">
              <a:latin typeface="Calibri" pitchFamily="34" charset="0"/>
            </a:endParaRPr>
          </a:p>
          <a:p>
            <a:pPr marL="457200" indent="-457200">
              <a:buAutoNum type="arabicPeriod"/>
            </a:pPr>
            <a:r>
              <a:rPr lang="cs-CZ" sz="2400" b="1" dirty="0" smtClean="0">
                <a:latin typeface="Calibri" pitchFamily="34" charset="0"/>
                <a:cs typeface="Calibri" panose="020F0502020204030204" pitchFamily="34" charset="0"/>
              </a:rPr>
              <a:t>Intenze</a:t>
            </a:r>
            <a:r>
              <a:rPr lang="cs-CZ" sz="2400" dirty="0" smtClean="0">
                <a:latin typeface="Calibri" pitchFamily="34" charset="0"/>
                <a:cs typeface="Calibri" panose="020F0502020204030204" pitchFamily="34" charset="0"/>
              </a:rPr>
              <a:t> (počáteční fáze; vytvoření přehrady)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latin typeface="Calibri" pitchFamily="34" charset="0"/>
                <a:cs typeface="Calibri" panose="020F0502020204030204" pitchFamily="34" charset="0"/>
              </a:rPr>
              <a:t>Tenze</a:t>
            </a:r>
            <a:r>
              <a:rPr lang="cs-CZ" sz="2400" dirty="0" smtClean="0">
                <a:latin typeface="Calibri" pitchFamily="34" charset="0"/>
                <a:cs typeface="Calibri" panose="020F0502020204030204" pitchFamily="34" charset="0"/>
              </a:rPr>
              <a:t> (vrcholová fáze; podržení překážky)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latin typeface="Calibri" pitchFamily="34" charset="0"/>
                <a:cs typeface="Calibri" panose="020F0502020204030204" pitchFamily="34" charset="0"/>
              </a:rPr>
              <a:t>Detenze</a:t>
            </a:r>
            <a:r>
              <a:rPr lang="cs-CZ" sz="2400" dirty="0" smtClean="0">
                <a:latin typeface="Calibri" pitchFamily="34" charset="0"/>
                <a:cs typeface="Calibri" panose="020F0502020204030204" pitchFamily="34" charset="0"/>
              </a:rPr>
              <a:t> (závěrečná fáze; artikulační orgány </a:t>
            </a:r>
            <a:r>
              <a:rPr lang="cs-CZ" sz="2400" dirty="0" smtClean="0">
                <a:latin typeface="Calibri" pitchFamily="34" charset="0"/>
              </a:rPr>
              <a:t>opouštějí </a:t>
            </a:r>
            <a:r>
              <a:rPr lang="cs-CZ" sz="2400" dirty="0">
                <a:latin typeface="Calibri" pitchFamily="34" charset="0"/>
              </a:rPr>
              <a:t>postavení ve vrcholové fázi a </a:t>
            </a:r>
            <a:r>
              <a:rPr lang="cs-CZ" sz="2400" dirty="0" smtClean="0">
                <a:latin typeface="Calibri" pitchFamily="34" charset="0"/>
              </a:rPr>
              <a:t>přecházejí </a:t>
            </a:r>
            <a:r>
              <a:rPr lang="cs-CZ" sz="2400" dirty="0">
                <a:latin typeface="Calibri" pitchFamily="34" charset="0"/>
              </a:rPr>
              <a:t>buď do postavení klidového nebo směřují k vrcholovému postavení následující hlásky</a:t>
            </a:r>
            <a:endParaRPr lang="cs-CZ" sz="2400" dirty="0">
              <a:latin typeface="Calibri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730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Klasifikace souhlásek</a:t>
            </a:r>
          </a:p>
          <a:p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1. podle </a:t>
            </a:r>
            <a:r>
              <a:rPr lang="cs-CZ" sz="2400" dirty="0">
                <a:latin typeface="Calibri" pitchFamily="34" charset="0"/>
              </a:rPr>
              <a:t>místa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2. podle </a:t>
            </a:r>
            <a:r>
              <a:rPr lang="cs-CZ" sz="2400" dirty="0">
                <a:latin typeface="Calibri" pitchFamily="34" charset="0"/>
              </a:rPr>
              <a:t>artikulujícího </a:t>
            </a:r>
            <a:r>
              <a:rPr lang="cs-CZ" sz="2400" dirty="0" smtClean="0">
                <a:latin typeface="Calibri" pitchFamily="34" charset="0"/>
              </a:rPr>
              <a:t>orgánu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3. podle </a:t>
            </a:r>
            <a:r>
              <a:rPr lang="cs-CZ" sz="2400" dirty="0">
                <a:latin typeface="Calibri" pitchFamily="34" charset="0"/>
              </a:rPr>
              <a:t>způsobu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4. podle </a:t>
            </a:r>
            <a:r>
              <a:rPr lang="cs-CZ" sz="2400" dirty="0">
                <a:latin typeface="Calibri" pitchFamily="34" charset="0"/>
              </a:rPr>
              <a:t>sluchového </a:t>
            </a:r>
            <a:r>
              <a:rPr lang="cs-CZ" sz="2400" dirty="0" smtClean="0">
                <a:latin typeface="Calibri" pitchFamily="34" charset="0"/>
              </a:rPr>
              <a:t>dojmu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5. podle účasti hlasivek a přítomnosti </a:t>
            </a:r>
            <a:r>
              <a:rPr lang="cs-CZ" sz="2400" dirty="0">
                <a:latin typeface="Calibri" pitchFamily="34" charset="0"/>
              </a:rPr>
              <a:t>základního </a:t>
            </a:r>
            <a:r>
              <a:rPr lang="cs-CZ" sz="2400" dirty="0" smtClean="0">
                <a:latin typeface="Calibri" pitchFamily="34" charset="0"/>
              </a:rPr>
              <a:t>tónu</a:t>
            </a:r>
            <a:endParaRPr lang="cs-CZ" sz="2400" dirty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  <a:p>
            <a:endParaRPr lang="cs-CZ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8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620688"/>
            <a:ext cx="7259194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6593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836712"/>
            <a:ext cx="6921217" cy="499591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Dělení souhlásek podle místa tvoření (podle pasivního artikulujícího </a:t>
            </a:r>
            <a:r>
              <a:rPr lang="cs-CZ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orgánu)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8580" indent="0">
              <a:buNone/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- souhlásky se vyslovují na sedmi místech mluvních orgánů, podle toho je také dělíme:</a:t>
            </a: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obouretné/retoretné (bilabiální), resp. retné: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retozubné (labiodentální):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f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ɱ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zubodásňové (</a:t>
            </a:r>
            <a:r>
              <a:rPr lang="cs-CZ" sz="24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alveodentální</a:t>
            </a: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t, d, n, s, z, c,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ʒ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ř</a:t>
            </a:r>
            <a:r>
              <a:rPr lang="cs-CZ" sz="2400" i="1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cs-CZ" sz="2400" i="1" dirty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ṝ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(</a:t>
            </a: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tj. neznělé ř)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r, l</a:t>
            </a:r>
          </a:p>
          <a:p>
            <a:pPr>
              <a:buFontTx/>
              <a:buChar char="-"/>
            </a:pPr>
            <a:r>
              <a:rPr lang="cs-CZ" sz="24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zadodásňové</a:t>
            </a: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 (</a:t>
            </a:r>
            <a:r>
              <a:rPr lang="cs-CZ" sz="24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postalveolární</a:t>
            </a: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):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š, ž, č,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ǯ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u="sng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předopatrové</a:t>
            </a: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 (palatální):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ť, ď, ň, j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zadopatrové (velární):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k, g, ch,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x, ŋ</a:t>
            </a:r>
            <a:endParaRPr lang="cs-CZ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hrtanové (laryngální):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h, 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/>
              </a:rPr>
              <a:t>̉</a:t>
            </a:r>
            <a:r>
              <a:rPr lang="cs-CZ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(tj. ráz)</a:t>
            </a:r>
          </a:p>
          <a:p>
            <a:pPr marL="822960" lvl="1" indent="-457200">
              <a:buFont typeface="+mj-lt"/>
              <a:buAutoNum type="arabicPeriod"/>
            </a:pP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/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993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803952"/>
            <a:ext cx="6264696" cy="55773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103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Fonetické dělení patra (dle Hála 1960) </a:t>
            </a:r>
            <a:endParaRPr lang="cs-CZ" sz="2400" b="1" dirty="0">
              <a:latin typeface="Calibri" panose="020F0502020204030204" pitchFamily="34" charset="0"/>
            </a:endParaRPr>
          </a:p>
        </p:txBody>
      </p:sp>
      <p:pic>
        <p:nvPicPr>
          <p:cNvPr id="4" name="Obrázek 3" descr="Fonetické dělení patra (dle Hála, 1960)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128792" cy="46805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430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5016</TotalTime>
  <Words>703</Words>
  <Application>Microsoft Office PowerPoint</Application>
  <PresentationFormat>Předvádění na obrazovce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Austin</vt:lpstr>
      <vt:lpstr>Kapitoly  z fonetiky a fonologie českého jazyka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671</cp:revision>
  <dcterms:created xsi:type="dcterms:W3CDTF">2013-04-13T14:50:58Z</dcterms:created>
  <dcterms:modified xsi:type="dcterms:W3CDTF">2014-11-14T12:44:53Z</dcterms:modified>
</cp:coreProperties>
</file>