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4417-C6DC-426A-800B-BAAF475526CC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067B-B09D-4353-BC53-72A66B4CB3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FE0660-8A83-42F0-9F13-E310BA9CD440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Úvod do studia literatury 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a literární vědy</a:t>
            </a: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 fontScale="92500" lnSpcReduction="10000"/>
          </a:bodyPr>
          <a:lstStyle/>
          <a:p>
            <a:pPr algn="ctr"/>
            <a:endParaRPr lang="cs-CZ" dirty="0" smtClean="0">
              <a:solidFill>
                <a:srgbClr val="C00000"/>
              </a:solidFill>
              <a:latin typeface="+mj-lt"/>
            </a:endParaRPr>
          </a:p>
          <a:p>
            <a:endParaRPr lang="cs-CZ" dirty="0" smtClean="0">
              <a:solidFill>
                <a:srgbClr val="C00000"/>
              </a:solidFill>
              <a:latin typeface="+mj-lt"/>
            </a:endParaRPr>
          </a:p>
          <a:p>
            <a:endParaRPr lang="cs-CZ" dirty="0" smtClean="0">
              <a:solidFill>
                <a:srgbClr val="C00000"/>
              </a:solidFill>
              <a:latin typeface="+mj-lt"/>
            </a:endParaRPr>
          </a:p>
          <a:p>
            <a:endParaRPr lang="cs-CZ" dirty="0" smtClean="0">
              <a:solidFill>
                <a:srgbClr val="C00000"/>
              </a:solidFill>
              <a:latin typeface="+mj-lt"/>
            </a:endParaRPr>
          </a:p>
          <a:p>
            <a:endParaRPr lang="cs-CZ" dirty="0" smtClean="0">
              <a:solidFill>
                <a:srgbClr val="C00000"/>
              </a:solidFill>
              <a:latin typeface="+mj-lt"/>
            </a:endParaRPr>
          </a:p>
          <a:p>
            <a:endParaRPr lang="cs-CZ" dirty="0" smtClean="0">
              <a:solidFill>
                <a:srgbClr val="C00000"/>
              </a:solidFill>
              <a:latin typeface="+mj-lt"/>
            </a:endParaRPr>
          </a:p>
          <a:p>
            <a:pPr algn="r">
              <a:buNone/>
            </a:pPr>
            <a:r>
              <a:rPr lang="cs-CZ" dirty="0" smtClean="0">
                <a:solidFill>
                  <a:srgbClr val="C00000"/>
                </a:solidFill>
                <a:latin typeface="+mj-lt"/>
              </a:rPr>
              <a:t>PhDr. Ondřej Sládek, </a:t>
            </a:r>
            <a:r>
              <a:rPr lang="cs-CZ" dirty="0" err="1" smtClean="0">
                <a:solidFill>
                  <a:srgbClr val="C00000"/>
                </a:solidFill>
                <a:latin typeface="+mj-lt"/>
              </a:rPr>
              <a:t>Ph.D</a:t>
            </a:r>
            <a:r>
              <a:rPr lang="cs-CZ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r">
              <a:buNone/>
            </a:pPr>
            <a:r>
              <a:rPr lang="cs-CZ" dirty="0" smtClean="0">
                <a:solidFill>
                  <a:srgbClr val="C00000"/>
                </a:solidFill>
                <a:latin typeface="+mj-lt"/>
              </a:rPr>
              <a:t>Podzim 2016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Zdroje: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Knihovny, archivy</a:t>
            </a:r>
          </a:p>
          <a:p>
            <a:r>
              <a:rPr lang="cs-CZ" dirty="0" smtClean="0"/>
              <a:t>Budování vlastní knihovny</a:t>
            </a:r>
          </a:p>
          <a:p>
            <a:endParaRPr lang="cs-CZ" dirty="0" smtClean="0"/>
          </a:p>
          <a:p>
            <a:r>
              <a:rPr lang="cs-CZ" dirty="0" smtClean="0"/>
              <a:t>Internet = nutnost výběru a hodnocení dat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Elektronické zdroje (weby, </a:t>
            </a:r>
            <a:r>
              <a:rPr lang="cs-CZ" dirty="0" err="1" smtClean="0">
                <a:solidFill>
                  <a:srgbClr val="C00000"/>
                </a:solidFill>
              </a:rPr>
              <a:t>iliteratura</a:t>
            </a:r>
            <a:r>
              <a:rPr lang="cs-CZ" dirty="0" smtClean="0">
                <a:solidFill>
                  <a:srgbClr val="C00000"/>
                </a:solidFill>
              </a:rPr>
              <a:t>, nakladatelství)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Zdroje pro literární vědu (ŮČL AV ČR)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86636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dirty="0" smtClean="0"/>
              <a:t>LITERATURA PRO KURZ</a:t>
            </a:r>
          </a:p>
          <a:p>
            <a:pPr>
              <a:buNone/>
            </a:pPr>
            <a:r>
              <a:rPr lang="cs-CZ" dirty="0" smtClean="0"/>
              <a:t>(výběrově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Povinné: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1. J. </a:t>
            </a:r>
            <a:r>
              <a:rPr lang="cs-CZ" dirty="0" err="1" smtClean="0"/>
              <a:t>Culler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2. E. Petrů</a:t>
            </a:r>
          </a:p>
          <a:p>
            <a:pPr>
              <a:buNone/>
            </a:pPr>
            <a:r>
              <a:rPr lang="cs-CZ" dirty="0" smtClean="0"/>
              <a:t>3. R. </a:t>
            </a:r>
            <a:r>
              <a:rPr lang="cs-CZ" dirty="0" err="1" smtClean="0"/>
              <a:t>Ibrahim</a:t>
            </a:r>
            <a:r>
              <a:rPr lang="cs-CZ" dirty="0" smtClean="0"/>
              <a:t> - P. Plecháč  - J. Říha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Studijní literatura: přehled</a:t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sz="31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ndrej\Desktop\Literatura foto\Li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57421" y="2857497"/>
            <a:ext cx="435771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ndrej\Desktop\Literatura foto\Lit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57355" y="2071679"/>
            <a:ext cx="4857785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Základní literatura: Úvody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C:\Users\Ondrej\Desktop\Literatura foto\Li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43120" y="2143104"/>
            <a:ext cx="464344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ndrej\Desktop\Literatura foto\Lit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87136" y="2013336"/>
            <a:ext cx="4786346" cy="304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ndrej\Desktop\Literatura foto\Lit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2958" y="1887514"/>
            <a:ext cx="43465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ndrej\Desktop\Literatura foto\Lit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3141" y="2464587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ndrej\Desktop\Literatura foto\Lit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2628" y="1997844"/>
            <a:ext cx="449580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ndrej\Desktop\Literatura foto\Lit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92321" y="1836713"/>
            <a:ext cx="4602167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ndrej\Desktop\Literatura foto\Lit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2972" y="1680310"/>
            <a:ext cx="450367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Základní údaje o kurzu: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Uvedení do problematiky studia literatury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Uvedení do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dějin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a základních problémů literární vědy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Studium literatury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Literární věda?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 možná věda o literatuře?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Jak studovat literaturu?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Co je předmětem studia? Co je literatura?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ndrej\Desktop\Literatura foto\Lit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64333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ndrej\Desktop\Literatura foto\Lit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89914" y="1681930"/>
            <a:ext cx="557848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ndrej\Desktop\Literatura foto\Lit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61339" y="1710505"/>
            <a:ext cx="477837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ndrej\Desktop\Literatura foto\Lit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94676" y="1848606"/>
            <a:ext cx="512602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ndrej\Desktop\Literatura foto\Lit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34014" y="1952144"/>
            <a:ext cx="4833029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ndrej\Desktop\Literatura foto\Li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10483" y="1804173"/>
            <a:ext cx="575152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Ondrej\Desktop\Literatura foto\Lit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36709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ndrej\Desktop\Literatura foto\Lit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85765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ndrej\Desktop\Literatura foto\Lit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00108"/>
            <a:ext cx="3143272" cy="487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Ondrej\Desktop\Literatura foto\Lit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50046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867524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Předmět studia: literatura (?)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Seznam</a:t>
            </a:r>
          </a:p>
          <a:p>
            <a:pPr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Pět kilogramů cukru,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1l mléka,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10 rohlíků,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tři balíčky čokolády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a dva balíčky kávy, 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- něco k snídani, 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co máš rád.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Podzim</a:t>
            </a:r>
          </a:p>
          <a:p>
            <a:pPr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Shrabovat listí v parcích, jaká klidná práce.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přecházet sem a tam a pomalu se vracet, 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jako se vrací čas, jako se vrací dálka,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nostalgická jak známky na obálkách.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Našel jsem dopis, jenom tužkou psaný,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Smazaný deštěm, zpola roztrhaný.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Ó dobo dopisů, kde jsi, kde jsi?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jak </a:t>
            </a:r>
            <a:r>
              <a:rPr lang="cs-CZ" dirty="0" err="1" smtClean="0">
                <a:solidFill>
                  <a:srgbClr val="0070C0"/>
                </a:solidFill>
              </a:rPr>
              <a:t>Rilke</a:t>
            </a:r>
            <a:r>
              <a:rPr lang="cs-CZ" dirty="0" smtClean="0">
                <a:solidFill>
                  <a:srgbClr val="0070C0"/>
                </a:solidFill>
              </a:rPr>
              <a:t> psal jsem dlouhé dopisy;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teď mlčím, sbohem, přišel listopad.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Ryšaví koně vyjíždějí z vrat.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ndrej\Desktop\Literatura foto\Lit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429024" cy="489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ndrej\Desktop\Literatura foto\Lit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286148" cy="514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ndrej\Desktop\Literatura foto\Lit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ndrej\Desktop\Literatura foto\Lit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142984"/>
            <a:ext cx="371477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ndrej\Desktop\Literatura foto\Lit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981459" cy="599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ndrej\Desktop\Literatura foto\Lit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770325" cy="5661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ndrej\Desktop\Literatura foto\Lit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21471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ndrej\Desktop\Literatura foto\Lit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35122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ndrej\Desktop\Literatura foto\Lit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42902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Ondrej\Desktop\Literatura foto\Lit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570303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Literatura?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písemnictví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	(písemně zaznamenané projevy)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texty (l. </a:t>
            </a:r>
            <a:r>
              <a:rPr lang="cs-CZ" i="1" dirty="0" err="1" smtClean="0"/>
              <a:t>textum</a:t>
            </a:r>
            <a:r>
              <a:rPr lang="cs-CZ" dirty="0" smtClean="0"/>
              <a:t> = tkanina)</a:t>
            </a:r>
          </a:p>
          <a:p>
            <a:r>
              <a:rPr lang="cs-CZ" dirty="0" smtClean="0"/>
              <a:t>věty</a:t>
            </a:r>
          </a:p>
          <a:p>
            <a:r>
              <a:rPr lang="cs-CZ" dirty="0" smtClean="0"/>
              <a:t>Slova == slovesné umění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literatura</a:t>
            </a:r>
            <a:r>
              <a:rPr lang="cs-CZ" dirty="0" smtClean="0"/>
              <a:t> z lat. </a:t>
            </a:r>
            <a:r>
              <a:rPr lang="cs-CZ" i="1" dirty="0" err="1" smtClean="0"/>
              <a:t>littera</a:t>
            </a:r>
            <a:r>
              <a:rPr lang="cs-CZ" dirty="0" smtClean="0"/>
              <a:t> = písmeno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000" dirty="0" smtClean="0">
                <a:solidFill>
                  <a:schemeClr val="accent2">
                    <a:lumMod val="75000"/>
                  </a:schemeClr>
                </a:solidFill>
              </a:rPr>
              <a:t>/…/ 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ó moře, čím je ti mé hoře.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 tichosti vzejít, přejít do ticha, 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jako tvé vlny, jako roste tráva, 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i když se skončí nikdy nepřestává, 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hvězdy jsou větší než tvůj svit,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pták vzlétá, člověk by chtěl žít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a hyne rychle jako jitřní zoře,</a:t>
            </a:r>
          </a:p>
          <a:p>
            <a:pPr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ó moře, čím je mi tvé hoře!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Ondrej\Desktop\Literatura foto\Lit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Literatura: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329510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Slovesné umění = jedno z mnoha umění</a:t>
            </a:r>
          </a:p>
          <a:p>
            <a:pPr>
              <a:buNone/>
            </a:pP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Umění  jako estetické osvojení světa a života</a:t>
            </a:r>
          </a:p>
          <a:p>
            <a:endParaRPr lang="cs-CZ" dirty="0" smtClean="0"/>
          </a:p>
          <a:p>
            <a:r>
              <a:rPr lang="cs-CZ" dirty="0" smtClean="0"/>
              <a:t>Texty/slova + estetická funkce (zvl. způsob zpracování, výběr materiálu, estetické vyjádření a prožití atd.)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Vědecké poznání a umělecké pochopení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5008" y="1920085"/>
            <a:ext cx="2971792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Literární komunikace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half" idx="3"/>
          </p:nvPr>
        </p:nvSpPr>
        <p:spPr>
          <a:xfrm>
            <a:off x="6929454" y="2786058"/>
            <a:ext cx="1757346" cy="2000264"/>
          </a:xfr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</a:t>
            </a:r>
            <a:r>
              <a:rPr lang="cs-CZ" dirty="0" smtClean="0">
                <a:solidFill>
                  <a:srgbClr val="C00000"/>
                </a:solidFill>
              </a:rPr>
              <a:t>ČTENÁŘ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2928934"/>
            <a:ext cx="1328718" cy="2071702"/>
          </a:xfr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AUTOR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3357554" y="3214686"/>
            <a:ext cx="2000263" cy="285752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TEXT // DÍLO</a:t>
            </a:r>
          </a:p>
          <a:p>
            <a:pPr>
              <a:buNone/>
            </a:pPr>
            <a:r>
              <a:rPr lang="cs-CZ" sz="1300" b="1" dirty="0" smtClean="0"/>
              <a:t>------------------------------</a:t>
            </a:r>
          </a:p>
          <a:p>
            <a:pPr>
              <a:buNone/>
            </a:pPr>
            <a:r>
              <a:rPr lang="cs-CZ" sz="1300" b="1" dirty="0" smtClean="0"/>
              <a:t>MATERIÁL = JAZYK</a:t>
            </a:r>
          </a:p>
          <a:p>
            <a:pPr>
              <a:buNone/>
            </a:pPr>
            <a:endParaRPr lang="cs-CZ" sz="1300" b="1" dirty="0" smtClean="0"/>
          </a:p>
          <a:p>
            <a:pPr>
              <a:buNone/>
            </a:pPr>
            <a:r>
              <a:rPr lang="cs-CZ" sz="1300" b="1" dirty="0" smtClean="0"/>
              <a:t>OBSAH + FORMA</a:t>
            </a:r>
          </a:p>
          <a:p>
            <a:pPr>
              <a:buNone/>
            </a:pPr>
            <a:r>
              <a:rPr lang="cs-CZ" dirty="0" smtClean="0"/>
              <a:t>-----------------</a:t>
            </a:r>
          </a:p>
          <a:p>
            <a:pPr>
              <a:buNone/>
            </a:pPr>
            <a:r>
              <a:rPr lang="cs-CZ" b="1" dirty="0" smtClean="0"/>
              <a:t>STRUKTURA</a:t>
            </a:r>
            <a:endParaRPr lang="cs-CZ" b="1" dirty="0"/>
          </a:p>
        </p:txBody>
      </p:sp>
      <p:sp>
        <p:nvSpPr>
          <p:cNvPr id="7" name="Obousměrná vodorovná šipka 6"/>
          <p:cNvSpPr/>
          <p:nvPr/>
        </p:nvSpPr>
        <p:spPr>
          <a:xfrm>
            <a:off x="1928794" y="3643314"/>
            <a:ext cx="114471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5429256" y="364331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Co je literatura?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Množství názorů a přístupů</a:t>
            </a:r>
          </a:p>
          <a:p>
            <a:r>
              <a:rPr lang="cs-CZ" dirty="0" smtClean="0"/>
              <a:t>Množství metod a způsobů studia</a:t>
            </a:r>
          </a:p>
          <a:p>
            <a:endParaRPr lang="cs-CZ" b="1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Náplň kurzu:</a:t>
            </a: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Literatura a poznávání literatury (základní nástroje, pojmy a problémy)</a:t>
            </a:r>
          </a:p>
          <a:p>
            <a:pPr>
              <a:buNone/>
            </a:pP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Literární věda a dějiny literární vědy (tj. myšlení o literatuře)</a:t>
            </a:r>
          </a:p>
          <a:p>
            <a:pPr>
              <a:buNone/>
            </a:pP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Četba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4649154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b="1" dirty="0" smtClean="0">
                <a:solidFill>
                  <a:srgbClr val="008000"/>
                </a:solidFill>
              </a:rPr>
              <a:t>	ROZVRH KURZU</a:t>
            </a:r>
          </a:p>
          <a:p>
            <a:pPr marL="514350" indent="-514350">
              <a:buFont typeface="+mj-lt"/>
              <a:buAutoNum type="arabicPeriod"/>
            </a:pPr>
            <a:endParaRPr lang="cs-CZ" b="1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008000"/>
                </a:solidFill>
              </a:rPr>
              <a:t> požadavky k ukončení; absence, omluvy; závěrečný test;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008000"/>
                </a:solidFill>
              </a:rPr>
              <a:t> referát + vystoupení  (</a:t>
            </a:r>
            <a:r>
              <a:rPr lang="cs-CZ" dirty="0" err="1" smtClean="0">
                <a:solidFill>
                  <a:srgbClr val="008000"/>
                </a:solidFill>
              </a:rPr>
              <a:t>odevzdávárna</a:t>
            </a:r>
            <a:r>
              <a:rPr lang="cs-CZ" dirty="0" smtClean="0">
                <a:solidFill>
                  <a:srgbClr val="008000"/>
                </a:solidFill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008000"/>
                </a:solidFill>
              </a:rPr>
              <a:t>rozvrh hodin; konzultační hodiny;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008000"/>
                </a:solidFill>
              </a:rPr>
              <a:t>znalost povinné literatury</a:t>
            </a:r>
          </a:p>
          <a:p>
            <a:pPr marL="514350" indent="-514350">
              <a:buFont typeface="+mj-lt"/>
              <a:buAutoNum type="arabicPeriod"/>
            </a:pPr>
            <a:endParaRPr lang="cs-CZ" b="1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Literární kánon: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Četba  a literární kánon</a:t>
            </a:r>
          </a:p>
          <a:p>
            <a:endParaRPr lang="cs-CZ" dirty="0" smtClean="0"/>
          </a:p>
          <a:p>
            <a:r>
              <a:rPr lang="cs-CZ" dirty="0" smtClean="0"/>
              <a:t>Dosavadní kánony?</a:t>
            </a:r>
          </a:p>
          <a:p>
            <a:r>
              <a:rPr lang="cs-CZ" dirty="0" smtClean="0"/>
              <a:t>Osobní kánon?</a:t>
            </a:r>
          </a:p>
          <a:p>
            <a:r>
              <a:rPr lang="cs-CZ" dirty="0" smtClean="0"/>
              <a:t>Co je to kánon?</a:t>
            </a:r>
          </a:p>
          <a:p>
            <a:r>
              <a:rPr lang="cs-CZ" dirty="0" smtClean="0"/>
              <a:t>Co je to kanonizace?</a:t>
            </a:r>
          </a:p>
          <a:p>
            <a:r>
              <a:rPr lang="cs-CZ" dirty="0" smtClean="0"/>
              <a:t>Národní kánon?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KÁNON POVINNÉ LITERATURY ke kurzu</a:t>
            </a:r>
          </a:p>
          <a:p>
            <a:pPr marL="514350" indent="-514350">
              <a:buNone/>
            </a:pPr>
            <a:endParaRPr lang="cs-CZ" b="1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KÁNON LITERATURY K BAKALÁŘSKÉ ZKOUŠCE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Studium: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Způsoby čtení literatury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Čtenářský deník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Záznamy a výpisky</a:t>
            </a:r>
          </a:p>
          <a:p>
            <a:r>
              <a:rPr lang="cs-CZ" dirty="0" smtClean="0"/>
              <a:t>Způsoby bibliografických zápisů</a:t>
            </a:r>
          </a:p>
          <a:p>
            <a:r>
              <a:rPr lang="cs-CZ" dirty="0" smtClean="0"/>
              <a:t>Psaní</a:t>
            </a:r>
          </a:p>
          <a:p>
            <a:r>
              <a:rPr lang="cs-CZ" dirty="0" smtClean="0"/>
              <a:t>Tvorba vědeckých prací</a:t>
            </a:r>
          </a:p>
          <a:p>
            <a:r>
              <a:rPr lang="cs-CZ" dirty="0" smtClean="0"/>
              <a:t>Plagiátorství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400</Words>
  <Application>Microsoft Office PowerPoint</Application>
  <PresentationFormat>Předvádění na obrazovce (4:3)</PresentationFormat>
  <Paragraphs>146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Tok</vt:lpstr>
      <vt:lpstr>Úvod do studia literatury   a literární vědy </vt:lpstr>
      <vt:lpstr>Základní údaje o kurzu:</vt:lpstr>
      <vt:lpstr>Předmět studia: literatura (?)</vt:lpstr>
      <vt:lpstr>Literatura? </vt:lpstr>
      <vt:lpstr> Literatura:</vt:lpstr>
      <vt:lpstr>Literární komunikace</vt:lpstr>
      <vt:lpstr>Co je literatura?</vt:lpstr>
      <vt:lpstr>Literární kánon:</vt:lpstr>
      <vt:lpstr>Studium:</vt:lpstr>
      <vt:lpstr>Zdroje:</vt:lpstr>
      <vt:lpstr>Studijní literatura: přehled </vt:lpstr>
      <vt:lpstr>Snímek 12</vt:lpstr>
      <vt:lpstr>Základní literatura: Úvody 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literatury   a literární vědy</dc:title>
  <dc:creator>Ondrej</dc:creator>
  <cp:lastModifiedBy>Ondrej</cp:lastModifiedBy>
  <cp:revision>14</cp:revision>
  <dcterms:created xsi:type="dcterms:W3CDTF">2016-09-20T21:07:22Z</dcterms:created>
  <dcterms:modified xsi:type="dcterms:W3CDTF">2016-10-03T21:18:09Z</dcterms:modified>
</cp:coreProperties>
</file>