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256" r:id="rId2"/>
    <p:sldId id="293" r:id="rId3"/>
    <p:sldId id="294" r:id="rId4"/>
    <p:sldId id="295" r:id="rId5"/>
    <p:sldId id="290" r:id="rId6"/>
    <p:sldId id="291" r:id="rId7"/>
    <p:sldId id="286" r:id="rId8"/>
    <p:sldId id="287" r:id="rId9"/>
    <p:sldId id="292" r:id="rId10"/>
    <p:sldId id="305" r:id="rId11"/>
    <p:sldId id="296" r:id="rId12"/>
    <p:sldId id="297" r:id="rId13"/>
    <p:sldId id="298" r:id="rId14"/>
    <p:sldId id="299" r:id="rId15"/>
    <p:sldId id="300" r:id="rId16"/>
    <p:sldId id="301" r:id="rId17"/>
    <p:sldId id="303" r:id="rId18"/>
    <p:sldId id="304" r:id="rId19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72" y="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21.11.2014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Kapitoly </a:t>
            </a:r>
            <a:br>
              <a:rPr lang="cs-CZ" dirty="0" smtClean="0"/>
            </a:br>
            <a:r>
              <a:rPr lang="cs-CZ" dirty="0" smtClean="0"/>
              <a:t>z fonetiky a fonologie českého jazyka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Tvar rt&amp;uring; u &amp;ccaron;eských vokál&amp;uring; (dle Hála, 1960)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00808"/>
            <a:ext cx="6048672" cy="36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délník 2"/>
          <p:cNvSpPr/>
          <p:nvPr/>
        </p:nvSpPr>
        <p:spPr>
          <a:xfrm>
            <a:off x="1533403" y="1176583"/>
            <a:ext cx="3995831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>
              <a:lnSpc>
                <a:spcPct val="80000"/>
              </a:lnSpc>
              <a:buNone/>
            </a:pPr>
            <a:r>
              <a:rPr lang="cs-CZ" altLang="cs-CZ" sz="2400" b="1" dirty="0" smtClean="0">
                <a:latin typeface="Calibri" panose="020F0502020204030204" pitchFamily="34" charset="0"/>
              </a:rPr>
              <a:t>Tvar úst při českých vokálech</a:t>
            </a:r>
            <a:endParaRPr lang="cs-CZ" altLang="cs-CZ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769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836712"/>
            <a:ext cx="6920433" cy="4995763"/>
          </a:xfrm>
        </p:spPr>
        <p:txBody>
          <a:bodyPr>
            <a:normAutofit/>
          </a:bodyPr>
          <a:lstStyle/>
          <a:p>
            <a:pPr marL="68580" indent="0">
              <a:lnSpc>
                <a:spcPct val="80000"/>
              </a:lnSpc>
              <a:buNone/>
            </a:pPr>
            <a:r>
              <a:rPr lang="cs-CZ" altLang="cs-CZ" sz="2800" b="1" dirty="0" smtClean="0">
                <a:latin typeface="Calibri" panose="020F0502020204030204" pitchFamily="34" charset="0"/>
              </a:rPr>
              <a:t>Popis českých samohlásek</a:t>
            </a:r>
          </a:p>
          <a:p>
            <a:pPr marL="68580" indent="0">
              <a:lnSpc>
                <a:spcPct val="80000"/>
              </a:lnSpc>
              <a:buNone/>
            </a:pPr>
            <a:endParaRPr lang="cs-CZ" altLang="cs-CZ" sz="2000" b="1" dirty="0" smtClean="0">
              <a:latin typeface="Calibri" panose="020F0502020204030204" pitchFamily="34" charset="0"/>
            </a:endParaRPr>
          </a:p>
          <a:p>
            <a:pPr marL="68580" indent="0">
              <a:lnSpc>
                <a:spcPct val="80000"/>
              </a:lnSpc>
              <a:buNone/>
            </a:pPr>
            <a:r>
              <a:rPr lang="cs-CZ" alt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Nízké střední samohlásky </a:t>
            </a:r>
            <a:r>
              <a:rPr lang="en-US" alt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a, á</a:t>
            </a:r>
            <a:r>
              <a:rPr lang="en-US" alt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endParaRPr lang="cs-CZ" altLang="cs-CZ" sz="2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lnSpc>
                <a:spcPct val="80000"/>
              </a:lnSpc>
              <a:buNone/>
            </a:pPr>
            <a:endParaRPr lang="cs-CZ" altLang="cs-CZ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jsou nejblíže neutrálnímu artikulačnímu postavení</a:t>
            </a:r>
            <a:endParaRPr lang="cs-CZ" alt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č</a:t>
            </a: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elistní úhel je při jejich tvoření největší, samohlásky </a:t>
            </a:r>
            <a:r>
              <a:rPr lang="en-US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a, á</a:t>
            </a:r>
            <a:r>
              <a:rPr lang="en-US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jsou nejotevřenější</a:t>
            </a:r>
            <a:endParaRPr lang="cs-CZ" alt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jazyk zůstává ve střední (neutrální) poloze – spočívá celou hmotou ve spodině dutiny ústní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plocha retní štěrbiny je největší, rty se na artikulaci aktivně nepodílejí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dlouhá samohláska bývá nižší a zadnější</a:t>
            </a:r>
          </a:p>
        </p:txBody>
      </p:sp>
    </p:spTree>
    <p:extLst>
      <p:ext uri="{BB962C8B-B14F-4D97-AF65-F5344CB8AC3E}">
        <p14:creationId xmlns:p14="http://schemas.microsoft.com/office/powerpoint/2010/main" xmlns="" val="237946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835372"/>
            <a:ext cx="6992441" cy="5041900"/>
          </a:xfrm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Přední středové samohlásky 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e, é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endParaRPr lang="cs-CZ" sz="2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65760" lvl="1" indent="0" fontAlgn="auto">
              <a:spcAft>
                <a:spcPts val="0"/>
              </a:spcAft>
              <a:buNone/>
              <a:defRPr/>
            </a:pPr>
            <a:endParaRPr lang="cs-CZ" sz="2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proti artikulačnímu postavení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jsou charakterizovány posunutím jazyka mírně vpřed, hrot jazyka se zvedá ke kořenům horních řezáků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dlouhé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é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bývá poněkud přednější a </a:t>
            </a:r>
            <a:r>
              <a:rPr lang="cs-CZ" sz="2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zavřenější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než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krátké. </a:t>
            </a:r>
          </a:p>
          <a:p>
            <a:pPr marL="365760" lvl="1" indent="0" fontAlgn="auto">
              <a:spcAft>
                <a:spcPts val="0"/>
              </a:spcAft>
              <a:buNone/>
              <a:defRPr/>
            </a:pPr>
            <a:endParaRPr lang="cs-CZ" sz="2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65760" lvl="1" indent="0" fontAlgn="auto">
              <a:spcAft>
                <a:spcPts val="0"/>
              </a:spcAft>
              <a:buNone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Pozn.: </a:t>
            </a:r>
            <a:r>
              <a:rPr lang="cs-CZ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střední středová samohláska 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(neutrální samohláska)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71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836713"/>
            <a:ext cx="6992441" cy="5184676"/>
          </a:xfrm>
        </p:spPr>
        <p:txBody>
          <a:bodyPr rtlCol="0">
            <a:noAutofit/>
          </a:bodyPr>
          <a:lstStyle/>
          <a:p>
            <a:pPr marL="68580" indent="0" fontAlgn="auto">
              <a:spcAft>
                <a:spcPts val="0"/>
              </a:spcAft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Přední vysoké samohlásky 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i, í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endParaRPr lang="cs-CZ" sz="2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při jejich artikulaci se hmota jazyka posouvá vpřed a vzhůru k tvrdému patru a hrot jazyka se dotýká ostří dolních řezáků  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posunutí jazyka vpřed má za následek značné zvětšení dutiny hrdelní, která se tím prodlužuje a zasahuje až k přední části měkkého patra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č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elistní úhel je při jejich tvoření nejmenší; 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rty jsou nejvíce 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sblíženy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samohlásky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i, í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jsou ze všech českých samohlásek </a:t>
            </a:r>
            <a:r>
              <a:rPr lang="cs-CZ" sz="2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nejzavřenější</a:t>
            </a:r>
            <a:endParaRPr lang="cs-CZ" sz="2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ři dlouhém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í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největší artikulační posun jazyka vpřed a vzhůru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459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836712"/>
            <a:ext cx="7064449" cy="4995763"/>
          </a:xfrm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Zadní středové samohlásky 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o, ó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endParaRPr lang="cs-CZ" sz="2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při jejich tvoření se jazyk posunuje v horizontálním směru dozadu, mírně se zvedá směrem k měkkému patru a hrot jazyka se nachází volně v dutině ústní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zvýšením polohy jazyka je dutina ústní zúžena a dutina hrdelní se prodlužuje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r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ty jsou aktivní, mírně zaokrouhleny (labializovány)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dlouhé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ó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bývá o něco zadnější a </a:t>
            </a:r>
            <a:r>
              <a:rPr lang="cs-CZ" sz="2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zavřenější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případně zaokrouhlenější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454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764704"/>
            <a:ext cx="6992441" cy="5328121"/>
          </a:xfrm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Zadní vysoké samohlásky 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u, ú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endParaRPr lang="cs-CZ" sz="2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65760" lvl="1" indent="0" fontAlgn="auto">
              <a:spcAft>
                <a:spcPts val="0"/>
              </a:spcAft>
              <a:buNone/>
              <a:defRPr/>
            </a:pPr>
            <a:endParaRPr lang="cs-CZ" sz="2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při tvoření dvojice samohlásek vysokých zadních je jazyk posunut nejvíce dozadu a vzhůru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rty, artikulačně aktivní, jsou silně zaokrouhleny (labializovány) a vytvářejí štěrbinu s nejmenší plochou; rty jsou též mírně protaženy dopředu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tvar rtů při tvoření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u, ú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výrazně ovlivňuje akustický výsledek samohlásek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dlouhá samohláska bývá artikulována poněkud více vzadu a je o něco </a:t>
            </a:r>
            <a:r>
              <a:rPr lang="cs-CZ" sz="2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zavřenější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190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836712"/>
            <a:ext cx="6920433" cy="4995763"/>
          </a:xfrm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Dvojhlásky (diftongy)</a:t>
            </a:r>
          </a:p>
          <a:p>
            <a:pPr marL="365760" lvl="1" indent="0" fontAlgn="auto">
              <a:spcAft>
                <a:spcPts val="0"/>
              </a:spcAft>
              <a:buNone/>
              <a:defRPr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pojení dvou samohlásek v jedné slabice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č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eské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ou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+ v citoslovcích a přejatých slovech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au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a v přejatých slovech </a:t>
            </a:r>
            <a:r>
              <a:rPr lang="cs-CZ" sz="2400" i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eu</a:t>
            </a:r>
            <a:endParaRPr lang="cs-CZ" sz="2400" i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 dvojhlásce se spojuje samohláskový prvek, který vytváří jádro dvojhlásky (vrchol diftongu</a:t>
            </a:r>
            <a:r>
              <a:rPr lang="cs-CZ" sz="2400" smtClean="0">
                <a:solidFill>
                  <a:schemeClr val="tx1"/>
                </a:solidFill>
                <a:latin typeface="Calibri" panose="020F0502020204030204" pitchFamily="34" charset="0"/>
              </a:rPr>
              <a:t>) </a:t>
            </a:r>
            <a:r>
              <a:rPr lang="cs-CZ" sz="240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cs-CZ" sz="240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cs-CZ" sz="2400" smtClean="0">
                <a:solidFill>
                  <a:schemeClr val="tx1"/>
                </a:solidFill>
                <a:latin typeface="Calibri" panose="020F0502020204030204" pitchFamily="34" charset="0"/>
              </a:rPr>
              <a:t>s 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prvkem označovaným jako polosamohláska</a:t>
            </a:r>
          </a:p>
          <a:p>
            <a:pPr lvl="1"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skutečnou </a:t>
            </a:r>
            <a:r>
              <a:rPr lang="cs-CZ" sz="2400" dirty="0" err="1">
                <a:solidFill>
                  <a:schemeClr val="tx1"/>
                </a:solidFill>
                <a:latin typeface="Calibri" panose="020F0502020204030204" pitchFamily="34" charset="0"/>
              </a:rPr>
              <a:t>vokaličnost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 zachovává první část, zatímco koncový u-</a:t>
            </a:r>
            <a:r>
              <a:rPr lang="cs-CZ" sz="2400" dirty="0" err="1">
                <a:solidFill>
                  <a:schemeClr val="tx1"/>
                </a:solidFill>
                <a:latin typeface="Calibri" panose="020F0502020204030204" pitchFamily="34" charset="0"/>
              </a:rPr>
              <a:t>ový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 prvek je oslabený (a proto nemá schopnost tvořit slabiku); v češtině se vyskytují pouze dvojhlásky klesavé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6203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9624" r="52985"/>
          <a:stretch>
            <a:fillRect/>
          </a:stretch>
        </p:blipFill>
        <p:spPr bwMode="auto">
          <a:xfrm>
            <a:off x="3563888" y="4077072"/>
            <a:ext cx="1633537" cy="131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3044" r="-61" b="67577"/>
          <a:stretch>
            <a:fillRect/>
          </a:stretch>
        </p:blipFill>
        <p:spPr bwMode="auto">
          <a:xfrm>
            <a:off x="5076825" y="1484313"/>
            <a:ext cx="16383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8625" t="33447" r="-61" b="33788"/>
          <a:stretch>
            <a:fillRect/>
          </a:stretch>
        </p:blipFill>
        <p:spPr bwMode="auto">
          <a:xfrm>
            <a:off x="4945063" y="2882900"/>
            <a:ext cx="1900237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2580" b="66212"/>
          <a:stretch>
            <a:fillRect/>
          </a:stretch>
        </p:blipFill>
        <p:spPr bwMode="auto">
          <a:xfrm>
            <a:off x="1691680" y="1484784"/>
            <a:ext cx="1767313" cy="1440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129" r="55795" b="35153"/>
          <a:stretch>
            <a:fillRect/>
          </a:stretch>
        </p:blipFill>
        <p:spPr bwMode="auto">
          <a:xfrm>
            <a:off x="1835696" y="2852936"/>
            <a:ext cx="162620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3975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80729"/>
            <a:ext cx="763284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Klasifikace samohlásek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tvoření samohlásek ve vztahu k poloze jazyka: a) horizontální hledisko (PŘEDNÍ-STŘEDNÍ-ZADNÍ); 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b) vertikální hledisko (VYSOKÉ-STŘEDOVÉ-NÍZKÉ)</a:t>
            </a: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účasti rtů </a:t>
            </a:r>
            <a:r>
              <a:rPr lang="cs-CZ" sz="2400" dirty="0">
                <a:latin typeface="Calibri" panose="020F0502020204030204" pitchFamily="34" charset="0"/>
              </a:rPr>
              <a:t>(ZAOKROUHLENÁ- </a:t>
            </a:r>
            <a:r>
              <a:rPr lang="cs-CZ" sz="2400" dirty="0" smtClean="0">
                <a:latin typeface="Calibri" panose="020F0502020204030204" pitchFamily="34" charset="0"/>
              </a:rPr>
              <a:t>NEZAOKROUHLENÁ)</a:t>
            </a: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délky (KRÁTKÁ – DLOUHÁ)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688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755576" y="433982"/>
            <a:ext cx="7272808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Slabika (sylaba)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základní seskupení fonémů v jazyce je (fonologická) slabika; tzn. slabika je základním prvkem souvislé řeči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stavební prvky slabiky – hlásky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slabiku tvoří slabičné </a:t>
            </a:r>
            <a:r>
              <a:rPr lang="cs-CZ" sz="2400" b="1" dirty="0" smtClean="0">
                <a:latin typeface="Calibri" panose="020F0502020204030204" pitchFamily="34" charset="0"/>
              </a:rPr>
              <a:t>jádro</a:t>
            </a:r>
            <a:r>
              <a:rPr lang="cs-CZ" sz="2400" dirty="0" smtClean="0">
                <a:latin typeface="Calibri" panose="020F0502020204030204" pitchFamily="34" charset="0"/>
              </a:rPr>
              <a:t> (</a:t>
            </a:r>
            <a:r>
              <a:rPr lang="cs-CZ" sz="2400" dirty="0" err="1" smtClean="0">
                <a:latin typeface="Calibri" panose="020F0502020204030204" pitchFamily="34" charset="0"/>
              </a:rPr>
              <a:t>nucleus</a:t>
            </a:r>
            <a:r>
              <a:rPr lang="cs-CZ" sz="2400" dirty="0" smtClean="0">
                <a:latin typeface="Calibri" panose="020F0502020204030204" pitchFamily="34" charset="0"/>
              </a:rPr>
              <a:t>) a </a:t>
            </a:r>
            <a:r>
              <a:rPr lang="cs-CZ" sz="2400" b="1" dirty="0" smtClean="0">
                <a:latin typeface="Calibri" panose="020F0502020204030204" pitchFamily="34" charset="0"/>
              </a:rPr>
              <a:t>svahy</a:t>
            </a:r>
            <a:r>
              <a:rPr lang="cs-CZ" sz="2400" dirty="0" smtClean="0">
                <a:latin typeface="Calibri" panose="020F0502020204030204" pitchFamily="34" charset="0"/>
              </a:rPr>
              <a:t> slabiky (</a:t>
            </a:r>
            <a:r>
              <a:rPr lang="cs-CZ" sz="2400" dirty="0" err="1" smtClean="0">
                <a:latin typeface="Calibri" panose="020F0502020204030204" pitchFamily="34" charset="0"/>
              </a:rPr>
              <a:t>praetura</a:t>
            </a:r>
            <a:r>
              <a:rPr lang="cs-CZ" sz="2400" dirty="0" smtClean="0">
                <a:latin typeface="Calibri" panose="020F0502020204030204" pitchFamily="34" charset="0"/>
              </a:rPr>
              <a:t>; coda)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jádro je vrchol slabiky tvořený samohláskou nebo slabikotvornou souhláskou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češtině se objevují tzv. </a:t>
            </a:r>
            <a:r>
              <a:rPr lang="cs-CZ" sz="2400" b="1" dirty="0" smtClean="0">
                <a:latin typeface="Calibri" panose="020F0502020204030204" pitchFamily="34" charset="0"/>
              </a:rPr>
              <a:t>otevřené slabiky </a:t>
            </a:r>
            <a:r>
              <a:rPr lang="cs-CZ" sz="2400" dirty="0" smtClean="0">
                <a:latin typeface="Calibri" panose="020F0502020204030204" pitchFamily="34" charset="0"/>
              </a:rPr>
              <a:t>(KV); </a:t>
            </a:r>
            <a:r>
              <a:rPr lang="cs-CZ" sz="2400" b="1" dirty="0" smtClean="0">
                <a:latin typeface="Calibri" panose="020F0502020204030204" pitchFamily="34" charset="0"/>
              </a:rPr>
              <a:t>zavřené slabiky</a:t>
            </a:r>
            <a:r>
              <a:rPr lang="cs-CZ" sz="2400" dirty="0" smtClean="0">
                <a:latin typeface="Calibri" panose="020F0502020204030204" pitchFamily="34" charset="0"/>
              </a:rPr>
              <a:t> (KVK) a nejméně časté zavřené slabiky s neobsazenou </a:t>
            </a:r>
            <a:r>
              <a:rPr lang="cs-CZ" sz="2400" dirty="0" err="1" smtClean="0">
                <a:latin typeface="Calibri" panose="020F0502020204030204" pitchFamily="34" charset="0"/>
              </a:rPr>
              <a:t>praeturou</a:t>
            </a:r>
            <a:r>
              <a:rPr lang="cs-CZ" sz="2400" dirty="0" smtClean="0">
                <a:latin typeface="Calibri" panose="020F0502020204030204" pitchFamily="34" charset="0"/>
              </a:rPr>
              <a:t> (VK), které se v</a:t>
            </a:r>
            <a:r>
              <a:rPr lang="cs-CZ" sz="2400" dirty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nespisovném jazyce doplňují konsonantem (K)VK (např. </a:t>
            </a:r>
            <a:r>
              <a:rPr lang="cs-CZ" sz="2400" i="1" dirty="0" err="1" smtClean="0">
                <a:latin typeface="Calibri" panose="020F0502020204030204" pitchFamily="34" charset="0"/>
              </a:rPr>
              <a:t>vokno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506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980729"/>
            <a:ext cx="77048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maximálně obsazené pozice mají slova (např.) </a:t>
            </a:r>
            <a:r>
              <a:rPr lang="cs-CZ" sz="2400" i="1" dirty="0" smtClean="0">
                <a:latin typeface="Calibri" panose="020F0502020204030204" pitchFamily="34" charset="0"/>
              </a:rPr>
              <a:t>vstříc</a:t>
            </a:r>
            <a:r>
              <a:rPr lang="cs-CZ" sz="2400" dirty="0" smtClean="0">
                <a:latin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</a:rPr>
              <a:t>pštros</a:t>
            </a:r>
            <a:r>
              <a:rPr lang="cs-CZ" sz="2400" dirty="0" smtClean="0">
                <a:latin typeface="Calibri" panose="020F0502020204030204" pitchFamily="34" charset="0"/>
              </a:rPr>
              <a:t>, které začínají skupinou konsonantů; </a:t>
            </a:r>
            <a:r>
              <a:rPr lang="cs-CZ" sz="2400" i="1" dirty="0" smtClean="0">
                <a:latin typeface="Calibri" panose="020F0502020204030204" pitchFamily="34" charset="0"/>
              </a:rPr>
              <a:t>zábst</a:t>
            </a:r>
            <a:r>
              <a:rPr lang="cs-CZ" sz="2400" dirty="0" smtClean="0">
                <a:latin typeface="Calibri" panose="020F0502020204030204" pitchFamily="34" charset="0"/>
              </a:rPr>
              <a:t> nebo </a:t>
            </a:r>
            <a:r>
              <a:rPr lang="cs-CZ" sz="2400" i="1" dirty="0" smtClean="0">
                <a:latin typeface="Calibri" panose="020F0502020204030204" pitchFamily="34" charset="0"/>
              </a:rPr>
              <a:t>pomst</a:t>
            </a:r>
            <a:r>
              <a:rPr lang="cs-CZ" sz="2400" dirty="0" smtClean="0">
                <a:latin typeface="Calibri" panose="020F0502020204030204" pitchFamily="34" charset="0"/>
              </a:rPr>
              <a:t> končí na  3 konsonanty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nejvíce hlásek pohromadě tvořících jednu slabiku pak mají slova jako např. </a:t>
            </a:r>
            <a:r>
              <a:rPr lang="cs-CZ" sz="2400" i="1" dirty="0" smtClean="0">
                <a:latin typeface="Calibri" panose="020F0502020204030204" pitchFamily="34" charset="0"/>
              </a:rPr>
              <a:t>strast</a:t>
            </a:r>
            <a:r>
              <a:rPr lang="cs-CZ" sz="2400" dirty="0" smtClean="0">
                <a:latin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</a:rPr>
              <a:t>ctnost</a:t>
            </a:r>
          </a:p>
        </p:txBody>
      </p:sp>
    </p:spTree>
    <p:extLst>
      <p:ext uri="{BB962C8B-B14F-4D97-AF65-F5344CB8AC3E}">
        <p14:creationId xmlns:p14="http://schemas.microsoft.com/office/powerpoint/2010/main" xmlns="" val="215782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15616" y="836712"/>
            <a:ext cx="684076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 fontAlgn="auto">
              <a:spcAft>
                <a:spcPts val="0"/>
              </a:spcAft>
              <a:defRPr/>
            </a:pPr>
            <a:r>
              <a:rPr lang="cs-CZ" sz="2800" b="1" dirty="0" smtClean="0">
                <a:latin typeface="Calibri" panose="020F0502020204030204" pitchFamily="34" charset="0"/>
              </a:rPr>
              <a:t>Třídění hlásek</a:t>
            </a:r>
          </a:p>
          <a:p>
            <a:pPr indent="-274320" fontAlgn="auto">
              <a:spcAft>
                <a:spcPts val="0"/>
              </a:spcAft>
              <a:defRPr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indent="-274320" fontAlgn="auto">
              <a:spcAft>
                <a:spcPts val="0"/>
              </a:spcAft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-  1. samohlásky; 2. souhlásky</a:t>
            </a:r>
            <a:endParaRPr lang="cs-CZ" sz="2400" dirty="0">
              <a:latin typeface="Calibri" panose="020F0502020204030204" pitchFamily="34" charset="0"/>
            </a:endParaRPr>
          </a:p>
          <a:p>
            <a:pPr indent="-274320" fontAlgn="auto">
              <a:spcAft>
                <a:spcPts val="0"/>
              </a:spcAft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-  vzájemně </a:t>
            </a:r>
            <a:r>
              <a:rPr lang="cs-CZ" sz="2400" dirty="0">
                <a:latin typeface="Calibri" panose="020F0502020204030204" pitchFamily="34" charset="0"/>
              </a:rPr>
              <a:t>liší z mnoha </a:t>
            </a:r>
            <a:r>
              <a:rPr lang="cs-CZ" sz="2400" dirty="0" smtClean="0">
                <a:latin typeface="Calibri" panose="020F0502020204030204" pitchFamily="34" charset="0"/>
              </a:rPr>
              <a:t>hledisek</a:t>
            </a:r>
            <a:endParaRPr lang="cs-CZ" sz="2400" dirty="0">
              <a:latin typeface="Calibri" panose="020F0502020204030204" pitchFamily="34" charset="0"/>
            </a:endParaRPr>
          </a:p>
          <a:p>
            <a:pPr indent="-274320" fontAlgn="auto">
              <a:spcAft>
                <a:spcPts val="0"/>
              </a:spcAft>
              <a:defRPr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indent="-274320" fontAlgn="auto">
              <a:spcAft>
                <a:spcPts val="0"/>
              </a:spcAft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Z </a:t>
            </a:r>
            <a:r>
              <a:rPr lang="cs-CZ" sz="2400" dirty="0">
                <a:latin typeface="Calibri" panose="020F0502020204030204" pitchFamily="34" charset="0"/>
              </a:rPr>
              <a:t>objektivního hlediska </a:t>
            </a:r>
            <a:r>
              <a:rPr lang="cs-CZ" sz="2400" dirty="0" smtClean="0">
                <a:latin typeface="Calibri" panose="020F0502020204030204" pitchFamily="34" charset="0"/>
              </a:rPr>
              <a:t>rozeznáváme </a:t>
            </a:r>
            <a:r>
              <a:rPr lang="cs-CZ" sz="2400" dirty="0">
                <a:latin typeface="Calibri" panose="020F0502020204030204" pitchFamily="34" charset="0"/>
              </a:rPr>
              <a:t>dva základní okruhy dělení</a:t>
            </a:r>
            <a:r>
              <a:rPr lang="cs-CZ" sz="2400" dirty="0" smtClean="0">
                <a:latin typeface="Calibri" panose="020F0502020204030204" pitchFamily="34" charset="0"/>
              </a:rPr>
              <a:t>: </a:t>
            </a:r>
          </a:p>
          <a:p>
            <a:pPr marL="182880" indent="-457200" fontAlgn="auto">
              <a:spcAft>
                <a:spcPts val="0"/>
              </a:spcAft>
              <a:buAutoNum type="alphaLcParenR"/>
              <a:defRPr/>
            </a:pPr>
            <a:r>
              <a:rPr lang="cs-CZ" sz="2400" b="1" dirty="0" smtClean="0">
                <a:latin typeface="Calibri" panose="020F0502020204030204" pitchFamily="34" charset="0"/>
              </a:rPr>
              <a:t>artikulační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</a:rPr>
              <a:t>(podle nastavení mluvidel a jejich 	</a:t>
            </a:r>
            <a:r>
              <a:rPr lang="cs-CZ" sz="2400" dirty="0" smtClean="0">
                <a:latin typeface="Calibri" panose="020F0502020204030204" pitchFamily="34" charset="0"/>
              </a:rPr>
              <a:t>pohybů)</a:t>
            </a:r>
          </a:p>
          <a:p>
            <a:pPr marL="182880" indent="-457200" fontAlgn="auto">
              <a:spcAft>
                <a:spcPts val="0"/>
              </a:spcAft>
              <a:buAutoNum type="alphaLcParenR"/>
              <a:defRPr/>
            </a:pPr>
            <a:r>
              <a:rPr lang="cs-CZ" sz="2400" b="1" dirty="0" smtClean="0">
                <a:latin typeface="Calibri" panose="020F0502020204030204" pitchFamily="34" charset="0"/>
              </a:rPr>
              <a:t>akustické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</a:rPr>
              <a:t>(podle zvukové stavby hlásek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  <a:endParaRPr lang="cs-CZ" sz="2400" dirty="0">
              <a:latin typeface="Calibri" panose="020F0502020204030204" pitchFamily="34" charset="0"/>
            </a:endParaRPr>
          </a:p>
          <a:p>
            <a:pPr indent="-274320" fontAlgn="auto">
              <a:spcAft>
                <a:spcPts val="0"/>
              </a:spcAft>
              <a:defRPr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42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Základní typy artikulace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cs-CZ" sz="2400" b="1" dirty="0" smtClean="0">
                <a:latin typeface="Calibri" panose="020F0502020204030204" pitchFamily="34" charset="0"/>
              </a:rPr>
              <a:t>artikulace vokalická </a:t>
            </a:r>
            <a:r>
              <a:rPr lang="cs-CZ" sz="2400" dirty="0" smtClean="0">
                <a:latin typeface="Calibri" panose="020F0502020204030204" pitchFamily="34" charset="0"/>
              </a:rPr>
              <a:t>– vokály se tvoří při otevřené štěrbině (glottidě) – APERTURA</a:t>
            </a:r>
          </a:p>
          <a:p>
            <a:pPr marL="514350" indent="-514350">
              <a:buAutoNum type="arabicParenR"/>
            </a:pPr>
            <a:r>
              <a:rPr lang="cs-CZ" sz="2400" b="1" dirty="0" smtClean="0">
                <a:latin typeface="Calibri" panose="020F0502020204030204" pitchFamily="34" charset="0"/>
              </a:rPr>
              <a:t>artikulace konsonantická </a:t>
            </a:r>
            <a:r>
              <a:rPr lang="cs-CZ" sz="2400" dirty="0" smtClean="0">
                <a:latin typeface="Calibri" panose="020F0502020204030204" pitchFamily="34" charset="0"/>
              </a:rPr>
              <a:t>– konsonanty (šumové hlásky) se tvoří vytvořením překážky výdechovému proudu – STRIKTURA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873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48883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Akustický signál řeči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samohlásky 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tón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(periodické zvuky)</a:t>
            </a:r>
          </a:p>
          <a:p>
            <a:pPr marL="285750" lvl="1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ouhlásky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šum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(neperiodické zvuky); Vznikají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buď průchodem výdechového vzduchu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úžinou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nebo náhlým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uvolněním závěru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+ hlásky pomezní: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sonory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l, r ,m, n, ň (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 souhláskami mají společný způsob tvoření, a tím i jistou míru šumu, se samohláskami je spojuje tónová složka vzniklá rezonancí)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hláska klouzavá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ṷ</a:t>
            </a:r>
            <a:endParaRPr lang="cs-CZ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338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764704"/>
            <a:ext cx="734481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Samohlásky</a:t>
            </a:r>
          </a:p>
          <a:p>
            <a:pPr lvl="1" algn="just"/>
            <a:endParaRPr lang="cs-CZ" sz="24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č</a:t>
            </a:r>
            <a:r>
              <a:rPr lang="cs-CZ" sz="2400" dirty="0" smtClean="0">
                <a:latin typeface="Calibri" panose="020F0502020204030204" pitchFamily="34" charset="0"/>
              </a:rPr>
              <a:t>eština má 10 samohlásek (vokalických fonémů)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těmto fonémům odpovídá 14 grafémů (+ y, ý, ů, ě)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(+ 3 diftongy) 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Opozice kvantity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5 korelačních dvojic (dlouhý člen páru by měl vykazovat zhruba dvojnásobné trvání oproti členu krátkému)</a:t>
            </a:r>
          </a:p>
          <a:p>
            <a:pPr marL="914400" lvl="1" indent="-457200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kvantita je v češtině významotvorná: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dráha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x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drahá; mysli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myslí; jejich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jejích</a:t>
            </a:r>
          </a:p>
          <a:p>
            <a:pPr marL="914400" lvl="1" indent="-457200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ojediněle dublety (ovšem stylisticky nerovnocenné):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pero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péro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dveře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altLang="cs-CZ" sz="2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dvéře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altLang="cs-CZ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25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980729"/>
            <a:ext cx="777686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Artikulace samohlásek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400" dirty="0" smtClean="0">
                <a:latin typeface="Calibri" panose="020F0502020204030204" pitchFamily="34" charset="0"/>
              </a:rPr>
              <a:t>- artikulační podstatou samohlásek je nastavení určitého tvaru zvukovodu na hrtanem pomocí jazyka a rtů</a:t>
            </a:r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Vokalický trojúhelník</a:t>
            </a:r>
          </a:p>
          <a:p>
            <a:pPr lvl="1"/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schematický systém vokalických fonémů, který naznačuje rozdíly založené na pohybu jazyka při tvoření jednotlivých samohlásek</a:t>
            </a:r>
          </a:p>
          <a:p>
            <a:pPr marL="914400" lvl="1" indent="-457200">
              <a:buFontTx/>
              <a:buChar char="-"/>
            </a:pPr>
            <a:r>
              <a:rPr lang="cs-CZ" sz="2400" u="sng" dirty="0" smtClean="0">
                <a:latin typeface="Calibri" panose="020F0502020204030204" pitchFamily="34" charset="0"/>
              </a:rPr>
              <a:t>posun horizontální: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</a:rPr>
              <a:t>přední-střední-zadní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400" u="sng" dirty="0" smtClean="0">
                <a:latin typeface="Calibri" panose="020F0502020204030204" pitchFamily="34" charset="0"/>
              </a:rPr>
              <a:t>posun vertikální: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</a:rPr>
              <a:t>vysoké-středové-nízké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zaokrouhlení rtů (labializace) – v případě zadních samohlásek </a:t>
            </a:r>
            <a:r>
              <a:rPr lang="cs-CZ" sz="2400" i="1" dirty="0" smtClean="0">
                <a:latin typeface="Calibri" panose="020F0502020204030204" pitchFamily="34" charset="0"/>
              </a:rPr>
              <a:t>o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latin typeface="Calibri" panose="020F0502020204030204" pitchFamily="34" charset="0"/>
              </a:rPr>
              <a:t>ó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latin typeface="Calibri" panose="020F0502020204030204" pitchFamily="34" charset="0"/>
              </a:rPr>
              <a:t>u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latin typeface="Calibri" panose="020F0502020204030204" pitchFamily="34" charset="0"/>
              </a:rPr>
              <a:t>ú</a:t>
            </a:r>
          </a:p>
          <a:p>
            <a:pPr marL="914400" lvl="1" indent="-4572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342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115616" y="836712"/>
            <a:ext cx="7128792" cy="5040560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xmlns="" val="31082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4353</TotalTime>
  <Words>811</Words>
  <Application>Microsoft Office PowerPoint</Application>
  <PresentationFormat>Předvádění na obrazovce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Austin</vt:lpstr>
      <vt:lpstr>Kapitoly  z fonetiky a fonologie českého jazyka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650</cp:revision>
  <dcterms:created xsi:type="dcterms:W3CDTF">2013-04-13T14:50:58Z</dcterms:created>
  <dcterms:modified xsi:type="dcterms:W3CDTF">2014-11-21T12:31:04Z</dcterms:modified>
</cp:coreProperties>
</file>