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82" r:id="rId3"/>
    <p:sldId id="285" r:id="rId4"/>
    <p:sldId id="286" r:id="rId5"/>
    <p:sldId id="287" r:id="rId6"/>
    <p:sldId id="288" r:id="rId7"/>
    <p:sldId id="289" r:id="rId8"/>
    <p:sldId id="29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73" r:id="rId18"/>
    <p:sldId id="274" r:id="rId1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28.11.2014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609364"/>
            <a:ext cx="72728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Přizvukování slabičných předložek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přízvuk následujícího slova obvykle přejímá předložka    (´do lesa, ´na pole)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spojení s jednoslabičnou předložkou tvoří jednu těsnou zvukovou jednotku, v tomto smyslu není rozdíl mezi předložkou a předponou (´do stanu; ´dostanu)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Odchylky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následuje-li sousloví,  sémanticky podstatné, slovo relativně delší</a:t>
            </a: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(´Pojede na ´olympijské ´hry.; ´Stanul na ´nejnebezpečnějším ´místě.; ´Dostal se do ´příliš ´nebezpečné ´situace.)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46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Vedlejší přízvuk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uvnitř slova ve víceslabičných slovech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 slovech složených  (´</a:t>
            </a:r>
            <a:r>
              <a:rPr lang="cs-CZ" sz="2400" dirty="0" err="1" smtClean="0">
                <a:latin typeface="Calibri" panose="020F0502020204030204" pitchFamily="34" charset="0"/>
              </a:rPr>
              <a:t>černo´bílý</a:t>
            </a:r>
            <a:r>
              <a:rPr lang="cs-CZ" sz="2400" dirty="0" smtClean="0">
                <a:latin typeface="Calibri" panose="020F0502020204030204" pitchFamily="34" charset="0"/>
              </a:rPr>
              <a:t>, ´</a:t>
            </a:r>
            <a:r>
              <a:rPr lang="cs-CZ" sz="2400" dirty="0" err="1" smtClean="0">
                <a:latin typeface="Calibri" panose="020F0502020204030204" pitchFamily="34" charset="0"/>
              </a:rPr>
              <a:t>česko´polský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19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37409"/>
            <a:ext cx="748883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Zvukové prostředky větné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Intonace</a:t>
            </a:r>
            <a:r>
              <a:rPr lang="cs-CZ" sz="2400" dirty="0" smtClean="0">
                <a:latin typeface="Calibri" panose="020F0502020204030204" pitchFamily="34" charset="0"/>
              </a:rPr>
              <a:t> – zvuková podoba promluvy; realizuje  se nejen pohybem výšky tónu, ale i silou hlasu, tempem i kombinací těchto prostředků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normována nejsou jen pravidla výslovnosti hlásek a hláskových spojení, přizvukování slov a slovních </a:t>
            </a:r>
            <a:r>
              <a:rPr lang="cs-CZ" sz="2400" dirty="0" smtClean="0">
                <a:latin typeface="Calibri" panose="020F0502020204030204" pitchFamily="34" charset="0"/>
              </a:rPr>
              <a:t>spojení, </a:t>
            </a:r>
            <a:r>
              <a:rPr lang="cs-CZ" sz="2400" dirty="0" smtClean="0">
                <a:latin typeface="Calibri" panose="020F0502020204030204" pitchFamily="34" charset="0"/>
              </a:rPr>
              <a:t>ale také členění celkového přednesu souvislé řeči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Frázování</a:t>
            </a:r>
            <a:r>
              <a:rPr lang="cs-CZ" sz="2400" dirty="0" smtClean="0">
                <a:latin typeface="Calibri" panose="020F0502020204030204" pitchFamily="34" charset="0"/>
              </a:rPr>
              <a:t> –  členění souvislé řeči na jednotlivé promluvové úseky souvisí jak s intonací, tak s místem větného přízvuku (důrazu)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členění řeči je těsně spjato se smyslem, významem, a obsahem promluvy, s fyziologickou stránkou řeči a současně rytmizuje projev</a:t>
            </a:r>
          </a:p>
        </p:txBody>
      </p:sp>
    </p:spTree>
    <p:extLst>
      <p:ext uri="{BB962C8B-B14F-4D97-AF65-F5344CB8AC3E}">
        <p14:creationId xmlns:p14="http://schemas.microsoft.com/office/powerpoint/2010/main" xmlns="" val="41463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37409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Frázování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významové členění promluvy na logické celky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věta, coby základní jednotka souvislé řeči, obvykle není pronesena vcelku, mluvčí ji pomocí různých zvukových prostředků člení na kratší větné (promluvové) úseky; např. </a:t>
            </a:r>
            <a:r>
              <a:rPr lang="cs-CZ" sz="2400" i="1" dirty="0" smtClean="0">
                <a:latin typeface="Calibri" panose="020F0502020204030204" pitchFamily="34" charset="0"/>
              </a:rPr>
              <a:t>Policisté se zhostili nesnadného úkolu ve velmi krátké době.</a:t>
            </a:r>
            <a:r>
              <a:rPr lang="cs-CZ" sz="2400" dirty="0" smtClean="0">
                <a:latin typeface="Calibri" panose="020F0502020204030204" pitchFamily="34" charset="0"/>
              </a:rPr>
              <a:t>; </a:t>
            </a:r>
            <a:r>
              <a:rPr lang="cs-CZ" sz="2400" i="1" dirty="0" smtClean="0">
                <a:latin typeface="Calibri" panose="020F0502020204030204" pitchFamily="34" charset="0"/>
              </a:rPr>
              <a:t>Poslechněte si oblastní předpověď počasí pro českou republiku.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častou chybou z hlediska logického i rytmického členění věty je rozpojování těsných spojení; např. </a:t>
            </a:r>
            <a:r>
              <a:rPr lang="cs-CZ" sz="2400" i="1" dirty="0" smtClean="0">
                <a:latin typeface="Calibri" panose="020F0502020204030204" pitchFamily="34" charset="0"/>
              </a:rPr>
              <a:t>Je to opravdu poutavá hračka pro děti japonské výroby.</a:t>
            </a: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86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37409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Větný přízvuk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 větě i větném úseku jsou určitá slova zdůrazněna, vytčena, popřípadě postavena do protikladu k jiným slovům ve větě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různé prostředky zdůraznění: slovosled, využití zdůrazňujícího výrazu, zvukové prostředky → </a:t>
            </a:r>
            <a:r>
              <a:rPr lang="cs-CZ" sz="2400" b="1" dirty="0" smtClean="0">
                <a:latin typeface="Calibri" panose="020F0502020204030204" pitchFamily="34" charset="0"/>
              </a:rPr>
              <a:t>větný přízvuk </a:t>
            </a:r>
            <a:r>
              <a:rPr lang="cs-CZ" sz="2400" dirty="0" smtClean="0">
                <a:latin typeface="Calibri" panose="020F0502020204030204" pitchFamily="34" charset="0"/>
              </a:rPr>
              <a:t>(intonační centrum; logický přízvuk; důraz)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dochází zde k zesílení přízvučné slabiky, ke zvýšení (či snížení) tónu této slabiky i k jejímu prodloužení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větný přízvuk je vždy spojen s významovým jádrem výpovědi</a:t>
            </a:r>
          </a:p>
        </p:txBody>
      </p:sp>
    </p:spTree>
    <p:extLst>
      <p:ext uri="{BB962C8B-B14F-4D97-AF65-F5344CB8AC3E}">
        <p14:creationId xmlns:p14="http://schemas.microsoft.com/office/powerpoint/2010/main" xmlns="" val="355448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08720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- v klidné neutrální větě je větný přízvuk většinou na konci: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Díval se </a:t>
            </a:r>
            <a:r>
              <a:rPr lang="cs-CZ" sz="2400" b="1" dirty="0" smtClean="0">
                <a:latin typeface="Calibri" panose="020F0502020204030204" pitchFamily="34" charset="0"/>
              </a:rPr>
              <a:t>na televizi.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Odešla jsem </a:t>
            </a:r>
            <a:r>
              <a:rPr lang="cs-CZ" sz="2400" b="1" dirty="0" smtClean="0">
                <a:latin typeface="Calibri" panose="020F0502020204030204" pitchFamily="34" charset="0"/>
              </a:rPr>
              <a:t> nakoupit.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Včera hlásili </a:t>
            </a:r>
            <a:r>
              <a:rPr lang="cs-CZ" sz="2400" b="1" dirty="0" smtClean="0">
                <a:latin typeface="Calibri" panose="020F0502020204030204" pitchFamily="34" charset="0"/>
              </a:rPr>
              <a:t>v rozhlase</a:t>
            </a:r>
            <a:r>
              <a:rPr lang="cs-CZ" sz="2400" dirty="0" smtClean="0">
                <a:latin typeface="Calibri" panose="020F0502020204030204" pitchFamily="34" charset="0"/>
              </a:rPr>
              <a:t>, že se zhorší </a:t>
            </a:r>
            <a:r>
              <a:rPr lang="cs-CZ" sz="2400" b="1" dirty="0" smtClean="0">
                <a:latin typeface="Calibri" panose="020F0502020204030204" pitchFamily="34" charset="0"/>
              </a:rPr>
              <a:t>počasí.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změna místa větného přízvuku může změnit smysl věty; často signalizuje i změnu emocionálního postoje mluvčího </a:t>
            </a: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Děti zasadily v parku lípu.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40710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Intonace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intonací v užším slova smyslu označujeme výškovou, tónovou modulaci v průběhu mluvené řeči; úzce souvisí s melodií řeči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směr </a:t>
            </a:r>
            <a:r>
              <a:rPr lang="cs-CZ" sz="2400" b="1" dirty="0" smtClean="0">
                <a:latin typeface="Calibri" panose="020F0502020204030204" pitchFamily="34" charset="0"/>
              </a:rPr>
              <a:t>vzhůru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dolů</a:t>
            </a:r>
            <a:r>
              <a:rPr lang="cs-CZ" sz="2400" dirty="0" smtClean="0">
                <a:latin typeface="Calibri" panose="020F0502020204030204" pitchFamily="34" charset="0"/>
              </a:rPr>
              <a:t>, nebo se výška </a:t>
            </a:r>
            <a:r>
              <a:rPr lang="cs-CZ" sz="2400" b="1" dirty="0" smtClean="0">
                <a:latin typeface="Calibri" panose="020F0502020204030204" pitchFamily="34" charset="0"/>
              </a:rPr>
              <a:t>udržuje na jedné rovině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intonace souvisí s větným členěním, resp. s větnými úseky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rozlišujeme: a) kadenci úseků koncových; b) kadenci úseků nekoncových</a:t>
            </a:r>
          </a:p>
        </p:txBody>
      </p:sp>
    </p:spTree>
    <p:extLst>
      <p:ext uri="{BB962C8B-B14F-4D97-AF65-F5344CB8AC3E}">
        <p14:creationId xmlns:p14="http://schemas.microsoft.com/office/powerpoint/2010/main" xmlns="" val="109336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Takt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skupina slabik patřících k jednomu slovnímu přízvuku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jsou nejčastější </a:t>
            </a:r>
            <a:r>
              <a:rPr lang="cs-CZ" sz="2400" u="sng" dirty="0" smtClean="0">
                <a:latin typeface="Calibri" panose="020F0502020204030204" pitchFamily="34" charset="0"/>
              </a:rPr>
              <a:t>dvoj- a trojslabičné takty tzv. sestupné </a:t>
            </a:r>
            <a:r>
              <a:rPr lang="cs-CZ" sz="2400" dirty="0" smtClean="0">
                <a:latin typeface="Calibri" panose="020F0502020204030204" pitchFamily="34" charset="0"/>
              </a:rPr>
              <a:t>(</a:t>
            </a:r>
            <a:r>
              <a:rPr lang="cs-CZ" sz="2400" i="1" dirty="0" smtClean="0">
                <a:latin typeface="Calibri" panose="020F0502020204030204" pitchFamily="34" charset="0"/>
              </a:rPr>
              <a:t>Děti se vrátily po jídle domů.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je-li takt delší než 3 slabiky, uplatňuje se tzv. vedlejší slovník přízvuk (fakultativní; je důležitý zejména u</a:t>
            </a:r>
            <a:r>
              <a:rPr lang="cs-CZ" sz="2400" b="1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složených slov): </a:t>
            </a:r>
            <a:r>
              <a:rPr lang="cs-CZ" sz="2400" i="1" dirty="0" smtClean="0">
                <a:latin typeface="Calibri" panose="020F0502020204030204" pitchFamily="34" charset="0"/>
              </a:rPr>
              <a:t>zeměkoule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samoobsluha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rovněž více jednoslabičných slov vedle sebe tvoří dohromady takt (</a:t>
            </a:r>
            <a:r>
              <a:rPr lang="cs-CZ" sz="2400" i="1" dirty="0" smtClean="0">
                <a:latin typeface="Calibri" panose="020F0502020204030204" pitchFamily="34" charset="0"/>
              </a:rPr>
              <a:t>To se mi nelíbilo. To by byl nevděk</a:t>
            </a:r>
            <a:r>
              <a:rPr lang="cs-CZ" sz="2400" dirty="0" smtClean="0">
                <a:latin typeface="Calibri" panose="020F0502020204030204" pitchFamily="34" charset="0"/>
              </a:rPr>
              <a:t>. </a:t>
            </a:r>
            <a:r>
              <a:rPr lang="cs-CZ" sz="2400" i="1" dirty="0" smtClean="0">
                <a:latin typeface="Calibri" panose="020F0502020204030204" pitchFamily="34" charset="0"/>
              </a:rPr>
              <a:t>Má strach z</a:t>
            </a:r>
            <a:r>
              <a:rPr lang="cs-CZ" sz="2400" b="1" dirty="0" smtClean="0"/>
              <a:t> </a:t>
            </a:r>
            <a:r>
              <a:rPr lang="cs-CZ" sz="2400" i="1" dirty="0" smtClean="0">
                <a:latin typeface="Calibri" panose="020F0502020204030204" pitchFamily="34" charset="0"/>
              </a:rPr>
              <a:t>prohry.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i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Výpovědní/taktový úsek, taktová skupina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správné členění mluvené řeči na jednotlivé úseky se nazývá </a:t>
            </a:r>
            <a:r>
              <a:rPr lang="cs-CZ" sz="2400" b="1" dirty="0" smtClean="0">
                <a:latin typeface="Calibri" panose="020F0502020204030204" pitchFamily="34" charset="0"/>
              </a:rPr>
              <a:t>frázování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výpověď je uzavřena významově, intonačně, je pro ni charakteristický </a:t>
            </a:r>
            <a:r>
              <a:rPr lang="cs-CZ" sz="2400" b="1" dirty="0" smtClean="0">
                <a:latin typeface="Calibri" panose="020F0502020204030204" pitchFamily="34" charset="0"/>
              </a:rPr>
              <a:t>větný přízvuk</a:t>
            </a:r>
            <a:r>
              <a:rPr lang="cs-CZ" sz="2400" dirty="0" smtClean="0">
                <a:latin typeface="Calibri" panose="020F0502020204030204" pitchFamily="34" charset="0"/>
              </a:rPr>
              <a:t>, tj. zvýraznění určité části věty, o níž mluvíme jako o jádru výpovědi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obvyklý slovní pořádek (objektivní slovosled) je pořadí </a:t>
            </a:r>
            <a:r>
              <a:rPr lang="cs-CZ" sz="2400" b="1" dirty="0" smtClean="0">
                <a:latin typeface="Calibri" panose="020F0502020204030204" pitchFamily="34" charset="0"/>
              </a:rPr>
              <a:t>výpověď–jádro</a:t>
            </a:r>
            <a:r>
              <a:rPr lang="cs-CZ" sz="2400" dirty="0" smtClean="0">
                <a:latin typeface="Calibri" panose="020F0502020204030204" pitchFamily="34" charset="0"/>
              </a:rPr>
              <a:t>: </a:t>
            </a:r>
            <a:r>
              <a:rPr lang="cs-CZ" sz="2400" i="1" dirty="0" smtClean="0">
                <a:latin typeface="Calibri" panose="020F0502020204030204" pitchFamily="34" charset="0"/>
              </a:rPr>
              <a:t>Dívali jsme se na televizi.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opačný pořádek: </a:t>
            </a:r>
            <a:r>
              <a:rPr lang="cs-CZ" sz="2400" b="1" dirty="0" smtClean="0">
                <a:latin typeface="Calibri" panose="020F0502020204030204" pitchFamily="34" charset="0"/>
              </a:rPr>
              <a:t>jádro–výpověď</a:t>
            </a:r>
            <a:r>
              <a:rPr lang="cs-CZ" sz="2400" dirty="0" smtClean="0">
                <a:latin typeface="Calibri" panose="020F0502020204030204" pitchFamily="34" charset="0"/>
              </a:rPr>
              <a:t> je u subjektivně zabarvených výpovědí: </a:t>
            </a:r>
            <a:r>
              <a:rPr lang="cs-CZ" sz="2400" i="1" dirty="0" smtClean="0">
                <a:latin typeface="Calibri" panose="020F0502020204030204" pitchFamily="34" charset="0"/>
              </a:rPr>
              <a:t>Pěkně jste to napsali.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Zvuková stavba souvislé řeči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rovina </a:t>
            </a:r>
            <a:r>
              <a:rPr lang="cs-CZ" sz="2400" dirty="0" err="1" smtClean="0">
                <a:latin typeface="Calibri" panose="020F0502020204030204" pitchFamily="34" charset="0"/>
              </a:rPr>
              <a:t>suprasegmenální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400" u="sng" dirty="0" smtClean="0">
                <a:latin typeface="Calibri" panose="020F0502020204030204" pitchFamily="34" charset="0"/>
              </a:rPr>
              <a:t>Tzv. prozodické (modulační) prostředky: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síla hlasu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výška hlasu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tempo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pauzy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barva hlasu</a:t>
            </a: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7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92696"/>
            <a:ext cx="763284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Síla hlasu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proměna síly hlasu souvisí s hranicí slov, s rytmem jazyka, se slovním a větným přízvukem; mimo to může sdělovat postoj konkrétního mluvčího k dané skutečnosti</a:t>
            </a:r>
          </a:p>
          <a:p>
            <a:pPr marL="914400" lvl="1" indent="-457200" algn="just">
              <a:buFontTx/>
              <a:buChar char="-"/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Výška hlasu</a:t>
            </a:r>
          </a:p>
          <a:p>
            <a:pPr lvl="1" algn="just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významotvorné jsou zejména změny výšky hlasu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15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48883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Tempo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rychlost artikulační práce; pro určitý jazyk je obvykle udáváno počtem slabik na určitou jednotku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různých jazycích se liší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Pauzy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přerušení řečové </a:t>
            </a:r>
            <a:r>
              <a:rPr lang="cs-CZ" altLang="cs-CZ" sz="2400" smtClean="0">
                <a:latin typeface="Calibri" panose="020F0502020204030204" pitchFamily="34" charset="0"/>
                <a:cs typeface="Calibri" panose="020F0502020204030204" pitchFamily="34" charset="0"/>
              </a:rPr>
              <a:t>činnosti z logických důvodů a také z fyziologických příčin (doplnění dechu)  </a:t>
            </a: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signálem terminálního předělu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absolutní pauza signalizuje hranice promluvy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rozlišujeme: a) komunikativní, odlišující větší řečové celky; b)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fakultativní (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nemusí být vždy realizována)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5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980729"/>
            <a:ext cx="784887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Barva hlasu (</a:t>
            </a:r>
            <a:r>
              <a:rPr lang="cs-CZ" sz="2800" b="1" dirty="0" err="1" smtClean="0">
                <a:latin typeface="Calibri" panose="020F0502020204030204" pitchFamily="34" charset="0"/>
              </a:rPr>
              <a:t>tembre</a:t>
            </a:r>
            <a:r>
              <a:rPr lang="cs-CZ" sz="2800" b="1" dirty="0" smtClean="0">
                <a:latin typeface="Calibri" panose="020F0502020204030204" pitchFamily="34" charset="0"/>
              </a:rPr>
              <a:t>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spíš složkou estetickou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může sloužit k identifikaci mluvčího, z hlediska významu však není podstatná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4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4" y="908720"/>
            <a:ext cx="72728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Slabika (sylaba)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základní seskupení </a:t>
            </a:r>
            <a:r>
              <a:rPr lang="cs-CZ" sz="2400" dirty="0" smtClean="0">
                <a:latin typeface="Calibri" panose="020F0502020204030204" pitchFamily="34" charset="0"/>
              </a:rPr>
              <a:t>fonémů </a:t>
            </a:r>
            <a:r>
              <a:rPr lang="cs-CZ" sz="2400" dirty="0" smtClean="0">
                <a:latin typeface="Calibri" panose="020F0502020204030204" pitchFamily="34" charset="0"/>
              </a:rPr>
              <a:t>v jazyce je (fonologická) slabika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tvoří ji slabičné </a:t>
            </a:r>
            <a:r>
              <a:rPr lang="cs-CZ" sz="2400" b="1" dirty="0" smtClean="0">
                <a:latin typeface="Calibri" panose="020F0502020204030204" pitchFamily="34" charset="0"/>
              </a:rPr>
              <a:t>jádro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nucleus</a:t>
            </a:r>
            <a:r>
              <a:rPr lang="cs-CZ" sz="2400" dirty="0" smtClean="0">
                <a:latin typeface="Calibri" panose="020F0502020204030204" pitchFamily="34" charset="0"/>
              </a:rPr>
              <a:t>) a </a:t>
            </a:r>
            <a:r>
              <a:rPr lang="cs-CZ" sz="2400" b="1" dirty="0" smtClean="0">
                <a:latin typeface="Calibri" panose="020F0502020204030204" pitchFamily="34" charset="0"/>
              </a:rPr>
              <a:t>svahy</a:t>
            </a:r>
            <a:r>
              <a:rPr lang="cs-CZ" sz="2400" dirty="0" smtClean="0">
                <a:latin typeface="Calibri" panose="020F0502020204030204" pitchFamily="34" charset="0"/>
              </a:rPr>
              <a:t> slabiky (</a:t>
            </a:r>
            <a:r>
              <a:rPr lang="cs-CZ" sz="2400" dirty="0" err="1" smtClean="0">
                <a:latin typeface="Calibri" panose="020F0502020204030204" pitchFamily="34" charset="0"/>
              </a:rPr>
              <a:t>praetura</a:t>
            </a:r>
            <a:r>
              <a:rPr lang="cs-CZ" sz="2400" dirty="0" smtClean="0">
                <a:latin typeface="Calibri" panose="020F0502020204030204" pitchFamily="34" charset="0"/>
              </a:rPr>
              <a:t>; coda)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51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83568" y="805152"/>
            <a:ext cx="73448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Slovní přízvuk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souvisí s rytmem jazyka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rytmus </a:t>
            </a:r>
            <a:r>
              <a:rPr lang="cs-CZ" sz="2400" dirty="0" smtClean="0">
                <a:latin typeface="Calibri" panose="020F0502020204030204" pitchFamily="34" charset="0"/>
              </a:rPr>
              <a:t>mluvené řeči je dán systematickým opakováním určitých zvukových prvků, jejich organizací, uspořádáním a využitím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základem rytmu v určitém jazyce je slovní přízvuk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93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83568" y="1138206"/>
            <a:ext cx="73448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čeština má přízvuk </a:t>
            </a:r>
            <a:r>
              <a:rPr lang="cs-CZ" sz="2400" u="sng" dirty="0">
                <a:latin typeface="Calibri" panose="020F0502020204030204" pitchFamily="34" charset="0"/>
              </a:rPr>
              <a:t>stálý</a:t>
            </a:r>
            <a:r>
              <a:rPr lang="cs-CZ" sz="2400" dirty="0">
                <a:latin typeface="Calibri" panose="020F0502020204030204" pitchFamily="34" charset="0"/>
              </a:rPr>
              <a:t>, vždy </a:t>
            </a:r>
            <a:r>
              <a:rPr lang="cs-CZ" sz="2400" u="sng" dirty="0">
                <a:latin typeface="Calibri" panose="020F0502020204030204" pitchFamily="34" charset="0"/>
              </a:rPr>
              <a:t>na první slabice</a:t>
            </a:r>
            <a:r>
              <a:rPr lang="cs-CZ" sz="2400" dirty="0">
                <a:latin typeface="Calibri" panose="020F0502020204030204" pitchFamily="34" charset="0"/>
              </a:rPr>
              <a:t> slova nebo slovního spojení (tj. včetně slabiční předložky ´na západ, ´pro sebe apod.)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pravidla přizvukování jsou intuitivní, osvojují se společně s osvojováním mateřského jazyka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český slovní přízvuk není významotvorný, ale má svou důležitost, protože </a:t>
            </a:r>
            <a:r>
              <a:rPr lang="cs-CZ" sz="2400" u="sng" dirty="0">
                <a:latin typeface="Calibri" panose="020F0502020204030204" pitchFamily="34" charset="0"/>
              </a:rPr>
              <a:t>odlišuje</a:t>
            </a:r>
            <a:r>
              <a:rPr lang="cs-CZ" sz="2400" dirty="0">
                <a:latin typeface="Calibri" panose="020F0502020204030204" pitchFamily="34" charset="0"/>
              </a:rPr>
              <a:t> (jako tzv. hraniční signál) </a:t>
            </a:r>
            <a:r>
              <a:rPr lang="cs-CZ" sz="2400" u="sng" dirty="0">
                <a:latin typeface="Calibri" panose="020F0502020204030204" pitchFamily="34" charset="0"/>
              </a:rPr>
              <a:t>spojení dvou slov od slova jedinéh</a:t>
            </a:r>
            <a:r>
              <a:rPr lang="cs-CZ" sz="2400" dirty="0">
                <a:latin typeface="Calibri" panose="020F0502020204030204" pitchFamily="34" charset="0"/>
              </a:rPr>
              <a:t>o (např. je ´den x ´jeden; to ´pivo x ´topivo; ta ´jemná x ´tajemná)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27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611559" y="851811"/>
            <a:ext cx="74168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dirty="0">
                <a:latin typeface="Calibri" panose="020F0502020204030204" pitchFamily="34" charset="0"/>
              </a:rPr>
              <a:t>N</a:t>
            </a:r>
            <a:r>
              <a:rPr lang="cs-CZ" sz="2400" dirty="0" smtClean="0">
                <a:latin typeface="Calibri" panose="020F0502020204030204" pitchFamily="34" charset="0"/>
              </a:rPr>
              <a:t>ěkterá slova, obvykle jednoslabičná, přízvuk nemají: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příklonky</a:t>
            </a:r>
            <a:r>
              <a:rPr lang="cs-CZ" sz="2400" dirty="0" smtClean="0">
                <a:latin typeface="Calibri" panose="020F0502020204030204" pitchFamily="34" charset="0"/>
              </a:rPr>
              <a:t> – přiklánějí se ke slovu předcházejícímu a tvoří s ním jeden rytmický celek (např. ´řekl mi; ´viděl ho; ´rád bych; může jich být i více: ´lépe jsem si to ´rozmyslel)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předklonky</a:t>
            </a:r>
            <a:r>
              <a:rPr lang="cs-CZ" sz="2400" dirty="0" smtClean="0">
                <a:latin typeface="Calibri" panose="020F0502020204030204" pitchFamily="34" charset="0"/>
              </a:rPr>
              <a:t> – nepřízvučná slova, která předcházejí přízvučným (Jak ´ohnivý ´mrak se ´roztáhl.)</a:t>
            </a: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1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3803</TotalTime>
  <Words>954</Words>
  <Application>Microsoft Office PowerPoint</Application>
  <PresentationFormat>Předvádění na obrazovce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Kapitoly 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663</cp:revision>
  <dcterms:created xsi:type="dcterms:W3CDTF">2013-04-13T14:50:58Z</dcterms:created>
  <dcterms:modified xsi:type="dcterms:W3CDTF">2014-11-28T11:45:46Z</dcterms:modified>
</cp:coreProperties>
</file>