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6"/>
  </p:notesMasterIdLst>
  <p:sldIdLst>
    <p:sldId id="256" r:id="rId2"/>
    <p:sldId id="257" r:id="rId3"/>
    <p:sldId id="260" r:id="rId4"/>
    <p:sldId id="261" r:id="rId5"/>
    <p:sldId id="304" r:id="rId6"/>
    <p:sldId id="264" r:id="rId7"/>
    <p:sldId id="262" r:id="rId8"/>
    <p:sldId id="308" r:id="rId9"/>
    <p:sldId id="265" r:id="rId10"/>
    <p:sldId id="267" r:id="rId11"/>
    <p:sldId id="269" r:id="rId12"/>
    <p:sldId id="305" r:id="rId13"/>
    <p:sldId id="270" r:id="rId14"/>
    <p:sldId id="272" r:id="rId15"/>
    <p:sldId id="273" r:id="rId16"/>
    <p:sldId id="275" r:id="rId17"/>
    <p:sldId id="277" r:id="rId18"/>
    <p:sldId id="282" r:id="rId19"/>
    <p:sldId id="288" r:id="rId20"/>
    <p:sldId id="302" r:id="rId21"/>
    <p:sldId id="303" r:id="rId22"/>
    <p:sldId id="285" r:id="rId23"/>
    <p:sldId id="284" r:id="rId24"/>
    <p:sldId id="306" r:id="rId25"/>
    <p:sldId id="310" r:id="rId26"/>
    <p:sldId id="309" r:id="rId27"/>
    <p:sldId id="291" r:id="rId28"/>
    <p:sldId id="292" r:id="rId29"/>
    <p:sldId id="294" r:id="rId30"/>
    <p:sldId id="296" r:id="rId31"/>
    <p:sldId id="297" r:id="rId32"/>
    <p:sldId id="298" r:id="rId33"/>
    <p:sldId id="299" r:id="rId34"/>
    <p:sldId id="301" r:id="rId35"/>
  </p:sldIdLst>
  <p:sldSz cx="9144000" cy="5143500" type="screen16x9"/>
  <p:notesSz cx="6797675" cy="9926638"/>
  <p:embeddedFontLst>
    <p:embeddedFont>
      <p:font typeface="PT Sans Narrow" charset="-18"/>
      <p:regular r:id="rId37"/>
      <p:bold r:id="rId38"/>
    </p:embeddedFont>
    <p:embeddedFont>
      <p:font typeface="Calibri" pitchFamily="34" charset="0"/>
      <p:regular r:id="rId39"/>
      <p:bold r:id="rId40"/>
      <p:italic r:id="rId41"/>
      <p:boldItalic r:id="rId42"/>
    </p:embeddedFont>
    <p:embeddedFont>
      <p:font typeface="Open Sans" pitchFamily="34" charset="0"/>
      <p:regular r:id="rId43"/>
      <p:bold r:id="rId44"/>
      <p:italic r:id="rId45"/>
      <p:boldItalic r:id="rId46"/>
    </p:embeddedFont>
    <p:embeddedFont>
      <p:font typeface="Wingdings 2" pitchFamily="18" charset="2"/>
      <p:regular r:id="rId47"/>
    </p:embeddedFont>
    <p:embeddedFont>
      <p:font typeface="Verdana" pitchFamily="3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1588" autoAdjust="0"/>
  </p:normalViewPr>
  <p:slideViewPr>
    <p:cSldViewPr snapToGrid="0" showGuides="1">
      <p:cViewPr>
        <p:scale>
          <a:sx n="80" d="100"/>
          <a:sy n="80" d="100"/>
        </p:scale>
        <p:origin x="-1458" y="-342"/>
      </p:cViewPr>
      <p:guideLst>
        <p:guide orient="horz" pos="160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79768" y="4715153"/>
            <a:ext cx="5438140" cy="4466987"/>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09194238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79768" y="4715153"/>
            <a:ext cx="5438140" cy="4466987"/>
          </a:xfrm>
          <a:prstGeom prst="rect">
            <a:avLst/>
          </a:prstGeom>
        </p:spPr>
        <p:txBody>
          <a:bodyPr lIns="91425" tIns="91425" rIns="91425" bIns="91425" anchor="t" anchorCtr="0">
            <a:noAutofit/>
          </a:bodyPr>
          <a:lstStyle/>
          <a:p>
            <a:pPr lvl="0">
              <a:spcBef>
                <a:spcPts val="0"/>
              </a:spcBef>
              <a:buNone/>
            </a:pPr>
            <a:r>
              <a:rPr lang="cs-CZ" dirty="0" smtClean="0"/>
              <a:t>Název ultrafialové záření se začalo používat až koncem 19. století, ale už počátkem 19. století ho popsal německý fyzik Johann Wilhelm Ritter. Prováděl pokus pomocí rozkladu světla optickým hranolem a proužků papíru namočených do chloridu stříbrného. Tato sloučenina reaguje na dopad světla uvolněním stříbra, což se projevuje zčernáním papírku. Jelikož za fialovým světlem bylo zčernání proužku nejvýraznější, Ritter usoudil, že se jedná o neviditelné světlo, které pojmenoval tzv. oxidační.  </a:t>
            </a:r>
          </a:p>
          <a:p>
            <a:pPr lvl="0">
              <a:spcBef>
                <a:spcPts val="0"/>
              </a:spcBef>
              <a:buNone/>
            </a:pPr>
            <a:r>
              <a:rPr lang="cs-CZ" dirty="0" smtClean="0"/>
              <a:t>Ultrafialová část slunečního záření má na lidský organismus jak pozitivní, tak negativní vliv. Zároveň se však dá využít také v mnoha oborech, například v zubařských ordinacích pro tvrzení bílých plomb nebo v očním lékařství při laserových operacích a u metody corneal cross linking při léčbě keratokonu. </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57348"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FBA7543-F077-41A2-9257-5A1A50EA3F84}" type="slidenum">
              <a:rPr lang="cs-CZ" altLang="cs-CZ">
                <a:latin typeface="Calibri" panose="020F0502020204030204" pitchFamily="34" charset="0"/>
              </a:rPr>
              <a:pPr eaLnBrk="1" hangingPunct="1"/>
              <a:t>10</a:t>
            </a:fld>
            <a:endParaRPr lang="cs-CZ" altLang="cs-CZ">
              <a:latin typeface="Calibri" panose="020F0502020204030204" pitchFamily="34" charset="0"/>
            </a:endParaRPr>
          </a:p>
        </p:txBody>
      </p:sp>
    </p:spTree>
    <p:extLst>
      <p:ext uri="{BB962C8B-B14F-4D97-AF65-F5344CB8AC3E}">
        <p14:creationId xmlns:p14="http://schemas.microsoft.com/office/powerpoint/2010/main" val="2283552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Když je absorbován foton slunečního záření, jeho energie se přenáší na molekulu, která ho absorbovala. </a:t>
            </a:r>
          </a:p>
          <a:p>
            <a:pPr eaLnBrk="1" hangingPunct="1">
              <a:spcBef>
                <a:spcPct val="0"/>
              </a:spcBef>
            </a:pPr>
            <a:r>
              <a:rPr lang="cs-CZ" altLang="cs-CZ" dirty="0" smtClean="0"/>
              <a:t>Způsob působení UV záření závisí na jeho vlnové délce. </a:t>
            </a:r>
          </a:p>
          <a:p>
            <a:pPr eaLnBrk="1" hangingPunct="1">
              <a:spcBef>
                <a:spcPct val="0"/>
              </a:spcBef>
            </a:pPr>
            <a:r>
              <a:rPr lang="cs-CZ" altLang="cs-CZ" dirty="0" smtClean="0"/>
              <a:t>Krátká vlnová délka UV záření má větší možnost poškodit organismus. </a:t>
            </a:r>
          </a:p>
          <a:p>
            <a:pPr eaLnBrk="1" hangingPunct="1">
              <a:spcBef>
                <a:spcPct val="0"/>
              </a:spcBef>
            </a:pPr>
            <a:r>
              <a:rPr lang="cs-CZ" altLang="cs-CZ" dirty="0" smtClean="0"/>
              <a:t>To dokládá skutečnost, že </a:t>
            </a:r>
            <a:r>
              <a:rPr lang="cs-CZ" altLang="cs-CZ" b="1" dirty="0" smtClean="0"/>
              <a:t>UVB 300 nm je zhruba 600 krát více biologicky účinnější </a:t>
            </a:r>
            <a:r>
              <a:rPr lang="cs-CZ" altLang="cs-CZ" dirty="0" smtClean="0"/>
              <a:t>při poškození oční tkáně, než UVA 325 nm [2]. A naopak, čím delší je vlnová délka, tím hlouběji do živé tkáně záření může proniknout</a:t>
            </a:r>
            <a:endParaRPr lang="cs-CZ" altLang="cs-CZ" dirty="0"/>
          </a:p>
        </p:txBody>
      </p:sp>
      <p:sp>
        <p:nvSpPr>
          <p:cNvPr id="59396"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506C06C-4559-4890-9962-1E34FBA4FF00}" type="slidenum">
              <a:rPr lang="cs-CZ" altLang="cs-CZ">
                <a:latin typeface="Calibri" panose="020F0502020204030204" pitchFamily="34" charset="0"/>
              </a:rPr>
              <a:pPr eaLnBrk="1" hangingPunct="1"/>
              <a:t>11</a:t>
            </a:fld>
            <a:endParaRPr lang="cs-CZ" altLang="cs-CZ">
              <a:latin typeface="Calibri" panose="020F0502020204030204" pitchFamily="34" charset="0"/>
            </a:endParaRPr>
          </a:p>
        </p:txBody>
      </p:sp>
    </p:spTree>
    <p:extLst>
      <p:ext uri="{BB962C8B-B14F-4D97-AF65-F5344CB8AC3E}">
        <p14:creationId xmlns:p14="http://schemas.microsoft.com/office/powerpoint/2010/main" val="2320007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dirty="0" smtClean="0"/>
              <a:t>Nejdůležitějším astronomickým faktorem ovlivňujícím intenzitu dopadajícího UV záření je zenitová vzdálenost Slunce (SZA, z angl. Solar zenith angle). Se zvyšujícím se SZA klesá intenzita EUV záření zejména proto, že intenzita záření dopadajícího na zemský povrch je proporční kosinu úhlu mezi kolmicí k povrchu a směrem dopadajícího záření. Dalším důvodem zeslabení intenzity UV záření se zvyšujícím se SZA je prodlužující se dráha paprsku atmosférou a tedy větší pohlcování i rozptyl přímého slunečního záření v atmosféře </a:t>
            </a:r>
            <a:endParaRPr lang="cs-CZ" dirty="0"/>
          </a:p>
        </p:txBody>
      </p:sp>
    </p:spTree>
    <p:extLst>
      <p:ext uri="{BB962C8B-B14F-4D97-AF65-F5344CB8AC3E}">
        <p14:creationId xmlns:p14="http://schemas.microsoft.com/office/powerpoint/2010/main" val="3598827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2BEFE8-FA71-43DA-A80D-8A053E4733FE}" type="slidenum">
              <a:rPr lang="cs-CZ" altLang="cs-CZ">
                <a:latin typeface="Calibri" panose="020F0502020204030204" pitchFamily="34" charset="0"/>
              </a:rPr>
              <a:pPr eaLnBrk="1" hangingPunct="1"/>
              <a:t>13</a:t>
            </a:fld>
            <a:endParaRPr lang="cs-CZ" altLang="cs-CZ">
              <a:latin typeface="Calibri" panose="020F0502020204030204" pitchFamily="34" charset="0"/>
            </a:endParaRPr>
          </a:p>
        </p:txBody>
      </p:sp>
    </p:spTree>
    <p:extLst>
      <p:ext uri="{BB962C8B-B14F-4D97-AF65-F5344CB8AC3E}">
        <p14:creationId xmlns:p14="http://schemas.microsoft.com/office/powerpoint/2010/main" val="848647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61444"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9014F0F-ECB0-4A40-B1AB-777253A1AE4A}" type="slidenum">
              <a:rPr lang="cs-CZ" altLang="cs-CZ">
                <a:latin typeface="Calibri" panose="020F0502020204030204" pitchFamily="34" charset="0"/>
              </a:rPr>
              <a:pPr eaLnBrk="1" hangingPunct="1"/>
              <a:t>14</a:t>
            </a:fld>
            <a:endParaRPr lang="cs-CZ" altLang="cs-CZ">
              <a:latin typeface="Calibri" panose="020F0502020204030204" pitchFamily="34" charset="0"/>
            </a:endParaRPr>
          </a:p>
        </p:txBody>
      </p:sp>
    </p:spTree>
    <p:extLst>
      <p:ext uri="{BB962C8B-B14F-4D97-AF65-F5344CB8AC3E}">
        <p14:creationId xmlns:p14="http://schemas.microsoft.com/office/powerpoint/2010/main" val="4222171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Účinek ultrafialového záření je v průběhu života kumulativní. Možnost expozice se zvyšuje díky tomu, že mnoho lidí tráví volný čas venku a průměrná délka života stoupá. Tím má UV záření více času na indukci a rozvoj tkáňových změn. Poskytnutí ochrany před UV zářením je velmi důležité už od mladého věku. Děti mají větší zornice a jasnější oční média (rohovku, čočku, sklivec) a tak jsou vůči UV záření obzvláště senzitivní. Světová zdravotnická organizace uvádí, že „ až 80% z celoživotní expozice člověka UV záření je dosaženo před dovršením 18 let“ [2]. </a:t>
            </a:r>
            <a:endParaRPr lang="cs-CZ" altLang="cs-CZ" dirty="0"/>
          </a:p>
        </p:txBody>
      </p:sp>
      <p:sp>
        <p:nvSpPr>
          <p:cNvPr id="62468"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772FA2-09CB-42B1-A17A-E2CA6C33BB95}" type="slidenum">
              <a:rPr lang="cs-CZ" altLang="cs-CZ">
                <a:latin typeface="Calibri" panose="020F0502020204030204" pitchFamily="34" charset="0"/>
              </a:rPr>
              <a:pPr eaLnBrk="1" hangingPunct="1"/>
              <a:t>15</a:t>
            </a:fld>
            <a:endParaRPr lang="cs-CZ" altLang="cs-CZ">
              <a:latin typeface="Calibri" panose="020F0502020204030204" pitchFamily="34" charset="0"/>
            </a:endParaRPr>
          </a:p>
        </p:txBody>
      </p:sp>
    </p:spTree>
    <p:extLst>
      <p:ext uri="{BB962C8B-B14F-4D97-AF65-F5344CB8AC3E}">
        <p14:creationId xmlns:p14="http://schemas.microsoft.com/office/powerpoint/2010/main" val="4123563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34BA92-E6AC-43AA-ABD0-25AA3B4401F7}" type="slidenum">
              <a:rPr lang="cs-CZ" altLang="cs-CZ">
                <a:latin typeface="Calibri" panose="020F0502020204030204" pitchFamily="34" charset="0"/>
              </a:rPr>
              <a:pPr eaLnBrk="1" hangingPunct="1"/>
              <a:t>16</a:t>
            </a:fld>
            <a:endParaRPr lang="cs-CZ" altLang="cs-CZ">
              <a:latin typeface="Calibri" panose="020F0502020204030204" pitchFamily="34" charset="0"/>
            </a:endParaRPr>
          </a:p>
        </p:txBody>
      </p:sp>
    </p:spTree>
    <p:extLst>
      <p:ext uri="{BB962C8B-B14F-4D97-AF65-F5344CB8AC3E}">
        <p14:creationId xmlns:p14="http://schemas.microsoft.com/office/powerpoint/2010/main" val="992886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74320" indent="-212598">
              <a:spcAft>
                <a:spcPts val="0"/>
              </a:spcAft>
              <a:buFont typeface="Wingdings 2"/>
              <a:buChar char=""/>
              <a:defRPr/>
            </a:pPr>
            <a:r>
              <a:rPr lang="cs-CZ" dirty="0"/>
              <a:t>Maligní melanom.</a:t>
            </a:r>
          </a:p>
          <a:p>
            <a:pPr marL="274320" indent="-212598">
              <a:spcAft>
                <a:spcPts val="0"/>
              </a:spcAft>
              <a:buFont typeface="Wingdings 2"/>
              <a:buChar char=""/>
              <a:defRPr/>
            </a:pPr>
            <a:endParaRPr lang="cs-CZ" dirty="0"/>
          </a:p>
          <a:p>
            <a:pPr marL="274320" indent="-212598">
              <a:spcAft>
                <a:spcPts val="0"/>
              </a:spcAft>
              <a:buFont typeface="Wingdings 2"/>
              <a:buChar char=""/>
              <a:defRPr/>
            </a:pPr>
            <a:r>
              <a:rPr lang="cs-CZ" dirty="0"/>
              <a:t>Často smrtelný, incidence se významně od roku 1970 zvyšuje .</a:t>
            </a:r>
          </a:p>
          <a:p>
            <a:pPr marL="274320" indent="-212598">
              <a:spcAft>
                <a:spcPts val="0"/>
              </a:spcAft>
              <a:buFont typeface="Wingdings 2"/>
              <a:buChar char=""/>
              <a:defRPr/>
            </a:pPr>
            <a:r>
              <a:rPr lang="cs-CZ" dirty="0"/>
              <a:t>Riziko maligního melanomu koreluje s genetickou predispozicí a s expozicí UV zářením.</a:t>
            </a:r>
          </a:p>
          <a:p>
            <a:pPr marL="274320" indent="-212598">
              <a:spcAft>
                <a:spcPts val="0"/>
              </a:spcAft>
              <a:buFont typeface="Wingdings 2"/>
              <a:buChar char=""/>
              <a:defRPr/>
            </a:pPr>
            <a:endParaRPr lang="cs-CZ" dirty="0"/>
          </a:p>
          <a:p>
            <a:pPr marL="274320" indent="-212598">
              <a:spcAft>
                <a:spcPts val="0"/>
              </a:spcAft>
              <a:buFont typeface="Wingdings 2"/>
              <a:buChar char=""/>
              <a:defRPr/>
            </a:pPr>
            <a:r>
              <a:rPr lang="cs-CZ" dirty="0"/>
              <a:t>Hlavní faktory: velké množství atypických névů, větší incidence je dále u lidí se světlou pletí, modrýma očima a blond vlasy, časté vystavení UV záření, spálení kůže v dětském věku.</a:t>
            </a:r>
          </a:p>
          <a:p>
            <a:pPr marL="274320" indent="-212598">
              <a:spcAft>
                <a:spcPts val="0"/>
              </a:spcAft>
              <a:buFont typeface="Wingdings 2"/>
              <a:buChar char=""/>
              <a:defRPr/>
            </a:pPr>
            <a:endParaRPr lang="cs-CZ" dirty="0"/>
          </a:p>
          <a:p>
            <a:pPr eaLnBrk="1" hangingPunct="1">
              <a:spcBef>
                <a:spcPct val="0"/>
              </a:spcBef>
            </a:pPr>
            <a:r>
              <a:rPr lang="cs-CZ" altLang="cs-CZ" dirty="0"/>
              <a:t>Je nejzhoubnější nádorové onemocnění kůže. </a:t>
            </a:r>
          </a:p>
          <a:p>
            <a:pPr eaLnBrk="1" hangingPunct="1">
              <a:spcBef>
                <a:spcPct val="0"/>
              </a:spcBef>
            </a:pPr>
            <a:r>
              <a:rPr lang="cs-CZ" altLang="cs-CZ" dirty="0"/>
              <a:t>Není častým onemocněním, představuje jen 5-7 % všech zhoubných kožních nádorů. </a:t>
            </a:r>
          </a:p>
          <a:p>
            <a:pPr eaLnBrk="1" hangingPunct="1">
              <a:spcBef>
                <a:spcPct val="0"/>
              </a:spcBef>
            </a:pPr>
            <a:r>
              <a:rPr lang="cs-CZ" altLang="cs-CZ" dirty="0"/>
              <a:t>Agresivita nádoru však řadí melanom mezi nejzávažnější maligní onemocnění vůbec. </a:t>
            </a:r>
          </a:p>
          <a:p>
            <a:pPr eaLnBrk="1" hangingPunct="1">
              <a:spcBef>
                <a:spcPct val="0"/>
              </a:spcBef>
            </a:pPr>
            <a:r>
              <a:rPr lang="cs-CZ" altLang="cs-CZ" dirty="0"/>
              <a:t>Rozlišují se čtyři základní morfologické formy maligního melanomu.</a:t>
            </a:r>
          </a:p>
          <a:p>
            <a:pPr eaLnBrk="1" hangingPunct="1">
              <a:spcBef>
                <a:spcPct val="0"/>
              </a:spcBef>
            </a:pPr>
            <a:endParaRPr lang="cs-CZ" altLang="cs-CZ" dirty="0"/>
          </a:p>
        </p:txBody>
      </p:sp>
      <p:sp>
        <p:nvSpPr>
          <p:cNvPr id="65540"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92D7619-5A36-464F-8794-4BAB8890FBC0}" type="slidenum">
              <a:rPr lang="cs-CZ" altLang="cs-CZ">
                <a:latin typeface="Calibri" panose="020F0502020204030204" pitchFamily="34" charset="0"/>
              </a:rPr>
              <a:pPr eaLnBrk="1" hangingPunct="1"/>
              <a:t>17</a:t>
            </a:fld>
            <a:endParaRPr lang="cs-CZ" altLang="cs-CZ">
              <a:latin typeface="Calibri" panose="020F0502020204030204" pitchFamily="34" charset="0"/>
            </a:endParaRPr>
          </a:p>
        </p:txBody>
      </p:sp>
    </p:spTree>
    <p:extLst>
      <p:ext uri="{BB962C8B-B14F-4D97-AF65-F5344CB8AC3E}">
        <p14:creationId xmlns:p14="http://schemas.microsoft.com/office/powerpoint/2010/main" val="4225974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69636"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2B37C0A-C504-4C0A-8F85-56D38790DD83}" type="slidenum">
              <a:rPr lang="cs-CZ" altLang="cs-CZ">
                <a:latin typeface="Calibri" panose="020F0502020204030204" pitchFamily="34" charset="0"/>
              </a:rPr>
              <a:pPr eaLnBrk="1" hangingPunct="1"/>
              <a:t>18</a:t>
            </a:fld>
            <a:endParaRPr lang="cs-CZ" altLang="cs-CZ">
              <a:latin typeface="Calibri" panose="020F0502020204030204" pitchFamily="34" charset="0"/>
            </a:endParaRPr>
          </a:p>
        </p:txBody>
      </p:sp>
    </p:spTree>
    <p:extLst>
      <p:ext uri="{BB962C8B-B14F-4D97-AF65-F5344CB8AC3E}">
        <p14:creationId xmlns:p14="http://schemas.microsoft.com/office/powerpoint/2010/main" val="986069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4CBE9D-CC42-49BE-ABD9-740842A4F298}" type="slidenum">
              <a:rPr lang="cs-CZ" altLang="cs-CZ">
                <a:latin typeface="Calibri" panose="020F0502020204030204" pitchFamily="34" charset="0"/>
              </a:rPr>
              <a:pPr eaLnBrk="1" hangingPunct="1"/>
              <a:t>19</a:t>
            </a:fld>
            <a:endParaRPr lang="cs-CZ" altLang="cs-CZ">
              <a:latin typeface="Calibri" panose="020F0502020204030204" pitchFamily="34" charset="0"/>
            </a:endParaRPr>
          </a:p>
        </p:txBody>
      </p:sp>
    </p:spTree>
    <p:extLst>
      <p:ext uri="{BB962C8B-B14F-4D97-AF65-F5344CB8AC3E}">
        <p14:creationId xmlns:p14="http://schemas.microsoft.com/office/powerpoint/2010/main" val="1162832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79768" y="4715153"/>
            <a:ext cx="5438140" cy="4466987"/>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03B2CDE-9378-4562-8018-91DFDAF9D0C4}" type="slidenum">
              <a:rPr lang="cs-CZ" altLang="cs-CZ">
                <a:latin typeface="Calibri" panose="020F0502020204030204" pitchFamily="34" charset="0"/>
              </a:rPr>
              <a:pPr eaLnBrk="1" hangingPunct="1"/>
              <a:t>20</a:t>
            </a:fld>
            <a:endParaRPr lang="cs-CZ" altLang="cs-CZ">
              <a:latin typeface="Calibri" panose="020F0502020204030204" pitchFamily="34" charset="0"/>
            </a:endParaRPr>
          </a:p>
        </p:txBody>
      </p:sp>
    </p:spTree>
    <p:extLst>
      <p:ext uri="{BB962C8B-B14F-4D97-AF65-F5344CB8AC3E}">
        <p14:creationId xmlns:p14="http://schemas.microsoft.com/office/powerpoint/2010/main" val="4199174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77828"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B8D49B8-30EA-419C-81FA-E7A0DC22B096}" type="slidenum">
              <a:rPr lang="cs-CZ" altLang="cs-CZ">
                <a:latin typeface="Calibri" panose="020F0502020204030204" pitchFamily="34" charset="0"/>
              </a:rPr>
              <a:pPr eaLnBrk="1" hangingPunct="1"/>
              <a:t>21</a:t>
            </a:fld>
            <a:endParaRPr lang="cs-CZ" altLang="cs-CZ">
              <a:latin typeface="Calibri" panose="020F0502020204030204" pitchFamily="34" charset="0"/>
            </a:endParaRPr>
          </a:p>
        </p:txBody>
      </p:sp>
    </p:spTree>
    <p:extLst>
      <p:ext uri="{BB962C8B-B14F-4D97-AF65-F5344CB8AC3E}">
        <p14:creationId xmlns:p14="http://schemas.microsoft.com/office/powerpoint/2010/main" val="3822924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72708"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0DBD6D7-8C14-47C5-B003-A25C9C110037}" type="slidenum">
              <a:rPr lang="cs-CZ" altLang="cs-CZ">
                <a:latin typeface="Calibri" panose="020F0502020204030204" pitchFamily="34" charset="0"/>
              </a:rPr>
              <a:pPr eaLnBrk="1" hangingPunct="1"/>
              <a:t>22</a:t>
            </a:fld>
            <a:endParaRPr lang="cs-CZ" altLang="cs-CZ">
              <a:latin typeface="Calibri" panose="020F0502020204030204" pitchFamily="34" charset="0"/>
            </a:endParaRPr>
          </a:p>
        </p:txBody>
      </p:sp>
    </p:spTree>
    <p:extLst>
      <p:ext uri="{BB962C8B-B14F-4D97-AF65-F5344CB8AC3E}">
        <p14:creationId xmlns:p14="http://schemas.microsoft.com/office/powerpoint/2010/main" val="1186304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342A442-C2CE-485B-B24B-BD022D3129FE}" type="slidenum">
              <a:rPr lang="cs-CZ" altLang="cs-CZ">
                <a:latin typeface="Calibri" panose="020F0502020204030204" pitchFamily="34" charset="0"/>
              </a:rPr>
              <a:pPr eaLnBrk="1" hangingPunct="1"/>
              <a:t>23</a:t>
            </a:fld>
            <a:endParaRPr lang="cs-CZ" altLang="cs-CZ">
              <a:latin typeface="Calibri" panose="020F0502020204030204" pitchFamily="34" charset="0"/>
            </a:endParaRPr>
          </a:p>
        </p:txBody>
      </p:sp>
    </p:spTree>
    <p:extLst>
      <p:ext uri="{BB962C8B-B14F-4D97-AF65-F5344CB8AC3E}">
        <p14:creationId xmlns:p14="http://schemas.microsoft.com/office/powerpoint/2010/main" val="2987158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cs-CZ" dirty="0" smtClean="0"/>
              <a:t>Jako luminiscenční stínítko je dá s úspěchem využít obyčejný bílý kancelářský papír. Jeho bělost je totiž dosažena použitím luminoforu</a:t>
            </a:r>
          </a:p>
          <a:p>
            <a:r>
              <a:rPr lang="cs-CZ" dirty="0" smtClean="0"/>
              <a:t> Luminiscenci jiných barev vykazují papíry a fólie, které se na běžném světle jeví jako reﬂexní. Zakoupit takovou výstražnou červenou, oranžovou, zelenou nebo žlutou fólii není problém téměř v kterémkoli papírnictví.</a:t>
            </a:r>
          </a:p>
          <a:p>
            <a:r>
              <a:rPr lang="cs-CZ" dirty="0" smtClean="0"/>
              <a:t>Při experimentování s ultraﬁalovým zářením narazíme na vážný problém. Když totiž použijeme běžné skleněné hranoly a čočky, přijdeme o velkou část záření tím, že se pohltí ve skle. Sklo silně absorbuje vlnové délky odpovídající ultraﬁalovému záření. Propustnost obyčejné skleněné tabulky pro krátké vlnové délky ukazuje graf na obrázku</a:t>
            </a:r>
          </a:p>
          <a:p>
            <a:endParaRPr lang="cs-CZ" dirty="0"/>
          </a:p>
        </p:txBody>
      </p:sp>
    </p:spTree>
    <p:extLst>
      <p:ext uri="{BB962C8B-B14F-4D97-AF65-F5344CB8AC3E}">
        <p14:creationId xmlns:p14="http://schemas.microsoft.com/office/powerpoint/2010/main" val="3548341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108985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82948" name="Zástupný symbol pro číslo snímku 3"/>
          <p:cNvSpPr>
            <a:spLocks noGrp="1"/>
          </p:cNvSpPr>
          <p:nvPr>
            <p:ph type="sldNum" sz="quarter" idx="5"/>
          </p:nvPr>
        </p:nvSpPr>
        <p:spPr bwMode="auto">
          <a:xfrm>
            <a:off x="3850443" y="9428583"/>
            <a:ext cx="2945659" cy="496332"/>
          </a:xfrm>
          <a:prstGeom prst="rect">
            <a:avLst/>
          </a:prstGeo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CC04297-0C2E-4ACB-8B80-06DC7688BF5A}" type="slidenum">
              <a:rPr lang="cs-CZ" altLang="cs-CZ">
                <a:latin typeface="Calibri" panose="020F0502020204030204" pitchFamily="34" charset="0"/>
              </a:rPr>
              <a:pPr eaLnBrk="1" hangingPunct="1"/>
              <a:t>26</a:t>
            </a:fld>
            <a:endParaRPr lang="cs-CZ" altLang="cs-CZ">
              <a:latin typeface="Calibri" panose="020F0502020204030204" pitchFamily="34" charset="0"/>
            </a:endParaRPr>
          </a:p>
        </p:txBody>
      </p:sp>
    </p:spTree>
    <p:extLst>
      <p:ext uri="{BB962C8B-B14F-4D97-AF65-F5344CB8AC3E}">
        <p14:creationId xmlns:p14="http://schemas.microsoft.com/office/powerpoint/2010/main" val="544240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cs-CZ" altLang="cs-CZ"/>
          </a:p>
        </p:txBody>
      </p:sp>
      <p:sp>
        <p:nvSpPr>
          <p:cNvPr id="4" name="Zástupný symbol pro číslo snímku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B68D7F2-F0AB-4039-9EFD-CCC99C3A5D71}" type="slidenum">
              <a:rPr lang="cs-CZ" altLang="cs-CZ">
                <a:latin typeface="Calibri" panose="020F0502020204030204" pitchFamily="34" charset="0"/>
              </a:rPr>
              <a:pPr eaLnBrk="1" hangingPunct="1"/>
              <a:t>27</a:t>
            </a:fld>
            <a:endParaRPr lang="cs-CZ" altLang="cs-CZ">
              <a:latin typeface="Calibri" panose="020F0502020204030204" pitchFamily="34" charset="0"/>
            </a:endParaRPr>
          </a:p>
        </p:txBody>
      </p:sp>
    </p:spTree>
    <p:extLst>
      <p:ext uri="{BB962C8B-B14F-4D97-AF65-F5344CB8AC3E}">
        <p14:creationId xmlns:p14="http://schemas.microsoft.com/office/powerpoint/2010/main" val="3681222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reakce na slunění není u každého člověka zcela stejná. Lidská kůže vykazuje určité rasové odchylky, které se projevují zejména odlišnou barvou</a:t>
            </a:r>
            <a:endParaRPr lang="cs-CZ" altLang="cs-CZ" dirty="0"/>
          </a:p>
        </p:txBody>
      </p:sp>
      <p:sp>
        <p:nvSpPr>
          <p:cNvPr id="74756"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1137703-ABB1-4E50-BCCA-27035186530F}" type="slidenum">
              <a:rPr lang="cs-CZ" altLang="cs-CZ">
                <a:latin typeface="Calibri" panose="020F0502020204030204" pitchFamily="34" charset="0"/>
              </a:rPr>
              <a:pPr eaLnBrk="1" hangingPunct="1"/>
              <a:t>28</a:t>
            </a:fld>
            <a:endParaRPr lang="cs-CZ" altLang="cs-CZ">
              <a:latin typeface="Calibri" panose="020F0502020204030204" pitchFamily="34" charset="0"/>
            </a:endParaRPr>
          </a:p>
        </p:txBody>
      </p:sp>
    </p:spTree>
    <p:extLst>
      <p:ext uri="{BB962C8B-B14F-4D97-AF65-F5344CB8AC3E}">
        <p14:creationId xmlns:p14="http://schemas.microsoft.com/office/powerpoint/2010/main" val="2371368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76804"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01938C8-D3A1-48AE-A941-EF991A2725A5}" type="slidenum">
              <a:rPr lang="cs-CZ" altLang="cs-CZ">
                <a:latin typeface="Calibri" panose="020F0502020204030204" pitchFamily="34" charset="0"/>
              </a:rPr>
              <a:pPr eaLnBrk="1" hangingPunct="1"/>
              <a:t>29</a:t>
            </a:fld>
            <a:endParaRPr lang="cs-CZ" altLang="cs-CZ">
              <a:latin typeface="Calibri" panose="020F0502020204030204" pitchFamily="34" charset="0"/>
            </a:endParaRPr>
          </a:p>
        </p:txBody>
      </p:sp>
    </p:spTree>
    <p:extLst>
      <p:ext uri="{BB962C8B-B14F-4D97-AF65-F5344CB8AC3E}">
        <p14:creationId xmlns:p14="http://schemas.microsoft.com/office/powerpoint/2010/main" val="2171296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UV záření je část elektromagnetického spektra zahrnující interval vlnových délek 100–400 nm. </a:t>
            </a:r>
            <a:endParaRPr lang="cs-CZ" altLang="cs-CZ" dirty="0"/>
          </a:p>
        </p:txBody>
      </p:sp>
      <p:sp>
        <p:nvSpPr>
          <p:cNvPr id="51204"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AAD782B-B4BF-4136-9F9F-62D576862A61}" type="slidenum">
              <a:rPr lang="cs-CZ" altLang="cs-CZ">
                <a:latin typeface="Calibri" panose="020F0502020204030204" pitchFamily="34" charset="0"/>
              </a:rPr>
              <a:pPr eaLnBrk="1" hangingPunct="1"/>
              <a:t>3</a:t>
            </a:fld>
            <a:endParaRPr lang="cs-CZ" altLang="cs-CZ">
              <a:latin typeface="Calibri" panose="020F0502020204030204" pitchFamily="34" charset="0"/>
            </a:endParaRPr>
          </a:p>
        </p:txBody>
      </p:sp>
    </p:spTree>
    <p:extLst>
      <p:ext uri="{BB962C8B-B14F-4D97-AF65-F5344CB8AC3E}">
        <p14:creationId xmlns:p14="http://schemas.microsoft.com/office/powerpoint/2010/main" val="1250453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78852"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9FB6509-EDA7-4047-9D9A-3891D8AB8D3C}" type="slidenum">
              <a:rPr lang="cs-CZ" altLang="cs-CZ">
                <a:latin typeface="Calibri" panose="020F0502020204030204" pitchFamily="34" charset="0"/>
              </a:rPr>
              <a:pPr eaLnBrk="1" hangingPunct="1"/>
              <a:t>30</a:t>
            </a:fld>
            <a:endParaRPr lang="cs-CZ" altLang="cs-CZ">
              <a:latin typeface="Calibri" panose="020F0502020204030204" pitchFamily="34" charset="0"/>
            </a:endParaRPr>
          </a:p>
        </p:txBody>
      </p:sp>
    </p:spTree>
    <p:extLst>
      <p:ext uri="{BB962C8B-B14F-4D97-AF65-F5344CB8AC3E}">
        <p14:creationId xmlns:p14="http://schemas.microsoft.com/office/powerpoint/2010/main" val="28528094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79876"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68C942-C151-4101-ADE2-5A9FFBDFE761}" type="slidenum">
              <a:rPr lang="cs-CZ" altLang="cs-CZ">
                <a:latin typeface="Calibri" panose="020F0502020204030204" pitchFamily="34" charset="0"/>
              </a:rPr>
              <a:pPr eaLnBrk="1" hangingPunct="1"/>
              <a:t>31</a:t>
            </a:fld>
            <a:endParaRPr lang="cs-CZ" altLang="cs-CZ">
              <a:latin typeface="Calibri" panose="020F0502020204030204" pitchFamily="34" charset="0"/>
            </a:endParaRPr>
          </a:p>
        </p:txBody>
      </p:sp>
    </p:spTree>
    <p:extLst>
      <p:ext uri="{BB962C8B-B14F-4D97-AF65-F5344CB8AC3E}">
        <p14:creationId xmlns:p14="http://schemas.microsoft.com/office/powerpoint/2010/main" val="3924500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80900"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84233C6-03FD-4044-A770-05F5E9E72C99}" type="slidenum">
              <a:rPr lang="cs-CZ" altLang="cs-CZ">
                <a:latin typeface="Calibri" panose="020F0502020204030204" pitchFamily="34" charset="0"/>
              </a:rPr>
              <a:pPr eaLnBrk="1" hangingPunct="1"/>
              <a:t>32</a:t>
            </a:fld>
            <a:endParaRPr lang="cs-CZ" altLang="cs-CZ">
              <a:latin typeface="Calibri" panose="020F0502020204030204" pitchFamily="34" charset="0"/>
            </a:endParaRPr>
          </a:p>
        </p:txBody>
      </p:sp>
    </p:spTree>
    <p:extLst>
      <p:ext uri="{BB962C8B-B14F-4D97-AF65-F5344CB8AC3E}">
        <p14:creationId xmlns:p14="http://schemas.microsoft.com/office/powerpoint/2010/main" val="13186051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81924"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97E64B6-28BF-4A77-AE11-859DE9B3C1EF}" type="slidenum">
              <a:rPr lang="cs-CZ" altLang="cs-CZ">
                <a:latin typeface="Calibri" panose="020F0502020204030204" pitchFamily="34" charset="0"/>
              </a:rPr>
              <a:pPr eaLnBrk="1" hangingPunct="1"/>
              <a:t>33</a:t>
            </a:fld>
            <a:endParaRPr lang="cs-CZ" altLang="cs-CZ">
              <a:latin typeface="Calibri" panose="020F0502020204030204" pitchFamily="34" charset="0"/>
            </a:endParaRPr>
          </a:p>
        </p:txBody>
      </p:sp>
    </p:spTree>
    <p:extLst>
      <p:ext uri="{BB962C8B-B14F-4D97-AF65-F5344CB8AC3E}">
        <p14:creationId xmlns:p14="http://schemas.microsoft.com/office/powerpoint/2010/main" val="2339741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a:p>
        </p:txBody>
      </p:sp>
      <p:sp>
        <p:nvSpPr>
          <p:cNvPr id="83972"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456719-EF72-41CB-B209-FCE532F364BA}" type="slidenum">
              <a:rPr lang="cs-CZ" altLang="cs-CZ">
                <a:latin typeface="Calibri" panose="020F0502020204030204" pitchFamily="34" charset="0"/>
              </a:rPr>
              <a:pPr eaLnBrk="1" hangingPunct="1"/>
              <a:t>34</a:t>
            </a:fld>
            <a:endParaRPr lang="cs-CZ" altLang="cs-CZ">
              <a:latin typeface="Calibri" panose="020F0502020204030204" pitchFamily="34" charset="0"/>
            </a:endParaRPr>
          </a:p>
        </p:txBody>
      </p:sp>
    </p:spTree>
    <p:extLst>
      <p:ext uri="{BB962C8B-B14F-4D97-AF65-F5344CB8AC3E}">
        <p14:creationId xmlns:p14="http://schemas.microsoft.com/office/powerpoint/2010/main" val="1739640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dirty="0"/>
          </a:p>
        </p:txBody>
      </p:sp>
      <p:sp>
        <p:nvSpPr>
          <p:cNvPr id="52228"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6AEC2B2-959B-4011-8064-8894CBA7AFC3}" type="slidenum">
              <a:rPr lang="cs-CZ" altLang="cs-CZ">
                <a:latin typeface="Calibri" panose="020F0502020204030204" pitchFamily="34" charset="0"/>
              </a:rPr>
              <a:pPr eaLnBrk="1" hangingPunct="1"/>
              <a:t>4</a:t>
            </a:fld>
            <a:endParaRPr lang="cs-CZ" altLang="cs-CZ">
              <a:latin typeface="Calibri" panose="020F0502020204030204" pitchFamily="34" charset="0"/>
            </a:endParaRPr>
          </a:p>
        </p:txBody>
      </p:sp>
    </p:spTree>
    <p:extLst>
      <p:ext uri="{BB962C8B-B14F-4D97-AF65-F5344CB8AC3E}">
        <p14:creationId xmlns:p14="http://schemas.microsoft.com/office/powerpoint/2010/main" val="1413619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79768" y="4715153"/>
            <a:ext cx="5438140" cy="4466987"/>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03620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UV  je rozděleno do pásem: UVC sluneční záření (100–280 nm) je plně absorbováno v atmosféře. Atmosféra částečně zeslabuje i intenzitu UVB záření (280–315 nm) a UVA záření (315–400 nm). Na horní hranici atmosféry UVB a UVA záření představují přibližně 7,5 % celkového slunečního záření, ale na povrchu Země klesá tato hodnota jen na přibližně 3–5 % </a:t>
            </a:r>
          </a:p>
          <a:p>
            <a:pPr eaLnBrk="1" hangingPunct="1">
              <a:spcBef>
                <a:spcPct val="0"/>
              </a:spcBef>
            </a:pPr>
            <a:endParaRPr lang="cs-CZ" altLang="cs-CZ" dirty="0"/>
          </a:p>
        </p:txBody>
      </p:sp>
      <p:sp>
        <p:nvSpPr>
          <p:cNvPr id="55300"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319A5AD-8AF8-4698-8583-1AF26F9691D3}" type="slidenum">
              <a:rPr lang="cs-CZ" altLang="cs-CZ">
                <a:latin typeface="Calibri" panose="020F0502020204030204" pitchFamily="34" charset="0"/>
              </a:rPr>
              <a:pPr eaLnBrk="1" hangingPunct="1"/>
              <a:t>6</a:t>
            </a:fld>
            <a:endParaRPr lang="cs-CZ" altLang="cs-CZ">
              <a:latin typeface="Calibri" panose="020F0502020204030204" pitchFamily="34" charset="0"/>
            </a:endParaRPr>
          </a:p>
        </p:txBody>
      </p:sp>
    </p:spTree>
    <p:extLst>
      <p:ext uri="{BB962C8B-B14F-4D97-AF65-F5344CB8AC3E}">
        <p14:creationId xmlns:p14="http://schemas.microsoft.com/office/powerpoint/2010/main" val="2834494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altLang="cs-CZ" dirty="0"/>
          </a:p>
        </p:txBody>
      </p:sp>
      <p:sp>
        <p:nvSpPr>
          <p:cNvPr id="53252"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A7527EE-77A8-4CD2-A30F-416ED7E1BB13}" type="slidenum">
              <a:rPr lang="cs-CZ" altLang="cs-CZ">
                <a:latin typeface="Calibri" panose="020F0502020204030204" pitchFamily="34" charset="0"/>
              </a:rPr>
              <a:pPr eaLnBrk="1" hangingPunct="1"/>
              <a:t>7</a:t>
            </a:fld>
            <a:endParaRPr lang="cs-CZ" altLang="cs-CZ">
              <a:latin typeface="Calibri" panose="020F0502020204030204" pitchFamily="34" charset="0"/>
            </a:endParaRPr>
          </a:p>
        </p:txBody>
      </p:sp>
    </p:spTree>
    <p:extLst>
      <p:ext uri="{BB962C8B-B14F-4D97-AF65-F5344CB8AC3E}">
        <p14:creationId xmlns:p14="http://schemas.microsoft.com/office/powerpoint/2010/main" val="46148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979220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Zástupný symbol pro obrázek snímku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Zástupný symbol pro poznámky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cs-CZ" altLang="cs-CZ" dirty="0" smtClean="0"/>
              <a:t>kosmetika (solária)</a:t>
            </a:r>
          </a:p>
          <a:p>
            <a:pPr eaLnBrk="1" hangingPunct="1">
              <a:spcBef>
                <a:spcPct val="0"/>
              </a:spcBef>
            </a:pPr>
            <a:r>
              <a:rPr lang="cs-CZ" altLang="cs-CZ" dirty="0" smtClean="0"/>
              <a:t>kožní lékařství (léčba)</a:t>
            </a:r>
          </a:p>
          <a:p>
            <a:pPr eaLnBrk="1" hangingPunct="1">
              <a:spcBef>
                <a:spcPct val="0"/>
              </a:spcBef>
            </a:pPr>
            <a:r>
              <a:rPr lang="cs-CZ" altLang="cs-CZ" dirty="0" smtClean="0"/>
              <a:t>stomatologie (tvrzení pryskyřic)</a:t>
            </a:r>
          </a:p>
          <a:p>
            <a:pPr eaLnBrk="1" hangingPunct="1">
              <a:spcBef>
                <a:spcPct val="0"/>
              </a:spcBef>
            </a:pPr>
            <a:r>
              <a:rPr lang="cs-CZ" altLang="cs-CZ" dirty="0" smtClean="0"/>
              <a:t>operační sály aj. (dezinfekce)</a:t>
            </a:r>
          </a:p>
          <a:p>
            <a:pPr eaLnBrk="1" hangingPunct="1">
              <a:spcBef>
                <a:spcPct val="0"/>
              </a:spcBef>
            </a:pPr>
            <a:r>
              <a:rPr lang="cs-CZ" altLang="cs-CZ" dirty="0" smtClean="0"/>
              <a:t>některé druhy veřejného osvětlení – rtuťové výbojky s luminoforem staršího typu</a:t>
            </a:r>
          </a:p>
          <a:p>
            <a:pPr eaLnBrk="1" hangingPunct="1">
              <a:spcBef>
                <a:spcPct val="0"/>
              </a:spcBef>
            </a:pPr>
            <a:r>
              <a:rPr lang="cs-CZ" altLang="cs-CZ" dirty="0" smtClean="0"/>
              <a:t>průmyslové fotoprocesy</a:t>
            </a:r>
          </a:p>
          <a:p>
            <a:pPr eaLnBrk="1" hangingPunct="1">
              <a:spcBef>
                <a:spcPct val="0"/>
              </a:spcBef>
            </a:pPr>
            <a:r>
              <a:rPr lang="cs-CZ" altLang="cs-CZ" dirty="0" smtClean="0"/>
              <a:t>testování materiálů</a:t>
            </a:r>
          </a:p>
          <a:p>
            <a:pPr eaLnBrk="1" hangingPunct="1">
              <a:spcBef>
                <a:spcPct val="0"/>
              </a:spcBef>
            </a:pPr>
            <a:r>
              <a:rPr lang="cs-CZ" altLang="cs-CZ" dirty="0" smtClean="0"/>
              <a:t>dezinfekce ve výrobě – germicidní výbojky (254 nm)</a:t>
            </a:r>
          </a:p>
          <a:p>
            <a:pPr eaLnBrk="1" hangingPunct="1">
              <a:spcBef>
                <a:spcPct val="0"/>
              </a:spcBef>
            </a:pPr>
            <a:r>
              <a:rPr lang="cs-CZ" altLang="cs-CZ" dirty="0" smtClean="0"/>
              <a:t>UV fotografie a fotokopírování</a:t>
            </a:r>
          </a:p>
          <a:p>
            <a:pPr eaLnBrk="1" hangingPunct="1">
              <a:spcBef>
                <a:spcPct val="0"/>
              </a:spcBef>
            </a:pPr>
            <a:r>
              <a:rPr lang="cs-CZ" altLang="cs-CZ" dirty="0" smtClean="0"/>
              <a:t>UV lasery</a:t>
            </a:r>
          </a:p>
          <a:p>
            <a:pPr eaLnBrk="1" hangingPunct="1">
              <a:spcBef>
                <a:spcPct val="0"/>
              </a:spcBef>
            </a:pPr>
            <a:r>
              <a:rPr lang="cs-CZ" altLang="cs-CZ" dirty="0" smtClean="0"/>
              <a:t>lapací pasti na hmyz</a:t>
            </a:r>
          </a:p>
          <a:p>
            <a:pPr eaLnBrk="1" hangingPunct="1">
              <a:spcBef>
                <a:spcPct val="0"/>
              </a:spcBef>
            </a:pPr>
            <a:r>
              <a:rPr lang="cs-CZ" altLang="cs-CZ" dirty="0" smtClean="0"/>
              <a:t>diskotéky</a:t>
            </a:r>
          </a:p>
          <a:p>
            <a:pPr eaLnBrk="1" hangingPunct="1">
              <a:spcBef>
                <a:spcPct val="0"/>
              </a:spcBef>
            </a:pPr>
            <a:r>
              <a:rPr lang="cs-CZ" altLang="cs-CZ" dirty="0" smtClean="0"/>
              <a:t>běžné osvětlení obydlí – zářivky</a:t>
            </a:r>
          </a:p>
          <a:p>
            <a:pPr eaLnBrk="1" hangingPunct="1">
              <a:spcBef>
                <a:spcPct val="0"/>
              </a:spcBef>
            </a:pPr>
            <a:r>
              <a:rPr lang="cs-CZ" altLang="cs-CZ" dirty="0" smtClean="0"/>
              <a:t>ověřování listin a podpisů UVA</a:t>
            </a:r>
            <a:endParaRPr lang="cs-CZ" altLang="cs-CZ" dirty="0"/>
          </a:p>
        </p:txBody>
      </p:sp>
      <p:sp>
        <p:nvSpPr>
          <p:cNvPr id="56324" name="Zástupný symbol pro číslo snímku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EB28E3-E14C-4A7C-9557-F3D7291C2F15}" type="slidenum">
              <a:rPr lang="cs-CZ" altLang="cs-CZ">
                <a:latin typeface="Calibri" panose="020F0502020204030204" pitchFamily="34" charset="0"/>
              </a:rPr>
              <a:pPr eaLnBrk="1" hangingPunct="1"/>
              <a:t>9</a:t>
            </a:fld>
            <a:endParaRPr lang="cs-CZ" altLang="cs-CZ">
              <a:latin typeface="Calibri" panose="020F0502020204030204" pitchFamily="34" charset="0"/>
            </a:endParaRPr>
          </a:p>
        </p:txBody>
      </p:sp>
    </p:spTree>
    <p:extLst>
      <p:ext uri="{BB962C8B-B14F-4D97-AF65-F5344CB8AC3E}">
        <p14:creationId xmlns:p14="http://schemas.microsoft.com/office/powerpoint/2010/main" val="440782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cxnSp>
        <p:nvCxnSpPr>
          <p:cNvPr id="10" name="Shape 10"/>
          <p:cNvCxnSpPr/>
          <p:nvPr/>
        </p:nvCxnSpPr>
        <p:spPr>
          <a:xfrm>
            <a:off x="7007735" y="3176887"/>
            <a:ext cx="562200" cy="0"/>
          </a:xfrm>
          <a:prstGeom prst="straightConnector1">
            <a:avLst/>
          </a:prstGeom>
          <a:noFill/>
          <a:ln w="76200" cap="flat" cmpd="sng">
            <a:solidFill>
              <a:schemeClr val="lt2"/>
            </a:solidFill>
            <a:prstDash val="solid"/>
            <a:round/>
            <a:headEnd type="none" w="med" len="med"/>
            <a:tailEnd type="none" w="med" len="med"/>
          </a:ln>
        </p:spPr>
      </p:cxnSp>
      <p:cxnSp>
        <p:nvCxnSpPr>
          <p:cNvPr id="11" name="Shape 11"/>
          <p:cNvCxnSpPr/>
          <p:nvPr/>
        </p:nvCxnSpPr>
        <p:spPr>
          <a:xfrm>
            <a:off x="1575034" y="3158251"/>
            <a:ext cx="562200" cy="0"/>
          </a:xfrm>
          <a:prstGeom prst="straightConnector1">
            <a:avLst/>
          </a:prstGeom>
          <a:noFill/>
          <a:ln w="76200" cap="flat" cmpd="sng">
            <a:solidFill>
              <a:schemeClr val="lt2"/>
            </a:solidFill>
            <a:prstDash val="solid"/>
            <a:round/>
            <a:headEnd type="none" w="med" len="med"/>
            <a:tailEnd type="none" w="med" len="med"/>
          </a:ln>
        </p:spPr>
      </p:cxnSp>
      <p:grpSp>
        <p:nvGrpSpPr>
          <p:cNvPr id="12" name="Shape 12"/>
          <p:cNvGrpSpPr/>
          <p:nvPr/>
        </p:nvGrpSpPr>
        <p:grpSpPr>
          <a:xfrm>
            <a:off x="1004144" y="1022025"/>
            <a:ext cx="7136667" cy="152400"/>
            <a:chOff x="1346428" y="1011300"/>
            <a:chExt cx="6452100" cy="152400"/>
          </a:xfrm>
        </p:grpSpPr>
        <p:cxnSp>
          <p:nvCxnSpPr>
            <p:cNvPr id="13" name="Shape 13"/>
            <p:cNvCxnSpPr/>
            <p:nvPr/>
          </p:nvCxnSpPr>
          <p:spPr>
            <a:xfrm rot="10800000">
              <a:off x="1346428" y="1011300"/>
              <a:ext cx="6452100" cy="0"/>
            </a:xfrm>
            <a:prstGeom prst="straightConnector1">
              <a:avLst/>
            </a:prstGeom>
            <a:noFill/>
            <a:ln w="76200" cap="flat" cmpd="sng">
              <a:solidFill>
                <a:schemeClr val="accent3"/>
              </a:solidFill>
              <a:prstDash val="solid"/>
              <a:round/>
              <a:headEnd type="none" w="med" len="med"/>
              <a:tailEnd type="none" w="med" len="med"/>
            </a:ln>
          </p:spPr>
        </p:cxnSp>
        <p:cxnSp>
          <p:nvCxnSpPr>
            <p:cNvPr id="14" name="Shape 14"/>
            <p:cNvCxnSpPr/>
            <p:nvPr/>
          </p:nvCxnSpPr>
          <p:spPr>
            <a:xfrm rot="10800000">
              <a:off x="1346428" y="1163700"/>
              <a:ext cx="6452100" cy="0"/>
            </a:xfrm>
            <a:prstGeom prst="straightConnector1">
              <a:avLst/>
            </a:prstGeom>
            <a:noFill/>
            <a:ln w="9525" cap="flat" cmpd="sng">
              <a:solidFill>
                <a:schemeClr val="accent3"/>
              </a:solidFill>
              <a:prstDash val="solid"/>
              <a:round/>
              <a:headEnd type="none" w="med" len="med"/>
              <a:tailEnd type="none" w="med" len="med"/>
            </a:ln>
          </p:spPr>
        </p:cxnSp>
      </p:grpSp>
      <p:grpSp>
        <p:nvGrpSpPr>
          <p:cNvPr id="15" name="Shape 15"/>
          <p:cNvGrpSpPr/>
          <p:nvPr/>
        </p:nvGrpSpPr>
        <p:grpSpPr>
          <a:xfrm>
            <a:off x="1004151" y="3969100"/>
            <a:ext cx="7136667" cy="152400"/>
            <a:chOff x="1346435" y="3969087"/>
            <a:chExt cx="6452100" cy="152400"/>
          </a:xfrm>
        </p:grpSpPr>
        <p:cxnSp>
          <p:nvCxnSpPr>
            <p:cNvPr id="16" name="Shape 16"/>
            <p:cNvCxnSpPr/>
            <p:nvPr/>
          </p:nvCxnSpPr>
          <p:spPr>
            <a:xfrm>
              <a:off x="1346435" y="4121487"/>
              <a:ext cx="6452100" cy="0"/>
            </a:xfrm>
            <a:prstGeom prst="straightConnector1">
              <a:avLst/>
            </a:prstGeom>
            <a:noFill/>
            <a:ln w="76200" cap="flat" cmpd="sng">
              <a:solidFill>
                <a:schemeClr val="accent3"/>
              </a:solidFill>
              <a:prstDash val="solid"/>
              <a:round/>
              <a:headEnd type="none" w="med" len="med"/>
              <a:tailEnd type="none" w="med" len="med"/>
            </a:ln>
          </p:spPr>
        </p:cxnSp>
        <p:cxnSp>
          <p:nvCxnSpPr>
            <p:cNvPr id="17" name="Shape 17"/>
            <p:cNvCxnSpPr/>
            <p:nvPr/>
          </p:nvCxnSpPr>
          <p:spPr>
            <a:xfrm>
              <a:off x="1346435" y="3969087"/>
              <a:ext cx="6452100" cy="0"/>
            </a:xfrm>
            <a:prstGeom prst="straightConnector1">
              <a:avLst/>
            </a:prstGeom>
            <a:noFill/>
            <a:ln w="9525" cap="flat" cmpd="sng">
              <a:solidFill>
                <a:schemeClr val="accent3"/>
              </a:solidFill>
              <a:prstDash val="solid"/>
              <a:round/>
              <a:headEnd type="none" w="med" len="med"/>
              <a:tailEnd type="none" w="med" len="med"/>
            </a:ln>
          </p:spPr>
        </p:cxnSp>
      </p:grpSp>
      <p:sp>
        <p:nvSpPr>
          <p:cNvPr id="18" name="Shape 18"/>
          <p:cNvSpPr txBox="1">
            <a:spLocks noGrp="1"/>
          </p:cNvSpPr>
          <p:nvPr>
            <p:ph type="ctrTitle"/>
          </p:nvPr>
        </p:nvSpPr>
        <p:spPr>
          <a:xfrm>
            <a:off x="1004150" y="1751764"/>
            <a:ext cx="7136700" cy="1022400"/>
          </a:xfrm>
          <a:prstGeom prst="rect">
            <a:avLst/>
          </a:prstGeom>
        </p:spPr>
        <p:txBody>
          <a:bodyPr lIns="91425" tIns="91425" rIns="91425" bIns="91425" anchor="b" anchorCtr="0"/>
          <a:lstStyle>
            <a:lvl1pPr lvl="0" algn="ctr">
              <a:spcBef>
                <a:spcPts val="0"/>
              </a:spcBef>
              <a:buSzPct val="100000"/>
              <a:defRPr sz="5400"/>
            </a:lvl1pPr>
            <a:lvl2pPr lvl="1" algn="ctr">
              <a:spcBef>
                <a:spcPts val="0"/>
              </a:spcBef>
              <a:buSzPct val="100000"/>
              <a:defRPr sz="5400"/>
            </a:lvl2pPr>
            <a:lvl3pPr lvl="2" algn="ctr">
              <a:spcBef>
                <a:spcPts val="0"/>
              </a:spcBef>
              <a:buSzPct val="100000"/>
              <a:defRPr sz="5400"/>
            </a:lvl3pPr>
            <a:lvl4pPr lvl="3" algn="ctr">
              <a:spcBef>
                <a:spcPts val="0"/>
              </a:spcBef>
              <a:buSzPct val="100000"/>
              <a:defRPr sz="5400"/>
            </a:lvl4pPr>
            <a:lvl5pPr lvl="4" algn="ctr">
              <a:spcBef>
                <a:spcPts val="0"/>
              </a:spcBef>
              <a:buSzPct val="100000"/>
              <a:defRPr sz="5400"/>
            </a:lvl5pPr>
            <a:lvl6pPr lvl="5" algn="ctr">
              <a:spcBef>
                <a:spcPts val="0"/>
              </a:spcBef>
              <a:buSzPct val="100000"/>
              <a:defRPr sz="5400"/>
            </a:lvl6pPr>
            <a:lvl7pPr lvl="6" algn="ctr">
              <a:spcBef>
                <a:spcPts val="0"/>
              </a:spcBef>
              <a:buSzPct val="100000"/>
              <a:defRPr sz="5400"/>
            </a:lvl7pPr>
            <a:lvl8pPr lvl="7" algn="ctr">
              <a:spcBef>
                <a:spcPts val="0"/>
              </a:spcBef>
              <a:buSzPct val="100000"/>
              <a:defRPr sz="5400"/>
            </a:lvl8pPr>
            <a:lvl9pPr lvl="8" algn="ctr">
              <a:spcBef>
                <a:spcPts val="0"/>
              </a:spcBef>
              <a:buSzPct val="100000"/>
              <a:defRPr sz="5400"/>
            </a:lvl9pPr>
          </a:lstStyle>
          <a:p>
            <a:endParaRPr/>
          </a:p>
        </p:txBody>
      </p:sp>
      <p:sp>
        <p:nvSpPr>
          <p:cNvPr id="19" name="Shape 19"/>
          <p:cNvSpPr txBox="1">
            <a:spLocks noGrp="1"/>
          </p:cNvSpPr>
          <p:nvPr>
            <p:ph type="subTitle" idx="1"/>
          </p:nvPr>
        </p:nvSpPr>
        <p:spPr>
          <a:xfrm>
            <a:off x="2137225" y="2850039"/>
            <a:ext cx="48705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400"/>
            </a:lvl1pPr>
            <a:lvl2pPr lvl="1" algn="ctr">
              <a:lnSpc>
                <a:spcPct val="100000"/>
              </a:lnSpc>
              <a:spcBef>
                <a:spcPts val="0"/>
              </a:spcBef>
              <a:spcAft>
                <a:spcPts val="0"/>
              </a:spcAft>
              <a:buSzPct val="100000"/>
              <a:buNone/>
              <a:defRPr sz="2400"/>
            </a:lvl2pPr>
            <a:lvl3pPr lvl="2" algn="ctr">
              <a:lnSpc>
                <a:spcPct val="100000"/>
              </a:lnSpc>
              <a:spcBef>
                <a:spcPts val="0"/>
              </a:spcBef>
              <a:spcAft>
                <a:spcPts val="0"/>
              </a:spcAft>
              <a:buSzPct val="100000"/>
              <a:buNone/>
              <a:defRPr sz="2400"/>
            </a:lvl3pPr>
            <a:lvl4pPr lvl="3" algn="ctr">
              <a:lnSpc>
                <a:spcPct val="100000"/>
              </a:lnSpc>
              <a:spcBef>
                <a:spcPts val="0"/>
              </a:spcBef>
              <a:spcAft>
                <a:spcPts val="0"/>
              </a:spcAft>
              <a:buSzPct val="100000"/>
              <a:buNone/>
              <a:defRPr sz="2400"/>
            </a:lvl4pPr>
            <a:lvl5pPr lvl="4" algn="ctr">
              <a:lnSpc>
                <a:spcPct val="100000"/>
              </a:lnSpc>
              <a:spcBef>
                <a:spcPts val="0"/>
              </a:spcBef>
              <a:spcAft>
                <a:spcPts val="0"/>
              </a:spcAft>
              <a:buSzPct val="100000"/>
              <a:buNone/>
              <a:defRPr sz="2400"/>
            </a:lvl5pPr>
            <a:lvl6pPr lvl="5" algn="ctr">
              <a:lnSpc>
                <a:spcPct val="100000"/>
              </a:lnSpc>
              <a:spcBef>
                <a:spcPts val="0"/>
              </a:spcBef>
              <a:spcAft>
                <a:spcPts val="0"/>
              </a:spcAft>
              <a:buSzPct val="100000"/>
              <a:buNone/>
              <a:defRPr sz="2400"/>
            </a:lvl6pPr>
            <a:lvl7pPr lvl="6" algn="ctr">
              <a:lnSpc>
                <a:spcPct val="100000"/>
              </a:lnSpc>
              <a:spcBef>
                <a:spcPts val="0"/>
              </a:spcBef>
              <a:spcAft>
                <a:spcPts val="0"/>
              </a:spcAft>
              <a:buSzPct val="100000"/>
              <a:buNone/>
              <a:defRPr sz="2400"/>
            </a:lvl7pPr>
            <a:lvl8pPr lvl="7" algn="ctr">
              <a:lnSpc>
                <a:spcPct val="100000"/>
              </a:lnSpc>
              <a:spcBef>
                <a:spcPts val="0"/>
              </a:spcBef>
              <a:spcAft>
                <a:spcPts val="0"/>
              </a:spcAft>
              <a:buSzPct val="100000"/>
              <a:buNone/>
              <a:defRPr sz="2400"/>
            </a:lvl8pPr>
            <a:lvl9pPr lvl="8" algn="ctr">
              <a:lnSpc>
                <a:spcPct val="100000"/>
              </a:lnSpc>
              <a:spcBef>
                <a:spcPts val="0"/>
              </a:spcBef>
              <a:spcAft>
                <a:spcPts val="0"/>
              </a:spcAft>
              <a:buSzPct val="100000"/>
              <a:buNone/>
              <a:defRPr sz="2400"/>
            </a:lvl9pPr>
          </a:lstStyle>
          <a:p>
            <a:endParaRPr/>
          </a:p>
        </p:txBody>
      </p:sp>
      <p:sp>
        <p:nvSpPr>
          <p:cNvPr id="20" name="Shape 2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55"/>
        <p:cNvGrpSpPr/>
        <p:nvPr/>
      </p:nvGrpSpPr>
      <p:grpSpPr>
        <a:xfrm>
          <a:off x="0" y="0"/>
          <a:ext cx="0" cy="0"/>
          <a:chOff x="0" y="0"/>
          <a:chExt cx="0" cy="0"/>
        </a:xfrm>
      </p:grpSpPr>
      <p:sp>
        <p:nvSpPr>
          <p:cNvPr id="56" name="Shape 56"/>
          <p:cNvSpPr/>
          <p:nvPr/>
        </p:nvSpPr>
        <p:spPr>
          <a:xfrm>
            <a:off x="-75"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57" name="Shape 57"/>
          <p:cNvSpPr txBox="1">
            <a:spLocks noGrp="1"/>
          </p:cNvSpPr>
          <p:nvPr>
            <p:ph type="title"/>
          </p:nvPr>
        </p:nvSpPr>
        <p:spPr>
          <a:xfrm>
            <a:off x="311700" y="1304850"/>
            <a:ext cx="8520600" cy="1538400"/>
          </a:xfrm>
          <a:prstGeom prst="rect">
            <a:avLst/>
          </a:prstGeom>
        </p:spPr>
        <p:txBody>
          <a:bodyPr lIns="91425" tIns="91425" rIns="91425" bIns="91425" anchor="ctr" anchorCtr="0"/>
          <a:lstStyle>
            <a:lvl1pPr lvl="0" algn="ctr">
              <a:spcBef>
                <a:spcPts val="0"/>
              </a:spcBef>
              <a:buClr>
                <a:schemeClr val="accent3"/>
              </a:buClr>
              <a:buSzPct val="100000"/>
              <a:defRPr sz="13000">
                <a:solidFill>
                  <a:schemeClr val="accent3"/>
                </a:solidFill>
              </a:defRPr>
            </a:lvl1pPr>
            <a:lvl2pPr lvl="1" algn="ctr">
              <a:spcBef>
                <a:spcPts val="0"/>
              </a:spcBef>
              <a:buClr>
                <a:schemeClr val="accent3"/>
              </a:buClr>
              <a:buSzPct val="100000"/>
              <a:defRPr sz="13000">
                <a:solidFill>
                  <a:schemeClr val="accent3"/>
                </a:solidFill>
              </a:defRPr>
            </a:lvl2pPr>
            <a:lvl3pPr lvl="2" algn="ctr">
              <a:spcBef>
                <a:spcPts val="0"/>
              </a:spcBef>
              <a:buClr>
                <a:schemeClr val="accent3"/>
              </a:buClr>
              <a:buSzPct val="100000"/>
              <a:defRPr sz="13000">
                <a:solidFill>
                  <a:schemeClr val="accent3"/>
                </a:solidFill>
              </a:defRPr>
            </a:lvl3pPr>
            <a:lvl4pPr lvl="3" algn="ctr">
              <a:spcBef>
                <a:spcPts val="0"/>
              </a:spcBef>
              <a:buClr>
                <a:schemeClr val="accent3"/>
              </a:buClr>
              <a:buSzPct val="100000"/>
              <a:defRPr sz="13000">
                <a:solidFill>
                  <a:schemeClr val="accent3"/>
                </a:solidFill>
              </a:defRPr>
            </a:lvl4pPr>
            <a:lvl5pPr lvl="4" algn="ctr">
              <a:spcBef>
                <a:spcPts val="0"/>
              </a:spcBef>
              <a:buClr>
                <a:schemeClr val="accent3"/>
              </a:buClr>
              <a:buSzPct val="100000"/>
              <a:defRPr sz="13000">
                <a:solidFill>
                  <a:schemeClr val="accent3"/>
                </a:solidFill>
              </a:defRPr>
            </a:lvl5pPr>
            <a:lvl6pPr lvl="5" algn="ctr">
              <a:spcBef>
                <a:spcPts val="0"/>
              </a:spcBef>
              <a:buClr>
                <a:schemeClr val="accent3"/>
              </a:buClr>
              <a:buSzPct val="100000"/>
              <a:defRPr sz="13000">
                <a:solidFill>
                  <a:schemeClr val="accent3"/>
                </a:solidFill>
              </a:defRPr>
            </a:lvl6pPr>
            <a:lvl7pPr lvl="6" algn="ctr">
              <a:spcBef>
                <a:spcPts val="0"/>
              </a:spcBef>
              <a:buClr>
                <a:schemeClr val="accent3"/>
              </a:buClr>
              <a:buSzPct val="100000"/>
              <a:defRPr sz="13000">
                <a:solidFill>
                  <a:schemeClr val="accent3"/>
                </a:solidFill>
              </a:defRPr>
            </a:lvl7pPr>
            <a:lvl8pPr lvl="7" algn="ctr">
              <a:spcBef>
                <a:spcPts val="0"/>
              </a:spcBef>
              <a:buClr>
                <a:schemeClr val="accent3"/>
              </a:buClr>
              <a:buSzPct val="100000"/>
              <a:defRPr sz="13000">
                <a:solidFill>
                  <a:schemeClr val="accent3"/>
                </a:solidFill>
              </a:defRPr>
            </a:lvl8pPr>
            <a:lvl9pPr lvl="8" algn="ctr">
              <a:spcBef>
                <a:spcPts val="0"/>
              </a:spcBef>
              <a:buClr>
                <a:schemeClr val="accent3"/>
              </a:buClr>
              <a:buSzPct val="100000"/>
              <a:defRPr sz="13000">
                <a:solidFill>
                  <a:schemeClr val="accent3"/>
                </a:solidFill>
              </a:defRPr>
            </a:lvl9pPr>
          </a:lstStyle>
          <a:p>
            <a:endParaRPr/>
          </a:p>
        </p:txBody>
      </p:sp>
      <p:sp>
        <p:nvSpPr>
          <p:cNvPr id="58" name="Shape 58"/>
          <p:cNvSpPr txBox="1">
            <a:spLocks noGrp="1"/>
          </p:cNvSpPr>
          <p:nvPr>
            <p:ph type="body" idx="1"/>
          </p:nvPr>
        </p:nvSpPr>
        <p:spPr>
          <a:xfrm>
            <a:off x="311700" y="2995650"/>
            <a:ext cx="8520600" cy="10716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9" name="Shape 5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0"/>
        <p:cNvGrpSpPr/>
        <p:nvPr/>
      </p:nvGrpSpPr>
      <p:grpSpPr>
        <a:xfrm>
          <a:off x="0" y="0"/>
          <a:ext cx="0" cy="0"/>
          <a:chOff x="0" y="0"/>
          <a:chExt cx="0" cy="0"/>
        </a:xfrm>
      </p:grpSpPr>
      <p:sp>
        <p:nvSpPr>
          <p:cNvPr id="61" name="Shape 6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Klepnutím lze upravit styl předlohy nadpisů.</a:t>
            </a:r>
            <a:endParaRPr lang="en-US"/>
          </a:p>
        </p:txBody>
      </p:sp>
      <p:sp>
        <p:nvSpPr>
          <p:cNvPr id="3" name="Zástupný symbol pro obsah 2"/>
          <p:cNvSpPr>
            <a:spLocks noGrp="1"/>
          </p:cNvSpPr>
          <p:nvPr>
            <p:ph idx="1"/>
          </p:nvPr>
        </p:nvSpPr>
        <p:spPr/>
        <p:txBody>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a:p>
        </p:txBody>
      </p:sp>
      <p:sp>
        <p:nvSpPr>
          <p:cNvPr id="4" name="Zástupný symbol pro datum 23"/>
          <p:cNvSpPr>
            <a:spLocks noGrp="1"/>
          </p:cNvSpPr>
          <p:nvPr>
            <p:ph type="dt" sz="half" idx="10"/>
          </p:nvPr>
        </p:nvSpPr>
        <p:spPr/>
        <p:txBody>
          <a:bodyPr/>
          <a:lstStyle>
            <a:lvl1pPr>
              <a:defRPr/>
            </a:lvl1pPr>
          </a:lstStyle>
          <a:p>
            <a:pPr>
              <a:defRPr/>
            </a:pPr>
            <a:fld id="{F9FD3C7F-ECED-443F-BEA0-2915EAD57FD6}" type="datetimeFigureOut">
              <a:rPr lang="cs-CZ"/>
              <a:pPr>
                <a:defRPr/>
              </a:pPr>
              <a:t>3. 11. 2016</a:t>
            </a:fld>
            <a:endParaRPr lang="cs-CZ"/>
          </a:p>
        </p:txBody>
      </p:sp>
      <p:sp>
        <p:nvSpPr>
          <p:cNvPr id="5" name="Zástupný symbol pro zápatí 9"/>
          <p:cNvSpPr>
            <a:spLocks noGrp="1"/>
          </p:cNvSpPr>
          <p:nvPr>
            <p:ph type="ftr" sz="quarter" idx="11"/>
          </p:nvPr>
        </p:nvSpPr>
        <p:spPr/>
        <p:txBody>
          <a:bodyPr/>
          <a:lstStyle>
            <a:lvl1pPr>
              <a:defRPr/>
            </a:lvl1pPr>
          </a:lstStyle>
          <a:p>
            <a:pPr>
              <a:defRPr/>
            </a:pPr>
            <a:endParaRPr lang="cs-CZ"/>
          </a:p>
        </p:txBody>
      </p:sp>
      <p:sp>
        <p:nvSpPr>
          <p:cNvPr id="6" name="Zástupný symbol pro číslo snímku 21"/>
          <p:cNvSpPr>
            <a:spLocks noGrp="1"/>
          </p:cNvSpPr>
          <p:nvPr>
            <p:ph type="sldNum" sz="quarter" idx="12"/>
          </p:nvPr>
        </p:nvSpPr>
        <p:spPr/>
        <p:txBody>
          <a:bodyPr/>
          <a:lstStyle>
            <a:lvl1pPr>
              <a:defRPr/>
            </a:lvl1pPr>
          </a:lstStyle>
          <a:p>
            <a:fld id="{C4311118-2FF3-4C57-BD6C-2100374476FB}" type="slidenum">
              <a:rPr lang="cs-CZ" altLang="cs-CZ"/>
              <a:pPr/>
              <a:t>‹#›</a:t>
            </a:fld>
            <a:endParaRPr lang="cs-CZ" altLang="cs-CZ"/>
          </a:p>
        </p:txBody>
      </p:sp>
    </p:spTree>
    <p:extLst>
      <p:ext uri="{BB962C8B-B14F-4D97-AF65-F5344CB8AC3E}">
        <p14:creationId xmlns:p14="http://schemas.microsoft.com/office/powerpoint/2010/main" val="2408614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1"/>
        <p:cNvGrpSpPr/>
        <p:nvPr/>
      </p:nvGrpSpPr>
      <p:grpSpPr>
        <a:xfrm>
          <a:off x="0" y="0"/>
          <a:ext cx="0" cy="0"/>
          <a:chOff x="0" y="0"/>
          <a:chExt cx="0" cy="0"/>
        </a:xfrm>
      </p:grpSpPr>
      <p:sp>
        <p:nvSpPr>
          <p:cNvPr id="22" name="Shape 22"/>
          <p:cNvSpPr/>
          <p:nvPr/>
        </p:nvSpPr>
        <p:spPr>
          <a:xfrm>
            <a:off x="-50" y="2571900"/>
            <a:ext cx="9144000" cy="2571600"/>
          </a:xfrm>
          <a:prstGeom prst="rect">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23" name="Shape 23"/>
          <p:cNvSpPr txBox="1">
            <a:spLocks noGrp="1"/>
          </p:cNvSpPr>
          <p:nvPr>
            <p:ph type="title"/>
          </p:nvPr>
        </p:nvSpPr>
        <p:spPr>
          <a:xfrm>
            <a:off x="311700" y="814800"/>
            <a:ext cx="8571300" cy="942000"/>
          </a:xfrm>
          <a:prstGeom prst="rect">
            <a:avLst/>
          </a:prstGeom>
        </p:spPr>
        <p:txBody>
          <a:bodyPr lIns="91425" tIns="91425" rIns="91425" bIns="91425" anchor="ctr"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solidFill>
                  <a:schemeClr val="lt1"/>
                </a:solidFill>
              </a:rPr>
              <a:t>‹#›</a:t>
            </a:fld>
            <a:endParaRPr lang="cs">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5"/>
        <p:cNvGrpSpPr/>
        <p:nvPr/>
      </p:nvGrpSpPr>
      <p:grpSpPr>
        <a:xfrm>
          <a:off x="0" y="0"/>
          <a:ext cx="0" cy="0"/>
          <a:chOff x="0" y="0"/>
          <a:chExt cx="0" cy="0"/>
        </a:xfrm>
      </p:grpSpPr>
      <p:sp>
        <p:nvSpPr>
          <p:cNvPr id="26" name="Shape 26"/>
          <p:cNvSpPr/>
          <p:nvPr/>
        </p:nvSpPr>
        <p:spPr>
          <a:xfrm>
            <a:off x="-75" y="5045700"/>
            <a:ext cx="9144000" cy="97800"/>
          </a:xfrm>
          <a:prstGeom prst="rect">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27" name="Shape 27"/>
          <p:cNvSpPr txBox="1">
            <a:spLocks noGrp="1"/>
          </p:cNvSpPr>
          <p:nvPr>
            <p:ph type="title"/>
          </p:nvPr>
        </p:nvSpPr>
        <p:spPr>
          <a:xfrm>
            <a:off x="311700" y="445025"/>
            <a:ext cx="8520600" cy="707400"/>
          </a:xfrm>
          <a:prstGeom prst="rect">
            <a:avLst/>
          </a:prstGeom>
        </p:spPr>
        <p:txBody>
          <a:bodyPr lIns="91425" tIns="91425" rIns="91425" bIns="91425" anchor="t" anchorCtr="0"/>
          <a:lstStyle>
            <a:lvl1pPr lvl="0">
              <a:spcBef>
                <a:spcPts val="0"/>
              </a:spcBef>
              <a:buSzPct val="100000"/>
              <a:buFont typeface="Verdana"/>
              <a:defRPr sz="2400">
                <a:latin typeface="Verdana"/>
                <a:ea typeface="Verdana"/>
                <a:cs typeface="Verdana"/>
                <a:sym typeface="Verdana"/>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body" idx="1"/>
          </p:nvPr>
        </p:nvSpPr>
        <p:spPr>
          <a:xfrm>
            <a:off x="311700" y="1266325"/>
            <a:ext cx="8520600" cy="3302700"/>
          </a:xfrm>
          <a:prstGeom prst="rect">
            <a:avLst/>
          </a:prstGeom>
        </p:spPr>
        <p:txBody>
          <a:bodyPr lIns="91425" tIns="91425" rIns="91425" bIns="91425" anchor="t" anchorCtr="0"/>
          <a:lstStyle>
            <a:lvl1pPr lvl="0">
              <a:spcBef>
                <a:spcPts val="0"/>
              </a:spcBef>
              <a:buFont typeface="Verdana"/>
              <a:defRPr>
                <a:latin typeface="Verdana"/>
                <a:ea typeface="Verdana"/>
                <a:cs typeface="Verdana"/>
                <a:sym typeface="Verdana"/>
              </a:defRPr>
            </a:lvl1pPr>
            <a:lvl2pPr lvl="1">
              <a:spcBef>
                <a:spcPts val="0"/>
              </a:spcBef>
              <a:buFont typeface="Verdana"/>
              <a:defRPr>
                <a:latin typeface="Verdana"/>
                <a:ea typeface="Verdana"/>
                <a:cs typeface="Verdana"/>
                <a:sym typeface="Verdana"/>
              </a:defRPr>
            </a:lvl2pPr>
            <a:lvl3pPr lvl="2">
              <a:spcBef>
                <a:spcPts val="0"/>
              </a:spcBef>
              <a:buFont typeface="Verdana"/>
              <a:defRPr>
                <a:latin typeface="Verdana"/>
                <a:ea typeface="Verdana"/>
                <a:cs typeface="Verdana"/>
                <a:sym typeface="Verdana"/>
              </a:defRPr>
            </a:lvl3pPr>
            <a:lvl4pPr lvl="3">
              <a:spcBef>
                <a:spcPts val="0"/>
              </a:spcBef>
              <a:buFont typeface="Verdana"/>
              <a:defRPr>
                <a:latin typeface="Verdana"/>
                <a:ea typeface="Verdana"/>
                <a:cs typeface="Verdana"/>
                <a:sym typeface="Verdana"/>
              </a:defRPr>
            </a:lvl4pPr>
            <a:lvl5pPr lvl="4">
              <a:spcBef>
                <a:spcPts val="0"/>
              </a:spcBef>
              <a:buFont typeface="Verdana"/>
              <a:defRPr>
                <a:latin typeface="Verdana"/>
                <a:ea typeface="Verdana"/>
                <a:cs typeface="Verdana"/>
                <a:sym typeface="Verdana"/>
              </a:defRPr>
            </a:lvl5pPr>
            <a:lvl6pPr lvl="5">
              <a:spcBef>
                <a:spcPts val="0"/>
              </a:spcBef>
              <a:buFont typeface="Verdana"/>
              <a:defRPr>
                <a:latin typeface="Verdana"/>
                <a:ea typeface="Verdana"/>
                <a:cs typeface="Verdana"/>
                <a:sym typeface="Verdana"/>
              </a:defRPr>
            </a:lvl6pPr>
            <a:lvl7pPr lvl="6">
              <a:spcBef>
                <a:spcPts val="0"/>
              </a:spcBef>
              <a:buFont typeface="Verdana"/>
              <a:defRPr>
                <a:latin typeface="Verdana"/>
                <a:ea typeface="Verdana"/>
                <a:cs typeface="Verdana"/>
                <a:sym typeface="Verdana"/>
              </a:defRPr>
            </a:lvl7pPr>
            <a:lvl8pPr lvl="7">
              <a:spcBef>
                <a:spcPts val="0"/>
              </a:spcBef>
              <a:buFont typeface="Verdana"/>
              <a:defRPr>
                <a:latin typeface="Verdana"/>
                <a:ea typeface="Verdana"/>
                <a:cs typeface="Verdana"/>
                <a:sym typeface="Verdana"/>
              </a:defRPr>
            </a:lvl8pPr>
            <a:lvl9pPr lvl="8">
              <a:spcBef>
                <a:spcPts val="0"/>
              </a:spcBef>
              <a:buFont typeface="Verdana"/>
              <a:defRPr>
                <a:latin typeface="Verdana"/>
                <a:ea typeface="Verdana"/>
                <a:cs typeface="Verdana"/>
                <a:sym typeface="Verdana"/>
              </a:defRPr>
            </a:lvl9pPr>
          </a:lstStyle>
          <a:p>
            <a:endParaRPr/>
          </a:p>
        </p:txBody>
      </p:sp>
      <p:sp>
        <p:nvSpPr>
          <p:cNvPr id="29" name="Shape 2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445025"/>
            <a:ext cx="8520600" cy="707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2" name="Shape 32"/>
          <p:cNvSpPr txBox="1">
            <a:spLocks noGrp="1"/>
          </p:cNvSpPr>
          <p:nvPr>
            <p:ph type="body" idx="1"/>
          </p:nvPr>
        </p:nvSpPr>
        <p:spPr>
          <a:xfrm>
            <a:off x="311700" y="1266175"/>
            <a:ext cx="3999900" cy="33027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3" name="Shape 33"/>
          <p:cNvSpPr txBox="1">
            <a:spLocks noGrp="1"/>
          </p:cNvSpPr>
          <p:nvPr>
            <p:ph type="body" idx="2"/>
          </p:nvPr>
        </p:nvSpPr>
        <p:spPr>
          <a:xfrm>
            <a:off x="4832400" y="1266175"/>
            <a:ext cx="3999900" cy="33027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311700" y="445025"/>
            <a:ext cx="8520600" cy="707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7" name="Shape 3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0" name="Shape 4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1" name="Shape 4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6"/>
        </a:solidFill>
        <a:effectLst/>
      </p:bgPr>
    </p:bg>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90250" y="526350"/>
            <a:ext cx="5613600" cy="4090800"/>
          </a:xfrm>
          <a:prstGeom prst="rect">
            <a:avLst/>
          </a:prstGeom>
        </p:spPr>
        <p:txBody>
          <a:bodyPr lIns="91425" tIns="91425" rIns="91425" bIns="91425" anchor="ctr" anchorCtr="0"/>
          <a:lstStyle>
            <a:lvl1pPr lvl="0">
              <a:spcBef>
                <a:spcPts val="0"/>
              </a:spcBef>
              <a:buClr>
                <a:schemeClr val="dk2"/>
              </a:buClr>
              <a:buSzPct val="100000"/>
              <a:defRPr sz="5400" b="0">
                <a:solidFill>
                  <a:schemeClr val="dk2"/>
                </a:solidFill>
              </a:defRPr>
            </a:lvl1pPr>
            <a:lvl2pPr lvl="1">
              <a:spcBef>
                <a:spcPts val="0"/>
              </a:spcBef>
              <a:buClr>
                <a:schemeClr val="dk2"/>
              </a:buClr>
              <a:buSzPct val="100000"/>
              <a:defRPr sz="5400" b="0">
                <a:solidFill>
                  <a:schemeClr val="dk2"/>
                </a:solidFill>
              </a:defRPr>
            </a:lvl2pPr>
            <a:lvl3pPr lvl="2">
              <a:spcBef>
                <a:spcPts val="0"/>
              </a:spcBef>
              <a:buClr>
                <a:schemeClr val="dk2"/>
              </a:buClr>
              <a:buSzPct val="100000"/>
              <a:defRPr sz="5400" b="0">
                <a:solidFill>
                  <a:schemeClr val="dk2"/>
                </a:solidFill>
              </a:defRPr>
            </a:lvl3pPr>
            <a:lvl4pPr lvl="3">
              <a:spcBef>
                <a:spcPts val="0"/>
              </a:spcBef>
              <a:buClr>
                <a:schemeClr val="dk2"/>
              </a:buClr>
              <a:buSzPct val="100000"/>
              <a:defRPr sz="5400" b="0">
                <a:solidFill>
                  <a:schemeClr val="dk2"/>
                </a:solidFill>
              </a:defRPr>
            </a:lvl4pPr>
            <a:lvl5pPr lvl="4">
              <a:spcBef>
                <a:spcPts val="0"/>
              </a:spcBef>
              <a:buClr>
                <a:schemeClr val="dk2"/>
              </a:buClr>
              <a:buSzPct val="100000"/>
              <a:defRPr sz="5400" b="0">
                <a:solidFill>
                  <a:schemeClr val="dk2"/>
                </a:solidFill>
              </a:defRPr>
            </a:lvl5pPr>
            <a:lvl6pPr lvl="5">
              <a:spcBef>
                <a:spcPts val="0"/>
              </a:spcBef>
              <a:buClr>
                <a:schemeClr val="dk2"/>
              </a:buClr>
              <a:buSzPct val="100000"/>
              <a:defRPr sz="5400" b="0">
                <a:solidFill>
                  <a:schemeClr val="dk2"/>
                </a:solidFill>
              </a:defRPr>
            </a:lvl6pPr>
            <a:lvl7pPr lvl="6">
              <a:spcBef>
                <a:spcPts val="0"/>
              </a:spcBef>
              <a:buClr>
                <a:schemeClr val="dk2"/>
              </a:buClr>
              <a:buSzPct val="100000"/>
              <a:defRPr sz="5400" b="0">
                <a:solidFill>
                  <a:schemeClr val="dk2"/>
                </a:solidFill>
              </a:defRPr>
            </a:lvl7pPr>
            <a:lvl8pPr lvl="7">
              <a:spcBef>
                <a:spcPts val="0"/>
              </a:spcBef>
              <a:buClr>
                <a:schemeClr val="dk2"/>
              </a:buClr>
              <a:buSzPct val="100000"/>
              <a:defRPr sz="5400" b="0">
                <a:solidFill>
                  <a:schemeClr val="dk2"/>
                </a:solidFill>
              </a:defRPr>
            </a:lvl8pPr>
            <a:lvl9pPr lvl="8">
              <a:spcBef>
                <a:spcPts val="0"/>
              </a:spcBef>
              <a:buClr>
                <a:schemeClr val="dk2"/>
              </a:buClr>
              <a:buSzPct val="100000"/>
              <a:defRPr sz="5400" b="0">
                <a:solidFill>
                  <a:schemeClr val="dk2"/>
                </a:solidFill>
              </a:defRPr>
            </a:lvl9pPr>
          </a:lstStyle>
          <a:p>
            <a:endParaRPr/>
          </a:p>
        </p:txBody>
      </p:sp>
      <p:sp>
        <p:nvSpPr>
          <p:cNvPr id="44" name="Shape 4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5"/>
        <p:cNvGrpSpPr/>
        <p:nvPr/>
      </p:nvGrpSpPr>
      <p:grpSpPr>
        <a:xfrm>
          <a:off x="0" y="0"/>
          <a:ext cx="0" cy="0"/>
          <a:chOff x="0" y="0"/>
          <a:chExt cx="0" cy="0"/>
        </a:xfrm>
      </p:grpSpPr>
      <p:sp>
        <p:nvSpPr>
          <p:cNvPr id="46" name="Shape 46"/>
          <p:cNvSpPr/>
          <p:nvPr/>
        </p:nvSpPr>
        <p:spPr>
          <a:xfrm>
            <a:off x="4572000" y="0"/>
            <a:ext cx="4572000" cy="5143500"/>
          </a:xfrm>
          <a:prstGeom prst="rect">
            <a:avLst/>
          </a:prstGeom>
          <a:solidFill>
            <a:schemeClr val="accent3"/>
          </a:solidFill>
          <a:ln>
            <a:noFill/>
          </a:ln>
        </p:spPr>
        <p:txBody>
          <a:bodyPr lIns="91425" tIns="91425" rIns="91425" bIns="91425" anchor="ctr" anchorCtr="0">
            <a:noAutofit/>
          </a:bodyPr>
          <a:lstStyle/>
          <a:p>
            <a:pPr lvl="0">
              <a:spcBef>
                <a:spcPts val="0"/>
              </a:spcBef>
              <a:buNone/>
            </a:pPr>
            <a:endParaRPr/>
          </a:p>
        </p:txBody>
      </p:sp>
      <p:cxnSp>
        <p:nvCxnSpPr>
          <p:cNvPr id="47" name="Shape 47"/>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8" name="Shape 48"/>
          <p:cNvSpPr txBox="1">
            <a:spLocks noGrp="1"/>
          </p:cNvSpPr>
          <p:nvPr>
            <p:ph type="title"/>
          </p:nvPr>
        </p:nvSpPr>
        <p:spPr>
          <a:xfrm>
            <a:off x="265500" y="1039675"/>
            <a:ext cx="4045200" cy="16758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49" name="Shape 49"/>
          <p:cNvSpPr txBox="1">
            <a:spLocks noGrp="1"/>
          </p:cNvSpPr>
          <p:nvPr>
            <p:ph type="subTitle" idx="1"/>
          </p:nvPr>
        </p:nvSpPr>
        <p:spPr>
          <a:xfrm>
            <a:off x="265500" y="27268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50" name="Shape 50"/>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51" name="Shape 5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solidFill>
                  <a:schemeClr val="lt1"/>
                </a:solidFill>
              </a:rPr>
              <a:t>‹#›</a:t>
            </a:fld>
            <a:endParaRPr lang="cs">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2"/>
        <p:cNvGrpSpPr/>
        <p:nvPr/>
      </p:nvGrpSpPr>
      <p:grpSpPr>
        <a:xfrm>
          <a:off x="0" y="0"/>
          <a:ext cx="0" cy="0"/>
          <a:chOff x="0" y="0"/>
          <a:chExt cx="0" cy="0"/>
        </a:xfrm>
      </p:grpSpPr>
      <p:sp>
        <p:nvSpPr>
          <p:cNvPr id="53" name="Shape 53"/>
          <p:cNvSpPr txBox="1">
            <a:spLocks noGrp="1"/>
          </p:cNvSpPr>
          <p:nvPr>
            <p:ph type="body" idx="1"/>
          </p:nvPr>
        </p:nvSpPr>
        <p:spPr>
          <a:xfrm>
            <a:off x="311700" y="4230725"/>
            <a:ext cx="5998800" cy="598800"/>
          </a:xfrm>
          <a:prstGeom prst="rect">
            <a:avLst/>
          </a:prstGeom>
        </p:spPr>
        <p:txBody>
          <a:bodyPr lIns="91425" tIns="91425" rIns="91425" bIns="91425" anchor="ctr" anchorCtr="0"/>
          <a:lstStyle>
            <a:lvl1pPr lvl="0">
              <a:lnSpc>
                <a:spcPct val="100000"/>
              </a:lnSpc>
              <a:spcBef>
                <a:spcPts val="0"/>
              </a:spcBef>
              <a:spcAft>
                <a:spcPts val="0"/>
              </a:spcAft>
              <a:buSzPct val="100000"/>
              <a:buFont typeface="PT Sans Narrow"/>
              <a:buNone/>
              <a:defRPr sz="2400">
                <a:latin typeface="PT Sans Narrow"/>
                <a:ea typeface="PT Sans Narrow"/>
                <a:cs typeface="PT Sans Narrow"/>
                <a:sym typeface="PT Sans Narrow"/>
              </a:defRPr>
            </a:lvl1pPr>
          </a:lstStyle>
          <a:p>
            <a:endParaRPr/>
          </a:p>
        </p:txBody>
      </p:sp>
      <p:sp>
        <p:nvSpPr>
          <p:cNvPr id="54" name="Shape 5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cs"/>
              <a:t>‹#›</a:t>
            </a:fld>
            <a:endParaRPr lang="c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707400"/>
          </a:xfrm>
          <a:prstGeom prst="rect">
            <a:avLst/>
          </a:prstGeom>
          <a:noFill/>
          <a:ln>
            <a:noFill/>
          </a:ln>
        </p:spPr>
        <p:txBody>
          <a:bodyPr lIns="91425" tIns="91425" rIns="91425" bIns="91425" anchor="t" anchorCtr="0"/>
          <a:lstStyle>
            <a:lvl1pPr lvl="0">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1pPr>
            <a:lvl2pPr lvl="1">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2pPr>
            <a:lvl3pPr lvl="2">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3pPr>
            <a:lvl4pPr lvl="3">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4pPr>
            <a:lvl5pPr lvl="4">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5pPr>
            <a:lvl6pPr lvl="5">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6pPr>
            <a:lvl7pPr lvl="6">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7pPr>
            <a:lvl8pPr lvl="7">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8pPr>
            <a:lvl9pPr lvl="8">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9pPr>
          </a:lstStyle>
          <a:p>
            <a:endParaRPr/>
          </a:p>
        </p:txBody>
      </p:sp>
      <p:sp>
        <p:nvSpPr>
          <p:cNvPr id="7" name="Shape 7"/>
          <p:cNvSpPr txBox="1">
            <a:spLocks noGrp="1"/>
          </p:cNvSpPr>
          <p:nvPr>
            <p:ph type="body" idx="1"/>
          </p:nvPr>
        </p:nvSpPr>
        <p:spPr>
          <a:xfrm>
            <a:off x="311700" y="1266325"/>
            <a:ext cx="8520600" cy="33027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Open Sans"/>
              <a:defRPr sz="1800">
                <a:solidFill>
                  <a:schemeClr val="dk2"/>
                </a:solidFill>
                <a:latin typeface="Open Sans"/>
                <a:ea typeface="Open Sans"/>
                <a:cs typeface="Open Sans"/>
                <a:sym typeface="Open Sans"/>
              </a:defRPr>
            </a:lvl1pPr>
            <a:lvl2pPr lvl="1">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2pPr>
            <a:lvl3pPr lvl="2">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3pPr>
            <a:lvl4pPr lvl="3">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4pPr>
            <a:lvl5pPr lvl="4">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5pPr>
            <a:lvl6pPr lvl="5">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6pPr>
            <a:lvl7pPr lvl="6">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7pPr>
            <a:lvl8pPr lvl="7">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8pPr>
            <a:lvl9pPr lvl="8">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cs" sz="1000">
                <a:solidFill>
                  <a:schemeClr val="dk2"/>
                </a:solidFill>
                <a:latin typeface="Open Sans"/>
                <a:ea typeface="Open Sans"/>
                <a:cs typeface="Open Sans"/>
                <a:sym typeface="Open Sans"/>
              </a:rPr>
              <a:t>‹#›</a:t>
            </a:fld>
            <a:endParaRPr lang="cs" sz="1000">
              <a:solidFill>
                <a:schemeClr val="dk2"/>
              </a:solidFill>
              <a:latin typeface="Open Sans"/>
              <a:ea typeface="Open Sans"/>
              <a:cs typeface="Open Sans"/>
              <a:sym typeface="Open San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ctrTitle"/>
          </p:nvPr>
        </p:nvSpPr>
        <p:spPr>
          <a:xfrm>
            <a:off x="1004150" y="1751764"/>
            <a:ext cx="7136700" cy="1022400"/>
          </a:xfrm>
          <a:prstGeom prst="rect">
            <a:avLst/>
          </a:prstGeom>
        </p:spPr>
        <p:txBody>
          <a:bodyPr lIns="91425" tIns="91425" rIns="91425" bIns="91425" anchor="b" anchorCtr="0">
            <a:noAutofit/>
          </a:bodyPr>
          <a:lstStyle/>
          <a:p>
            <a:pPr lvl="0">
              <a:spcBef>
                <a:spcPts val="0"/>
              </a:spcBef>
              <a:buNone/>
            </a:pPr>
            <a:r>
              <a:rPr lang="cs"/>
              <a:t>UV na Zemi</a:t>
            </a:r>
          </a:p>
        </p:txBody>
      </p:sp>
      <p:sp>
        <p:nvSpPr>
          <p:cNvPr id="67" name="Shape 67"/>
          <p:cNvSpPr txBox="1">
            <a:spLocks noGrp="1"/>
          </p:cNvSpPr>
          <p:nvPr>
            <p:ph type="subTitle" idx="1"/>
          </p:nvPr>
        </p:nvSpPr>
        <p:spPr>
          <a:xfrm>
            <a:off x="2137225" y="2850039"/>
            <a:ext cx="4870500" cy="792600"/>
          </a:xfrm>
          <a:prstGeom prst="rect">
            <a:avLst/>
          </a:prstGeom>
        </p:spPr>
        <p:txBody>
          <a:bodyPr lIns="91425" tIns="91425" rIns="91425" bIns="91425" anchor="t" anchorCtr="0">
            <a:noAutofit/>
          </a:bodyPr>
          <a:lstStyle/>
          <a:p>
            <a:pPr lvl="0">
              <a:spcBef>
                <a:spcPts val="0"/>
              </a:spcBef>
              <a:buNone/>
            </a:pPr>
            <a:r>
              <a:rPr lang="cs"/>
              <a:t>2016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defRPr/>
            </a:pPr>
            <a:r>
              <a:rPr lang="cs-CZ" b="1" dirty="0">
                <a:solidFill>
                  <a:schemeClr val="tx2">
                    <a:satMod val="130000"/>
                  </a:schemeClr>
                </a:solidFill>
              </a:rPr>
              <a:t>Pozitivní účinky UV záření</a:t>
            </a:r>
            <a:endParaRPr lang="cs-CZ" dirty="0">
              <a:solidFill>
                <a:schemeClr val="tx2">
                  <a:satMod val="130000"/>
                </a:schemeClr>
              </a:solidFill>
            </a:endParaRPr>
          </a:p>
        </p:txBody>
      </p:sp>
      <p:sp>
        <p:nvSpPr>
          <p:cNvPr id="23555" name="Zástupný symbol pro obsah 2"/>
          <p:cNvSpPr>
            <a:spLocks noGrp="1"/>
          </p:cNvSpPr>
          <p:nvPr>
            <p:ph idx="1"/>
          </p:nvPr>
        </p:nvSpPr>
        <p:spPr>
          <a:xfrm>
            <a:off x="311700" y="1266325"/>
            <a:ext cx="4603200" cy="3302700"/>
          </a:xfrm>
        </p:spPr>
        <p:txBody>
          <a:bodyPr/>
          <a:lstStyle/>
          <a:p>
            <a:pPr eaLnBrk="1" hangingPunct="1">
              <a:lnSpc>
                <a:spcPct val="150000"/>
              </a:lnSpc>
            </a:pPr>
            <a:r>
              <a:rPr lang="cs-CZ" altLang="cs-CZ" dirty="0"/>
              <a:t>Syntéza vitamínu D. </a:t>
            </a:r>
          </a:p>
          <a:p>
            <a:pPr eaLnBrk="1" hangingPunct="1">
              <a:lnSpc>
                <a:spcPct val="150000"/>
              </a:lnSpc>
            </a:pPr>
            <a:r>
              <a:rPr lang="cs-CZ" altLang="cs-CZ" dirty="0"/>
              <a:t>Léčba křivice. </a:t>
            </a:r>
          </a:p>
          <a:p>
            <a:pPr eaLnBrk="1" hangingPunct="1">
              <a:lnSpc>
                <a:spcPct val="150000"/>
              </a:lnSpc>
            </a:pPr>
            <a:r>
              <a:rPr lang="cs-CZ" altLang="cs-CZ" dirty="0"/>
              <a:t>Léčba psoriázy. </a:t>
            </a:r>
          </a:p>
          <a:p>
            <a:pPr eaLnBrk="1" hangingPunct="1">
              <a:lnSpc>
                <a:spcPct val="150000"/>
              </a:lnSpc>
            </a:pPr>
            <a:r>
              <a:rPr lang="cs-CZ" altLang="cs-CZ" dirty="0"/>
              <a:t>Léčba některých typů ekzémů. </a:t>
            </a:r>
          </a:p>
          <a:p>
            <a:pPr eaLnBrk="1" hangingPunct="1">
              <a:lnSpc>
                <a:spcPct val="150000"/>
              </a:lnSpc>
            </a:pPr>
            <a:r>
              <a:rPr lang="cs-CZ" altLang="cs-CZ" dirty="0"/>
              <a:t>Léčba novorozenecké žloutenky.</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1550" y="1219200"/>
            <a:ext cx="3604233"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6289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11700" y="216425"/>
            <a:ext cx="8520600" cy="707400"/>
          </a:xfrm>
        </p:spPr>
        <p:txBody>
          <a:bodyPr/>
          <a:lstStyle/>
          <a:p>
            <a:pPr>
              <a:defRPr/>
            </a:pPr>
            <a:r>
              <a:rPr lang="cs-CZ" b="1" dirty="0">
                <a:solidFill>
                  <a:schemeClr val="tx2">
                    <a:satMod val="130000"/>
                  </a:schemeClr>
                </a:solidFill>
              </a:rPr>
              <a:t>Nežádoucí účinky UV </a:t>
            </a:r>
            <a:endParaRPr lang="cs-CZ" dirty="0">
              <a:solidFill>
                <a:schemeClr val="tx2">
                  <a:satMod val="130000"/>
                </a:schemeClr>
              </a:solidFill>
            </a:endParaRPr>
          </a:p>
        </p:txBody>
      </p:sp>
      <p:sp>
        <p:nvSpPr>
          <p:cNvPr id="3" name="Zástupný symbol pro obsah 2"/>
          <p:cNvSpPr>
            <a:spLocks noGrp="1"/>
          </p:cNvSpPr>
          <p:nvPr>
            <p:ph idx="1"/>
          </p:nvPr>
        </p:nvSpPr>
        <p:spPr>
          <a:xfrm>
            <a:off x="369373" y="1071502"/>
            <a:ext cx="3371354" cy="3322606"/>
          </a:xfrm>
        </p:spPr>
        <p:txBody>
          <a:bodyPr>
            <a:noAutofit/>
          </a:bodyPr>
          <a:lstStyle/>
          <a:p>
            <a:pPr marL="274320" indent="-212598">
              <a:spcAft>
                <a:spcPts val="0"/>
              </a:spcAft>
              <a:buFont typeface="Wingdings 2"/>
              <a:buChar char=""/>
              <a:defRPr/>
            </a:pPr>
            <a:r>
              <a:rPr lang="cs-CZ" sz="1400" b="1" dirty="0"/>
              <a:t>Poškození DNA</a:t>
            </a:r>
            <a:endParaRPr lang="cs-CZ" sz="1400" dirty="0"/>
          </a:p>
          <a:p>
            <a:pPr marL="480060" lvl="1" indent="-178308">
              <a:spcAft>
                <a:spcPts val="0"/>
              </a:spcAft>
              <a:buFont typeface="Verdana"/>
              <a:buChar char="◦"/>
              <a:defRPr/>
            </a:pPr>
            <a:r>
              <a:rPr lang="cs-CZ" dirty="0"/>
              <a:t>mutagenita UV A záření </a:t>
            </a:r>
          </a:p>
          <a:p>
            <a:pPr marL="480060" lvl="1" indent="-178308">
              <a:spcAft>
                <a:spcPts val="0"/>
              </a:spcAft>
              <a:buFont typeface="Verdana"/>
              <a:buChar char="◦"/>
              <a:defRPr/>
            </a:pPr>
            <a:r>
              <a:rPr lang="cs-CZ" dirty="0"/>
              <a:t>výskyt melanomů</a:t>
            </a:r>
          </a:p>
          <a:p>
            <a:pPr marL="480060" lvl="1" indent="-178308">
              <a:spcAft>
                <a:spcPts val="0"/>
              </a:spcAft>
              <a:buFont typeface="Verdana"/>
              <a:buChar char="◦"/>
              <a:defRPr/>
            </a:pPr>
            <a:endParaRPr lang="cs-CZ" dirty="0"/>
          </a:p>
          <a:p>
            <a:pPr marL="274320" lvl="1" indent="-212598">
              <a:spcBef>
                <a:spcPts val="450"/>
              </a:spcBef>
              <a:spcAft>
                <a:spcPts val="0"/>
              </a:spcAft>
              <a:buSzPct val="80000"/>
              <a:buFont typeface="Wingdings 2"/>
              <a:buChar char=""/>
              <a:defRPr/>
            </a:pPr>
            <a:r>
              <a:rPr lang="cs-CZ" b="1" dirty="0"/>
              <a:t>Buněčné poškození</a:t>
            </a:r>
          </a:p>
          <a:p>
            <a:pPr marL="480060" lvl="1" indent="-178308">
              <a:spcAft>
                <a:spcPts val="0"/>
              </a:spcAft>
              <a:buSzPct val="80000"/>
              <a:buFont typeface="Verdana"/>
              <a:buChar char="◦"/>
              <a:defRPr/>
            </a:pPr>
            <a:r>
              <a:rPr lang="cs-CZ" dirty="0"/>
              <a:t>UV A i UV B záření mohou poškodit buňky  - indukce </a:t>
            </a:r>
            <a:r>
              <a:rPr lang="cs-CZ" dirty="0" err="1"/>
              <a:t>apoptózy</a:t>
            </a:r>
            <a:endParaRPr lang="cs-CZ" dirty="0"/>
          </a:p>
          <a:p>
            <a:pPr marL="480060" lvl="1" indent="-178308">
              <a:spcAft>
                <a:spcPts val="0"/>
              </a:spcAft>
              <a:buSzPct val="80000"/>
              <a:buFont typeface="Verdana"/>
              <a:buChar char="◦"/>
              <a:defRPr/>
            </a:pPr>
            <a:endParaRPr lang="cs-CZ" dirty="0"/>
          </a:p>
          <a:p>
            <a:pPr marL="274320" lvl="1" indent="-212598">
              <a:spcBef>
                <a:spcPts val="450"/>
              </a:spcBef>
              <a:spcAft>
                <a:spcPts val="0"/>
              </a:spcAft>
              <a:buSzPct val="80000"/>
              <a:buFont typeface="Wingdings 2"/>
              <a:buChar char=""/>
              <a:defRPr/>
            </a:pPr>
            <a:r>
              <a:rPr lang="cs-CZ" b="1" dirty="0"/>
              <a:t>Změny v imunitní odpovědi způsobené UV zářením</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6022" y="444397"/>
            <a:ext cx="44958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8371" y="3970028"/>
            <a:ext cx="3274352" cy="848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62198" y="4376683"/>
            <a:ext cx="4572000" cy="523220"/>
          </a:xfrm>
          <a:prstGeom prst="rect">
            <a:avLst/>
          </a:prstGeom>
        </p:spPr>
        <p:txBody>
          <a:bodyPr>
            <a:spAutoFit/>
          </a:bodyPr>
          <a:lstStyle/>
          <a:p>
            <a:r>
              <a:rPr lang="cs-CZ" dirty="0"/>
              <a:t>UVB 300 nm je zhruba 600 krát více biologicky účinnější </a:t>
            </a:r>
            <a:r>
              <a:rPr lang="cs-CZ" dirty="0" smtClean="0"/>
              <a:t>než UVA</a:t>
            </a:r>
            <a:endParaRPr lang="cs-CZ" dirty="0"/>
          </a:p>
        </p:txBody>
      </p:sp>
    </p:spTree>
    <p:extLst>
      <p:ext uri="{BB962C8B-B14F-4D97-AF65-F5344CB8AC3E}">
        <p14:creationId xmlns:p14="http://schemas.microsoft.com/office/powerpoint/2010/main" val="1097621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1"/>
            <a:ext cx="6248400" cy="519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1559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76266" y="127428"/>
            <a:ext cx="5897165" cy="857250"/>
          </a:xfrm>
        </p:spPr>
        <p:txBody>
          <a:bodyPr>
            <a:normAutofit/>
          </a:bodyPr>
          <a:lstStyle/>
          <a:p>
            <a:pPr>
              <a:defRPr/>
            </a:pPr>
            <a:r>
              <a:rPr lang="cs-CZ" b="1" dirty="0"/>
              <a:t>Dlouhodobé působení UV záření</a:t>
            </a:r>
            <a:r>
              <a:rPr lang="cs-CZ" dirty="0"/>
              <a:t> </a:t>
            </a:r>
          </a:p>
        </p:txBody>
      </p:sp>
      <p:sp>
        <p:nvSpPr>
          <p:cNvPr id="26627" name="Zástupný symbol pro obsah 2"/>
          <p:cNvSpPr>
            <a:spLocks noGrp="1"/>
          </p:cNvSpPr>
          <p:nvPr>
            <p:ph idx="1"/>
          </p:nvPr>
        </p:nvSpPr>
        <p:spPr>
          <a:xfrm>
            <a:off x="300717" y="777648"/>
            <a:ext cx="3695700" cy="3021883"/>
          </a:xfrm>
        </p:spPr>
        <p:txBody>
          <a:bodyPr/>
          <a:lstStyle/>
          <a:p>
            <a:pPr>
              <a:spcAft>
                <a:spcPts val="450"/>
              </a:spcAft>
            </a:pPr>
            <a:r>
              <a:rPr lang="cs-CZ" altLang="cs-CZ" dirty="0"/>
              <a:t>Může </a:t>
            </a:r>
            <a:r>
              <a:rPr lang="cs-CZ" altLang="cs-CZ" dirty="0" smtClean="0"/>
              <a:t> </a:t>
            </a:r>
            <a:r>
              <a:rPr lang="cs-CZ" altLang="cs-CZ" dirty="0"/>
              <a:t>vyvolat i chronické </a:t>
            </a:r>
            <a:r>
              <a:rPr lang="cs-CZ" altLang="cs-CZ" dirty="0" smtClean="0"/>
              <a:t>změny, </a:t>
            </a:r>
            <a:r>
              <a:rPr lang="cs-CZ" altLang="cs-CZ" dirty="0"/>
              <a:t>do jisté míry nevratné </a:t>
            </a:r>
            <a:endParaRPr lang="cs-CZ" altLang="cs-CZ" dirty="0" smtClean="0"/>
          </a:p>
          <a:p>
            <a:pPr>
              <a:spcAft>
                <a:spcPts val="450"/>
              </a:spcAft>
            </a:pPr>
            <a:r>
              <a:rPr lang="cs-CZ" altLang="cs-CZ" dirty="0" smtClean="0"/>
              <a:t>narušení </a:t>
            </a:r>
            <a:r>
              <a:rPr lang="cs-CZ" altLang="cs-CZ" dirty="0"/>
              <a:t>imunitních reakcí (fotoimunosuprese), </a:t>
            </a:r>
          </a:p>
          <a:p>
            <a:pPr>
              <a:spcAft>
                <a:spcPts val="450"/>
              </a:spcAft>
            </a:pPr>
            <a:r>
              <a:rPr lang="cs-CZ" altLang="cs-CZ" dirty="0"/>
              <a:t>rozvoj rakoviny kůže (</a:t>
            </a:r>
            <a:r>
              <a:rPr lang="cs-CZ" altLang="cs-CZ" dirty="0" err="1"/>
              <a:t>fotokarcinogeneze</a:t>
            </a:r>
            <a:r>
              <a:rPr lang="cs-CZ" altLang="cs-CZ" dirty="0"/>
              <a:t>). </a:t>
            </a:r>
          </a:p>
          <a:p>
            <a:endParaRPr lang="cs-CZ" altLang="cs-CZ" dirty="0"/>
          </a:p>
        </p:txBody>
      </p:sp>
      <p:sp>
        <p:nvSpPr>
          <p:cNvPr id="4" name="Zástupný symbol pro obsah 2"/>
          <p:cNvSpPr txBox="1">
            <a:spLocks/>
          </p:cNvSpPr>
          <p:nvPr/>
        </p:nvSpPr>
        <p:spPr>
          <a:xfrm>
            <a:off x="4572000" y="775174"/>
            <a:ext cx="4362450" cy="3545527"/>
          </a:xfrm>
          <a:prstGeom prst="rect">
            <a:avLst/>
          </a:prstGeom>
          <a:noFill/>
          <a:ln>
            <a:noFill/>
          </a:ln>
        </p:spPr>
        <p:txBody>
          <a:bodyPr lIns="91425" tIns="91425" rIns="91425" bIns="91425" anchor="t" anchorCtr="0">
            <a:normAutofit fontScale="92500"/>
          </a:bodyPr>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None/>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9pPr>
          </a:lstStyle>
          <a:p>
            <a:pPr marL="274320" indent="-212598">
              <a:lnSpc>
                <a:spcPct val="160000"/>
              </a:lnSpc>
              <a:spcAft>
                <a:spcPts val="0"/>
              </a:spcAft>
              <a:buFont typeface="Wingdings 2"/>
              <a:buChar char=""/>
              <a:defRPr/>
            </a:pPr>
            <a:r>
              <a:rPr lang="cs-CZ" dirty="0"/>
              <a:t>Makro- i mikroskopické kožní změny.</a:t>
            </a:r>
          </a:p>
          <a:p>
            <a:pPr marL="274320" indent="-212598">
              <a:lnSpc>
                <a:spcPct val="160000"/>
              </a:lnSpc>
              <a:spcAft>
                <a:spcPts val="0"/>
              </a:spcAft>
              <a:buFont typeface="Wingdings 2"/>
              <a:buChar char=""/>
              <a:defRPr/>
            </a:pPr>
            <a:r>
              <a:rPr lang="cs-CZ" dirty="0"/>
              <a:t>Způsobeno chronickým slunečním zářením.</a:t>
            </a:r>
          </a:p>
          <a:p>
            <a:pPr marL="274320" indent="-212598">
              <a:lnSpc>
                <a:spcPct val="160000"/>
              </a:lnSpc>
              <a:spcAft>
                <a:spcPts val="0"/>
              </a:spcAft>
              <a:buFont typeface="Wingdings 2"/>
              <a:buChar char=""/>
              <a:defRPr/>
            </a:pPr>
            <a:r>
              <a:rPr lang="cs-CZ" dirty="0"/>
              <a:t>Nejedná se o prosté urychlení stárnutí.</a:t>
            </a:r>
          </a:p>
          <a:p>
            <a:pPr marL="274320" indent="-212598">
              <a:lnSpc>
                <a:spcPct val="110000"/>
              </a:lnSpc>
              <a:spcAft>
                <a:spcPts val="0"/>
              </a:spcAft>
              <a:buFont typeface="Wingdings 2"/>
              <a:buChar char=""/>
              <a:defRPr/>
            </a:pPr>
            <a:endParaRPr lang="cs-CZ" sz="1000" dirty="0"/>
          </a:p>
          <a:p>
            <a:pPr marL="274320" indent="-212598">
              <a:lnSpc>
                <a:spcPct val="110000"/>
              </a:lnSpc>
              <a:spcAft>
                <a:spcPts val="0"/>
              </a:spcAft>
              <a:buFont typeface="Wingdings 2"/>
              <a:buChar char=""/>
              <a:defRPr/>
            </a:pPr>
            <a:r>
              <a:rPr lang="cs-CZ" sz="1950" dirty="0"/>
              <a:t>Velké množství vrásek, žlutavá, suchá kůže s různými benigními, premaligními nebo i maligními novotvary.</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52" y="3137498"/>
            <a:ext cx="238125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972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11700" y="168400"/>
            <a:ext cx="3564975" cy="707400"/>
          </a:xfrm>
        </p:spPr>
        <p:txBody>
          <a:bodyPr/>
          <a:lstStyle/>
          <a:p>
            <a:pPr>
              <a:defRPr/>
            </a:pPr>
            <a:r>
              <a:rPr lang="cs-CZ" dirty="0">
                <a:solidFill>
                  <a:schemeClr val="tx2">
                    <a:satMod val="130000"/>
                  </a:schemeClr>
                </a:solidFill>
              </a:rPr>
              <a:t>Projevy </a:t>
            </a:r>
            <a:r>
              <a:rPr lang="cs-CZ" dirty="0" err="1">
                <a:solidFill>
                  <a:schemeClr val="tx2">
                    <a:satMod val="130000"/>
                  </a:schemeClr>
                </a:solidFill>
              </a:rPr>
              <a:t>photoagingu</a:t>
            </a:r>
            <a:endParaRPr lang="cs-CZ" dirty="0">
              <a:solidFill>
                <a:schemeClr val="tx2">
                  <a:satMod val="130000"/>
                </a:schemeClr>
              </a:solidFill>
            </a:endParaRPr>
          </a:p>
        </p:txBody>
      </p:sp>
      <p:sp>
        <p:nvSpPr>
          <p:cNvPr id="3" name="Zástupný symbol pro obsah 2"/>
          <p:cNvSpPr>
            <a:spLocks noGrp="1"/>
          </p:cNvSpPr>
          <p:nvPr>
            <p:ph idx="1"/>
          </p:nvPr>
        </p:nvSpPr>
        <p:spPr>
          <a:xfrm>
            <a:off x="311700" y="920400"/>
            <a:ext cx="8520600" cy="3302700"/>
          </a:xfrm>
        </p:spPr>
        <p:txBody>
          <a:bodyPr>
            <a:normAutofit/>
          </a:bodyPr>
          <a:lstStyle/>
          <a:p>
            <a:pPr marL="274320" indent="-212598">
              <a:lnSpc>
                <a:spcPct val="150000"/>
              </a:lnSpc>
              <a:spcAft>
                <a:spcPts val="0"/>
              </a:spcAft>
              <a:buFont typeface="Wingdings 2"/>
              <a:buChar char=""/>
              <a:defRPr/>
            </a:pPr>
            <a:r>
              <a:rPr lang="cs-CZ" dirty="0"/>
              <a:t>Změny kvality kůže.</a:t>
            </a:r>
          </a:p>
          <a:p>
            <a:pPr marL="274320" indent="-212598">
              <a:lnSpc>
                <a:spcPct val="150000"/>
              </a:lnSpc>
              <a:spcAft>
                <a:spcPts val="0"/>
              </a:spcAft>
              <a:buFont typeface="Wingdings 2"/>
              <a:buChar char=""/>
              <a:defRPr/>
            </a:pPr>
            <a:r>
              <a:rPr lang="cs-CZ" dirty="0"/>
              <a:t>Pigmentové změn.</a:t>
            </a:r>
          </a:p>
          <a:p>
            <a:pPr marL="274320" indent="-212598">
              <a:lnSpc>
                <a:spcPct val="150000"/>
              </a:lnSpc>
              <a:spcAft>
                <a:spcPts val="0"/>
              </a:spcAft>
              <a:buFont typeface="Wingdings 2"/>
              <a:buChar char=""/>
              <a:defRPr/>
            </a:pPr>
            <a:r>
              <a:rPr lang="cs-CZ" dirty="0"/>
              <a:t>Tvorba teleangiektázií.</a:t>
            </a:r>
          </a:p>
          <a:p>
            <a:pPr marL="274320" indent="-212598">
              <a:lnSpc>
                <a:spcPct val="150000"/>
              </a:lnSpc>
              <a:spcAft>
                <a:spcPts val="0"/>
              </a:spcAft>
              <a:buFont typeface="Wingdings 2"/>
              <a:buChar char=""/>
              <a:defRPr/>
            </a:pPr>
            <a:r>
              <a:rPr lang="cs-CZ" dirty="0"/>
              <a:t>Vrásky.</a:t>
            </a:r>
          </a:p>
          <a:p>
            <a:pPr marL="274320" indent="-212598">
              <a:lnSpc>
                <a:spcPct val="150000"/>
              </a:lnSpc>
              <a:spcAft>
                <a:spcPts val="0"/>
              </a:spcAft>
              <a:buFont typeface="Wingdings 2"/>
              <a:buChar char=""/>
              <a:defRPr/>
            </a:pPr>
            <a:r>
              <a:rPr lang="cs-CZ" dirty="0"/>
              <a:t>Koloidní milia.</a:t>
            </a:r>
          </a:p>
          <a:p>
            <a:pPr marL="274320" indent="-212598">
              <a:lnSpc>
                <a:spcPct val="150000"/>
              </a:lnSpc>
              <a:spcAft>
                <a:spcPts val="0"/>
              </a:spcAft>
              <a:buFont typeface="Wingdings 2"/>
              <a:buChar char=""/>
              <a:defRPr/>
            </a:pPr>
            <a:r>
              <a:rPr lang="cs-CZ" dirty="0"/>
              <a:t>Kožní novotvary.</a:t>
            </a:r>
          </a:p>
          <a:p>
            <a:pPr marL="274320" indent="-212598">
              <a:spcAft>
                <a:spcPts val="0"/>
              </a:spcAft>
              <a:buFont typeface="Wingdings 2"/>
              <a:buChar char=""/>
              <a:defRPr/>
            </a:pPr>
            <a:endParaRPr lang="cs-CZ" dirty="0"/>
          </a:p>
        </p:txBody>
      </p:sp>
      <p:sp>
        <p:nvSpPr>
          <p:cNvPr id="4" name="Zástupný symbol pro obsah 2"/>
          <p:cNvSpPr txBox="1">
            <a:spLocks/>
          </p:cNvSpPr>
          <p:nvPr/>
        </p:nvSpPr>
        <p:spPr>
          <a:xfrm>
            <a:off x="4264575" y="1066300"/>
            <a:ext cx="4431750" cy="3302700"/>
          </a:xfrm>
          <a:prstGeom prst="rect">
            <a:avLst/>
          </a:prstGeom>
          <a:noFill/>
          <a:ln>
            <a:noFill/>
          </a:ln>
        </p:spPr>
        <p:txBody>
          <a:bodyPr lIns="91425" tIns="91425" rIns="91425" bIns="91425" anchor="t" anchorCtr="0">
            <a:normAutofit/>
          </a:bodyPr>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None/>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9pPr>
          </a:lstStyle>
          <a:p>
            <a:pPr marL="274320" indent="-212598">
              <a:lnSpc>
                <a:spcPct val="150000"/>
              </a:lnSpc>
              <a:spcAft>
                <a:spcPts val="0"/>
              </a:spcAft>
              <a:buFont typeface="Wingdings 2"/>
              <a:buChar char=""/>
              <a:defRPr/>
            </a:pPr>
            <a:r>
              <a:rPr lang="cs-CZ" dirty="0"/>
              <a:t>Světelná dermatóza. </a:t>
            </a:r>
          </a:p>
          <a:p>
            <a:pPr marL="274320" indent="-212598">
              <a:lnSpc>
                <a:spcPct val="150000"/>
              </a:lnSpc>
              <a:spcAft>
                <a:spcPts val="0"/>
              </a:spcAft>
              <a:buFont typeface="Wingdings 2"/>
              <a:buChar char=""/>
              <a:defRPr/>
            </a:pPr>
            <a:r>
              <a:rPr lang="cs-CZ" dirty="0"/>
              <a:t>V těle vznikají látky, které již samotným působením slunečního záření vyvolávají u citlivějších lidí  změny pokožky podobné alergické reakci.</a:t>
            </a:r>
          </a:p>
        </p:txBody>
      </p:sp>
      <p:sp>
        <p:nvSpPr>
          <p:cNvPr id="5" name="Nadpis 1"/>
          <p:cNvSpPr txBox="1">
            <a:spLocks/>
          </p:cNvSpPr>
          <p:nvPr/>
        </p:nvSpPr>
        <p:spPr>
          <a:xfrm>
            <a:off x="4264575" y="216396"/>
            <a:ext cx="4567725" cy="707400"/>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ct val="100000"/>
              <a:buFont typeface="PT Sans Narrow"/>
              <a:buNone/>
              <a:defRPr sz="3600" b="1" i="0" u="none" strike="noStrike" cap="none">
                <a:solidFill>
                  <a:schemeClr val="accent1"/>
                </a:solidFill>
                <a:latin typeface="PT Sans Narrow"/>
                <a:ea typeface="PT Sans Narrow"/>
                <a:cs typeface="PT Sans Narrow"/>
                <a:sym typeface="PT Sans Narrow"/>
              </a:defRPr>
            </a:lvl1pPr>
            <a:lvl2pPr lvl="1">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2pPr>
            <a:lvl3pPr lvl="2">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3pPr>
            <a:lvl4pPr lvl="3">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4pPr>
            <a:lvl5pPr lvl="4">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5pPr>
            <a:lvl6pPr lvl="5">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6pPr>
            <a:lvl7pPr lvl="6">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7pPr>
            <a:lvl8pPr lvl="7">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8pPr>
            <a:lvl9pPr lvl="8">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9pPr>
          </a:lstStyle>
          <a:p>
            <a:pPr>
              <a:defRPr/>
            </a:pPr>
            <a:r>
              <a:rPr lang="cs-CZ" dirty="0">
                <a:solidFill>
                  <a:schemeClr val="tx2">
                    <a:satMod val="130000"/>
                  </a:schemeClr>
                </a:solidFill>
              </a:rPr>
              <a:t>Alergie na sluneční záření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7915" y="2717650"/>
            <a:ext cx="1206945" cy="197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006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56610" y="126124"/>
            <a:ext cx="3119990" cy="4661297"/>
          </a:xfrm>
        </p:spPr>
        <p:txBody>
          <a:bodyPr>
            <a:normAutofit/>
          </a:bodyPr>
          <a:lstStyle/>
          <a:p>
            <a:pPr marL="274320" indent="-212598">
              <a:spcAft>
                <a:spcPts val="0"/>
              </a:spcAft>
              <a:defRPr/>
            </a:pPr>
            <a:r>
              <a:rPr lang="cs-CZ" sz="1400" dirty="0"/>
              <a:t>I) </a:t>
            </a:r>
            <a:r>
              <a:rPr lang="cs-CZ" sz="1400" dirty="0" err="1"/>
              <a:t>Fotodermatózy</a:t>
            </a:r>
            <a:endParaRPr lang="cs-CZ" sz="1400" dirty="0"/>
          </a:p>
          <a:p>
            <a:pPr marL="274320" indent="-212598">
              <a:spcAft>
                <a:spcPts val="0"/>
              </a:spcAft>
              <a:buFont typeface="Wingdings 2"/>
              <a:buChar char=""/>
              <a:defRPr/>
            </a:pPr>
            <a:endParaRPr lang="cs-CZ" sz="1400" dirty="0"/>
          </a:p>
          <a:p>
            <a:pPr marL="274320" indent="-212598">
              <a:spcAft>
                <a:spcPts val="0"/>
              </a:spcAft>
              <a:defRPr/>
            </a:pPr>
            <a:r>
              <a:rPr lang="cs-CZ" sz="1400" dirty="0"/>
              <a:t>a) </a:t>
            </a:r>
            <a:r>
              <a:rPr lang="cs-CZ" sz="1400" dirty="0" err="1"/>
              <a:t>Fotodermatózy</a:t>
            </a:r>
            <a:r>
              <a:rPr lang="cs-CZ" sz="1400" dirty="0"/>
              <a:t> vyvolané vnějšími faktory </a:t>
            </a:r>
          </a:p>
          <a:p>
            <a:pPr marL="274320" indent="-212598">
              <a:spcAft>
                <a:spcPts val="0"/>
              </a:spcAft>
              <a:defRPr/>
            </a:pPr>
            <a:r>
              <a:rPr lang="cs-CZ" sz="1400" dirty="0"/>
              <a:t>-   </a:t>
            </a:r>
            <a:r>
              <a:rPr lang="cs-CZ" sz="1400" dirty="0" err="1"/>
              <a:t>fototoxické</a:t>
            </a:r>
            <a:r>
              <a:rPr lang="cs-CZ" sz="1400" dirty="0"/>
              <a:t>  reakce</a:t>
            </a:r>
          </a:p>
          <a:p>
            <a:pPr marL="274320" indent="-212598">
              <a:spcAft>
                <a:spcPts val="0"/>
              </a:spcAft>
              <a:buFontTx/>
              <a:buChar char="-"/>
              <a:defRPr/>
            </a:pPr>
            <a:r>
              <a:rPr lang="cs-CZ" sz="1400" dirty="0" err="1"/>
              <a:t>fotoalergické</a:t>
            </a:r>
            <a:r>
              <a:rPr lang="cs-CZ" sz="1400" dirty="0"/>
              <a:t> reakce</a:t>
            </a:r>
          </a:p>
          <a:p>
            <a:pPr marL="274320" indent="-212598">
              <a:spcAft>
                <a:spcPts val="0"/>
              </a:spcAft>
              <a:buFontTx/>
              <a:buChar char="-"/>
              <a:defRPr/>
            </a:pPr>
            <a:r>
              <a:rPr lang="cs-CZ" sz="1400" dirty="0"/>
              <a:t>sluneční alergie</a:t>
            </a:r>
          </a:p>
          <a:p>
            <a:pPr marL="274320" indent="-212598">
              <a:spcAft>
                <a:spcPts val="0"/>
              </a:spcAft>
              <a:buFontTx/>
              <a:buChar char="-"/>
              <a:defRPr/>
            </a:pPr>
            <a:endParaRPr lang="cs-CZ" sz="1400" dirty="0"/>
          </a:p>
          <a:p>
            <a:pPr marL="274320" indent="-212598">
              <a:spcAft>
                <a:spcPts val="0"/>
              </a:spcAft>
              <a:defRPr/>
            </a:pPr>
            <a:r>
              <a:rPr lang="cs-CZ" sz="1400" dirty="0"/>
              <a:t> b) syndromy spojené s nestabilitou DNA (např. </a:t>
            </a:r>
            <a:r>
              <a:rPr lang="cs-CZ" sz="1400" dirty="0" err="1"/>
              <a:t>Xeroderma</a:t>
            </a:r>
            <a:r>
              <a:rPr lang="cs-CZ" sz="1400" dirty="0"/>
              <a:t> </a:t>
            </a:r>
            <a:r>
              <a:rPr lang="cs-CZ" sz="1400" dirty="0" err="1"/>
              <a:t>pigmentosum</a:t>
            </a:r>
            <a:r>
              <a:rPr lang="cs-CZ" sz="1400" dirty="0"/>
              <a:t>) </a:t>
            </a:r>
          </a:p>
          <a:p>
            <a:pPr marL="274320" indent="-212598">
              <a:spcAft>
                <a:spcPts val="0"/>
              </a:spcAft>
              <a:defRPr/>
            </a:pPr>
            <a:r>
              <a:rPr lang="cs-CZ" sz="1400" dirty="0"/>
              <a:t> </a:t>
            </a:r>
          </a:p>
          <a:p>
            <a:pPr marL="274320" indent="-212598">
              <a:spcAft>
                <a:spcPts val="0"/>
              </a:spcAft>
              <a:defRPr/>
            </a:pPr>
            <a:r>
              <a:rPr lang="cs-CZ" sz="1400" dirty="0"/>
              <a:t>II) Malignity způsobené UV zářením</a:t>
            </a:r>
          </a:p>
          <a:p>
            <a:pPr marL="274320" indent="-212598">
              <a:spcAft>
                <a:spcPts val="0"/>
              </a:spcAft>
              <a:defRPr/>
            </a:pPr>
            <a:r>
              <a:rPr lang="cs-CZ" sz="1400" dirty="0"/>
              <a:t>	</a:t>
            </a:r>
          </a:p>
          <a:p>
            <a:pPr marL="274320" indent="-212598">
              <a:spcAft>
                <a:spcPts val="0"/>
              </a:spcAft>
              <a:buFont typeface="Wingdings 2"/>
              <a:buChar char=""/>
              <a:defRPr/>
            </a:pPr>
            <a:endParaRPr lang="cs-CZ" sz="1400" dirty="0"/>
          </a:p>
        </p:txBody>
      </p:sp>
      <p:pic>
        <p:nvPicPr>
          <p:cNvPr id="2" name="Obrázek 1"/>
          <p:cNvPicPr>
            <a:picLocks noChangeAspect="1"/>
          </p:cNvPicPr>
          <p:nvPr/>
        </p:nvPicPr>
        <p:blipFill>
          <a:blip r:embed="rId3"/>
          <a:stretch>
            <a:fillRect/>
          </a:stretch>
        </p:blipFill>
        <p:spPr>
          <a:xfrm>
            <a:off x="3276600" y="241203"/>
            <a:ext cx="5358848" cy="2468988"/>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4487" y="3162300"/>
            <a:ext cx="1511508" cy="170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6819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11700" y="311675"/>
            <a:ext cx="8520600" cy="707400"/>
          </a:xfrm>
        </p:spPr>
        <p:txBody>
          <a:bodyPr>
            <a:normAutofit fontScale="90000"/>
          </a:bodyPr>
          <a:lstStyle/>
          <a:p>
            <a:pPr>
              <a:defRPr/>
            </a:pPr>
            <a:r>
              <a:rPr lang="cs-CZ" dirty="0"/>
              <a:t>Dítě s ochranným oblečením proti UV záření - XP</a:t>
            </a:r>
          </a:p>
        </p:txBody>
      </p:sp>
      <p:pic>
        <p:nvPicPr>
          <p:cNvPr id="33795"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11700" y="1152425"/>
            <a:ext cx="2478881" cy="3721894"/>
          </a:xfrm>
          <a:noFill/>
        </p:spPr>
      </p:pic>
      <p:pic>
        <p:nvPicPr>
          <p:cNvPr id="3" name="Obrázek 2"/>
          <p:cNvPicPr>
            <a:picLocks noChangeAspect="1"/>
          </p:cNvPicPr>
          <p:nvPr/>
        </p:nvPicPr>
        <p:blipFill>
          <a:blip r:embed="rId4"/>
          <a:stretch>
            <a:fillRect/>
          </a:stretch>
        </p:blipFill>
        <p:spPr>
          <a:xfrm>
            <a:off x="4572000" y="1388633"/>
            <a:ext cx="4019748" cy="2575783"/>
          </a:xfrm>
          <a:prstGeom prst="rect">
            <a:avLst/>
          </a:prstGeom>
        </p:spPr>
      </p:pic>
      <p:sp>
        <p:nvSpPr>
          <p:cNvPr id="4" name="Rectangle 3"/>
          <p:cNvSpPr/>
          <p:nvPr/>
        </p:nvSpPr>
        <p:spPr>
          <a:xfrm>
            <a:off x="3342904" y="3964416"/>
            <a:ext cx="4572000" cy="523220"/>
          </a:xfrm>
          <a:prstGeom prst="rect">
            <a:avLst/>
          </a:prstGeom>
        </p:spPr>
        <p:txBody>
          <a:bodyPr>
            <a:spAutoFit/>
          </a:bodyPr>
          <a:lstStyle/>
          <a:p>
            <a:r>
              <a:rPr lang="cs-CZ" dirty="0"/>
              <a:t>Účinek ultrafialového záření je v průběhu života kumulativní</a:t>
            </a:r>
          </a:p>
        </p:txBody>
      </p:sp>
    </p:spTree>
    <p:extLst>
      <p:ext uri="{BB962C8B-B14F-4D97-AF65-F5344CB8AC3E}">
        <p14:creationId xmlns:p14="http://schemas.microsoft.com/office/powerpoint/2010/main" val="802326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defRPr/>
            </a:pPr>
            <a:r>
              <a:rPr lang="cs-CZ" dirty="0">
                <a:solidFill>
                  <a:schemeClr val="tx2">
                    <a:satMod val="130000"/>
                  </a:schemeClr>
                </a:solidFill>
              </a:rPr>
              <a:t>Maligní onemocnění </a:t>
            </a:r>
          </a:p>
        </p:txBody>
      </p:sp>
      <p:sp>
        <p:nvSpPr>
          <p:cNvPr id="3" name="Zástupný symbol pro obsah 2"/>
          <p:cNvSpPr>
            <a:spLocks noGrp="1"/>
          </p:cNvSpPr>
          <p:nvPr>
            <p:ph idx="1"/>
          </p:nvPr>
        </p:nvSpPr>
        <p:spPr>
          <a:xfrm>
            <a:off x="106912" y="1152425"/>
            <a:ext cx="4074563" cy="3302700"/>
          </a:xfrm>
        </p:spPr>
        <p:txBody>
          <a:bodyPr>
            <a:normAutofit/>
          </a:bodyPr>
          <a:lstStyle/>
          <a:p>
            <a:pPr marL="61722">
              <a:spcAft>
                <a:spcPts val="0"/>
              </a:spcAft>
              <a:defRPr/>
            </a:pPr>
            <a:r>
              <a:rPr lang="cs-CZ" dirty="0"/>
              <a:t>Nejvážnější zdravotní dopad účinků UV záření na kůži.</a:t>
            </a:r>
          </a:p>
          <a:p>
            <a:pPr marL="274320" indent="-212598">
              <a:spcAft>
                <a:spcPts val="0"/>
              </a:spcAft>
              <a:buFont typeface="Wingdings 2"/>
              <a:buChar char=""/>
              <a:defRPr/>
            </a:pPr>
            <a:endParaRPr lang="cs-CZ" dirty="0"/>
          </a:p>
          <a:p>
            <a:pPr marL="447485" indent="-385763">
              <a:spcAft>
                <a:spcPts val="0"/>
              </a:spcAft>
              <a:buFont typeface="Wingdings 2"/>
              <a:buAutoNum type="arabicPeriod"/>
              <a:defRPr/>
            </a:pPr>
            <a:r>
              <a:rPr lang="cs-CZ" b="1" dirty="0" err="1"/>
              <a:t>Nemelanomový</a:t>
            </a:r>
            <a:r>
              <a:rPr lang="cs-CZ" b="1" dirty="0"/>
              <a:t> typ rakoviny kůže</a:t>
            </a:r>
          </a:p>
          <a:p>
            <a:pPr marL="447485" indent="-385763">
              <a:spcAft>
                <a:spcPts val="0"/>
              </a:spcAft>
              <a:buFont typeface="Wingdings 2"/>
              <a:buAutoNum type="arabicPeriod"/>
              <a:defRPr/>
            </a:pPr>
            <a:endParaRPr lang="cs-CZ" b="1" dirty="0"/>
          </a:p>
          <a:p>
            <a:pPr marL="447485" indent="-385763">
              <a:spcAft>
                <a:spcPts val="0"/>
              </a:spcAft>
              <a:buFont typeface="Wingdings 2"/>
              <a:buAutoNum type="arabicPeriod"/>
              <a:defRPr/>
            </a:pPr>
            <a:r>
              <a:rPr lang="cs-CZ" b="1" dirty="0"/>
              <a:t>Melanomový typ rakoviny kůže</a:t>
            </a:r>
            <a:endParaRPr lang="cs-CZ" dirty="0"/>
          </a:p>
        </p:txBody>
      </p:sp>
      <p:pic>
        <p:nvPicPr>
          <p:cNvPr id="4" name="Picture 2" descr="http://www.zbynekmlcoch.cz/info/images/stories/medicina/video_animace_nahravka/melanom_nemelano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1987" y="267890"/>
            <a:ext cx="4519613" cy="4607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8903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defRPr/>
            </a:pPr>
            <a:r>
              <a:rPr lang="cs-CZ" b="1" dirty="0" err="1">
                <a:solidFill>
                  <a:schemeClr val="tx2">
                    <a:satMod val="130000"/>
                  </a:schemeClr>
                </a:solidFill>
              </a:rPr>
              <a:t>Nemelanový</a:t>
            </a:r>
            <a:r>
              <a:rPr lang="cs-CZ" b="1" dirty="0">
                <a:solidFill>
                  <a:schemeClr val="tx2">
                    <a:satMod val="130000"/>
                  </a:schemeClr>
                </a:solidFill>
              </a:rPr>
              <a:t> typ rakoviny kůže</a:t>
            </a:r>
            <a:endParaRPr lang="cs-CZ" dirty="0">
              <a:solidFill>
                <a:schemeClr val="tx2">
                  <a:satMod val="130000"/>
                </a:schemeClr>
              </a:solidFill>
            </a:endParaRPr>
          </a:p>
        </p:txBody>
      </p:sp>
      <p:sp>
        <p:nvSpPr>
          <p:cNvPr id="3" name="Zástupný symbol pro obsah 2"/>
          <p:cNvSpPr>
            <a:spLocks noGrp="1"/>
          </p:cNvSpPr>
          <p:nvPr>
            <p:ph idx="1"/>
          </p:nvPr>
        </p:nvSpPr>
        <p:spPr>
          <a:xfrm>
            <a:off x="487299" y="1022054"/>
            <a:ext cx="3951351" cy="3896916"/>
          </a:xfrm>
        </p:spPr>
        <p:txBody>
          <a:bodyPr>
            <a:normAutofit/>
          </a:bodyPr>
          <a:lstStyle/>
          <a:p>
            <a:pPr marL="274320" indent="-212598">
              <a:spcAft>
                <a:spcPts val="0"/>
              </a:spcAft>
              <a:buFont typeface="Wingdings 2"/>
              <a:buChar char=""/>
              <a:defRPr/>
            </a:pPr>
            <a:r>
              <a:rPr lang="cs-CZ" dirty="0" err="1"/>
              <a:t>Spinocelulární</a:t>
            </a:r>
            <a:r>
              <a:rPr lang="cs-CZ" dirty="0"/>
              <a:t> karcinom.</a:t>
            </a:r>
          </a:p>
          <a:p>
            <a:pPr marL="274320" indent="-212598">
              <a:spcAft>
                <a:spcPts val="0"/>
              </a:spcAft>
              <a:buFont typeface="Wingdings 2"/>
              <a:buChar char=""/>
              <a:defRPr/>
            </a:pPr>
            <a:r>
              <a:rPr lang="cs-CZ" dirty="0" err="1"/>
              <a:t>Bazocelulární</a:t>
            </a:r>
            <a:r>
              <a:rPr lang="cs-CZ" dirty="0"/>
              <a:t> karcinom.</a:t>
            </a:r>
          </a:p>
          <a:p>
            <a:pPr marL="274320" indent="-212598">
              <a:spcAft>
                <a:spcPts val="0"/>
              </a:spcAft>
              <a:buFont typeface="Wingdings 2"/>
              <a:buChar char=""/>
              <a:defRPr/>
            </a:pPr>
            <a:endParaRPr lang="cs-CZ" dirty="0"/>
          </a:p>
          <a:p>
            <a:pPr marL="274320" indent="-212598">
              <a:spcAft>
                <a:spcPts val="0"/>
              </a:spcAft>
              <a:buFont typeface="Wingdings 2"/>
              <a:buChar char=""/>
              <a:defRPr/>
            </a:pPr>
            <a:r>
              <a:rPr lang="cs-CZ" dirty="0"/>
              <a:t>Benigní.</a:t>
            </a:r>
          </a:p>
          <a:p>
            <a:pPr marL="274320" indent="-212598">
              <a:spcAft>
                <a:spcPts val="0"/>
              </a:spcAft>
              <a:buFont typeface="Wingdings 2"/>
              <a:buChar char=""/>
              <a:defRPr/>
            </a:pPr>
            <a:r>
              <a:rPr lang="cs-CZ" dirty="0"/>
              <a:t>Nebývají smrtelné.</a:t>
            </a:r>
          </a:p>
          <a:p>
            <a:pPr marL="274320" indent="-212598">
              <a:spcAft>
                <a:spcPts val="0"/>
              </a:spcAft>
              <a:buFont typeface="Wingdings 2"/>
              <a:buChar char=""/>
              <a:defRPr/>
            </a:pPr>
            <a:r>
              <a:rPr lang="cs-CZ" dirty="0"/>
              <a:t>Chirurgické odstranění </a:t>
            </a:r>
          </a:p>
          <a:p>
            <a:pPr marL="274320" indent="-212598">
              <a:spcAft>
                <a:spcPts val="0"/>
              </a:spcAft>
              <a:buFont typeface="Wingdings 2"/>
              <a:buChar char=""/>
              <a:defRPr/>
            </a:pPr>
            <a:r>
              <a:rPr lang="cs-CZ" dirty="0"/>
              <a:t>Nejčastější místa výskytu: uši, tvář, krk, předloktí. </a:t>
            </a:r>
          </a:p>
        </p:txBody>
      </p:sp>
      <p:pic>
        <p:nvPicPr>
          <p:cNvPr id="4" name="Obrázek 3"/>
          <p:cNvPicPr>
            <a:picLocks noChangeAspect="1"/>
          </p:cNvPicPr>
          <p:nvPr/>
        </p:nvPicPr>
        <p:blipFill>
          <a:blip r:embed="rId3"/>
          <a:stretch>
            <a:fillRect/>
          </a:stretch>
        </p:blipFill>
        <p:spPr>
          <a:xfrm>
            <a:off x="4164806" y="1152425"/>
            <a:ext cx="2779205" cy="2081762"/>
          </a:xfrm>
          <a:prstGeom prst="rect">
            <a:avLst/>
          </a:prstGeom>
        </p:spPr>
      </p:pic>
      <p:sp>
        <p:nvSpPr>
          <p:cNvPr id="5" name="TextovéPole 4"/>
          <p:cNvSpPr txBox="1"/>
          <p:nvPr/>
        </p:nvSpPr>
        <p:spPr>
          <a:xfrm>
            <a:off x="3790950" y="3922690"/>
            <a:ext cx="901209" cy="307777"/>
          </a:xfrm>
          <a:prstGeom prst="rect">
            <a:avLst/>
          </a:prstGeom>
          <a:noFill/>
        </p:spPr>
        <p:txBody>
          <a:bodyPr wrap="none" rtlCol="0">
            <a:spAutoFit/>
          </a:bodyPr>
          <a:lstStyle/>
          <a:p>
            <a:r>
              <a:rPr lang="cs-CZ" dirty="0" err="1"/>
              <a:t>basaliom</a:t>
            </a:r>
            <a:endParaRPr lang="cs-CZ" dirty="0"/>
          </a:p>
        </p:txBody>
      </p:sp>
      <p:pic>
        <p:nvPicPr>
          <p:cNvPr id="6" name="Obrázek 5"/>
          <p:cNvPicPr>
            <a:picLocks noChangeAspect="1"/>
          </p:cNvPicPr>
          <p:nvPr/>
        </p:nvPicPr>
        <p:blipFill>
          <a:blip r:embed="rId4"/>
          <a:stretch>
            <a:fillRect/>
          </a:stretch>
        </p:blipFill>
        <p:spPr>
          <a:xfrm>
            <a:off x="7415056" y="2612406"/>
            <a:ext cx="1402202" cy="2219136"/>
          </a:xfrm>
          <a:prstGeom prst="rect">
            <a:avLst/>
          </a:prstGeom>
        </p:spPr>
      </p:pic>
    </p:spTree>
    <p:extLst>
      <p:ext uri="{BB962C8B-B14F-4D97-AF65-F5344CB8AC3E}">
        <p14:creationId xmlns:p14="http://schemas.microsoft.com/office/powerpoint/2010/main" val="2972381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Zástupný symbol pro obsah 2"/>
          <p:cNvSpPr>
            <a:spLocks noGrp="1"/>
          </p:cNvSpPr>
          <p:nvPr>
            <p:ph idx="1"/>
          </p:nvPr>
        </p:nvSpPr>
        <p:spPr>
          <a:xfrm>
            <a:off x="308372" y="0"/>
            <a:ext cx="8527256" cy="834629"/>
          </a:xfrm>
        </p:spPr>
        <p:txBody>
          <a:bodyPr/>
          <a:lstStyle/>
          <a:p>
            <a:pPr>
              <a:buFont typeface="Wingdings 2" panose="05020102010507070707" pitchFamily="18" charset="2"/>
              <a:buNone/>
            </a:pPr>
            <a:r>
              <a:rPr lang="cs-CZ" altLang="cs-CZ" dirty="0"/>
              <a:t>Nové studie </a:t>
            </a:r>
            <a:r>
              <a:rPr lang="cs-CZ" altLang="cs-CZ" dirty="0" smtClean="0"/>
              <a:t>ukazují </a:t>
            </a:r>
            <a:r>
              <a:rPr lang="cs-CZ" altLang="cs-CZ" dirty="0"/>
              <a:t>závislost mezi užíváním solária a výskytem maligního melanomu, bazocelulárního karcinomu kůže</a:t>
            </a:r>
          </a:p>
        </p:txBody>
      </p:sp>
      <p:sp>
        <p:nvSpPr>
          <p:cNvPr id="4" name="Nadpis 1"/>
          <p:cNvSpPr>
            <a:spLocks noGrp="1"/>
          </p:cNvSpPr>
          <p:nvPr>
            <p:ph type="title"/>
          </p:nvPr>
        </p:nvSpPr>
        <p:spPr>
          <a:xfrm>
            <a:off x="371473" y="905287"/>
            <a:ext cx="3552827" cy="3332926"/>
          </a:xfrm>
        </p:spPr>
        <p:txBody>
          <a:bodyPr/>
          <a:lstStyle/>
          <a:p>
            <a:r>
              <a:rPr lang="cs-CZ" sz="2400" b="1" dirty="0"/>
              <a:t>Opalování v soláriích </a:t>
            </a:r>
            <a:br>
              <a:rPr lang="cs-CZ" sz="2400" b="1" dirty="0"/>
            </a:br>
            <a:r>
              <a:rPr lang="cs-CZ" sz="2400" b="1" dirty="0"/>
              <a:t> </a:t>
            </a:r>
            <a:r>
              <a:rPr lang="cs-CZ" altLang="cs-CZ" sz="1400" b="0" dirty="0">
                <a:solidFill>
                  <a:schemeClr val="dk2"/>
                </a:solidFill>
                <a:latin typeface="Open Sans"/>
                <a:ea typeface="Open Sans"/>
                <a:cs typeface="Open Sans"/>
                <a:sym typeface="Open Sans"/>
              </a:rPr>
              <a:t>Opálení získané v soláriu chrání kůži před spálením při letním pobytu na slunci - toto opálení chrání proti slunečnímu spálení jen v omezené míře. </a:t>
            </a:r>
            <a:br>
              <a:rPr lang="cs-CZ" altLang="cs-CZ" sz="1400" b="0" dirty="0">
                <a:solidFill>
                  <a:schemeClr val="dk2"/>
                </a:solidFill>
                <a:latin typeface="Open Sans"/>
                <a:ea typeface="Open Sans"/>
                <a:cs typeface="Open Sans"/>
                <a:sym typeface="Open Sans"/>
              </a:rPr>
            </a:br>
            <a:r>
              <a:rPr lang="cs-CZ" altLang="cs-CZ" sz="1400" b="0" dirty="0">
                <a:solidFill>
                  <a:schemeClr val="dk2"/>
                </a:solidFill>
                <a:latin typeface="Open Sans"/>
                <a:ea typeface="Open Sans"/>
                <a:cs typeface="Open Sans"/>
                <a:sym typeface="Open Sans"/>
              </a:rPr>
              <a:t/>
            </a:r>
            <a:br>
              <a:rPr lang="cs-CZ" altLang="cs-CZ" sz="1400" b="0" dirty="0">
                <a:solidFill>
                  <a:schemeClr val="dk2"/>
                </a:solidFill>
                <a:latin typeface="Open Sans"/>
                <a:ea typeface="Open Sans"/>
                <a:cs typeface="Open Sans"/>
                <a:sym typeface="Open Sans"/>
              </a:rPr>
            </a:br>
            <a:r>
              <a:rPr lang="cs-CZ" altLang="cs-CZ" sz="1400" b="0" dirty="0">
                <a:solidFill>
                  <a:schemeClr val="dk2"/>
                </a:solidFill>
                <a:latin typeface="Open Sans"/>
                <a:ea typeface="Open Sans"/>
                <a:cs typeface="Open Sans"/>
                <a:sym typeface="Open Sans"/>
              </a:rPr>
              <a:t>Opálení ze solária poskytuje ochranu srovnatelnou s nízkým ochranným faktorem (SPF 2 – 3).</a:t>
            </a:r>
            <a:br>
              <a:rPr lang="cs-CZ" altLang="cs-CZ" sz="1400" b="0" dirty="0">
                <a:solidFill>
                  <a:schemeClr val="dk2"/>
                </a:solidFill>
                <a:latin typeface="Open Sans"/>
                <a:ea typeface="Open Sans"/>
                <a:cs typeface="Open Sans"/>
                <a:sym typeface="Open Sans"/>
              </a:rPr>
            </a:br>
            <a:endParaRPr lang="cs-CZ" sz="1400" b="0" dirty="0">
              <a:solidFill>
                <a:schemeClr val="dk2"/>
              </a:solidFill>
              <a:latin typeface="Open Sans"/>
              <a:ea typeface="Open Sans"/>
              <a:cs typeface="Open Sans"/>
              <a:sym typeface="Open Sans"/>
            </a:endParaRPr>
          </a:p>
        </p:txBody>
      </p:sp>
      <p:sp>
        <p:nvSpPr>
          <p:cNvPr id="5" name="Zástupný symbol pro obsah 2"/>
          <p:cNvSpPr txBox="1">
            <a:spLocks/>
          </p:cNvSpPr>
          <p:nvPr/>
        </p:nvSpPr>
        <p:spPr>
          <a:xfrm>
            <a:off x="4924424" y="962848"/>
            <a:ext cx="3743326" cy="2333245"/>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None/>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9pPr>
          </a:lstStyle>
          <a:p>
            <a:r>
              <a:rPr lang="cs-CZ" altLang="cs-CZ" sz="1200" dirty="0"/>
              <a:t>WHO se obrátila na vlády </a:t>
            </a:r>
            <a:r>
              <a:rPr lang="cs-CZ" altLang="cs-CZ" sz="1200" dirty="0" smtClean="0"/>
              <a:t>zemí </a:t>
            </a:r>
            <a:r>
              <a:rPr lang="cs-CZ" altLang="cs-CZ" sz="1200" dirty="0"/>
              <a:t>EU s informací o své iniciativě v oblasti prevence poškozování zdraví vlivem UV záření při opalování v soláriích.</a:t>
            </a:r>
          </a:p>
          <a:p>
            <a:r>
              <a:rPr lang="cs-CZ" altLang="cs-CZ" sz="1200" dirty="0"/>
              <a:t>Používané přístroje vyzařují UV A </a:t>
            </a:r>
            <a:r>
              <a:rPr lang="cs-CZ" altLang="cs-CZ" sz="1200" dirty="0" err="1"/>
              <a:t>a</a:t>
            </a:r>
            <a:r>
              <a:rPr lang="cs-CZ" altLang="cs-CZ" sz="1200" dirty="0"/>
              <a:t> UV B záření, obojí poškozuje DNA v buňkách kůže.</a:t>
            </a:r>
          </a:p>
          <a:p>
            <a:r>
              <a:rPr lang="cs-CZ" altLang="cs-CZ" sz="1200" dirty="0"/>
              <a:t> UV B o vlnové délce 295 – 320 </a:t>
            </a:r>
            <a:r>
              <a:rPr lang="cs-CZ" altLang="cs-CZ" sz="1200" dirty="0" err="1"/>
              <a:t>nm</a:t>
            </a:r>
            <a:r>
              <a:rPr lang="cs-CZ" altLang="cs-CZ" sz="1200" dirty="0"/>
              <a:t> má velmi dobře známé karcinogenní účinky a vede k rozvoji novotvarů na kůži.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733" y="3406705"/>
            <a:ext cx="1996469"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4719" y="3406705"/>
            <a:ext cx="2139705" cy="158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2989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214824"/>
            <a:ext cx="8520600" cy="707400"/>
          </a:xfrm>
          <a:prstGeom prst="rect">
            <a:avLst/>
          </a:prstGeom>
        </p:spPr>
        <p:txBody>
          <a:bodyPr lIns="91425" tIns="91425" rIns="91425" bIns="91425" anchor="t" anchorCtr="0">
            <a:noAutofit/>
          </a:bodyPr>
          <a:lstStyle/>
          <a:p>
            <a:pPr lvl="0">
              <a:spcBef>
                <a:spcPts val="0"/>
              </a:spcBef>
              <a:buNone/>
            </a:pPr>
            <a:r>
              <a:rPr lang="cs" dirty="0"/>
              <a:t>Osnova</a:t>
            </a:r>
          </a:p>
        </p:txBody>
      </p:sp>
      <p:sp>
        <p:nvSpPr>
          <p:cNvPr id="73" name="Shape 73"/>
          <p:cNvSpPr txBox="1">
            <a:spLocks noGrp="1"/>
          </p:cNvSpPr>
          <p:nvPr>
            <p:ph type="body" idx="1"/>
          </p:nvPr>
        </p:nvSpPr>
        <p:spPr>
          <a:xfrm>
            <a:off x="406125" y="744461"/>
            <a:ext cx="3874500" cy="3302700"/>
          </a:xfrm>
          <a:prstGeom prst="rect">
            <a:avLst/>
          </a:prstGeom>
        </p:spPr>
        <p:txBody>
          <a:bodyPr lIns="91425" tIns="91425" rIns="91425" bIns="91425" anchor="t" anchorCtr="0">
            <a:noAutofit/>
          </a:bodyPr>
          <a:lstStyle/>
          <a:p>
            <a:pPr lvl="0">
              <a:spcBef>
                <a:spcPts val="0"/>
              </a:spcBef>
              <a:buNone/>
            </a:pPr>
            <a:r>
              <a:rPr lang="cs" sz="1400" dirty="0">
                <a:latin typeface="Verdana"/>
                <a:ea typeface="Verdana"/>
                <a:cs typeface="Verdana"/>
                <a:sym typeface="Verdana"/>
              </a:rPr>
              <a:t>UV</a:t>
            </a:r>
          </a:p>
          <a:p>
            <a:pPr marL="457200" lvl="0" indent="-317500" rtl="0">
              <a:spcBef>
                <a:spcPts val="0"/>
              </a:spcBef>
              <a:buSzPct val="100000"/>
              <a:buFont typeface="Verdana"/>
            </a:pPr>
            <a:r>
              <a:rPr lang="cs" sz="1400" dirty="0">
                <a:latin typeface="Verdana"/>
                <a:ea typeface="Verdana"/>
                <a:cs typeface="Verdana"/>
                <a:sym typeface="Verdana"/>
              </a:rPr>
              <a:t>co je to UV</a:t>
            </a:r>
          </a:p>
          <a:p>
            <a:pPr marL="457200" lvl="0" indent="-317500" rtl="0">
              <a:spcBef>
                <a:spcPts val="0"/>
              </a:spcBef>
              <a:buSzPct val="100000"/>
              <a:buFont typeface="Verdana"/>
            </a:pPr>
            <a:r>
              <a:rPr lang="cs" sz="1400" dirty="0">
                <a:latin typeface="Verdana"/>
                <a:ea typeface="Verdana"/>
                <a:cs typeface="Verdana"/>
                <a:sym typeface="Verdana"/>
              </a:rPr>
              <a:t>odkud je UV</a:t>
            </a:r>
          </a:p>
          <a:p>
            <a:pPr marL="457200" lvl="0" indent="-317500" rtl="0">
              <a:spcBef>
                <a:spcPts val="0"/>
              </a:spcBef>
              <a:buSzPct val="100000"/>
              <a:buFont typeface="Verdana"/>
            </a:pPr>
            <a:r>
              <a:rPr lang="cs-CZ" sz="1400" dirty="0" smtClean="0">
                <a:latin typeface="Verdana"/>
                <a:ea typeface="Verdana"/>
                <a:cs typeface="Verdana"/>
                <a:sym typeface="Verdana"/>
              </a:rPr>
              <a:t>Ú</a:t>
            </a:r>
            <a:r>
              <a:rPr lang="cs" sz="1400" dirty="0" smtClean="0">
                <a:latin typeface="Verdana"/>
                <a:ea typeface="Verdana"/>
                <a:cs typeface="Verdana"/>
                <a:sym typeface="Verdana"/>
              </a:rPr>
              <a:t>činky a detekce </a:t>
            </a:r>
            <a:r>
              <a:rPr lang="cs" sz="1400" dirty="0">
                <a:latin typeface="Verdana"/>
                <a:ea typeface="Verdana"/>
                <a:cs typeface="Verdana"/>
                <a:sym typeface="Verdana"/>
              </a:rPr>
              <a:t>UV</a:t>
            </a:r>
          </a:p>
          <a:p>
            <a:pPr marL="457200" lvl="0" indent="-317500">
              <a:spcBef>
                <a:spcPts val="0"/>
              </a:spcBef>
              <a:buSzPct val="100000"/>
              <a:buFont typeface="Verdana"/>
            </a:pPr>
            <a:r>
              <a:rPr lang="cs" sz="1400" dirty="0">
                <a:latin typeface="Verdana"/>
                <a:ea typeface="Verdana"/>
                <a:cs typeface="Verdana"/>
                <a:sym typeface="Verdana"/>
              </a:rPr>
              <a:t>prostupnost, účinky</a:t>
            </a:r>
          </a:p>
          <a:p>
            <a:pPr lvl="0">
              <a:spcBef>
                <a:spcPts val="0"/>
              </a:spcBef>
              <a:buNone/>
            </a:pPr>
            <a:r>
              <a:rPr lang="cs" sz="1400" dirty="0">
                <a:latin typeface="Verdana"/>
                <a:ea typeface="Verdana"/>
                <a:cs typeface="Verdana"/>
                <a:sym typeface="Verdana"/>
              </a:rPr>
              <a:t>Ozónová vrstva</a:t>
            </a:r>
          </a:p>
          <a:p>
            <a:pPr marL="457200" lvl="0" indent="-317500" rtl="0">
              <a:spcBef>
                <a:spcPts val="0"/>
              </a:spcBef>
              <a:buSzPct val="100000"/>
              <a:buFont typeface="Verdana"/>
            </a:pPr>
            <a:r>
              <a:rPr lang="cs" sz="1400" dirty="0">
                <a:latin typeface="Verdana"/>
                <a:ea typeface="Verdana"/>
                <a:cs typeface="Verdana"/>
                <a:sym typeface="Verdana"/>
              </a:rPr>
              <a:t>co je ozon</a:t>
            </a:r>
          </a:p>
          <a:p>
            <a:pPr marL="457200" lvl="0" indent="-317500" rtl="0">
              <a:spcBef>
                <a:spcPts val="0"/>
              </a:spcBef>
              <a:buSzPct val="100000"/>
              <a:buFont typeface="Verdana"/>
            </a:pPr>
            <a:r>
              <a:rPr lang="cs" sz="1400" dirty="0">
                <a:latin typeface="Verdana"/>
                <a:ea typeface="Verdana"/>
                <a:cs typeface="Verdana"/>
                <a:sym typeface="Verdana"/>
              </a:rPr>
              <a:t>jak vznikl a vzniká ozon</a:t>
            </a:r>
          </a:p>
          <a:p>
            <a:pPr marL="457200" lvl="0" indent="-317500">
              <a:spcBef>
                <a:spcPts val="0"/>
              </a:spcBef>
              <a:buSzPct val="100000"/>
              <a:buFont typeface="Verdana"/>
            </a:pPr>
            <a:r>
              <a:rPr lang="cs" sz="1400" dirty="0">
                <a:latin typeface="Verdana"/>
                <a:ea typeface="Verdana"/>
                <a:cs typeface="Verdana"/>
                <a:sym typeface="Verdana"/>
              </a:rPr>
              <a:t>kde a proč chybí</a:t>
            </a:r>
          </a:p>
          <a:p>
            <a:pPr lvl="0">
              <a:spcBef>
                <a:spcPts val="0"/>
              </a:spcBef>
              <a:buNone/>
            </a:pPr>
            <a:endParaRPr sz="1400" dirty="0">
              <a:latin typeface="Verdana"/>
              <a:ea typeface="Verdana"/>
              <a:cs typeface="Verdana"/>
              <a:sym typeface="Verdana"/>
            </a:endParaRPr>
          </a:p>
        </p:txBody>
      </p:sp>
      <p:pic>
        <p:nvPicPr>
          <p:cNvPr id="74" name="Shape 74" descr="ovce.jpg"/>
          <p:cNvPicPr preferRelativeResize="0"/>
          <p:nvPr/>
        </p:nvPicPr>
        <p:blipFill>
          <a:blip r:embed="rId3">
            <a:alphaModFix/>
          </a:blip>
          <a:stretch>
            <a:fillRect/>
          </a:stretch>
        </p:blipFill>
        <p:spPr>
          <a:xfrm>
            <a:off x="4631924" y="568524"/>
            <a:ext cx="2584574" cy="365457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40250" y="159275"/>
            <a:ext cx="8520600" cy="707400"/>
          </a:xfrm>
        </p:spPr>
        <p:txBody>
          <a:bodyPr/>
          <a:lstStyle/>
          <a:p>
            <a:pPr>
              <a:defRPr/>
            </a:pPr>
            <a:r>
              <a:rPr lang="cs-CZ" dirty="0"/>
              <a:t>Solárium se nedoporučuje:</a:t>
            </a:r>
          </a:p>
        </p:txBody>
      </p:sp>
      <p:sp>
        <p:nvSpPr>
          <p:cNvPr id="49155" name="Zástupný symbol pro obsah 2"/>
          <p:cNvSpPr>
            <a:spLocks noGrp="1"/>
          </p:cNvSpPr>
          <p:nvPr>
            <p:ph idx="1"/>
          </p:nvPr>
        </p:nvSpPr>
        <p:spPr>
          <a:xfrm>
            <a:off x="209550" y="888423"/>
            <a:ext cx="8934450" cy="3896916"/>
          </a:xfrm>
        </p:spPr>
        <p:txBody>
          <a:bodyPr/>
          <a:lstStyle/>
          <a:p>
            <a:r>
              <a:rPr lang="cs-CZ" altLang="cs-CZ" sz="2000" dirty="0"/>
              <a:t>lidem mladším než 18 </a:t>
            </a:r>
            <a:r>
              <a:rPr lang="cs-CZ" altLang="cs-CZ" sz="2000" dirty="0" smtClean="0"/>
              <a:t>let;  těhotným </a:t>
            </a:r>
            <a:endParaRPr lang="cs-CZ" altLang="cs-CZ" sz="2000" dirty="0"/>
          </a:p>
          <a:p>
            <a:r>
              <a:rPr lang="cs-CZ" altLang="cs-CZ" sz="2000" dirty="0"/>
              <a:t>lidem s teplotou nebo užívajícím </a:t>
            </a:r>
            <a:r>
              <a:rPr lang="cs-CZ" altLang="cs-CZ" sz="2000" dirty="0" smtClean="0"/>
              <a:t> </a:t>
            </a:r>
            <a:r>
              <a:rPr lang="cs-CZ" altLang="cs-CZ" sz="2000" dirty="0"/>
              <a:t>léky (nutná konzultace s lékařem);</a:t>
            </a:r>
          </a:p>
          <a:p>
            <a:r>
              <a:rPr lang="cs-CZ" altLang="cs-CZ" sz="2000" dirty="0"/>
              <a:t>osobám s pokožkou, která se špatně opaluje a je pokryta velkým počtem névů (víc než 30);</a:t>
            </a:r>
          </a:p>
          <a:p>
            <a:r>
              <a:rPr lang="cs-CZ" altLang="cs-CZ" sz="2000" dirty="0"/>
              <a:t>osobám, které mají tendenci k tvorbě pih a v minulosti se na slunci spálili;</a:t>
            </a:r>
          </a:p>
          <a:p>
            <a:r>
              <a:rPr lang="cs-CZ" altLang="cs-CZ" sz="2000" dirty="0"/>
              <a:t>osobám s </a:t>
            </a:r>
            <a:r>
              <a:rPr lang="cs-CZ" altLang="cs-CZ" sz="2000" dirty="0" smtClean="0"/>
              <a:t>prekancerózami, kteří </a:t>
            </a:r>
            <a:r>
              <a:rPr lang="cs-CZ" altLang="cs-CZ" sz="2000" dirty="0"/>
              <a:t>měli v minulosti </a:t>
            </a:r>
            <a:r>
              <a:rPr lang="cs-CZ" altLang="cs-CZ" sz="2000" dirty="0" smtClean="0"/>
              <a:t>kožnížní </a:t>
            </a:r>
            <a:r>
              <a:rPr lang="cs-CZ" altLang="cs-CZ" sz="2000" dirty="0"/>
              <a:t>léze či sluněním poškozenou pokožku. </a:t>
            </a:r>
          </a:p>
        </p:txBody>
      </p:sp>
    </p:spTree>
    <p:extLst>
      <p:ext uri="{BB962C8B-B14F-4D97-AF65-F5344CB8AC3E}">
        <p14:creationId xmlns:p14="http://schemas.microsoft.com/office/powerpoint/2010/main" val="3843701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3429" y="702210"/>
            <a:ext cx="4838312" cy="3691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a:xfrm>
            <a:off x="311700" y="114495"/>
            <a:ext cx="8520600" cy="707400"/>
          </a:xfrm>
        </p:spPr>
        <p:txBody>
          <a:bodyPr/>
          <a:lstStyle/>
          <a:p>
            <a:pPr>
              <a:defRPr/>
            </a:pPr>
            <a:r>
              <a:rPr lang="cs-CZ" dirty="0">
                <a:solidFill>
                  <a:schemeClr val="tx2">
                    <a:satMod val="130000"/>
                  </a:schemeClr>
                </a:solidFill>
              </a:rPr>
              <a:t>Doporučení Evropské komise </a:t>
            </a:r>
          </a:p>
        </p:txBody>
      </p:sp>
      <p:sp>
        <p:nvSpPr>
          <p:cNvPr id="54275" name="Zástupný symbol pro obsah 2"/>
          <p:cNvSpPr>
            <a:spLocks noGrp="1"/>
          </p:cNvSpPr>
          <p:nvPr>
            <p:ph idx="1"/>
          </p:nvPr>
        </p:nvSpPr>
        <p:spPr>
          <a:xfrm>
            <a:off x="273133" y="880563"/>
            <a:ext cx="4191990" cy="2254523"/>
          </a:xfrm>
        </p:spPr>
        <p:txBody>
          <a:bodyPr/>
          <a:lstStyle/>
          <a:p>
            <a:pPr eaLnBrk="1" hangingPunct="1"/>
            <a:r>
              <a:rPr lang="cs-CZ" altLang="cs-CZ" dirty="0"/>
              <a:t>2006/647/ES zavádí </a:t>
            </a:r>
            <a:r>
              <a:rPr lang="cs-CZ" altLang="cs-CZ" dirty="0" smtClean="0"/>
              <a:t> </a:t>
            </a:r>
            <a:r>
              <a:rPr lang="cs-CZ" altLang="cs-CZ" dirty="0"/>
              <a:t>požadavky na způsob značení výše ochrany, který je srozumitelný pro spotřebitele. </a:t>
            </a:r>
          </a:p>
          <a:p>
            <a:pPr eaLnBrk="1" hangingPunct="1"/>
            <a:r>
              <a:rPr lang="cs-CZ" altLang="cs-CZ" dirty="0" smtClean="0"/>
              <a:t>Nově </a:t>
            </a:r>
            <a:r>
              <a:rPr lang="cs-CZ" altLang="cs-CZ" dirty="0"/>
              <a:t>musí každý prostředek zajistit nejen ochranu proti UV B záření, ale i ochranu proti UV A záření.</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31" y="3426014"/>
            <a:ext cx="1908711" cy="1598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954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95461" y="219394"/>
            <a:ext cx="8520600" cy="707400"/>
          </a:xfrm>
        </p:spPr>
        <p:txBody>
          <a:bodyPr/>
          <a:lstStyle/>
          <a:p>
            <a:pPr>
              <a:defRPr/>
            </a:pPr>
            <a:r>
              <a:rPr lang="cs-CZ" b="1" dirty="0">
                <a:solidFill>
                  <a:schemeClr val="tx2">
                    <a:satMod val="130000"/>
                  </a:schemeClr>
                </a:solidFill>
              </a:rPr>
              <a:t>Vliv UV záření na lidské oko</a:t>
            </a:r>
            <a:endParaRPr lang="cs-CZ" dirty="0">
              <a:solidFill>
                <a:schemeClr val="tx2">
                  <a:satMod val="130000"/>
                </a:schemeClr>
              </a:solidFill>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931842"/>
            <a:ext cx="4346278" cy="245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75235" y="3684938"/>
            <a:ext cx="4174541" cy="307777"/>
          </a:xfrm>
          <a:prstGeom prst="rect">
            <a:avLst/>
          </a:prstGeom>
        </p:spPr>
        <p:txBody>
          <a:bodyPr wrap="none">
            <a:spAutoFit/>
          </a:bodyPr>
          <a:lstStyle/>
          <a:p>
            <a:r>
              <a:rPr lang="cs-CZ" dirty="0"/>
              <a:t>Spektrum záření dopadající na sítnici lidského oka</a:t>
            </a:r>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235" y="1103663"/>
            <a:ext cx="3867150"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671702"/>
            <a:ext cx="28575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834932" y="4813213"/>
            <a:ext cx="4331635" cy="307777"/>
          </a:xfrm>
          <a:prstGeom prst="rect">
            <a:avLst/>
          </a:prstGeom>
        </p:spPr>
        <p:txBody>
          <a:bodyPr wrap="none">
            <a:spAutoFit/>
          </a:bodyPr>
          <a:lstStyle/>
          <a:p>
            <a:r>
              <a:rPr lang="cs-CZ" dirty="0"/>
              <a:t>Tradiční quitské ochranné brýle proti sněžné slepotě</a:t>
            </a:r>
          </a:p>
        </p:txBody>
      </p:sp>
    </p:spTree>
    <p:extLst>
      <p:ext uri="{BB962C8B-B14F-4D97-AF65-F5344CB8AC3E}">
        <p14:creationId xmlns:p14="http://schemas.microsoft.com/office/powerpoint/2010/main" val="2629493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2441" y="397493"/>
            <a:ext cx="4403501" cy="363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54" y="575619"/>
            <a:ext cx="3512253" cy="2080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a:xfrm>
            <a:off x="129810" y="0"/>
            <a:ext cx="8520600" cy="707400"/>
          </a:xfrm>
        </p:spPr>
        <p:txBody>
          <a:bodyPr/>
          <a:lstStyle/>
          <a:p>
            <a:pPr>
              <a:defRPr/>
            </a:pPr>
            <a:r>
              <a:rPr lang="cs-CZ" sz="2800" dirty="0"/>
              <a:t>Poškození oka UV</a:t>
            </a:r>
          </a:p>
        </p:txBody>
      </p:sp>
      <p:pic>
        <p:nvPicPr>
          <p:cNvPr id="4" name="Picture 2" descr="C:\Documents and Settings\PC\Plocha\FRVS\vystraha.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442444" y="-18139"/>
            <a:ext cx="434604" cy="593758"/>
          </a:xfrm>
          <a:prstGeom prst="rect">
            <a:avLst/>
          </a:prstGeom>
          <a:noFill/>
          <a:ln>
            <a:noFill/>
          </a:ln>
        </p:spPr>
      </p:pic>
      <p:sp>
        <p:nvSpPr>
          <p:cNvPr id="6" name="Rectangle 5"/>
          <p:cNvSpPr/>
          <p:nvPr/>
        </p:nvSpPr>
        <p:spPr>
          <a:xfrm>
            <a:off x="0" y="2547938"/>
            <a:ext cx="5210875" cy="2185214"/>
          </a:xfrm>
          <a:prstGeom prst="rect">
            <a:avLst/>
          </a:prstGeom>
        </p:spPr>
        <p:txBody>
          <a:bodyPr wrap="square">
            <a:spAutoFit/>
          </a:bodyPr>
          <a:lstStyle/>
          <a:p>
            <a:r>
              <a:rPr lang="cs-CZ" sz="2400" b="1" dirty="0">
                <a:solidFill>
                  <a:schemeClr val="accent1"/>
                </a:solidFill>
                <a:latin typeface="PT Sans Narrow"/>
                <a:ea typeface="PT Sans Narrow"/>
                <a:cs typeface="PT Sans Narrow"/>
                <a:sym typeface="PT Sans Narrow"/>
              </a:rPr>
              <a:t>Následky expozice oka </a:t>
            </a:r>
            <a:r>
              <a:rPr lang="cs-CZ" sz="2400" b="1" dirty="0">
                <a:solidFill>
                  <a:schemeClr val="accent1"/>
                </a:solidFill>
                <a:latin typeface="PT Sans Narrow"/>
                <a:ea typeface="PT Sans Narrow"/>
                <a:cs typeface="PT Sans Narrow"/>
                <a:sym typeface="PT Sans Narrow"/>
              </a:rPr>
              <a:t>UV</a:t>
            </a:r>
            <a:endParaRPr lang="cs-CZ" sz="2400" b="1" dirty="0">
              <a:solidFill>
                <a:schemeClr val="accent1"/>
              </a:solidFill>
              <a:latin typeface="PT Sans Narrow"/>
              <a:ea typeface="PT Sans Narrow"/>
              <a:cs typeface="PT Sans Narrow"/>
              <a:sym typeface="PT Sans Narrow"/>
            </a:endParaRPr>
          </a:p>
          <a:p>
            <a:endParaRPr lang="cs-CZ" dirty="0"/>
          </a:p>
          <a:p>
            <a:r>
              <a:rPr lang="cs-CZ" dirty="0"/>
              <a:t>    Zánět očních víček a okolní kůže.  </a:t>
            </a:r>
          </a:p>
          <a:p>
            <a:r>
              <a:rPr lang="cs-CZ" dirty="0"/>
              <a:t>    </a:t>
            </a:r>
            <a:r>
              <a:rPr lang="cs-CZ" dirty="0" smtClean="0"/>
              <a:t>Ztráta </a:t>
            </a:r>
            <a:r>
              <a:rPr lang="cs-CZ" dirty="0"/>
              <a:t>průhlednosti rohovky, maximum při </a:t>
            </a:r>
            <a:r>
              <a:rPr lang="cs-CZ" dirty="0" smtClean="0"/>
              <a:t>vln. </a:t>
            </a:r>
            <a:r>
              <a:rPr lang="cs-CZ" dirty="0"/>
              <a:t>270 nm.  </a:t>
            </a:r>
          </a:p>
          <a:p>
            <a:r>
              <a:rPr lang="cs-CZ" dirty="0"/>
              <a:t>    </a:t>
            </a:r>
            <a:r>
              <a:rPr lang="cs-CZ" dirty="0" smtClean="0"/>
              <a:t>Slzení </a:t>
            </a:r>
            <a:r>
              <a:rPr lang="cs-CZ" dirty="0"/>
              <a:t>až hnisavý zánět, maximum při 260 nm.  </a:t>
            </a:r>
          </a:p>
          <a:p>
            <a:r>
              <a:rPr lang="cs-CZ" dirty="0"/>
              <a:t>    </a:t>
            </a:r>
            <a:r>
              <a:rPr lang="cs-CZ" dirty="0" smtClean="0"/>
              <a:t>Zbarvení </a:t>
            </a:r>
            <a:r>
              <a:rPr lang="cs-CZ" dirty="0"/>
              <a:t>čočky do žluta.  </a:t>
            </a:r>
          </a:p>
          <a:p>
            <a:r>
              <a:rPr lang="cs-CZ" dirty="0"/>
              <a:t>    Katarakta - pomalý rozvoj.</a:t>
            </a:r>
          </a:p>
          <a:p>
            <a:r>
              <a:rPr lang="cs-CZ" dirty="0"/>
              <a:t>    Poškození sítnice - u lidí s umělou čočkou, maximum při vlnové délce 350 -780 nm.</a:t>
            </a:r>
          </a:p>
        </p:txBody>
      </p:sp>
    </p:spTree>
    <p:extLst>
      <p:ext uri="{BB962C8B-B14F-4D97-AF65-F5344CB8AC3E}">
        <p14:creationId xmlns:p14="http://schemas.microsoft.com/office/powerpoint/2010/main" val="3748695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1236" y="879554"/>
            <a:ext cx="7582396" cy="954107"/>
          </a:xfrm>
          <a:prstGeom prst="rect">
            <a:avLst/>
          </a:prstGeom>
        </p:spPr>
        <p:txBody>
          <a:bodyPr wrap="square">
            <a:spAutoFit/>
          </a:bodyPr>
          <a:lstStyle/>
          <a:p>
            <a:r>
              <a:rPr lang="cs-CZ" dirty="0" smtClean="0"/>
              <a:t>foton </a:t>
            </a:r>
            <a:r>
              <a:rPr lang="cs-CZ" dirty="0"/>
              <a:t>ultraﬁalového záření má větší energii než foton viditelného </a:t>
            </a:r>
            <a:r>
              <a:rPr lang="cs-CZ" dirty="0" smtClean="0"/>
              <a:t>světla  - </a:t>
            </a:r>
            <a:r>
              <a:rPr lang="cs-CZ" dirty="0"/>
              <a:t>pomocí luminiscence můžeme jednoduše převést neviditelné ultraﬁalové záření na viditelné. </a:t>
            </a:r>
            <a:endParaRPr lang="cs-CZ" dirty="0" smtClean="0"/>
          </a:p>
          <a:p>
            <a:endParaRPr lang="cs-CZ" dirty="0"/>
          </a:p>
          <a:p>
            <a:r>
              <a:rPr lang="cs-CZ" dirty="0" smtClean="0"/>
              <a:t>Luminiscence </a:t>
            </a:r>
            <a:r>
              <a:rPr lang="cs-CZ" dirty="0"/>
              <a:t>bude hlavní metodou </a:t>
            </a:r>
            <a:r>
              <a:rPr lang="cs-CZ" dirty="0" smtClean="0"/>
              <a:t>běžné detekce, skleněná a křemenná optika</a:t>
            </a:r>
            <a:endParaRPr lang="cs-CZ" dirty="0"/>
          </a:p>
        </p:txBody>
      </p:sp>
      <p:sp>
        <p:nvSpPr>
          <p:cNvPr id="5" name="Rectangle 4"/>
          <p:cNvSpPr/>
          <p:nvPr/>
        </p:nvSpPr>
        <p:spPr>
          <a:xfrm>
            <a:off x="221236" y="220927"/>
            <a:ext cx="5000087" cy="646331"/>
          </a:xfrm>
          <a:prstGeom prst="rect">
            <a:avLst/>
          </a:prstGeom>
        </p:spPr>
        <p:txBody>
          <a:bodyPr wrap="none">
            <a:spAutoFit/>
          </a:bodyPr>
          <a:lstStyle/>
          <a:p>
            <a:r>
              <a:rPr lang="cs-CZ" sz="3600" b="1" dirty="0">
                <a:solidFill>
                  <a:schemeClr val="accent1"/>
                </a:solidFill>
                <a:latin typeface="PT Sans Narrow"/>
                <a:ea typeface="PT Sans Narrow"/>
                <a:cs typeface="PT Sans Narrow"/>
                <a:sym typeface="PT Sans Narrow"/>
              </a:rPr>
              <a:t>Detekce ultraﬁalového záření</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16865"/>
            <a:ext cx="3779452" cy="2332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6125" y="2018804"/>
            <a:ext cx="3795891" cy="2530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4098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4409" y="342900"/>
            <a:ext cx="19050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90946" y="2879311"/>
            <a:ext cx="4572000" cy="738664"/>
          </a:xfrm>
          <a:prstGeom prst="rect">
            <a:avLst/>
          </a:prstGeom>
        </p:spPr>
        <p:txBody>
          <a:bodyPr>
            <a:spAutoFit/>
          </a:bodyPr>
          <a:lstStyle/>
          <a:p>
            <a:r>
              <a:rPr lang="cs-CZ" dirty="0"/>
              <a:t>Monitor UV záření</a:t>
            </a:r>
          </a:p>
          <a:p>
            <a:endParaRPr lang="cs-CZ" dirty="0"/>
          </a:p>
          <a:p>
            <a:r>
              <a:rPr lang="cs-CZ" dirty="0" smtClean="0"/>
              <a:t>Měřič </a:t>
            </a:r>
            <a:r>
              <a:rPr lang="cs-CZ" dirty="0"/>
              <a:t>UV záření</a:t>
            </a:r>
          </a:p>
        </p:txBody>
      </p:sp>
      <p:pic>
        <p:nvPicPr>
          <p:cNvPr id="1843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952" y="1488621"/>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4180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06703" y="183768"/>
            <a:ext cx="8520600" cy="707400"/>
          </a:xfrm>
        </p:spPr>
        <p:txBody>
          <a:bodyPr/>
          <a:lstStyle/>
          <a:p>
            <a:pPr>
              <a:defRPr/>
            </a:pPr>
            <a:r>
              <a:rPr lang="cs-CZ" b="1" dirty="0">
                <a:solidFill>
                  <a:schemeClr val="tx2">
                    <a:satMod val="130000"/>
                  </a:schemeClr>
                </a:solidFill>
              </a:rPr>
              <a:t>Ochrana očí</a:t>
            </a:r>
            <a:endParaRPr lang="cs-CZ" dirty="0">
              <a:solidFill>
                <a:schemeClr val="tx2">
                  <a:satMod val="130000"/>
                </a:schemeClr>
              </a:solidFill>
            </a:endParaRPr>
          </a:p>
        </p:txBody>
      </p:sp>
      <p:sp>
        <p:nvSpPr>
          <p:cNvPr id="3" name="Zástupný symbol pro obsah 2"/>
          <p:cNvSpPr>
            <a:spLocks noGrp="1"/>
          </p:cNvSpPr>
          <p:nvPr>
            <p:ph idx="1"/>
          </p:nvPr>
        </p:nvSpPr>
        <p:spPr>
          <a:xfrm>
            <a:off x="510037" y="982359"/>
            <a:ext cx="8111449" cy="3911203"/>
          </a:xfrm>
        </p:spPr>
        <p:txBody>
          <a:bodyPr>
            <a:normAutofit/>
          </a:bodyPr>
          <a:lstStyle/>
          <a:p>
            <a:pPr marL="274320" indent="-212598">
              <a:spcAft>
                <a:spcPts val="0"/>
              </a:spcAft>
              <a:defRPr/>
            </a:pPr>
            <a:r>
              <a:rPr lang="cs-CZ" sz="2000" b="1" dirty="0"/>
              <a:t>   </a:t>
            </a:r>
            <a:r>
              <a:rPr lang="cs-CZ" sz="2000" dirty="0"/>
              <a:t>Existují čtyři normalizované kategorie filtrů:</a:t>
            </a:r>
          </a:p>
          <a:p>
            <a:pPr marL="274320" indent="-212598">
              <a:spcAft>
                <a:spcPts val="0"/>
              </a:spcAft>
              <a:defRPr/>
            </a:pPr>
            <a:endParaRPr lang="cs-CZ" sz="2000" dirty="0"/>
          </a:p>
          <a:p>
            <a:pPr marL="274320" indent="-212598">
              <a:spcAft>
                <a:spcPts val="0"/>
              </a:spcAft>
              <a:buFont typeface="Wingdings 2"/>
              <a:buChar char=""/>
              <a:defRPr/>
            </a:pPr>
            <a:r>
              <a:rPr lang="cs-CZ" sz="2000" dirty="0"/>
              <a:t>Kategorie 0 - bezbarvý nebo velmi světlý filtr</a:t>
            </a:r>
          </a:p>
          <a:p>
            <a:pPr marL="274320" indent="-212598">
              <a:spcAft>
                <a:spcPts val="0"/>
              </a:spcAft>
              <a:buFont typeface="Wingdings 2"/>
              <a:buChar char=""/>
              <a:defRPr/>
            </a:pPr>
            <a:r>
              <a:rPr lang="cs-CZ" sz="2000" dirty="0"/>
              <a:t>Kategorie 1 - světlý filtr</a:t>
            </a:r>
          </a:p>
          <a:p>
            <a:pPr marL="274320" indent="-212598">
              <a:spcAft>
                <a:spcPts val="0"/>
              </a:spcAft>
              <a:buFont typeface="Wingdings 2"/>
              <a:buChar char=""/>
              <a:defRPr/>
            </a:pPr>
            <a:r>
              <a:rPr lang="cs-CZ" sz="2000" dirty="0"/>
              <a:t>Kategorie 2 - středně tmavý filtr </a:t>
            </a:r>
          </a:p>
          <a:p>
            <a:pPr marL="274320" indent="-212598">
              <a:spcAft>
                <a:spcPts val="0"/>
              </a:spcAft>
              <a:buFont typeface="Wingdings 2"/>
              <a:buChar char=""/>
              <a:defRPr/>
            </a:pPr>
            <a:r>
              <a:rPr lang="cs-CZ" sz="2000" dirty="0"/>
              <a:t>Kategorie 3 - tmavý filtr</a:t>
            </a:r>
          </a:p>
          <a:p>
            <a:pPr marL="274320" indent="-212598">
              <a:spcAft>
                <a:spcPts val="0"/>
              </a:spcAft>
              <a:buFont typeface="Wingdings 2"/>
              <a:buChar char=""/>
              <a:defRPr/>
            </a:pPr>
            <a:r>
              <a:rPr lang="cs-CZ" sz="2000" dirty="0"/>
              <a:t>Kategorie 4 - velmi tmavý filtr</a:t>
            </a:r>
          </a:p>
          <a:p>
            <a:pPr marL="274320" indent="-212598">
              <a:spcAft>
                <a:spcPts val="0"/>
              </a:spcAft>
              <a:buFont typeface="Wingdings 2"/>
              <a:buChar char=""/>
              <a:defRPr/>
            </a:pPr>
            <a:endParaRPr lang="cs-CZ" sz="2000" dirty="0"/>
          </a:p>
          <a:p>
            <a:pPr marL="274320" indent="-212598">
              <a:spcAft>
                <a:spcPts val="0"/>
              </a:spcAft>
              <a:defRPr/>
            </a:pPr>
            <a:r>
              <a:rPr lang="cs-CZ" sz="2000" dirty="0"/>
              <a:t>   Kategorie 3 a 4 nejsou vhodné při řízení motorových vozidel.</a:t>
            </a:r>
          </a:p>
          <a:p>
            <a:pPr marL="274320" indent="-212598">
              <a:spcAft>
                <a:spcPts val="0"/>
              </a:spcAft>
              <a:buFont typeface="Wingdings 2"/>
              <a:buChar char=""/>
              <a:defRPr/>
            </a:pPr>
            <a:endParaRPr lang="cs-CZ" sz="2000" dirty="0"/>
          </a:p>
        </p:txBody>
      </p:sp>
    </p:spTree>
    <p:extLst>
      <p:ext uri="{BB962C8B-B14F-4D97-AF65-F5344CB8AC3E}">
        <p14:creationId xmlns:p14="http://schemas.microsoft.com/office/powerpoint/2010/main" val="2205466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defRPr/>
            </a:pPr>
            <a:r>
              <a:rPr lang="cs-CZ" b="1" dirty="0"/>
              <a:t>Kožní </a:t>
            </a:r>
            <a:r>
              <a:rPr lang="cs-CZ" b="1" dirty="0" err="1"/>
              <a:t>fototypy</a:t>
            </a:r>
            <a:r>
              <a:rPr lang="cs-CZ" b="1" dirty="0"/>
              <a:t> a přirozená ochrana</a:t>
            </a:r>
            <a:endParaRPr lang="cs-CZ" dirty="0"/>
          </a:p>
        </p:txBody>
      </p:sp>
      <p:sp>
        <p:nvSpPr>
          <p:cNvPr id="50179" name="Zástupný symbol pro obsah 2"/>
          <p:cNvSpPr>
            <a:spLocks noGrp="1"/>
          </p:cNvSpPr>
          <p:nvPr>
            <p:ph idx="1"/>
          </p:nvPr>
        </p:nvSpPr>
        <p:spPr>
          <a:xfrm>
            <a:off x="311700" y="1266325"/>
            <a:ext cx="8520600" cy="2474402"/>
          </a:xfrm>
        </p:spPr>
        <p:txBody>
          <a:bodyPr/>
          <a:lstStyle/>
          <a:p>
            <a:r>
              <a:rPr lang="cs-CZ" altLang="cs-CZ" dirty="0"/>
              <a:t>Lidská kůže vykazuje určité rasové odchylky, které se projevují zejména odlišnou barvou. </a:t>
            </a:r>
          </a:p>
          <a:p>
            <a:r>
              <a:rPr lang="cs-CZ" altLang="cs-CZ" dirty="0" smtClean="0"/>
              <a:t>Každý </a:t>
            </a:r>
            <a:r>
              <a:rPr lang="cs-CZ" altLang="cs-CZ" dirty="0"/>
              <a:t>člověk by měl proto znát fototyp své kůže, aby se mohl účinně chránit.</a:t>
            </a:r>
          </a:p>
          <a:p>
            <a:r>
              <a:rPr lang="cs-CZ" altLang="cs-CZ" dirty="0" smtClean="0"/>
              <a:t> </a:t>
            </a:r>
            <a:r>
              <a:rPr lang="cs-CZ" altLang="cs-CZ" dirty="0"/>
              <a:t>Podle jednotlivých typů je odvozen tzv. bezpečný čas pro první expozici na slunci bez reakce. </a:t>
            </a:r>
          </a:p>
        </p:txBody>
      </p:sp>
    </p:spTree>
    <p:extLst>
      <p:ext uri="{BB962C8B-B14F-4D97-AF65-F5344CB8AC3E}">
        <p14:creationId xmlns:p14="http://schemas.microsoft.com/office/powerpoint/2010/main" val="9302633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91961" y="104784"/>
            <a:ext cx="2516560" cy="707400"/>
          </a:xfrm>
        </p:spPr>
        <p:txBody>
          <a:bodyPr/>
          <a:lstStyle/>
          <a:p>
            <a:pPr>
              <a:defRPr/>
            </a:pPr>
            <a:r>
              <a:rPr lang="cs-CZ" sz="3200" b="1" dirty="0">
                <a:solidFill>
                  <a:schemeClr val="tx2">
                    <a:satMod val="130000"/>
                  </a:schemeClr>
                </a:solidFill>
              </a:rPr>
              <a:t>Kožní </a:t>
            </a:r>
            <a:r>
              <a:rPr lang="cs-CZ" sz="3200" b="1" dirty="0" err="1">
                <a:solidFill>
                  <a:schemeClr val="tx2">
                    <a:satMod val="130000"/>
                  </a:schemeClr>
                </a:solidFill>
              </a:rPr>
              <a:t>fototypy</a:t>
            </a:r>
            <a:endParaRPr lang="cs-CZ" sz="3200" dirty="0">
              <a:solidFill>
                <a:schemeClr val="tx2">
                  <a:satMod val="130000"/>
                </a:schemeClr>
              </a:solidFill>
            </a:endParaRPr>
          </a:p>
        </p:txBody>
      </p:sp>
      <p:graphicFrame>
        <p:nvGraphicFramePr>
          <p:cNvPr id="4" name="Tabulka 3"/>
          <p:cNvGraphicFramePr>
            <a:graphicFrameLocks noGrp="1"/>
          </p:cNvGraphicFramePr>
          <p:nvPr>
            <p:extLst>
              <p:ext uri="{D42A27DB-BD31-4B8C-83A1-F6EECF244321}">
                <p14:modId xmlns:p14="http://schemas.microsoft.com/office/powerpoint/2010/main" val="1808057055"/>
              </p:ext>
            </p:extLst>
          </p:nvPr>
        </p:nvGraphicFramePr>
        <p:xfrm>
          <a:off x="396949" y="561755"/>
          <a:ext cx="7527852" cy="4581745"/>
        </p:xfrm>
        <a:graphic>
          <a:graphicData uri="http://schemas.openxmlformats.org/drawingml/2006/table">
            <a:tbl>
              <a:tblPr/>
              <a:tblGrid>
                <a:gridCol w="1380895">
                  <a:extLst>
                    <a:ext uri="{9D8B030D-6E8A-4147-A177-3AD203B41FA5}">
                      <a16:colId xmlns:a16="http://schemas.microsoft.com/office/drawing/2014/main" xmlns="" val="20000"/>
                    </a:ext>
                  </a:extLst>
                </a:gridCol>
                <a:gridCol w="1380895">
                  <a:extLst>
                    <a:ext uri="{9D8B030D-6E8A-4147-A177-3AD203B41FA5}">
                      <a16:colId xmlns:a16="http://schemas.microsoft.com/office/drawing/2014/main" xmlns="" val="20001"/>
                    </a:ext>
                  </a:extLst>
                </a:gridCol>
                <a:gridCol w="1380895">
                  <a:extLst>
                    <a:ext uri="{9D8B030D-6E8A-4147-A177-3AD203B41FA5}">
                      <a16:colId xmlns:a16="http://schemas.microsoft.com/office/drawing/2014/main" xmlns="" val="20002"/>
                    </a:ext>
                  </a:extLst>
                </a:gridCol>
                <a:gridCol w="1840142">
                  <a:extLst>
                    <a:ext uri="{9D8B030D-6E8A-4147-A177-3AD203B41FA5}">
                      <a16:colId xmlns:a16="http://schemas.microsoft.com/office/drawing/2014/main" xmlns="" val="20003"/>
                    </a:ext>
                  </a:extLst>
                </a:gridCol>
                <a:gridCol w="1545025">
                  <a:extLst>
                    <a:ext uri="{9D8B030D-6E8A-4147-A177-3AD203B41FA5}">
                      <a16:colId xmlns:a16="http://schemas.microsoft.com/office/drawing/2014/main" xmlns="" val="20004"/>
                    </a:ext>
                  </a:extLst>
                </a:gridCol>
              </a:tblGrid>
              <a:tr h="600202">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1" i="0" u="none" strike="noStrike" cap="none" normalizeH="0" baseline="0" dirty="0">
                          <a:ln>
                            <a:noFill/>
                          </a:ln>
                          <a:solidFill>
                            <a:schemeClr val="bg2"/>
                          </a:solidFill>
                          <a:effectLst/>
                          <a:latin typeface="Calibri" pitchFamily="34" charset="0"/>
                          <a:ea typeface="Calibri" pitchFamily="34" charset="0"/>
                          <a:cs typeface="Times New Roman" pitchFamily="18" charset="0"/>
                        </a:rPr>
                        <a:t/>
                      </a:r>
                      <a:br>
                        <a:rPr kumimoji="0" lang="cs-CZ" sz="900" b="1" i="0" u="none" strike="noStrike" cap="none" normalizeH="0" baseline="0" dirty="0">
                          <a:ln>
                            <a:noFill/>
                          </a:ln>
                          <a:solidFill>
                            <a:schemeClr val="bg2"/>
                          </a:solidFill>
                          <a:effectLst/>
                          <a:latin typeface="Calibri" pitchFamily="34" charset="0"/>
                          <a:ea typeface="Calibri" pitchFamily="34" charset="0"/>
                          <a:cs typeface="Times New Roman" pitchFamily="18" charset="0"/>
                        </a:rPr>
                      </a:br>
                      <a:r>
                        <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rPr>
                        <a:t>Typ kůže</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rPr>
                        <a:t>(popis)</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Označení</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Reakce na slunění</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Ochranná reakce kůže</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Možný čas pro první expozici bez reakce</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56639">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I.</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(kůže nápadně světlá, pihy husté, vlasy rezavé, oči modré, zřídka hnědé; prsní bradavky velmi světlé)</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Keltský typ</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(2 %)</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vždy těžký</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žádná</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červená kůže bez pigmentace, za 1 - 2 dny se loupe</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5-10 minut</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35830">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II.</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(kůže trochu tmavší než I., pihy řídké, vlasy blond až hnědé, oči modré, zelené, šedé; prsní bradavky světlé)</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Evropan se světlou pletí</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(12 %)</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vždy silný</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cs typeface="Times New Roman" pitchFamily="18" charset="0"/>
                        </a:rPr>
                        <a:t>velmi slabá pigmentace, kůže se loupe</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10-20 minut</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15670">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III.</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(kůže světlá, světle hnědá; pihy žádné, pigmentové névy hnědé, prsní bradavky tmavší)</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Evropan s tmavou kůží</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(78 %)</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zřídka mírný</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cs typeface="Times New Roman" pitchFamily="18" charset="0"/>
                        </a:rPr>
                        <a:t>Průměrná reakce s pigmentací</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20-30 minut</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73404">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rPr>
                        <a:t>IV.</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rPr>
                        <a:t>(kůže světle hnědá, olivová; pihy žádné, pigmentové névy tmavé, vlasy tmavé, oči tmavé, prsní bradavky tmavé)</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Středomořský typ</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(8 %)</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ea typeface="Calibri" pitchFamily="34" charset="0"/>
                          <a:cs typeface="Times New Roman" pitchFamily="18" charset="0"/>
                        </a:rPr>
                        <a:t>téměř nikdy</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a:ln>
                          <a:noFill/>
                        </a:ln>
                        <a:solidFill>
                          <a:schemeClr val="bg2"/>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a:ln>
                            <a:noFill/>
                          </a:ln>
                          <a:solidFill>
                            <a:schemeClr val="bg2"/>
                          </a:solidFill>
                          <a:effectLst/>
                          <a:latin typeface="Calibri" pitchFamily="34" charset="0"/>
                          <a:cs typeface="Times New Roman" pitchFamily="18" charset="0"/>
                        </a:rPr>
                        <a:t>rychlá reakce, hluboká pigmentace</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cs-CZ" sz="900" b="0" i="0" u="none" strike="noStrike" cap="none" normalizeH="0" baseline="0" dirty="0">
                          <a:ln>
                            <a:noFill/>
                          </a:ln>
                          <a:solidFill>
                            <a:schemeClr val="bg2"/>
                          </a:solidFill>
                          <a:effectLst/>
                          <a:latin typeface="Calibri" pitchFamily="34" charset="0"/>
                          <a:ea typeface="Calibri" pitchFamily="34" charset="0"/>
                          <a:cs typeface="Times New Roman" pitchFamily="18" charset="0"/>
                        </a:rPr>
                        <a:t>40 minut</a:t>
                      </a:r>
                    </a:p>
                  </a:txBody>
                  <a:tcPr marL="26909" marR="26909"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4287818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005" y="1029196"/>
            <a:ext cx="4271158" cy="4271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normAutofit fontScale="90000"/>
          </a:bodyPr>
          <a:lstStyle/>
          <a:p>
            <a:pPr>
              <a:defRPr/>
            </a:pPr>
            <a:r>
              <a:rPr lang="cs-CZ" b="1" dirty="0">
                <a:solidFill>
                  <a:schemeClr val="tx2">
                    <a:satMod val="130000"/>
                  </a:schemeClr>
                </a:solidFill>
              </a:rPr>
              <a:t>Principy ochrany před UV zářením</a:t>
            </a:r>
            <a:endParaRPr lang="cs-CZ" dirty="0">
              <a:solidFill>
                <a:schemeClr val="tx2">
                  <a:satMod val="130000"/>
                </a:schemeClr>
              </a:solidFill>
            </a:endParaRPr>
          </a:p>
        </p:txBody>
      </p:sp>
      <p:sp>
        <p:nvSpPr>
          <p:cNvPr id="3" name="Zástupný symbol pro obsah 2"/>
          <p:cNvSpPr>
            <a:spLocks noGrp="1"/>
          </p:cNvSpPr>
          <p:nvPr>
            <p:ph idx="1"/>
          </p:nvPr>
        </p:nvSpPr>
        <p:spPr>
          <a:xfrm>
            <a:off x="311700" y="1266325"/>
            <a:ext cx="7466638" cy="3302700"/>
          </a:xfrm>
        </p:spPr>
        <p:txBody>
          <a:bodyPr>
            <a:normAutofit/>
          </a:bodyPr>
          <a:lstStyle/>
          <a:p>
            <a:pPr marL="274320" indent="-212598">
              <a:lnSpc>
                <a:spcPct val="150000"/>
              </a:lnSpc>
              <a:spcAft>
                <a:spcPts val="0"/>
              </a:spcAft>
              <a:buFont typeface="Wingdings 2"/>
              <a:buChar char=""/>
              <a:defRPr/>
            </a:pPr>
            <a:r>
              <a:rPr lang="cs-CZ" dirty="0"/>
              <a:t>Omezení času stráveného během poledne na přímém slunci.</a:t>
            </a:r>
          </a:p>
          <a:p>
            <a:pPr marL="274320" indent="-212598">
              <a:lnSpc>
                <a:spcPct val="150000"/>
              </a:lnSpc>
              <a:spcAft>
                <a:spcPts val="0"/>
              </a:spcAft>
              <a:buFont typeface="Wingdings 2"/>
              <a:buChar char=""/>
              <a:defRPr/>
            </a:pPr>
            <a:r>
              <a:rPr lang="cs-CZ" dirty="0"/>
              <a:t>Sledování UV indexu.</a:t>
            </a:r>
          </a:p>
          <a:p>
            <a:pPr marL="274320" indent="-212598">
              <a:lnSpc>
                <a:spcPct val="150000"/>
              </a:lnSpc>
              <a:spcAft>
                <a:spcPts val="0"/>
              </a:spcAft>
              <a:buFont typeface="Wingdings 2"/>
              <a:buChar char=""/>
              <a:defRPr/>
            </a:pPr>
            <a:r>
              <a:rPr lang="cs-CZ" dirty="0"/>
              <a:t>Vyhledávat stín.</a:t>
            </a:r>
          </a:p>
          <a:p>
            <a:pPr marL="274320" indent="-212598">
              <a:lnSpc>
                <a:spcPct val="150000"/>
              </a:lnSpc>
              <a:spcAft>
                <a:spcPts val="0"/>
              </a:spcAft>
              <a:buFont typeface="Wingdings 2"/>
              <a:buChar char=""/>
              <a:defRPr/>
            </a:pPr>
            <a:r>
              <a:rPr lang="cs-CZ" dirty="0"/>
              <a:t>Ochranný oděv.</a:t>
            </a:r>
          </a:p>
          <a:p>
            <a:pPr marL="274320" indent="-212598">
              <a:lnSpc>
                <a:spcPct val="150000"/>
              </a:lnSpc>
              <a:spcAft>
                <a:spcPts val="0"/>
              </a:spcAft>
              <a:buFont typeface="Wingdings 2"/>
              <a:buChar char=""/>
              <a:defRPr/>
            </a:pPr>
            <a:r>
              <a:rPr lang="cs-CZ" dirty="0"/>
              <a:t>Krámy s tzv. </a:t>
            </a:r>
            <a:r>
              <a:rPr lang="cs-CZ" dirty="0" err="1"/>
              <a:t>sunscreeny</a:t>
            </a:r>
            <a:r>
              <a:rPr lang="cs-CZ" dirty="0"/>
              <a:t>.</a:t>
            </a:r>
          </a:p>
          <a:p>
            <a:pPr marL="274320" indent="-212598">
              <a:lnSpc>
                <a:spcPct val="150000"/>
              </a:lnSpc>
              <a:spcAft>
                <a:spcPts val="0"/>
              </a:spcAft>
              <a:buFont typeface="Wingdings 2"/>
              <a:buChar char=""/>
              <a:defRPr/>
            </a:pPr>
            <a:r>
              <a:rPr lang="cs-CZ" dirty="0"/>
              <a:t>Nepoužívat UV lampy, solária.</a:t>
            </a:r>
          </a:p>
          <a:p>
            <a:pPr marL="274320" indent="-212598">
              <a:spcAft>
                <a:spcPts val="0"/>
              </a:spcAft>
              <a:buFont typeface="Wingdings 2"/>
              <a:buChar char=""/>
              <a:defRPr/>
            </a:pPr>
            <a:endParaRPr lang="cs-CZ" dirty="0"/>
          </a:p>
        </p:txBody>
      </p:sp>
    </p:spTree>
    <p:extLst>
      <p:ext uri="{BB962C8B-B14F-4D97-AF65-F5344CB8AC3E}">
        <p14:creationId xmlns:p14="http://schemas.microsoft.com/office/powerpoint/2010/main" val="3172568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39404" y="496491"/>
            <a:ext cx="4695825" cy="4371975"/>
          </a:xfrm>
        </p:spPr>
      </p:pic>
    </p:spTree>
    <p:extLst>
      <p:ext uri="{BB962C8B-B14F-4D97-AF65-F5344CB8AC3E}">
        <p14:creationId xmlns:p14="http://schemas.microsoft.com/office/powerpoint/2010/main" val="34894765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defRPr/>
            </a:pPr>
            <a:r>
              <a:rPr lang="cs-CZ" dirty="0">
                <a:solidFill>
                  <a:schemeClr val="tx2">
                    <a:satMod val="130000"/>
                  </a:schemeClr>
                </a:solidFill>
              </a:rPr>
              <a:t>Nevystavujte kojence a malé děti přímému slunci</a:t>
            </a:r>
          </a:p>
        </p:txBody>
      </p:sp>
      <p:pic>
        <p:nvPicPr>
          <p:cNvPr id="55299" name="Picture 2" descr="C:\Documents and Settings\PC\Plocha\FRVS\Piktogram.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500438" y="1500188"/>
            <a:ext cx="3238500" cy="3275410"/>
          </a:xfrm>
        </p:spPr>
      </p:pic>
    </p:spTree>
    <p:extLst>
      <p:ext uri="{BB962C8B-B14F-4D97-AF65-F5344CB8AC3E}">
        <p14:creationId xmlns:p14="http://schemas.microsoft.com/office/powerpoint/2010/main" val="40336631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377678" y="321469"/>
            <a:ext cx="5623322" cy="857250"/>
          </a:xfrm>
        </p:spPr>
        <p:txBody>
          <a:bodyPr>
            <a:normAutofit fontScale="90000"/>
          </a:bodyPr>
          <a:lstStyle/>
          <a:p>
            <a:pPr>
              <a:defRPr/>
            </a:pPr>
            <a:r>
              <a:rPr lang="cs-CZ" sz="2700" dirty="0">
                <a:solidFill>
                  <a:schemeClr val="tx2">
                    <a:satMod val="130000"/>
                  </a:schemeClr>
                </a:solidFill>
              </a:rPr>
              <a:t>Aplikujte ochranné prostředky  </a:t>
            </a:r>
            <a:br>
              <a:rPr lang="cs-CZ" sz="2700" dirty="0">
                <a:solidFill>
                  <a:schemeClr val="tx2">
                    <a:satMod val="130000"/>
                  </a:schemeClr>
                </a:solidFill>
              </a:rPr>
            </a:br>
            <a:r>
              <a:rPr lang="cs-CZ" sz="2700" dirty="0">
                <a:solidFill>
                  <a:schemeClr val="tx2">
                    <a:satMod val="130000"/>
                  </a:schemeClr>
                </a:solidFill>
              </a:rPr>
              <a:t>v dostatečném množství a opakovaně</a:t>
            </a:r>
            <a:r>
              <a:rPr lang="cs-CZ" dirty="0">
                <a:solidFill>
                  <a:schemeClr val="tx2">
                    <a:satMod val="130000"/>
                  </a:schemeClr>
                </a:solidFill>
              </a:rPr>
              <a:t/>
            </a:r>
            <a:br>
              <a:rPr lang="cs-CZ" dirty="0">
                <a:solidFill>
                  <a:schemeClr val="tx2">
                    <a:satMod val="130000"/>
                  </a:schemeClr>
                </a:solidFill>
              </a:rPr>
            </a:br>
            <a:endParaRPr lang="cs-CZ" dirty="0">
              <a:solidFill>
                <a:schemeClr val="tx2">
                  <a:satMod val="130000"/>
                </a:schemeClr>
              </a:solidFill>
            </a:endParaRPr>
          </a:p>
        </p:txBody>
      </p:sp>
      <p:pic>
        <p:nvPicPr>
          <p:cNvPr id="56323" name="Picture 2" descr="C:\Documents and Settings\PC\Plocha\FRVS\Piktogram2.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39704" y="1393032"/>
            <a:ext cx="3345656" cy="3383756"/>
          </a:xfrm>
        </p:spPr>
      </p:pic>
    </p:spTree>
    <p:extLst>
      <p:ext uri="{BB962C8B-B14F-4D97-AF65-F5344CB8AC3E}">
        <p14:creationId xmlns:p14="http://schemas.microsoft.com/office/powerpoint/2010/main" val="1672814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defRPr/>
            </a:pPr>
            <a:r>
              <a:rPr lang="cs-CZ" dirty="0">
                <a:solidFill>
                  <a:schemeClr val="tx2">
                    <a:satMod val="130000"/>
                  </a:schemeClr>
                </a:solidFill>
              </a:rPr>
              <a:t>Chraňte se oděvem, klobouk </a:t>
            </a:r>
            <a:br>
              <a:rPr lang="cs-CZ" dirty="0">
                <a:solidFill>
                  <a:schemeClr val="tx2">
                    <a:satMod val="130000"/>
                  </a:schemeClr>
                </a:solidFill>
              </a:rPr>
            </a:br>
            <a:r>
              <a:rPr lang="cs-CZ" dirty="0">
                <a:solidFill>
                  <a:schemeClr val="tx2">
                    <a:satMod val="130000"/>
                  </a:schemeClr>
                </a:solidFill>
              </a:rPr>
              <a:t>a brýle poskytují další ochranu</a:t>
            </a:r>
          </a:p>
        </p:txBody>
      </p:sp>
      <p:pic>
        <p:nvPicPr>
          <p:cNvPr id="57347" name="Picture 2" descr="C:\Documents and Settings\PC\Plocha\FRVS\sun4.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39704" y="1393031"/>
            <a:ext cx="3425428" cy="3425429"/>
          </a:xfrm>
        </p:spPr>
      </p:pic>
    </p:spTree>
    <p:extLst>
      <p:ext uri="{BB962C8B-B14F-4D97-AF65-F5344CB8AC3E}">
        <p14:creationId xmlns:p14="http://schemas.microsoft.com/office/powerpoint/2010/main" val="4201877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defRPr/>
            </a:pPr>
            <a:r>
              <a:rPr lang="cs-CZ" dirty="0">
                <a:solidFill>
                  <a:schemeClr val="tx2">
                    <a:satMod val="130000"/>
                  </a:schemeClr>
                </a:solidFill>
              </a:rPr>
              <a:t>Vyvarujte se slunečnímu záření         v době poledne</a:t>
            </a:r>
          </a:p>
        </p:txBody>
      </p:sp>
      <p:pic>
        <p:nvPicPr>
          <p:cNvPr id="58371" name="Picture 2" descr="C:\Documents and Settings\PC\Plocha\FRVS\Suns.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86125" y="1393031"/>
            <a:ext cx="3425429" cy="3425429"/>
          </a:xfrm>
        </p:spPr>
      </p:pic>
    </p:spTree>
    <p:extLst>
      <p:ext uri="{BB962C8B-B14F-4D97-AF65-F5344CB8AC3E}">
        <p14:creationId xmlns:p14="http://schemas.microsoft.com/office/powerpoint/2010/main" val="341525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defRPr/>
            </a:pPr>
            <a:r>
              <a:rPr lang="cs-CZ" b="1" dirty="0">
                <a:solidFill>
                  <a:schemeClr val="tx2">
                    <a:satMod val="130000"/>
                  </a:schemeClr>
                </a:solidFill>
              </a:rPr>
              <a:t>Systémová ochrana</a:t>
            </a:r>
            <a:endParaRPr lang="cs-CZ" dirty="0">
              <a:solidFill>
                <a:schemeClr val="tx2">
                  <a:satMod val="130000"/>
                </a:schemeClr>
              </a:solidFill>
            </a:endParaRPr>
          </a:p>
        </p:txBody>
      </p:sp>
      <p:sp>
        <p:nvSpPr>
          <p:cNvPr id="3" name="Zástupný symbol pro obsah 2"/>
          <p:cNvSpPr>
            <a:spLocks noGrp="1"/>
          </p:cNvSpPr>
          <p:nvPr>
            <p:ph idx="1"/>
          </p:nvPr>
        </p:nvSpPr>
        <p:spPr/>
        <p:txBody>
          <a:bodyPr>
            <a:normAutofit/>
          </a:bodyPr>
          <a:lstStyle/>
          <a:p>
            <a:pPr marL="274320" indent="-212598" algn="ctr">
              <a:spcAft>
                <a:spcPts val="0"/>
              </a:spcAft>
              <a:defRPr/>
            </a:pPr>
            <a:r>
              <a:rPr lang="cs-CZ" dirty="0"/>
              <a:t>Beta-karoten:</a:t>
            </a:r>
          </a:p>
          <a:p>
            <a:pPr marL="274320" indent="-212598">
              <a:spcAft>
                <a:spcPts val="0"/>
              </a:spcAft>
              <a:buFont typeface="Wingdings 2"/>
              <a:buChar char=""/>
              <a:defRPr/>
            </a:pPr>
            <a:endParaRPr lang="cs-CZ" dirty="0"/>
          </a:p>
          <a:p>
            <a:pPr marL="274320" indent="-212598">
              <a:spcAft>
                <a:spcPts val="0"/>
              </a:spcAft>
              <a:buFont typeface="Wingdings 2"/>
              <a:buChar char=""/>
              <a:defRPr/>
            </a:pPr>
            <a:r>
              <a:rPr lang="cs-CZ" dirty="0"/>
              <a:t>selektivní akumulace v podkožní tukové tkáni,</a:t>
            </a:r>
          </a:p>
          <a:p>
            <a:pPr marL="274320" indent="-212598">
              <a:spcAft>
                <a:spcPts val="0"/>
              </a:spcAft>
              <a:buFont typeface="Wingdings 2"/>
              <a:buChar char=""/>
              <a:defRPr/>
            </a:pPr>
            <a:endParaRPr lang="cs-CZ" dirty="0"/>
          </a:p>
          <a:p>
            <a:pPr marL="274320" indent="-212598">
              <a:spcAft>
                <a:spcPts val="0"/>
              </a:spcAft>
              <a:buFont typeface="Wingdings 2"/>
              <a:buChar char=""/>
              <a:defRPr/>
            </a:pPr>
            <a:r>
              <a:rPr lang="cs-CZ" dirty="0"/>
              <a:t>rozptýlení jak v epidermis, tak v dermis účinkuje jako membránový stabilizátor a </a:t>
            </a:r>
            <a:r>
              <a:rPr lang="cs-CZ" dirty="0" err="1"/>
              <a:t>vychytávač</a:t>
            </a:r>
            <a:r>
              <a:rPr lang="cs-CZ" dirty="0"/>
              <a:t> různých forem reaktivního kyslíku, které jsou vyvolány UV ozářením.</a:t>
            </a:r>
          </a:p>
          <a:p>
            <a:pPr marL="274320" indent="-212598">
              <a:spcAft>
                <a:spcPts val="0"/>
              </a:spcAft>
              <a:buFont typeface="Wingdings 2"/>
              <a:buChar char=""/>
              <a:defRPr/>
            </a:pPr>
            <a:endParaRPr lang="cs-CZ" dirty="0"/>
          </a:p>
        </p:txBody>
      </p:sp>
    </p:spTree>
    <p:extLst>
      <p:ext uri="{BB962C8B-B14F-4D97-AF65-F5344CB8AC3E}">
        <p14:creationId xmlns:p14="http://schemas.microsoft.com/office/powerpoint/2010/main" val="927020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11700" y="241259"/>
            <a:ext cx="8520600" cy="707400"/>
          </a:xfrm>
        </p:spPr>
        <p:txBody>
          <a:bodyPr/>
          <a:lstStyle/>
          <a:p>
            <a:pPr>
              <a:defRPr/>
            </a:pPr>
            <a:r>
              <a:rPr lang="cs-CZ" dirty="0">
                <a:solidFill>
                  <a:schemeClr val="tx2">
                    <a:satMod val="130000"/>
                  </a:schemeClr>
                </a:solidFill>
              </a:rPr>
              <a:t>Optické záření </a:t>
            </a:r>
          </a:p>
        </p:txBody>
      </p:sp>
      <p:sp>
        <p:nvSpPr>
          <p:cNvPr id="16387" name="Zástupný symbol pro obsah 2"/>
          <p:cNvSpPr>
            <a:spLocks noGrp="1"/>
          </p:cNvSpPr>
          <p:nvPr>
            <p:ph idx="1"/>
          </p:nvPr>
        </p:nvSpPr>
        <p:spPr>
          <a:xfrm>
            <a:off x="392342" y="948659"/>
            <a:ext cx="3820821" cy="3302700"/>
          </a:xfrm>
        </p:spPr>
        <p:txBody>
          <a:bodyPr/>
          <a:lstStyle/>
          <a:p>
            <a:pPr eaLnBrk="1" hangingPunct="1">
              <a:spcAft>
                <a:spcPts val="600"/>
              </a:spcAft>
            </a:pPr>
            <a:r>
              <a:rPr lang="cs-CZ" altLang="cs-CZ" dirty="0"/>
              <a:t>je složeno z:</a:t>
            </a:r>
          </a:p>
          <a:p>
            <a:pPr eaLnBrk="1" hangingPunct="1">
              <a:lnSpc>
                <a:spcPct val="150000"/>
              </a:lnSpc>
              <a:spcAft>
                <a:spcPts val="600"/>
              </a:spcAft>
            </a:pPr>
            <a:r>
              <a:rPr lang="cs-CZ" altLang="cs-CZ" dirty="0"/>
              <a:t>50 % viditelného světla, </a:t>
            </a:r>
          </a:p>
          <a:p>
            <a:pPr eaLnBrk="1" hangingPunct="1">
              <a:lnSpc>
                <a:spcPct val="150000"/>
              </a:lnSpc>
              <a:spcAft>
                <a:spcPts val="600"/>
              </a:spcAft>
            </a:pPr>
            <a:r>
              <a:rPr lang="cs-CZ" altLang="cs-CZ" dirty="0"/>
              <a:t>45 % infračerveného záření, </a:t>
            </a:r>
          </a:p>
          <a:p>
            <a:pPr eaLnBrk="1" hangingPunct="1">
              <a:lnSpc>
                <a:spcPct val="150000"/>
              </a:lnSpc>
              <a:spcAft>
                <a:spcPts val="600"/>
              </a:spcAft>
            </a:pPr>
            <a:r>
              <a:rPr lang="cs-CZ" altLang="cs-CZ" dirty="0"/>
              <a:t>5 % ultrafialového (UV) záření. </a:t>
            </a:r>
          </a:p>
        </p:txBody>
      </p:sp>
      <p:sp>
        <p:nvSpPr>
          <p:cNvPr id="5" name="Nadpis 1"/>
          <p:cNvSpPr txBox="1">
            <a:spLocks/>
          </p:cNvSpPr>
          <p:nvPr/>
        </p:nvSpPr>
        <p:spPr>
          <a:xfrm>
            <a:off x="5265433" y="309855"/>
            <a:ext cx="3390241" cy="707400"/>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ct val="100000"/>
              <a:buFont typeface="PT Sans Narrow"/>
              <a:buNone/>
              <a:defRPr sz="3600" b="1" i="0" u="none" strike="noStrike" cap="none">
                <a:solidFill>
                  <a:schemeClr val="accent1"/>
                </a:solidFill>
                <a:latin typeface="PT Sans Narrow"/>
                <a:ea typeface="PT Sans Narrow"/>
                <a:cs typeface="PT Sans Narrow"/>
                <a:sym typeface="PT Sans Narrow"/>
              </a:defRPr>
            </a:lvl1pPr>
            <a:lvl2pPr lvl="1">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2pPr>
            <a:lvl3pPr lvl="2">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3pPr>
            <a:lvl4pPr lvl="3">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4pPr>
            <a:lvl5pPr lvl="4">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5pPr>
            <a:lvl6pPr lvl="5">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6pPr>
            <a:lvl7pPr lvl="6">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7pPr>
            <a:lvl8pPr lvl="7">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8pPr>
            <a:lvl9pPr lvl="8">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9pPr>
          </a:lstStyle>
          <a:p>
            <a:pPr>
              <a:defRPr/>
            </a:pPr>
            <a:r>
              <a:rPr lang="cs-CZ" dirty="0">
                <a:solidFill>
                  <a:schemeClr val="tx2">
                    <a:satMod val="130000"/>
                  </a:schemeClr>
                </a:solidFill>
              </a:rPr>
              <a:t>Ultrafialové záření</a:t>
            </a:r>
          </a:p>
        </p:txBody>
      </p:sp>
      <p:sp>
        <p:nvSpPr>
          <p:cNvPr id="6" name="Zástupný symbol pro obsah 2"/>
          <p:cNvSpPr txBox="1">
            <a:spLocks/>
          </p:cNvSpPr>
          <p:nvPr/>
        </p:nvSpPr>
        <p:spPr>
          <a:xfrm>
            <a:off x="5088890" y="1034385"/>
            <a:ext cx="3743325" cy="3600450"/>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ct val="100000"/>
              <a:buFont typeface="Open Sans"/>
              <a:buNone/>
              <a:defRPr sz="1800" b="0" i="0" u="none" strike="noStrike" cap="none">
                <a:solidFill>
                  <a:schemeClr val="dk2"/>
                </a:solidFill>
                <a:latin typeface="Open Sans"/>
                <a:ea typeface="Open Sans"/>
                <a:cs typeface="Open Sans"/>
                <a:sym typeface="Open Sans"/>
              </a:defRPr>
            </a:lvl1pPr>
            <a:lvl2pPr marR="0" lvl="1"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2pPr>
            <a:lvl3pPr marR="0" lvl="2"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3pPr>
            <a:lvl4pPr marR="0" lvl="3"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4pPr>
            <a:lvl5pPr marR="0" lvl="4"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5pPr>
            <a:lvl6pPr marR="0" lvl="5"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6pPr>
            <a:lvl7pPr marR="0" lvl="6"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7pPr>
            <a:lvl8pPr marR="0" lvl="7"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8pPr>
            <a:lvl9pPr marR="0" lvl="8" algn="l" rtl="0">
              <a:lnSpc>
                <a:spcPct val="115000"/>
              </a:lnSpc>
              <a:spcBef>
                <a:spcPts val="0"/>
              </a:spcBef>
              <a:spcAft>
                <a:spcPts val="1600"/>
              </a:spcAft>
              <a:buClr>
                <a:schemeClr val="dk2"/>
              </a:buClr>
              <a:buFont typeface="Open Sans"/>
              <a:buNone/>
              <a:defRPr sz="1400" b="0" i="0" u="none" strike="noStrike" cap="none">
                <a:solidFill>
                  <a:schemeClr val="dk2"/>
                </a:solidFill>
                <a:latin typeface="Open Sans"/>
                <a:ea typeface="Open Sans"/>
                <a:cs typeface="Open Sans"/>
                <a:sym typeface="Open Sans"/>
              </a:defRPr>
            </a:lvl9pPr>
          </a:lstStyle>
          <a:p>
            <a:pPr>
              <a:lnSpc>
                <a:spcPct val="150000"/>
              </a:lnSpc>
            </a:pPr>
            <a:r>
              <a:rPr lang="cs-CZ" altLang="cs-CZ" dirty="0" smtClean="0"/>
              <a:t>Elmg záření  </a:t>
            </a:r>
            <a:r>
              <a:rPr lang="cs-CZ" altLang="cs-CZ" dirty="0"/>
              <a:t>s vlnovými délkami kratšími než viditelné světlo ve spektrální oblasti </a:t>
            </a:r>
            <a:endParaRPr lang="cs-CZ" altLang="cs-CZ" dirty="0" smtClean="0"/>
          </a:p>
          <a:p>
            <a:pPr>
              <a:lnSpc>
                <a:spcPct val="150000"/>
              </a:lnSpc>
            </a:pPr>
            <a:r>
              <a:rPr lang="cs-CZ" altLang="cs-CZ" dirty="0" smtClean="0"/>
              <a:t>λ </a:t>
            </a:r>
            <a:r>
              <a:rPr lang="cs-CZ" altLang="cs-CZ" dirty="0"/>
              <a:t>= 100 – 400 nm.</a:t>
            </a:r>
          </a:p>
          <a:p>
            <a:endParaRPr lang="cs-CZ" altLang="cs-CZ"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137" y="3330535"/>
            <a:ext cx="4152275" cy="147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81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Shape 85" descr="cleneniatmosfery.jpg"/>
          <p:cNvPicPr preferRelativeResize="0"/>
          <p:nvPr/>
        </p:nvPicPr>
        <p:blipFill>
          <a:blip r:embed="rId3">
            <a:alphaModFix/>
          </a:blip>
          <a:stretch>
            <a:fillRect/>
          </a:stretch>
        </p:blipFill>
        <p:spPr>
          <a:xfrm>
            <a:off x="1086248" y="137850"/>
            <a:ext cx="6444099" cy="4381999"/>
          </a:xfrm>
          <a:prstGeom prst="rect">
            <a:avLst/>
          </a:prstGeom>
          <a:noFill/>
          <a:ln>
            <a:noFill/>
          </a:ln>
        </p:spPr>
      </p:pic>
    </p:spTree>
    <p:extLst>
      <p:ext uri="{BB962C8B-B14F-4D97-AF65-F5344CB8AC3E}">
        <p14:creationId xmlns:p14="http://schemas.microsoft.com/office/powerpoint/2010/main" val="4168175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defRPr/>
            </a:pPr>
            <a:r>
              <a:rPr lang="cs-CZ" dirty="0">
                <a:solidFill>
                  <a:schemeClr val="tx2">
                    <a:satMod val="130000"/>
                  </a:schemeClr>
                </a:solidFill>
              </a:rPr>
              <a:t>Dělení UV záření</a:t>
            </a:r>
          </a:p>
        </p:txBody>
      </p:sp>
      <p:sp>
        <p:nvSpPr>
          <p:cNvPr id="19459" name="Zástupný symbol pro obsah 2"/>
          <p:cNvSpPr>
            <a:spLocks noGrp="1"/>
          </p:cNvSpPr>
          <p:nvPr>
            <p:ph idx="1"/>
          </p:nvPr>
        </p:nvSpPr>
        <p:spPr>
          <a:xfrm>
            <a:off x="311700" y="1266325"/>
            <a:ext cx="4161063" cy="3302700"/>
          </a:xfrm>
        </p:spPr>
        <p:txBody>
          <a:bodyPr/>
          <a:lstStyle/>
          <a:p>
            <a:pPr eaLnBrk="1" hangingPunct="1">
              <a:lnSpc>
                <a:spcPct val="100000"/>
              </a:lnSpc>
              <a:spcAft>
                <a:spcPts val="1200"/>
              </a:spcAft>
            </a:pPr>
            <a:r>
              <a:rPr lang="cs-CZ" altLang="cs-CZ" b="1" dirty="0"/>
              <a:t>Dlouhovlnné UV A záření</a:t>
            </a:r>
            <a:r>
              <a:rPr lang="cs-CZ" altLang="cs-CZ" dirty="0"/>
              <a:t> </a:t>
            </a:r>
          </a:p>
          <a:p>
            <a:pPr lvl="1" eaLnBrk="1" hangingPunct="1">
              <a:lnSpc>
                <a:spcPct val="100000"/>
              </a:lnSpc>
              <a:spcAft>
                <a:spcPts val="1200"/>
              </a:spcAft>
            </a:pPr>
            <a:r>
              <a:rPr lang="cs-CZ" altLang="cs-CZ" dirty="0"/>
              <a:t>(λ = 315–400 </a:t>
            </a:r>
            <a:r>
              <a:rPr lang="cs-CZ" altLang="cs-CZ" dirty="0" err="1"/>
              <a:t>nm</a:t>
            </a:r>
            <a:r>
              <a:rPr lang="cs-CZ" altLang="cs-CZ" dirty="0"/>
              <a:t>) </a:t>
            </a:r>
          </a:p>
          <a:p>
            <a:pPr eaLnBrk="1" hangingPunct="1">
              <a:lnSpc>
                <a:spcPct val="100000"/>
              </a:lnSpc>
              <a:spcAft>
                <a:spcPts val="1200"/>
              </a:spcAft>
            </a:pPr>
            <a:r>
              <a:rPr lang="cs-CZ" altLang="cs-CZ" b="1" dirty="0" smtClean="0"/>
              <a:t>Středněvlnné </a:t>
            </a:r>
            <a:r>
              <a:rPr lang="cs-CZ" altLang="cs-CZ" b="1" dirty="0"/>
              <a:t>UV B záření</a:t>
            </a:r>
            <a:r>
              <a:rPr lang="cs-CZ" altLang="cs-CZ" dirty="0"/>
              <a:t> </a:t>
            </a:r>
          </a:p>
          <a:p>
            <a:pPr lvl="1" eaLnBrk="1" hangingPunct="1">
              <a:lnSpc>
                <a:spcPct val="100000"/>
              </a:lnSpc>
              <a:spcAft>
                <a:spcPts val="1200"/>
              </a:spcAft>
            </a:pPr>
            <a:r>
              <a:rPr lang="cs-CZ" altLang="cs-CZ" dirty="0"/>
              <a:t>(λ = 280–315 </a:t>
            </a:r>
            <a:r>
              <a:rPr lang="cs-CZ" altLang="cs-CZ" dirty="0" err="1"/>
              <a:t>nm</a:t>
            </a:r>
            <a:r>
              <a:rPr lang="cs-CZ" altLang="cs-CZ" dirty="0"/>
              <a:t>)</a:t>
            </a:r>
          </a:p>
          <a:p>
            <a:pPr eaLnBrk="1" hangingPunct="1">
              <a:lnSpc>
                <a:spcPct val="100000"/>
              </a:lnSpc>
              <a:spcAft>
                <a:spcPts val="1200"/>
              </a:spcAft>
            </a:pPr>
            <a:r>
              <a:rPr lang="cs-CZ" altLang="cs-CZ" b="1" dirty="0" smtClean="0"/>
              <a:t>Krátkovlnné </a:t>
            </a:r>
            <a:r>
              <a:rPr lang="cs-CZ" altLang="cs-CZ" b="1" dirty="0"/>
              <a:t>UV C záření</a:t>
            </a:r>
            <a:r>
              <a:rPr lang="cs-CZ" altLang="cs-CZ" dirty="0"/>
              <a:t> </a:t>
            </a:r>
          </a:p>
          <a:p>
            <a:pPr lvl="1" eaLnBrk="1" hangingPunct="1">
              <a:lnSpc>
                <a:spcPct val="100000"/>
              </a:lnSpc>
              <a:spcAft>
                <a:spcPts val="1200"/>
              </a:spcAft>
            </a:pPr>
            <a:r>
              <a:rPr lang="cs-CZ" altLang="cs-CZ" dirty="0"/>
              <a:t>(λ &lt; 280) </a:t>
            </a:r>
          </a:p>
          <a:p>
            <a:pPr eaLnBrk="1" hangingPunct="1">
              <a:lnSpc>
                <a:spcPct val="100000"/>
              </a:lnSpc>
              <a:spcAft>
                <a:spcPts val="1200"/>
              </a:spcAft>
              <a:buFont typeface="Wingdings 2" panose="05020102010507070707" pitchFamily="18" charset="2"/>
              <a:buNone/>
            </a:pPr>
            <a:endParaRPr lang="cs-CZ" altLang="cs-CZ" dirty="0"/>
          </a:p>
        </p:txBody>
      </p:sp>
      <p:pic>
        <p:nvPicPr>
          <p:cNvPr id="3" name="Obrázek 2"/>
          <p:cNvPicPr>
            <a:picLocks noChangeAspect="1"/>
          </p:cNvPicPr>
          <p:nvPr/>
        </p:nvPicPr>
        <p:blipFill>
          <a:blip r:embed="rId3"/>
          <a:stretch>
            <a:fillRect/>
          </a:stretch>
        </p:blipFill>
        <p:spPr>
          <a:xfrm>
            <a:off x="1471613" y="3543301"/>
            <a:ext cx="2073905" cy="1184486"/>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3395" y="650947"/>
            <a:ext cx="4614862" cy="38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971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PC\Plocha\kapitola-UV\obrazky\filtrace_UV.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310" y="144065"/>
            <a:ext cx="3512344" cy="485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9288" y="265585"/>
            <a:ext cx="3030929" cy="261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flipV="1">
            <a:off x="6685808" y="2861954"/>
            <a:ext cx="35626" cy="9975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391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25"/>
            <a:ext cx="4510308" cy="2671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01099"/>
            <a:ext cx="4256830" cy="322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7063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6849" y="1402556"/>
            <a:ext cx="4332708" cy="233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a:xfrm>
            <a:off x="311700" y="206900"/>
            <a:ext cx="8520600" cy="707400"/>
          </a:xfrm>
        </p:spPr>
        <p:txBody>
          <a:bodyPr/>
          <a:lstStyle/>
          <a:p>
            <a:pPr>
              <a:defRPr/>
            </a:pPr>
            <a:r>
              <a:rPr lang="cs-CZ" b="1" dirty="0">
                <a:solidFill>
                  <a:schemeClr val="tx2">
                    <a:satMod val="130000"/>
                  </a:schemeClr>
                </a:solidFill>
              </a:rPr>
              <a:t>Biologické účinky UV záření </a:t>
            </a:r>
            <a:endParaRPr lang="cs-CZ" dirty="0">
              <a:solidFill>
                <a:schemeClr val="tx2">
                  <a:satMod val="130000"/>
                </a:schemeClr>
              </a:solidFill>
            </a:endParaRPr>
          </a:p>
        </p:txBody>
      </p:sp>
      <p:sp>
        <p:nvSpPr>
          <p:cNvPr id="21507" name="Zástupný symbol pro obsah 2"/>
          <p:cNvSpPr>
            <a:spLocks noGrp="1"/>
          </p:cNvSpPr>
          <p:nvPr>
            <p:ph idx="1"/>
          </p:nvPr>
        </p:nvSpPr>
        <p:spPr>
          <a:xfrm>
            <a:off x="311700" y="1066300"/>
            <a:ext cx="5060400" cy="3302700"/>
          </a:xfrm>
        </p:spPr>
        <p:txBody>
          <a:bodyPr/>
          <a:lstStyle/>
          <a:p>
            <a:pPr eaLnBrk="1" hangingPunct="1"/>
            <a:r>
              <a:rPr lang="cs-CZ" altLang="cs-CZ" dirty="0" smtClean="0"/>
              <a:t>účinky </a:t>
            </a:r>
            <a:r>
              <a:rPr lang="cs-CZ" altLang="cs-CZ" dirty="0"/>
              <a:t>UV záření závisí na:</a:t>
            </a:r>
          </a:p>
          <a:p>
            <a:pPr eaLnBrk="1" hangingPunct="1"/>
            <a:r>
              <a:rPr lang="cs-CZ" altLang="cs-CZ" dirty="0" smtClean="0"/>
              <a:t>energii </a:t>
            </a:r>
            <a:r>
              <a:rPr lang="cs-CZ" altLang="cs-CZ" dirty="0"/>
              <a:t>fotonů, </a:t>
            </a:r>
          </a:p>
          <a:p>
            <a:pPr eaLnBrk="1" hangingPunct="1"/>
            <a:r>
              <a:rPr lang="cs-CZ" altLang="cs-CZ" dirty="0"/>
              <a:t>intenzitě záření, </a:t>
            </a:r>
          </a:p>
          <a:p>
            <a:pPr eaLnBrk="1" hangingPunct="1"/>
            <a:r>
              <a:rPr lang="cs-CZ" altLang="cs-CZ" dirty="0"/>
              <a:t>době trvání ozáření, </a:t>
            </a:r>
          </a:p>
          <a:p>
            <a:pPr eaLnBrk="1" hangingPunct="1"/>
            <a:r>
              <a:rPr lang="cs-CZ" altLang="cs-CZ" dirty="0"/>
              <a:t>schopnosti absorpce záření tkání,</a:t>
            </a:r>
          </a:p>
          <a:p>
            <a:pPr eaLnBrk="1" hangingPunct="1"/>
            <a:r>
              <a:rPr lang="cs-CZ" altLang="cs-CZ" dirty="0"/>
              <a:t>senzitivitě organismu.</a:t>
            </a:r>
            <a:endParaRPr lang="cs-CZ" altLang="cs-CZ" b="1" dirty="0"/>
          </a:p>
        </p:txBody>
      </p:sp>
    </p:spTree>
    <p:extLst>
      <p:ext uri="{BB962C8B-B14F-4D97-AF65-F5344CB8AC3E}">
        <p14:creationId xmlns:p14="http://schemas.microsoft.com/office/powerpoint/2010/main" val="2811662731"/>
      </p:ext>
    </p:extLst>
  </p:cSld>
  <p:clrMapOvr>
    <a:masterClrMapping/>
  </p:clrMapOvr>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1743</Words>
  <Application>Microsoft Office PowerPoint</Application>
  <PresentationFormat>On-screen Show (16:9)</PresentationFormat>
  <Paragraphs>282</Paragraphs>
  <Slides>34</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PT Sans Narrow</vt:lpstr>
      <vt:lpstr>Calibri</vt:lpstr>
      <vt:lpstr>Open Sans</vt:lpstr>
      <vt:lpstr>Wingdings 2</vt:lpstr>
      <vt:lpstr>Verdana</vt:lpstr>
      <vt:lpstr>Times New Roman</vt:lpstr>
      <vt:lpstr>tropic</vt:lpstr>
      <vt:lpstr>UV na Zemi</vt:lpstr>
      <vt:lpstr>Osnova</vt:lpstr>
      <vt:lpstr>PowerPoint Presentation</vt:lpstr>
      <vt:lpstr>Optické záření </vt:lpstr>
      <vt:lpstr>PowerPoint Presentation</vt:lpstr>
      <vt:lpstr>Dělení UV záření</vt:lpstr>
      <vt:lpstr>PowerPoint Presentation</vt:lpstr>
      <vt:lpstr>PowerPoint Presentation</vt:lpstr>
      <vt:lpstr>Biologické účinky UV záření </vt:lpstr>
      <vt:lpstr>Pozitivní účinky UV záření</vt:lpstr>
      <vt:lpstr>Nežádoucí účinky UV </vt:lpstr>
      <vt:lpstr>PowerPoint Presentation</vt:lpstr>
      <vt:lpstr>Dlouhodobé působení UV záření </vt:lpstr>
      <vt:lpstr>Projevy photoagingu</vt:lpstr>
      <vt:lpstr>PowerPoint Presentation</vt:lpstr>
      <vt:lpstr>Dítě s ochranným oblečením proti UV záření - XP</vt:lpstr>
      <vt:lpstr>Maligní onemocnění </vt:lpstr>
      <vt:lpstr>Nemelanový typ rakoviny kůže</vt:lpstr>
      <vt:lpstr>Opalování v soláriích   Opálení získané v soláriu chrání kůži před spálením při letním pobytu na slunci - toto opálení chrání proti slunečnímu spálení jen v omezené míře.   Opálení ze solária poskytuje ochranu srovnatelnou s nízkým ochranným faktorem (SPF 2 – 3). </vt:lpstr>
      <vt:lpstr>Solárium se nedoporučuje:</vt:lpstr>
      <vt:lpstr>Doporučení Evropské komise </vt:lpstr>
      <vt:lpstr>Vliv UV záření na lidské oko</vt:lpstr>
      <vt:lpstr>Poškození oka UV</vt:lpstr>
      <vt:lpstr>PowerPoint Presentation</vt:lpstr>
      <vt:lpstr>PowerPoint Presentation</vt:lpstr>
      <vt:lpstr>Ochrana očí</vt:lpstr>
      <vt:lpstr>Kožní fototypy a přirozená ochrana</vt:lpstr>
      <vt:lpstr>Kožní fototypy</vt:lpstr>
      <vt:lpstr>Principy ochrany před UV zářením</vt:lpstr>
      <vt:lpstr>Nevystavujte kojence a malé děti přímému slunci</vt:lpstr>
      <vt:lpstr>Aplikujte ochranné prostředky   v dostatečném množství a opakovaně </vt:lpstr>
      <vt:lpstr>Chraňte se oděvem, klobouk  a brýle poskytují další ochranu</vt:lpstr>
      <vt:lpstr>Vyvarujte se slunečnímu záření         v době poledne</vt:lpstr>
      <vt:lpstr>Systémová ochrana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 na Zemi</dc:title>
  <dc:creator>Svobodová</dc:creator>
  <cp:lastModifiedBy>js-mu</cp:lastModifiedBy>
  <cp:revision>52</cp:revision>
  <cp:lastPrinted>2016-11-03T13:50:00Z</cp:lastPrinted>
  <dcterms:modified xsi:type="dcterms:W3CDTF">2016-11-03T13:50:12Z</dcterms:modified>
</cp:coreProperties>
</file>