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6" r:id="rId10"/>
    <p:sldId id="264" r:id="rId11"/>
    <p:sldId id="265" r:id="rId12"/>
    <p:sldId id="275" r:id="rId13"/>
    <p:sldId id="276" r:id="rId14"/>
    <p:sldId id="278" r:id="rId15"/>
    <p:sldId id="277" r:id="rId16"/>
    <p:sldId id="267" r:id="rId17"/>
    <p:sldId id="268" r:id="rId18"/>
    <p:sldId id="269" r:id="rId19"/>
    <p:sldId id="279" r:id="rId20"/>
    <p:sldId id="280" r:id="rId21"/>
    <p:sldId id="281" r:id="rId22"/>
    <p:sldId id="282" r:id="rId23"/>
    <p:sldId id="283" r:id="rId24"/>
    <p:sldId id="284" r:id="rId25"/>
    <p:sldId id="272" r:id="rId26"/>
    <p:sldId id="270" r:id="rId27"/>
    <p:sldId id="271" r:id="rId28"/>
    <p:sldId id="273" r:id="rId29"/>
    <p:sldId id="286" r:id="rId30"/>
    <p:sldId id="274" r:id="rId31"/>
    <p:sldId id="285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036" autoAdjust="0"/>
    <p:restoredTop sz="94660"/>
  </p:normalViewPr>
  <p:slideViewPr>
    <p:cSldViewPr>
      <p:cViewPr varScale="1">
        <p:scale>
          <a:sx n="100" d="100"/>
          <a:sy n="100" d="100"/>
        </p:scale>
        <p:origin x="90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41C22-4117-4556-A14A-D59FD7FF96CC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874A3F-3FE1-495B-A42B-0FB085ECDDE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67798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F91CA-D26A-48A0-9598-F81E9CDFF803}" type="datetimeFigureOut">
              <a:rPr lang="cs-CZ" smtClean="0"/>
              <a:t>22.10.2015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FA260-6588-458D-8C14-1B77E125E4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499184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3FA260-6588-458D-8C14-1B77E125E4D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125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A260-6588-458D-8C14-1B77E125E4D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124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5CA5936-BE7C-4055-BE4C-7F765D751A8F}" type="datetime1">
              <a:rPr lang="cs-CZ" smtClean="0"/>
              <a:t>22.10.2015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1BC81-42A2-4359-AF5F-E27C693880F0}" type="datetime1">
              <a:rPr lang="cs-CZ" smtClean="0"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64B4A-1723-413D-9F81-795EFDB98B95}" type="datetime1">
              <a:rPr lang="cs-CZ" smtClean="0"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45DBB6F-AFA7-4180-A4C8-455BEF22A41E}" type="datetime1">
              <a:rPr lang="cs-CZ" smtClean="0"/>
              <a:t>22.10.2015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4F2373D-797E-4D3E-954B-894E935C82D8}" type="datetime1">
              <a:rPr lang="cs-CZ" smtClean="0"/>
              <a:t>22.10.2015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DC0DF-C1D2-43B2-BDA9-09292DE8FBBE}" type="datetime1">
              <a:rPr lang="cs-CZ" smtClean="0"/>
              <a:t>22.10.2015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031BD-A242-43D8-A153-0E4B5D7DAC7E}" type="datetime1">
              <a:rPr lang="cs-CZ" smtClean="0"/>
              <a:t>22.10.2015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0FDF8E8-BE9E-4A0A-8239-EF5F555A66A0}" type="datetime1">
              <a:rPr lang="cs-CZ" smtClean="0"/>
              <a:t>22.10.2015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D987-8C9F-4CD7-8522-1320FA09F999}" type="datetime1">
              <a:rPr lang="cs-CZ" smtClean="0"/>
              <a:t>22.10.2015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8B5E6D2A-9EB6-48A9-9937-2B1BCF8C043C}" type="datetime1">
              <a:rPr lang="cs-CZ" smtClean="0"/>
              <a:t>22.10.2015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002D9A-C01C-45E7-A154-7F867B778C11}" type="datetime1">
              <a:rPr lang="cs-CZ" smtClean="0"/>
              <a:t>22.10.2015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86E2C3E-EF90-4E7D-A803-D03742FAEB9B}" type="datetime1">
              <a:rPr lang="cs-CZ" smtClean="0"/>
              <a:t>22.10.2015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Úvod do studia: Literatura</a:t>
            </a: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CA1B5A3-D330-4547-87D1-4C2EED4B915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Úvod do studia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mtClean="0"/>
              <a:t>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Delší epické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epos (Epos, </a:t>
            </a:r>
            <a:r>
              <a:rPr lang="cs-CZ" dirty="0" err="1" smtClean="0"/>
              <a:t>pl</a:t>
            </a:r>
            <a:r>
              <a:rPr lang="cs-CZ" dirty="0" smtClean="0"/>
              <a:t>. </a:t>
            </a:r>
            <a:r>
              <a:rPr lang="cs-CZ" dirty="0" err="1" smtClean="0"/>
              <a:t>Epen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hrdinský epos (</a:t>
            </a:r>
            <a:r>
              <a:rPr lang="cs-CZ" dirty="0" err="1" smtClean="0"/>
              <a:t>Heldenepos</a:t>
            </a:r>
            <a:r>
              <a:rPr lang="cs-CZ" dirty="0" smtClean="0"/>
              <a:t>) </a:t>
            </a:r>
          </a:p>
          <a:p>
            <a:pPr lvl="1"/>
            <a:r>
              <a:rPr lang="cs-CZ" dirty="0" err="1" smtClean="0"/>
              <a:t>höfisches</a:t>
            </a:r>
            <a:r>
              <a:rPr lang="cs-CZ" dirty="0" smtClean="0"/>
              <a:t> Epos (dvorský epos)</a:t>
            </a:r>
          </a:p>
          <a:p>
            <a:r>
              <a:rPr lang="cs-CZ" dirty="0" smtClean="0"/>
              <a:t>román (Roman)</a:t>
            </a:r>
          </a:p>
          <a:p>
            <a:pPr lvl="1"/>
            <a:r>
              <a:rPr lang="cs-CZ" dirty="0" smtClean="0"/>
              <a:t>pikareskní román (</a:t>
            </a:r>
            <a:r>
              <a:rPr lang="cs-CZ" dirty="0" err="1" smtClean="0"/>
              <a:t>Schelmen</a:t>
            </a:r>
            <a:r>
              <a:rPr lang="cs-CZ" dirty="0" smtClean="0"/>
              <a:t>- </a:t>
            </a:r>
            <a:r>
              <a:rPr lang="cs-CZ" dirty="0" err="1" smtClean="0"/>
              <a:t>bzw</a:t>
            </a:r>
            <a:r>
              <a:rPr lang="cs-CZ" dirty="0" smtClean="0"/>
              <a:t>. </a:t>
            </a:r>
            <a:r>
              <a:rPr lang="cs-CZ" dirty="0" err="1" smtClean="0"/>
              <a:t>Picaroroman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vývojový román (</a:t>
            </a:r>
            <a:r>
              <a:rPr lang="cs-CZ" dirty="0" err="1" smtClean="0"/>
              <a:t>Bildungsroman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novela (</a:t>
            </a:r>
            <a:r>
              <a:rPr lang="cs-CZ" dirty="0" err="1" smtClean="0"/>
              <a:t>Novelle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unerhörte</a:t>
            </a:r>
            <a:r>
              <a:rPr lang="cs-CZ" dirty="0" smtClean="0"/>
              <a:t> </a:t>
            </a:r>
            <a:r>
              <a:rPr lang="cs-CZ" dirty="0" err="1" smtClean="0"/>
              <a:t>Begebenheit</a:t>
            </a:r>
            <a:r>
              <a:rPr lang="cs-CZ" dirty="0" smtClean="0"/>
              <a:t>“, </a:t>
            </a:r>
            <a:r>
              <a:rPr lang="cs-CZ" dirty="0" err="1" smtClean="0"/>
              <a:t>Dingsymbol</a:t>
            </a:r>
            <a:r>
              <a:rPr lang="cs-CZ" dirty="0" smtClean="0"/>
              <a:t>, </a:t>
            </a:r>
            <a:r>
              <a:rPr lang="cs-CZ" dirty="0" err="1" smtClean="0"/>
              <a:t>Rahmenerzählung</a:t>
            </a:r>
            <a:r>
              <a:rPr lang="cs-CZ" dirty="0" smtClean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Binnenerzählung</a:t>
            </a:r>
            <a:endParaRPr lang="cs-CZ" dirty="0" smtClean="0"/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4. Kratší epické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1">
              <a:buFont typeface="Arial" pitchFamily="34" charset="0"/>
              <a:buChar char="•"/>
            </a:pPr>
            <a:r>
              <a:rPr lang="cs-CZ" dirty="0" smtClean="0"/>
              <a:t>mýtus (</a:t>
            </a:r>
            <a:r>
              <a:rPr lang="cs-CZ" dirty="0" err="1" smtClean="0"/>
              <a:t>Mythos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sága (</a:t>
            </a:r>
            <a:r>
              <a:rPr lang="cs-CZ" dirty="0" err="1" smtClean="0"/>
              <a:t>Sage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podobenství (Parabel)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legenda (</a:t>
            </a:r>
            <a:r>
              <a:rPr lang="cs-CZ" dirty="0" err="1" smtClean="0"/>
              <a:t>Legende</a:t>
            </a:r>
            <a:r>
              <a:rPr lang="cs-CZ" dirty="0" smtClean="0"/>
              <a:t>)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bajka (</a:t>
            </a:r>
            <a:r>
              <a:rPr lang="cs-CZ" dirty="0" err="1" smtClean="0"/>
              <a:t>Fabel</a:t>
            </a:r>
            <a:r>
              <a:rPr lang="cs-CZ" dirty="0" smtClean="0"/>
              <a:t>) 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pohádka (</a:t>
            </a:r>
            <a:r>
              <a:rPr lang="cs-CZ" dirty="0" err="1" smtClean="0"/>
              <a:t>Märchen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povídka (</a:t>
            </a:r>
            <a:r>
              <a:rPr lang="cs-CZ" dirty="0" err="1" smtClean="0"/>
              <a:t>Erzählung</a:t>
            </a:r>
            <a:r>
              <a:rPr lang="cs-CZ" dirty="0" smtClean="0"/>
              <a:t>)</a:t>
            </a:r>
          </a:p>
          <a:p>
            <a:pPr lvl="1">
              <a:buFont typeface="Arial" pitchFamily="34" charset="0"/>
              <a:buChar char="•"/>
            </a:pPr>
            <a:r>
              <a:rPr lang="cs-CZ" dirty="0" err="1" smtClean="0"/>
              <a:t>short</a:t>
            </a:r>
            <a:r>
              <a:rPr lang="cs-CZ" dirty="0" smtClean="0"/>
              <a:t> story (</a:t>
            </a:r>
            <a:r>
              <a:rPr lang="cs-CZ" dirty="0" err="1" smtClean="0"/>
              <a:t>Kurzgeschichte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Dramatické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podle Aristotela (do 18. století)</a:t>
            </a:r>
          </a:p>
          <a:p>
            <a:r>
              <a:rPr lang="cs-CZ" dirty="0" smtClean="0"/>
              <a:t>tragédie (</a:t>
            </a:r>
            <a:r>
              <a:rPr lang="cs-CZ" dirty="0" err="1" smtClean="0"/>
              <a:t>Tragödie</a:t>
            </a:r>
            <a:r>
              <a:rPr lang="cs-CZ" dirty="0" smtClean="0"/>
              <a:t>, </a:t>
            </a:r>
            <a:r>
              <a:rPr lang="cs-CZ" dirty="0" err="1" smtClean="0"/>
              <a:t>Trauerspiel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stavovská klauzule (</a:t>
            </a:r>
            <a:r>
              <a:rPr lang="cs-CZ" dirty="0" err="1" smtClean="0"/>
              <a:t>Ständeklausel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jednota času, místa a děje (</a:t>
            </a:r>
            <a:r>
              <a:rPr lang="cs-CZ" dirty="0" err="1" smtClean="0"/>
              <a:t>Einheit</a:t>
            </a:r>
            <a:r>
              <a:rPr lang="cs-CZ" dirty="0" smtClean="0"/>
              <a:t> des </a:t>
            </a:r>
            <a:r>
              <a:rPr lang="cs-CZ" dirty="0" err="1" smtClean="0"/>
              <a:t>Ortes</a:t>
            </a:r>
            <a:r>
              <a:rPr lang="cs-CZ" dirty="0" smtClean="0"/>
              <a:t>, der </a:t>
            </a:r>
            <a:r>
              <a:rPr lang="cs-CZ" dirty="0" err="1" smtClean="0"/>
              <a:t>Zeit</a:t>
            </a:r>
            <a:r>
              <a:rPr lang="cs-CZ" dirty="0" smtClean="0"/>
              <a:t>, der </a:t>
            </a:r>
            <a:r>
              <a:rPr lang="cs-CZ" dirty="0" err="1" smtClean="0"/>
              <a:t>Handlung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pět dějství (</a:t>
            </a:r>
            <a:r>
              <a:rPr lang="cs-CZ" dirty="0" err="1" smtClean="0"/>
              <a:t>fünf</a:t>
            </a:r>
            <a:r>
              <a:rPr lang="cs-CZ" dirty="0" smtClean="0"/>
              <a:t> Akte)</a:t>
            </a:r>
          </a:p>
          <a:p>
            <a:pPr lvl="1"/>
            <a:r>
              <a:rPr lang="cs-CZ" dirty="0" smtClean="0"/>
              <a:t>katarze (</a:t>
            </a:r>
            <a:r>
              <a:rPr lang="cs-CZ" dirty="0" err="1" smtClean="0"/>
              <a:t>Katharsis</a:t>
            </a:r>
            <a:r>
              <a:rPr lang="cs-CZ" dirty="0" smtClean="0"/>
              <a:t>) </a:t>
            </a:r>
          </a:p>
          <a:p>
            <a:r>
              <a:rPr lang="cs-CZ" dirty="0" smtClean="0"/>
              <a:t>komedie (</a:t>
            </a:r>
            <a:r>
              <a:rPr lang="cs-CZ" dirty="0" err="1" smtClean="0"/>
              <a:t>Komödie</a:t>
            </a:r>
            <a:r>
              <a:rPr lang="cs-CZ" dirty="0" smtClean="0"/>
              <a:t>, </a:t>
            </a:r>
            <a:r>
              <a:rPr lang="cs-CZ" dirty="0" err="1" smtClean="0"/>
              <a:t>Lustspiel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Dramatické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v opozici k Aristotelovi</a:t>
            </a:r>
          </a:p>
          <a:p>
            <a:r>
              <a:rPr lang="cs-CZ" dirty="0" smtClean="0"/>
              <a:t>měšťanská tragédie (</a:t>
            </a:r>
            <a:r>
              <a:rPr lang="cs-CZ" dirty="0" err="1" smtClean="0"/>
              <a:t>bürgerliches</a:t>
            </a:r>
            <a:r>
              <a:rPr lang="cs-CZ" dirty="0" smtClean="0"/>
              <a:t> </a:t>
            </a:r>
            <a:r>
              <a:rPr lang="cs-CZ" dirty="0" err="1" smtClean="0"/>
              <a:t>Trauerspiel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18. století: </a:t>
            </a:r>
            <a:r>
              <a:rPr lang="cs-CZ" dirty="0" err="1" smtClean="0"/>
              <a:t>Lessing</a:t>
            </a:r>
            <a:r>
              <a:rPr lang="cs-CZ" dirty="0" smtClean="0"/>
              <a:t>, Schiller</a:t>
            </a:r>
          </a:p>
          <a:p>
            <a:pPr lvl="1"/>
            <a:r>
              <a:rPr lang="cs-CZ" dirty="0" smtClean="0"/>
              <a:t>proti stavovské klauzuli 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epické divadlo (</a:t>
            </a:r>
            <a:r>
              <a:rPr lang="cs-CZ" dirty="0" err="1" smtClean="0"/>
              <a:t>episches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20. století: Brecht, </a:t>
            </a:r>
            <a:r>
              <a:rPr lang="cs-CZ" dirty="0" err="1" smtClean="0"/>
              <a:t>Frisch</a:t>
            </a:r>
            <a:r>
              <a:rPr lang="cs-CZ" dirty="0" smtClean="0"/>
              <a:t>, </a:t>
            </a:r>
            <a:r>
              <a:rPr lang="cs-CZ" dirty="0" err="1" smtClean="0"/>
              <a:t>Dürrenmatt</a:t>
            </a:r>
            <a:r>
              <a:rPr lang="cs-CZ" dirty="0" smtClean="0"/>
              <a:t> </a:t>
            </a:r>
            <a:r>
              <a:rPr lang="cs-CZ" dirty="0" err="1" smtClean="0"/>
              <a:t>usf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nahrazuje identifikaci (kritickou) reflexí</a:t>
            </a:r>
          </a:p>
          <a:p>
            <a:pPr lvl="1"/>
            <a:r>
              <a:rPr lang="cs-CZ" dirty="0" smtClean="0"/>
              <a:t>zcizovací efekty (</a:t>
            </a:r>
            <a:r>
              <a:rPr lang="cs-CZ" dirty="0" err="1" smtClean="0"/>
              <a:t>Verfremdungseffekte</a:t>
            </a:r>
            <a:r>
              <a:rPr lang="cs-CZ" dirty="0" smtClean="0"/>
              <a:t>, V-</a:t>
            </a:r>
            <a:r>
              <a:rPr lang="cs-CZ" dirty="0" err="1" smtClean="0"/>
              <a:t>Effekte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Dramatické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absurdní divadlo (</a:t>
            </a:r>
            <a:r>
              <a:rPr lang="cs-CZ" dirty="0" err="1" smtClean="0"/>
              <a:t>absurdes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dokumentární divadlo (</a:t>
            </a:r>
            <a:r>
              <a:rPr lang="cs-CZ" dirty="0" err="1" smtClean="0"/>
              <a:t>dokumentarisches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experimentální divadlo (</a:t>
            </a:r>
            <a:r>
              <a:rPr lang="cs-CZ" dirty="0" err="1" smtClean="0"/>
              <a:t>experimentelles</a:t>
            </a:r>
            <a:r>
              <a:rPr lang="cs-CZ" dirty="0" smtClean="0"/>
              <a:t> </a:t>
            </a:r>
            <a:r>
              <a:rPr lang="cs-CZ" dirty="0" err="1" smtClean="0"/>
              <a:t>Theater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 </a:t>
            </a:r>
          </a:p>
          <a:p>
            <a:r>
              <a:rPr lang="cs-CZ" dirty="0" smtClean="0"/>
              <a:t>............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Některé lyrické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Ode, Hymne, Elegie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Ballade</a:t>
            </a:r>
            <a:r>
              <a:rPr lang="cs-CZ" dirty="0" smtClean="0"/>
              <a:t>, </a:t>
            </a:r>
            <a:r>
              <a:rPr lang="cs-CZ" dirty="0" err="1" smtClean="0"/>
              <a:t>Lied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Sonett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Konkrete</a:t>
            </a:r>
            <a:r>
              <a:rPr lang="cs-CZ" dirty="0" smtClean="0"/>
              <a:t> Poesie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Co lze zkoumat UVNITŘ literárního textu?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tematika (</a:t>
            </a:r>
            <a:r>
              <a:rPr lang="cs-CZ" dirty="0" err="1" smtClean="0"/>
              <a:t>Thema</a:t>
            </a:r>
            <a:r>
              <a:rPr lang="cs-CZ" dirty="0" smtClean="0"/>
              <a:t>, Thematik)</a:t>
            </a:r>
          </a:p>
          <a:p>
            <a:endParaRPr lang="cs-CZ" dirty="0" smtClean="0"/>
          </a:p>
          <a:p>
            <a:r>
              <a:rPr lang="cs-CZ" dirty="0" smtClean="0"/>
              <a:t>stavba, struktura (</a:t>
            </a:r>
            <a:r>
              <a:rPr lang="cs-CZ" dirty="0" err="1" smtClean="0"/>
              <a:t>Aufbau</a:t>
            </a:r>
            <a:r>
              <a:rPr lang="cs-CZ" dirty="0" smtClean="0"/>
              <a:t>, Struktur, </a:t>
            </a:r>
            <a:r>
              <a:rPr lang="cs-CZ" dirty="0" err="1" smtClean="0"/>
              <a:t>Gliederung</a:t>
            </a:r>
            <a:r>
              <a:rPr lang="cs-CZ" dirty="0" smtClean="0"/>
              <a:t>) </a:t>
            </a:r>
          </a:p>
          <a:p>
            <a:endParaRPr lang="cs-CZ" dirty="0" smtClean="0"/>
          </a:p>
          <a:p>
            <a:r>
              <a:rPr lang="cs-CZ" dirty="0" smtClean="0"/>
              <a:t>jazyk (</a:t>
            </a:r>
            <a:r>
              <a:rPr lang="cs-CZ" dirty="0" err="1" smtClean="0"/>
              <a:t>Sprache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symboly, obrazy (Symbole, </a:t>
            </a:r>
            <a:r>
              <a:rPr lang="cs-CZ" dirty="0" err="1" smtClean="0"/>
              <a:t>Bilder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motivy (Motive)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event</a:t>
            </a:r>
            <a:r>
              <a:rPr lang="cs-CZ" dirty="0" smtClean="0"/>
              <a:t>. způsob uchopení látky (</a:t>
            </a:r>
            <a:r>
              <a:rPr lang="cs-CZ" dirty="0" err="1" smtClean="0"/>
              <a:t>Stoff</a:t>
            </a:r>
            <a:r>
              <a:rPr lang="cs-CZ" dirty="0" smtClean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Co lze NADTO zkoumat UVNITŘ epického/narativního textu?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vyprávěcí situace (</a:t>
            </a:r>
            <a:r>
              <a:rPr lang="cs-CZ" dirty="0" err="1" smtClean="0"/>
              <a:t>Erzählsituationen</a:t>
            </a:r>
            <a:r>
              <a:rPr lang="cs-CZ" dirty="0" smtClean="0"/>
              <a:t>, </a:t>
            </a:r>
            <a:r>
              <a:rPr lang="cs-CZ" dirty="0" err="1" smtClean="0"/>
              <a:t>Erzählperspektiven</a:t>
            </a:r>
            <a:r>
              <a:rPr lang="cs-CZ" dirty="0" smtClean="0"/>
              <a:t>, </a:t>
            </a:r>
            <a:r>
              <a:rPr lang="cs-CZ" dirty="0" err="1" smtClean="0"/>
              <a:t>Fokalisierungen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čas (</a:t>
            </a:r>
            <a:r>
              <a:rPr lang="cs-CZ" dirty="0" err="1" smtClean="0"/>
              <a:t>Erzählzeit</a:t>
            </a:r>
            <a:r>
              <a:rPr lang="cs-CZ" dirty="0" smtClean="0"/>
              <a:t>, </a:t>
            </a:r>
            <a:r>
              <a:rPr lang="cs-CZ" dirty="0" err="1" smtClean="0"/>
              <a:t>erzählte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postavy (</a:t>
            </a:r>
            <a:r>
              <a:rPr lang="cs-CZ" dirty="0" err="1" smtClean="0"/>
              <a:t>Figuren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místa, prostory (Orte, </a:t>
            </a:r>
            <a:r>
              <a:rPr lang="cs-CZ" dirty="0" err="1" smtClean="0"/>
              <a:t>Räume</a:t>
            </a:r>
            <a:r>
              <a:rPr lang="cs-CZ" dirty="0" smtClean="0"/>
              <a:t>, </a:t>
            </a:r>
            <a:r>
              <a:rPr lang="cs-CZ" dirty="0" err="1" smtClean="0"/>
              <a:t>Topoi</a:t>
            </a:r>
            <a:r>
              <a:rPr lang="cs-CZ" dirty="0" smtClean="0"/>
              <a:t>, </a:t>
            </a:r>
            <a:r>
              <a:rPr lang="cs-CZ" dirty="0" err="1" smtClean="0"/>
              <a:t>sg</a:t>
            </a:r>
            <a:r>
              <a:rPr lang="cs-CZ" dirty="0" smtClean="0"/>
              <a:t>.: </a:t>
            </a:r>
            <a:r>
              <a:rPr lang="cs-CZ" dirty="0" err="1" smtClean="0"/>
              <a:t>Topos</a:t>
            </a:r>
            <a:r>
              <a:rPr lang="cs-CZ" dirty="0" smtClean="0"/>
              <a:t>)</a:t>
            </a:r>
          </a:p>
          <a:p>
            <a:endParaRPr lang="cs-CZ" dirty="0" smtClean="0"/>
          </a:p>
          <a:p>
            <a:r>
              <a:rPr lang="cs-CZ" dirty="0" smtClean="0"/>
              <a:t>...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 (</a:t>
            </a:r>
            <a:r>
              <a:rPr lang="cs-CZ" dirty="0" err="1" smtClean="0"/>
              <a:t>Erzählen</a:t>
            </a:r>
            <a:r>
              <a:rPr lang="cs-CZ" dirty="0" smtClean="0"/>
              <a:t>) / </a:t>
            </a:r>
            <a:r>
              <a:rPr lang="cs-CZ" dirty="0" err="1" smtClean="0"/>
              <a:t>naratologie</a:t>
            </a:r>
            <a:r>
              <a:rPr lang="cs-CZ" dirty="0" smtClean="0"/>
              <a:t> (</a:t>
            </a:r>
            <a:r>
              <a:rPr lang="cs-CZ" dirty="0" err="1" smtClean="0"/>
              <a:t>Narratologie</a:t>
            </a:r>
            <a:r>
              <a:rPr lang="cs-CZ" dirty="0" smtClean="0"/>
              <a:t>)</a:t>
            </a:r>
            <a:endParaRPr lang="cs-CZ" dirty="0"/>
          </a:p>
        </p:txBody>
      </p:sp>
      <p:pic>
        <p:nvPicPr>
          <p:cNvPr id="7" name="Zástupný symbol pro obsah 6" descr="modell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535781" y="1600200"/>
            <a:ext cx="7310438" cy="4873625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Erzählform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Er</a:t>
            </a:r>
            <a:r>
              <a:rPr lang="cs-CZ" dirty="0" smtClean="0"/>
              <a:t>-</a:t>
            </a:r>
            <a:r>
              <a:rPr lang="cs-CZ" dirty="0" err="1" smtClean="0"/>
              <a:t>Erzählung</a:t>
            </a:r>
            <a:endParaRPr lang="cs-CZ" dirty="0" smtClean="0"/>
          </a:p>
          <a:p>
            <a:r>
              <a:rPr lang="cs-CZ" dirty="0" err="1" smtClean="0"/>
              <a:t>Ich</a:t>
            </a:r>
            <a:r>
              <a:rPr lang="cs-CZ" dirty="0" smtClean="0"/>
              <a:t>-</a:t>
            </a:r>
            <a:r>
              <a:rPr lang="cs-CZ" dirty="0" err="1" smtClean="0"/>
              <a:t>Erzählung</a:t>
            </a:r>
            <a:endParaRPr lang="cs-CZ" dirty="0" smtClean="0"/>
          </a:p>
          <a:p>
            <a:pPr lvl="1"/>
            <a:r>
              <a:rPr lang="cs-CZ" dirty="0" err="1" smtClean="0"/>
              <a:t>erlebendes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endParaRPr lang="cs-CZ" dirty="0" smtClean="0"/>
          </a:p>
          <a:p>
            <a:pPr lvl="1"/>
            <a:r>
              <a:rPr lang="cs-CZ" dirty="0" err="1" smtClean="0"/>
              <a:t>erzählendes</a:t>
            </a:r>
            <a:r>
              <a:rPr lang="cs-CZ" dirty="0" smtClean="0"/>
              <a:t> </a:t>
            </a:r>
            <a:r>
              <a:rPr lang="cs-CZ" dirty="0" err="1" smtClean="0"/>
              <a:t>Ich</a:t>
            </a:r>
            <a:endParaRPr lang="cs-CZ" dirty="0" smtClean="0"/>
          </a:p>
          <a:p>
            <a:r>
              <a:rPr lang="cs-CZ" dirty="0" err="1" smtClean="0"/>
              <a:t>Du</a:t>
            </a:r>
            <a:r>
              <a:rPr lang="cs-CZ" dirty="0" smtClean="0"/>
              <a:t>-</a:t>
            </a:r>
            <a:r>
              <a:rPr lang="cs-CZ" dirty="0" err="1" smtClean="0"/>
              <a:t>Erzählung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0. Struktura přednášky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Literatura v Bc. studiu na KNJ </a:t>
            </a:r>
            <a:r>
              <a:rPr lang="cs-CZ" dirty="0" err="1" smtClean="0"/>
              <a:t>PdF</a:t>
            </a:r>
            <a:r>
              <a:rPr lang="cs-CZ" dirty="0" smtClean="0"/>
              <a:t> MU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Co je literatura?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Čím se zabývá literární věda?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Literární žánry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Analýza vyprávěcího </a:t>
            </a:r>
            <a:r>
              <a:rPr lang="cs-CZ" dirty="0" smtClean="0"/>
              <a:t>textu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 smtClean="0"/>
              <a:t>Úvod do studia: 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Erzählverhalten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auktoriales</a:t>
            </a:r>
            <a:r>
              <a:rPr lang="cs-CZ" dirty="0" smtClean="0"/>
              <a:t> EV</a:t>
            </a:r>
          </a:p>
          <a:p>
            <a:r>
              <a:rPr lang="cs-CZ" dirty="0" err="1" smtClean="0"/>
              <a:t>personales</a:t>
            </a:r>
            <a:r>
              <a:rPr lang="cs-CZ" dirty="0" smtClean="0"/>
              <a:t> EV</a:t>
            </a:r>
          </a:p>
          <a:p>
            <a:r>
              <a:rPr lang="cs-CZ" dirty="0" err="1" smtClean="0"/>
              <a:t>neutrales</a:t>
            </a:r>
            <a:r>
              <a:rPr lang="cs-CZ" dirty="0" smtClean="0"/>
              <a:t> EV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Erzählerstandort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Distanz</a:t>
            </a:r>
            <a:r>
              <a:rPr lang="cs-CZ" dirty="0" smtClean="0"/>
              <a:t> </a:t>
            </a:r>
          </a:p>
          <a:p>
            <a:endParaRPr lang="cs-CZ" dirty="0" smtClean="0"/>
          </a:p>
          <a:p>
            <a:pPr lvl="6"/>
            <a:r>
              <a:rPr lang="cs-CZ" dirty="0" smtClean="0"/>
              <a:t>des </a:t>
            </a:r>
            <a:r>
              <a:rPr lang="cs-CZ" dirty="0" err="1" smtClean="0"/>
              <a:t>Erzählers</a:t>
            </a:r>
            <a:r>
              <a:rPr lang="cs-CZ" dirty="0" smtClean="0"/>
              <a:t> </a:t>
            </a:r>
            <a:r>
              <a:rPr lang="cs-CZ" dirty="0" err="1" smtClean="0"/>
              <a:t>zu</a:t>
            </a:r>
            <a:r>
              <a:rPr lang="cs-CZ" dirty="0" smtClean="0"/>
              <a:t> den </a:t>
            </a:r>
            <a:r>
              <a:rPr lang="cs-CZ" dirty="0" err="1" smtClean="0"/>
              <a:t>erzählen</a:t>
            </a:r>
            <a:r>
              <a:rPr lang="cs-CZ" dirty="0" smtClean="0"/>
              <a:t> </a:t>
            </a:r>
            <a:r>
              <a:rPr lang="cs-CZ" dirty="0" err="1" smtClean="0"/>
              <a:t>Vorgängen</a:t>
            </a:r>
            <a:r>
              <a:rPr lang="cs-CZ" dirty="0" smtClean="0"/>
              <a:t> / </a:t>
            </a:r>
            <a:r>
              <a:rPr lang="cs-CZ" dirty="0" err="1" smtClean="0"/>
              <a:t>Personen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Nähe</a:t>
            </a: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 lvl="2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2"/>
            <a:r>
              <a:rPr lang="cs-CZ" dirty="0" err="1" smtClean="0"/>
              <a:t>olympische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endParaRPr lang="cs-CZ" dirty="0" smtClean="0"/>
          </a:p>
          <a:p>
            <a:pPr lvl="2"/>
            <a:r>
              <a:rPr lang="cs-CZ" dirty="0" err="1" smtClean="0"/>
              <a:t>Allwissenheit</a:t>
            </a:r>
            <a:r>
              <a:rPr lang="cs-CZ" dirty="0" smtClean="0"/>
              <a:t> (</a:t>
            </a:r>
            <a:r>
              <a:rPr lang="cs-CZ" dirty="0" err="1" smtClean="0"/>
              <a:t>olymp</a:t>
            </a:r>
            <a:r>
              <a:rPr lang="cs-CZ" dirty="0" smtClean="0"/>
              <a:t>. </a:t>
            </a:r>
            <a:r>
              <a:rPr lang="cs-CZ" dirty="0" err="1" smtClean="0"/>
              <a:t>Position</a:t>
            </a:r>
            <a:r>
              <a:rPr lang="cs-CZ" dirty="0" smtClean="0"/>
              <a:t> plus </a:t>
            </a:r>
            <a:r>
              <a:rPr lang="cs-CZ" dirty="0" err="1" smtClean="0"/>
              <a:t>Innensicht</a:t>
            </a:r>
            <a:r>
              <a:rPr lang="cs-CZ" dirty="0" smtClean="0"/>
              <a:t>)</a:t>
            </a:r>
          </a:p>
          <a:p>
            <a:pPr lvl="2"/>
            <a:r>
              <a:rPr lang="cs-CZ" dirty="0" err="1" smtClean="0"/>
              <a:t>begrenzter</a:t>
            </a:r>
            <a:r>
              <a:rPr lang="cs-CZ" dirty="0" smtClean="0"/>
              <a:t> </a:t>
            </a:r>
            <a:r>
              <a:rPr lang="cs-CZ" dirty="0" err="1" smtClean="0"/>
              <a:t>Blick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Sichtweise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Au</a:t>
            </a:r>
            <a:r>
              <a:rPr lang="de-AT" dirty="0" err="1" smtClean="0"/>
              <a:t>ßensicht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de-AT" dirty="0" smtClean="0"/>
          </a:p>
          <a:p>
            <a:r>
              <a:rPr lang="de-AT" dirty="0" smtClean="0"/>
              <a:t>Innensicht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5. </a:t>
            </a:r>
            <a:r>
              <a:rPr lang="de-AT" dirty="0" err="1" smtClean="0"/>
              <a:t>Vypr</a:t>
            </a:r>
            <a:r>
              <a:rPr lang="cs-CZ" dirty="0" err="1" smtClean="0"/>
              <a:t>ávění</a:t>
            </a:r>
            <a:r>
              <a:rPr lang="cs-CZ" dirty="0" smtClean="0"/>
              <a:t>: </a:t>
            </a:r>
            <a:r>
              <a:rPr lang="cs-CZ" dirty="0" err="1" smtClean="0"/>
              <a:t>Erzählhaltung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1679800"/>
            <a:ext cx="7467600" cy="47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</a:t>
            </a:r>
            <a:r>
              <a:rPr lang="cs-CZ" dirty="0" err="1" smtClean="0"/>
              <a:t>Darbietungsformen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57200" y="2469004"/>
            <a:ext cx="7467600" cy="313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Vyprávění: Děj (</a:t>
            </a:r>
            <a:r>
              <a:rPr lang="cs-CZ" dirty="0" err="1" smtClean="0"/>
              <a:t>Handlung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Handlungsstrang</a:t>
            </a:r>
            <a:endParaRPr lang="cs-CZ" dirty="0" smtClean="0"/>
          </a:p>
          <a:p>
            <a:r>
              <a:rPr lang="cs-CZ" dirty="0" smtClean="0"/>
              <a:t>Haupt-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Nebenhandlungen</a:t>
            </a:r>
            <a:endParaRPr lang="cs-CZ" dirty="0" smtClean="0"/>
          </a:p>
          <a:p>
            <a:r>
              <a:rPr lang="cs-CZ" dirty="0" err="1" smtClean="0"/>
              <a:t>lineare</a:t>
            </a:r>
            <a:r>
              <a:rPr lang="cs-CZ" dirty="0" smtClean="0"/>
              <a:t> </a:t>
            </a:r>
            <a:r>
              <a:rPr lang="cs-CZ" dirty="0" err="1" smtClean="0"/>
              <a:t>Erzählung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Episoden</a:t>
            </a:r>
            <a:endParaRPr lang="cs-CZ" dirty="0" smtClean="0"/>
          </a:p>
          <a:p>
            <a:r>
              <a:rPr lang="cs-CZ" dirty="0" err="1" smtClean="0"/>
              <a:t>Geschehen</a:t>
            </a:r>
            <a:r>
              <a:rPr lang="cs-CZ" dirty="0" smtClean="0"/>
              <a:t> („</a:t>
            </a:r>
            <a:r>
              <a:rPr lang="cs-CZ" dirty="0" err="1" smtClean="0"/>
              <a:t>Material</a:t>
            </a:r>
            <a:r>
              <a:rPr lang="cs-CZ" dirty="0" smtClean="0"/>
              <a:t>“) </a:t>
            </a:r>
          </a:p>
          <a:p>
            <a:r>
              <a:rPr lang="cs-CZ" dirty="0" err="1" smtClean="0"/>
              <a:t>Geschichte</a:t>
            </a:r>
            <a:r>
              <a:rPr lang="cs-CZ" dirty="0" smtClean="0"/>
              <a:t> - </a:t>
            </a:r>
            <a:r>
              <a:rPr lang="cs-CZ" dirty="0" err="1" smtClean="0"/>
              <a:t>Fabel</a:t>
            </a:r>
            <a:r>
              <a:rPr lang="cs-CZ" dirty="0" smtClean="0"/>
              <a:t>   </a:t>
            </a:r>
          </a:p>
          <a:p>
            <a:pPr lvl="1"/>
            <a:r>
              <a:rPr lang="cs-CZ" dirty="0" smtClean="0"/>
              <a:t>story X plot (</a:t>
            </a:r>
            <a:r>
              <a:rPr lang="cs-CZ" dirty="0" err="1" smtClean="0"/>
              <a:t>eng</a:t>
            </a:r>
            <a:r>
              <a:rPr lang="cs-CZ" dirty="0" smtClean="0"/>
              <a:t>.) </a:t>
            </a:r>
          </a:p>
          <a:p>
            <a:pPr lvl="1"/>
            <a:r>
              <a:rPr lang="cs-CZ" dirty="0" smtClean="0"/>
              <a:t>sujet X </a:t>
            </a:r>
            <a:r>
              <a:rPr lang="cs-CZ" dirty="0" err="1" smtClean="0"/>
              <a:t>fabula</a:t>
            </a:r>
            <a:r>
              <a:rPr lang="cs-CZ" dirty="0" smtClean="0"/>
              <a:t> (</a:t>
            </a:r>
            <a:r>
              <a:rPr lang="cs-CZ" dirty="0" err="1" smtClean="0"/>
              <a:t>russ</a:t>
            </a:r>
            <a:r>
              <a:rPr lang="cs-CZ" dirty="0" smtClean="0"/>
              <a:t>., </a:t>
            </a:r>
            <a:r>
              <a:rPr lang="cs-CZ" dirty="0" err="1" smtClean="0"/>
              <a:t>tsch</a:t>
            </a:r>
            <a:r>
              <a:rPr lang="cs-CZ" dirty="0" smtClean="0"/>
              <a:t>.)</a:t>
            </a:r>
          </a:p>
          <a:p>
            <a:pPr lvl="1"/>
            <a:r>
              <a:rPr lang="cs-CZ" dirty="0" err="1" smtClean="0"/>
              <a:t>histoire</a:t>
            </a:r>
            <a:r>
              <a:rPr lang="cs-CZ" dirty="0" smtClean="0"/>
              <a:t> X </a:t>
            </a:r>
            <a:r>
              <a:rPr lang="cs-CZ" dirty="0" err="1" smtClean="0"/>
              <a:t>discourse</a:t>
            </a:r>
            <a:r>
              <a:rPr lang="cs-CZ" dirty="0" smtClean="0"/>
              <a:t> (</a:t>
            </a:r>
            <a:r>
              <a:rPr lang="cs-CZ" dirty="0" err="1" smtClean="0"/>
              <a:t>frz</a:t>
            </a:r>
            <a:r>
              <a:rPr lang="cs-CZ" dirty="0" smtClean="0"/>
              <a:t>.)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dirty="0" smtClean="0"/>
              <a:t>Úvod do studia: Literatura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Čas (</a:t>
            </a:r>
            <a:r>
              <a:rPr lang="cs-CZ" dirty="0" err="1" smtClean="0"/>
              <a:t>Zeit</a:t>
            </a:r>
            <a:r>
              <a:rPr lang="cs-CZ" dirty="0" smtClean="0"/>
              <a:t>, </a:t>
            </a:r>
            <a:r>
              <a:rPr lang="cs-CZ" dirty="0" err="1" smtClean="0"/>
              <a:t>Zeitgestaltung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Erzählzeit</a:t>
            </a:r>
            <a:r>
              <a:rPr lang="cs-CZ" dirty="0" smtClean="0"/>
              <a:t> X </a:t>
            </a:r>
            <a:r>
              <a:rPr lang="cs-CZ" dirty="0" err="1" smtClean="0"/>
              <a:t>erzählte</a:t>
            </a:r>
            <a:r>
              <a:rPr lang="cs-CZ" dirty="0" smtClean="0"/>
              <a:t> </a:t>
            </a:r>
            <a:r>
              <a:rPr lang="cs-CZ" dirty="0" err="1" smtClean="0"/>
              <a:t>Zeit</a:t>
            </a:r>
            <a:endParaRPr lang="cs-CZ" dirty="0" smtClean="0"/>
          </a:p>
          <a:p>
            <a:r>
              <a:rPr lang="cs-CZ" dirty="0" err="1" smtClean="0"/>
              <a:t>Raffung</a:t>
            </a:r>
            <a:r>
              <a:rPr lang="cs-CZ" dirty="0" smtClean="0"/>
              <a:t> X </a:t>
            </a:r>
            <a:r>
              <a:rPr lang="cs-CZ" dirty="0" err="1" smtClean="0"/>
              <a:t>Dehnung</a:t>
            </a:r>
            <a:endParaRPr lang="cs-CZ" dirty="0" smtClean="0"/>
          </a:p>
          <a:p>
            <a:pPr lvl="1"/>
            <a:r>
              <a:rPr lang="cs-CZ" dirty="0" err="1" smtClean="0"/>
              <a:t>zeitraffendes</a:t>
            </a:r>
            <a:r>
              <a:rPr lang="cs-CZ" dirty="0" smtClean="0"/>
              <a:t> </a:t>
            </a:r>
            <a:r>
              <a:rPr lang="cs-CZ" dirty="0" err="1" smtClean="0"/>
              <a:t>Erzählen</a:t>
            </a:r>
            <a:endParaRPr lang="cs-CZ" dirty="0" smtClean="0"/>
          </a:p>
          <a:p>
            <a:pPr lvl="1"/>
            <a:r>
              <a:rPr lang="cs-CZ" dirty="0" err="1" smtClean="0"/>
              <a:t>zeitdehnendes</a:t>
            </a:r>
            <a:r>
              <a:rPr lang="cs-CZ" dirty="0" smtClean="0"/>
              <a:t> E.</a:t>
            </a:r>
          </a:p>
          <a:p>
            <a:pPr lvl="1"/>
            <a:r>
              <a:rPr lang="cs-CZ" dirty="0" err="1" smtClean="0"/>
              <a:t>zeitdeckendes</a:t>
            </a:r>
            <a:r>
              <a:rPr lang="cs-CZ" dirty="0" smtClean="0"/>
              <a:t> E.</a:t>
            </a:r>
          </a:p>
          <a:p>
            <a:r>
              <a:rPr lang="cs-CZ" dirty="0" err="1" smtClean="0"/>
              <a:t>Rückblende</a:t>
            </a:r>
            <a:r>
              <a:rPr lang="cs-CZ" dirty="0" smtClean="0"/>
              <a:t> X </a:t>
            </a:r>
            <a:r>
              <a:rPr lang="cs-CZ" dirty="0" err="1" smtClean="0"/>
              <a:t>Vorausdeutung</a:t>
            </a:r>
            <a:endParaRPr lang="cs-CZ" dirty="0" smtClean="0"/>
          </a:p>
          <a:p>
            <a:r>
              <a:rPr lang="cs-CZ" dirty="0" err="1" smtClean="0"/>
              <a:t>analytische</a:t>
            </a:r>
            <a:r>
              <a:rPr lang="cs-CZ" dirty="0" smtClean="0"/>
              <a:t> </a:t>
            </a:r>
            <a:r>
              <a:rPr lang="cs-CZ" dirty="0" err="1" smtClean="0"/>
              <a:t>Erzählung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5. Vyprávění: Postavy (</a:t>
            </a:r>
            <a:r>
              <a:rPr lang="cs-CZ" dirty="0" err="1" smtClean="0"/>
              <a:t>Figuren</a:t>
            </a:r>
            <a:r>
              <a:rPr lang="cs-CZ" dirty="0" smtClean="0"/>
              <a:t>, </a:t>
            </a:r>
            <a:r>
              <a:rPr lang="cs-CZ" dirty="0" err="1" smtClean="0"/>
              <a:t>Gestalten</a:t>
            </a:r>
            <a:r>
              <a:rPr lang="cs-CZ" dirty="0" smtClean="0"/>
              <a:t>, Charaktere)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hlavní X vedlejší (</a:t>
            </a:r>
            <a:r>
              <a:rPr lang="cs-CZ" dirty="0" err="1" smtClean="0"/>
              <a:t>Haupt</a:t>
            </a:r>
            <a:r>
              <a:rPr lang="cs-CZ" dirty="0" smtClean="0"/>
              <a:t>- X </a:t>
            </a:r>
            <a:r>
              <a:rPr lang="cs-CZ" dirty="0" err="1" smtClean="0"/>
              <a:t>Nebenfiguren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flacher</a:t>
            </a:r>
            <a:r>
              <a:rPr lang="cs-CZ" dirty="0" smtClean="0"/>
              <a:t> X </a:t>
            </a:r>
            <a:r>
              <a:rPr lang="cs-CZ" dirty="0" err="1" smtClean="0"/>
              <a:t>runder</a:t>
            </a:r>
            <a:r>
              <a:rPr lang="cs-CZ" dirty="0" smtClean="0"/>
              <a:t> Charakter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Motivy (Motive) a látka (</a:t>
            </a:r>
            <a:r>
              <a:rPr lang="cs-CZ" dirty="0" err="1" smtClean="0"/>
              <a:t>Stoff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Motiv</a:t>
            </a:r>
          </a:p>
          <a:p>
            <a:pPr lvl="1"/>
            <a:r>
              <a:rPr lang="cs-CZ" dirty="0" err="1" smtClean="0"/>
              <a:t>Doppelgänger</a:t>
            </a:r>
            <a:r>
              <a:rPr lang="cs-CZ" dirty="0" smtClean="0"/>
              <a:t>, </a:t>
            </a:r>
            <a:r>
              <a:rPr lang="cs-CZ" dirty="0" err="1" smtClean="0"/>
              <a:t>Tyrannenmord</a:t>
            </a:r>
            <a:r>
              <a:rPr lang="cs-CZ" dirty="0" smtClean="0"/>
              <a:t>, </a:t>
            </a:r>
            <a:r>
              <a:rPr lang="cs-CZ" dirty="0" err="1" smtClean="0"/>
              <a:t>Dreieickgeschichte</a:t>
            </a:r>
            <a:r>
              <a:rPr lang="cs-CZ" dirty="0" smtClean="0"/>
              <a:t> ...</a:t>
            </a:r>
          </a:p>
          <a:p>
            <a:pPr lvl="1"/>
            <a:r>
              <a:rPr lang="cs-CZ" dirty="0" err="1" smtClean="0"/>
              <a:t>Stadt</a:t>
            </a:r>
            <a:r>
              <a:rPr lang="cs-CZ" dirty="0" smtClean="0"/>
              <a:t>, </a:t>
            </a:r>
            <a:r>
              <a:rPr lang="cs-CZ" dirty="0" err="1" smtClean="0"/>
              <a:t>Unterweltbesuch</a:t>
            </a:r>
            <a:r>
              <a:rPr lang="cs-CZ" dirty="0" smtClean="0"/>
              <a:t> ...</a:t>
            </a:r>
            <a:endParaRPr lang="cs-CZ" dirty="0"/>
          </a:p>
          <a:p>
            <a:pPr lvl="1"/>
            <a:r>
              <a:rPr lang="cs-CZ" dirty="0" err="1" smtClean="0"/>
              <a:t>Teufelsbund</a:t>
            </a:r>
            <a:r>
              <a:rPr lang="cs-CZ" dirty="0" smtClean="0"/>
              <a:t>, </a:t>
            </a:r>
            <a:r>
              <a:rPr lang="cs-CZ" dirty="0" err="1" smtClean="0"/>
              <a:t>Gottesurteil</a:t>
            </a:r>
            <a:r>
              <a:rPr lang="cs-CZ" dirty="0" smtClean="0"/>
              <a:t> ...</a:t>
            </a:r>
          </a:p>
          <a:p>
            <a:pPr lvl="1"/>
            <a:r>
              <a:rPr lang="cs-CZ" dirty="0" smtClean="0"/>
              <a:t>Elisabeth </a:t>
            </a:r>
            <a:r>
              <a:rPr lang="cs-CZ" dirty="0" err="1" smtClean="0"/>
              <a:t>Frenzel</a:t>
            </a:r>
            <a:r>
              <a:rPr lang="cs-CZ" dirty="0" smtClean="0"/>
              <a:t>: </a:t>
            </a:r>
            <a:r>
              <a:rPr lang="cs-CZ" i="1" dirty="0" smtClean="0"/>
              <a:t>Motive der </a:t>
            </a:r>
            <a:r>
              <a:rPr lang="cs-CZ" i="1" dirty="0" err="1" smtClean="0"/>
              <a:t>Weltliteratur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dirty="0" err="1" smtClean="0"/>
              <a:t>Stoff</a:t>
            </a:r>
            <a:endParaRPr lang="cs-CZ" dirty="0" smtClean="0"/>
          </a:p>
          <a:p>
            <a:pPr lvl="1"/>
            <a:r>
              <a:rPr lang="cs-CZ" dirty="0" smtClean="0"/>
              <a:t>může obsahovat více motivů</a:t>
            </a:r>
          </a:p>
          <a:p>
            <a:pPr lvl="1"/>
            <a:r>
              <a:rPr lang="cs-CZ" dirty="0" smtClean="0"/>
              <a:t>Prometheus, </a:t>
            </a:r>
            <a:r>
              <a:rPr lang="cs-CZ" dirty="0" err="1" smtClean="0"/>
              <a:t>Ödipus</a:t>
            </a:r>
            <a:r>
              <a:rPr lang="cs-CZ" dirty="0" smtClean="0"/>
              <a:t> ...</a:t>
            </a:r>
          </a:p>
          <a:p>
            <a:pPr lvl="1"/>
            <a:r>
              <a:rPr lang="cs-CZ" dirty="0" smtClean="0"/>
              <a:t>Faust, King Lear, Casanova, Don Quijote ... </a:t>
            </a:r>
          </a:p>
          <a:p>
            <a:pPr lvl="1"/>
            <a:r>
              <a:rPr lang="cs-CZ" dirty="0" smtClean="0"/>
              <a:t>Elisabeth </a:t>
            </a:r>
            <a:r>
              <a:rPr lang="cs-CZ" dirty="0" err="1" smtClean="0"/>
              <a:t>Frenzel</a:t>
            </a:r>
            <a:r>
              <a:rPr lang="cs-CZ" dirty="0" smtClean="0"/>
              <a:t>: </a:t>
            </a:r>
            <a:r>
              <a:rPr lang="cs-CZ" i="1" dirty="0" err="1" smtClean="0"/>
              <a:t>Stoffe</a:t>
            </a:r>
            <a:r>
              <a:rPr lang="cs-CZ" i="1" dirty="0" smtClean="0"/>
              <a:t> der </a:t>
            </a:r>
            <a:r>
              <a:rPr lang="cs-CZ" i="1" dirty="0" err="1" smtClean="0"/>
              <a:t>Weltliteratur</a:t>
            </a:r>
            <a:r>
              <a:rPr lang="cs-CZ" i="1" dirty="0" smtClean="0"/>
              <a:t>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Čtenář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impliziter</a:t>
            </a:r>
            <a:r>
              <a:rPr lang="cs-CZ" dirty="0" smtClean="0"/>
              <a:t> </a:t>
            </a:r>
            <a:r>
              <a:rPr lang="cs-CZ" dirty="0" err="1" smtClean="0"/>
              <a:t>Leser</a:t>
            </a:r>
            <a:r>
              <a:rPr lang="cs-CZ" dirty="0" smtClean="0"/>
              <a:t> X </a:t>
            </a:r>
            <a:r>
              <a:rPr lang="cs-CZ" dirty="0" err="1" smtClean="0"/>
              <a:t>realer</a:t>
            </a:r>
            <a:r>
              <a:rPr lang="cs-CZ" dirty="0" smtClean="0"/>
              <a:t> </a:t>
            </a:r>
            <a:r>
              <a:rPr lang="cs-CZ" dirty="0" err="1" smtClean="0"/>
              <a:t>Leser</a:t>
            </a:r>
            <a:endParaRPr lang="cs-CZ" dirty="0" smtClean="0"/>
          </a:p>
          <a:p>
            <a:r>
              <a:rPr lang="cs-CZ" dirty="0" err="1" smtClean="0"/>
              <a:t>Rezeptionsästhetik</a:t>
            </a:r>
            <a:r>
              <a:rPr lang="cs-CZ" dirty="0" smtClean="0"/>
              <a:t> (H. R. Jau</a:t>
            </a:r>
            <a:r>
              <a:rPr lang="de-DE" dirty="0" smtClean="0"/>
              <a:t>ß, W. Iser)</a:t>
            </a:r>
          </a:p>
          <a:p>
            <a:r>
              <a:rPr lang="de-DE" dirty="0" smtClean="0"/>
              <a:t>Leerstelle</a:t>
            </a:r>
            <a:r>
              <a:rPr lang="cs-CZ" dirty="0" smtClean="0"/>
              <a:t>n</a:t>
            </a:r>
            <a:r>
              <a:rPr lang="de-DE" dirty="0" smtClean="0"/>
              <a:t> </a:t>
            </a:r>
            <a:endParaRPr lang="cs-CZ" dirty="0" smtClean="0"/>
          </a:p>
          <a:p>
            <a:r>
              <a:rPr lang="de-DE" dirty="0" err="1" smtClean="0"/>
              <a:t>horizon</a:t>
            </a:r>
            <a:r>
              <a:rPr lang="cs-CZ" dirty="0" smtClean="0"/>
              <a:t>t očekávání </a:t>
            </a:r>
            <a:r>
              <a:rPr lang="de-DE" dirty="0" smtClean="0"/>
              <a:t>(Erwartungshorizont</a:t>
            </a:r>
            <a:r>
              <a:rPr lang="cs-CZ" dirty="0"/>
              <a:t>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29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431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Literatura v Bc. studiu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Přednášky a semináře</a:t>
            </a:r>
          </a:p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Styl práce a zakončení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Strategie volby kurzů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Povinné (k testu):</a:t>
            </a:r>
          </a:p>
          <a:p>
            <a:pPr lvl="1"/>
            <a:r>
              <a:rPr lang="cs-CZ" dirty="0" err="1" smtClean="0"/>
              <a:t>Cornejo</a:t>
            </a:r>
            <a:r>
              <a:rPr lang="cs-CZ" dirty="0" smtClean="0"/>
              <a:t>, Renata, a Charvát, Filip: </a:t>
            </a:r>
            <a:r>
              <a:rPr lang="cs-CZ" i="1" dirty="0" err="1" smtClean="0"/>
              <a:t>Einführung</a:t>
            </a:r>
            <a:r>
              <a:rPr lang="cs-CZ" i="1" dirty="0" smtClean="0"/>
              <a:t> in </a:t>
            </a:r>
            <a:r>
              <a:rPr lang="cs-CZ" i="1" dirty="0" err="1" smtClean="0"/>
              <a:t>das</a:t>
            </a:r>
            <a:r>
              <a:rPr lang="cs-CZ" i="1" dirty="0" smtClean="0"/>
              <a:t> Studium der Literatur. </a:t>
            </a:r>
            <a:r>
              <a:rPr lang="cs-CZ" i="1" dirty="0" err="1" smtClean="0"/>
              <a:t>Ein</a:t>
            </a:r>
            <a:r>
              <a:rPr lang="cs-CZ" i="1" dirty="0" smtClean="0"/>
              <a:t> </a:t>
            </a:r>
            <a:r>
              <a:rPr lang="cs-CZ" i="1" dirty="0" err="1" smtClean="0"/>
              <a:t>Lehr</a:t>
            </a:r>
            <a:r>
              <a:rPr lang="cs-CZ" i="1" dirty="0" smtClean="0"/>
              <a:t>-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Arbeitsbuch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den </a:t>
            </a:r>
            <a:r>
              <a:rPr lang="cs-CZ" i="1" dirty="0" err="1" smtClean="0"/>
              <a:t>Unterricht</a:t>
            </a:r>
            <a:r>
              <a:rPr lang="cs-CZ" i="1" dirty="0" smtClean="0"/>
              <a:t>.</a:t>
            </a:r>
            <a:endParaRPr lang="cs-CZ" dirty="0" smtClean="0"/>
          </a:p>
          <a:p>
            <a:pPr lvl="2"/>
            <a:r>
              <a:rPr lang="cs-CZ" dirty="0" smtClean="0"/>
              <a:t>str.</a:t>
            </a:r>
            <a:r>
              <a:rPr lang="cs-CZ" i="1" dirty="0" smtClean="0"/>
              <a:t> </a:t>
            </a:r>
            <a:r>
              <a:rPr lang="cs-CZ" dirty="0" smtClean="0"/>
              <a:t>7-26</a:t>
            </a:r>
            <a:endParaRPr lang="cs-CZ" i="1" dirty="0" smtClean="0"/>
          </a:p>
          <a:p>
            <a:pPr lvl="1"/>
            <a:r>
              <a:rPr lang="cs-CZ" dirty="0" err="1" smtClean="0"/>
              <a:t>Schurf</a:t>
            </a:r>
            <a:r>
              <a:rPr lang="cs-CZ" dirty="0" smtClean="0"/>
              <a:t>, </a:t>
            </a:r>
            <a:r>
              <a:rPr lang="cs-CZ" dirty="0" err="1" smtClean="0"/>
              <a:t>Bernd</a:t>
            </a:r>
            <a:r>
              <a:rPr lang="cs-CZ" dirty="0" smtClean="0"/>
              <a:t> (</a:t>
            </a:r>
            <a:r>
              <a:rPr lang="cs-CZ" dirty="0" err="1" smtClean="0"/>
              <a:t>Hg</a:t>
            </a:r>
            <a:r>
              <a:rPr lang="cs-CZ" dirty="0" smtClean="0"/>
              <a:t>.): </a:t>
            </a:r>
            <a:r>
              <a:rPr lang="cs-CZ" i="1" dirty="0" smtClean="0"/>
              <a:t>Texte, </a:t>
            </a:r>
            <a:r>
              <a:rPr lang="cs-CZ" i="1" dirty="0" err="1" smtClean="0"/>
              <a:t>Themen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Strukturen</a:t>
            </a:r>
            <a:r>
              <a:rPr lang="cs-CZ" i="1" dirty="0" smtClean="0"/>
              <a:t>. 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für</a:t>
            </a:r>
            <a:r>
              <a:rPr lang="cs-CZ" i="1" dirty="0" smtClean="0"/>
              <a:t>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Oberstufe</a:t>
            </a:r>
            <a:r>
              <a:rPr lang="cs-CZ" i="1" dirty="0" smtClean="0"/>
              <a:t>. </a:t>
            </a:r>
          </a:p>
          <a:p>
            <a:pPr lvl="2"/>
            <a:r>
              <a:rPr lang="cs-CZ" dirty="0" smtClean="0"/>
              <a:t>str</a:t>
            </a:r>
            <a:r>
              <a:rPr lang="cs-CZ" i="1" dirty="0" smtClean="0"/>
              <a:t>. </a:t>
            </a:r>
            <a:r>
              <a:rPr lang="cs-CZ" dirty="0" smtClean="0"/>
              <a:t>143-147 </a:t>
            </a:r>
          </a:p>
          <a:p>
            <a:pPr lvl="1"/>
            <a:r>
              <a:rPr lang="cs-CZ" dirty="0" err="1" smtClean="0"/>
              <a:t>Schurf</a:t>
            </a:r>
            <a:r>
              <a:rPr lang="cs-CZ" dirty="0" smtClean="0"/>
              <a:t>, </a:t>
            </a:r>
            <a:r>
              <a:rPr lang="cs-CZ" dirty="0" err="1" smtClean="0"/>
              <a:t>Bernd</a:t>
            </a:r>
            <a:r>
              <a:rPr lang="cs-CZ" dirty="0" smtClean="0"/>
              <a:t>: </a:t>
            </a:r>
            <a:r>
              <a:rPr lang="cs-CZ" i="1" dirty="0" err="1" smtClean="0"/>
              <a:t>Literarische</a:t>
            </a:r>
            <a:r>
              <a:rPr lang="cs-CZ" i="1" dirty="0" smtClean="0"/>
              <a:t> Texte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Medien</a:t>
            </a:r>
            <a:r>
              <a:rPr lang="cs-CZ" i="1" dirty="0" smtClean="0"/>
              <a:t>. </a:t>
            </a:r>
            <a:r>
              <a:rPr lang="cs-CZ" i="1" dirty="0" err="1" smtClean="0"/>
              <a:t>Von</a:t>
            </a:r>
            <a:r>
              <a:rPr lang="cs-CZ" i="1" dirty="0" smtClean="0"/>
              <a:t> der Analyse </a:t>
            </a:r>
            <a:r>
              <a:rPr lang="cs-CZ" i="1" dirty="0" err="1" smtClean="0"/>
              <a:t>zur</a:t>
            </a:r>
            <a:r>
              <a:rPr lang="cs-CZ" i="1" dirty="0" smtClean="0"/>
              <a:t> </a:t>
            </a:r>
            <a:r>
              <a:rPr lang="cs-CZ" i="1" dirty="0" err="1" smtClean="0"/>
              <a:t>Interpretation</a:t>
            </a:r>
            <a:r>
              <a:rPr lang="cs-CZ" i="1" dirty="0" smtClean="0"/>
              <a:t>.  </a:t>
            </a:r>
          </a:p>
          <a:p>
            <a:pPr lvl="2"/>
            <a:r>
              <a:rPr lang="cs-CZ" dirty="0" smtClean="0"/>
              <a:t>str. 18-19</a:t>
            </a:r>
          </a:p>
          <a:p>
            <a:pPr lvl="1"/>
            <a:endParaRPr lang="cs-CZ" i="1" dirty="0" smtClean="0"/>
          </a:p>
          <a:p>
            <a:pPr lvl="1"/>
            <a:endParaRPr lang="cs-CZ" i="1" dirty="0" smtClean="0"/>
          </a:p>
          <a:p>
            <a:r>
              <a:rPr lang="cs-CZ" dirty="0" err="1" smtClean="0"/>
              <a:t>Alle</a:t>
            </a:r>
            <a:r>
              <a:rPr lang="cs-CZ" dirty="0" smtClean="0"/>
              <a:t> Texte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PDFs</a:t>
            </a:r>
            <a:r>
              <a:rPr lang="cs-CZ" dirty="0" smtClean="0"/>
              <a:t> </a:t>
            </a:r>
            <a:r>
              <a:rPr lang="cs-CZ" dirty="0" err="1" smtClean="0"/>
              <a:t>im</a:t>
            </a:r>
            <a:r>
              <a:rPr lang="cs-CZ" dirty="0" smtClean="0"/>
              <a:t> IS – Studijní materiály </a:t>
            </a:r>
            <a:r>
              <a:rPr lang="cs-CZ" dirty="0" err="1" smtClean="0"/>
              <a:t>erreichbar</a:t>
            </a:r>
            <a:r>
              <a:rPr lang="cs-CZ" dirty="0" smtClean="0"/>
              <a:t>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30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zdroje: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Lexika:</a:t>
            </a:r>
          </a:p>
          <a:p>
            <a:pPr lvl="1"/>
            <a:r>
              <a:rPr lang="cs-CZ" dirty="0" err="1" smtClean="0"/>
              <a:t>Wilpert</a:t>
            </a:r>
            <a:r>
              <a:rPr lang="cs-CZ" dirty="0" smtClean="0"/>
              <a:t>, Gero von: </a:t>
            </a:r>
            <a:r>
              <a:rPr lang="cs-CZ" i="1" dirty="0" err="1" smtClean="0"/>
              <a:t>Sachwörterbuch</a:t>
            </a:r>
            <a:r>
              <a:rPr lang="cs-CZ" i="1" dirty="0" smtClean="0"/>
              <a:t> der Literatur. </a:t>
            </a:r>
            <a:endParaRPr lang="cs-CZ" dirty="0" smtClean="0"/>
          </a:p>
          <a:p>
            <a:pPr lvl="1"/>
            <a:r>
              <a:rPr lang="cs-CZ" dirty="0" err="1" smtClean="0"/>
              <a:t>Gfrereis</a:t>
            </a:r>
            <a:r>
              <a:rPr lang="cs-CZ" dirty="0" smtClean="0"/>
              <a:t>, </a:t>
            </a:r>
            <a:r>
              <a:rPr lang="cs-CZ" dirty="0" err="1" smtClean="0"/>
              <a:t>Heike</a:t>
            </a:r>
            <a:r>
              <a:rPr lang="cs-CZ" dirty="0" smtClean="0"/>
              <a:t>: </a:t>
            </a:r>
            <a:r>
              <a:rPr lang="cs-CZ" i="1" dirty="0" err="1" smtClean="0"/>
              <a:t>Grundbegriffe</a:t>
            </a:r>
            <a:r>
              <a:rPr lang="cs-CZ" i="1" dirty="0" smtClean="0"/>
              <a:t> der </a:t>
            </a:r>
            <a:r>
              <a:rPr lang="cs-CZ" i="1" dirty="0" err="1" smtClean="0"/>
              <a:t>Literaturwissenschaft</a:t>
            </a:r>
            <a:r>
              <a:rPr lang="cs-CZ" i="1" dirty="0" smtClean="0"/>
              <a:t>.</a:t>
            </a:r>
            <a:endParaRPr lang="cs-CZ" dirty="0" smtClean="0"/>
          </a:p>
          <a:p>
            <a:r>
              <a:rPr lang="cs-CZ" dirty="0" smtClean="0"/>
              <a:t>Úvody do studia literatury</a:t>
            </a:r>
          </a:p>
          <a:p>
            <a:pPr lvl="1"/>
            <a:r>
              <a:rPr lang="cs-CZ" dirty="0" err="1" smtClean="0"/>
              <a:t>Vogt</a:t>
            </a:r>
            <a:r>
              <a:rPr lang="cs-CZ" dirty="0" smtClean="0"/>
              <a:t>, </a:t>
            </a:r>
            <a:r>
              <a:rPr lang="cs-CZ" dirty="0" err="1" smtClean="0"/>
              <a:t>Jochen</a:t>
            </a:r>
            <a:r>
              <a:rPr lang="cs-CZ" dirty="0" smtClean="0"/>
              <a:t>: </a:t>
            </a:r>
            <a:r>
              <a:rPr lang="cs-CZ" i="1" dirty="0" err="1" smtClean="0"/>
              <a:t>Einladung</a:t>
            </a:r>
            <a:r>
              <a:rPr lang="cs-CZ" i="1" dirty="0" smtClean="0"/>
              <a:t> </a:t>
            </a:r>
            <a:r>
              <a:rPr lang="cs-CZ" i="1" dirty="0" err="1" smtClean="0"/>
              <a:t>zur</a:t>
            </a:r>
            <a:r>
              <a:rPr lang="cs-CZ" i="1" dirty="0" smtClean="0"/>
              <a:t> </a:t>
            </a:r>
            <a:r>
              <a:rPr lang="cs-CZ" i="1" dirty="0" err="1" smtClean="0"/>
              <a:t>Literaturwissenschaft</a:t>
            </a:r>
            <a:r>
              <a:rPr lang="cs-CZ" i="1" dirty="0" smtClean="0"/>
              <a:t>.</a:t>
            </a:r>
          </a:p>
          <a:p>
            <a:pPr lvl="1"/>
            <a:r>
              <a:rPr lang="cs-CZ" dirty="0" err="1" smtClean="0"/>
              <a:t>Martinez</a:t>
            </a:r>
            <a:r>
              <a:rPr lang="cs-CZ" dirty="0" smtClean="0"/>
              <a:t>, </a:t>
            </a:r>
            <a:r>
              <a:rPr lang="cs-CZ" dirty="0" err="1" smtClean="0"/>
              <a:t>Matias</a:t>
            </a:r>
            <a:r>
              <a:rPr lang="cs-CZ" dirty="0" smtClean="0"/>
              <a:t> a Michael </a:t>
            </a:r>
            <a:r>
              <a:rPr lang="cs-CZ" dirty="0" err="1" smtClean="0"/>
              <a:t>Scheffel</a:t>
            </a:r>
            <a:r>
              <a:rPr lang="cs-CZ" dirty="0" smtClean="0"/>
              <a:t>: </a:t>
            </a:r>
            <a:r>
              <a:rPr lang="cs-CZ" i="1" dirty="0" err="1" smtClean="0"/>
              <a:t>Einführung</a:t>
            </a:r>
            <a:r>
              <a:rPr lang="cs-CZ" i="1" dirty="0" smtClean="0"/>
              <a:t> in </a:t>
            </a:r>
            <a:r>
              <a:rPr lang="cs-CZ" i="1" dirty="0" err="1" smtClean="0"/>
              <a:t>die</a:t>
            </a:r>
            <a:r>
              <a:rPr lang="cs-CZ" i="1" dirty="0" smtClean="0"/>
              <a:t> </a:t>
            </a:r>
            <a:r>
              <a:rPr lang="cs-CZ" i="1" dirty="0" err="1" smtClean="0"/>
              <a:t>Erzähltheorie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31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4381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Co je literatura?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Fikcionalita</a:t>
            </a:r>
            <a:r>
              <a:rPr lang="cs-CZ" dirty="0" smtClean="0"/>
              <a:t> (</a:t>
            </a:r>
            <a:r>
              <a:rPr lang="cs-CZ" dirty="0" err="1" smtClean="0"/>
              <a:t>Fiktionalität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fiktivní (</a:t>
            </a:r>
            <a:r>
              <a:rPr lang="cs-CZ" dirty="0" err="1" smtClean="0"/>
              <a:t>fiktiv</a:t>
            </a:r>
            <a:r>
              <a:rPr lang="cs-CZ" dirty="0" smtClean="0"/>
              <a:t>) X </a:t>
            </a:r>
            <a:r>
              <a:rPr lang="cs-CZ" dirty="0" err="1" smtClean="0"/>
              <a:t>fikcionální</a:t>
            </a:r>
            <a:r>
              <a:rPr lang="cs-CZ" dirty="0" smtClean="0"/>
              <a:t> (</a:t>
            </a:r>
            <a:r>
              <a:rPr lang="cs-CZ" dirty="0" err="1" smtClean="0"/>
              <a:t>fiktional</a:t>
            </a:r>
            <a:r>
              <a:rPr lang="cs-CZ" dirty="0" smtClean="0"/>
              <a:t>)</a:t>
            </a:r>
            <a:endParaRPr lang="cs-CZ" dirty="0" smtClean="0"/>
          </a:p>
          <a:p>
            <a:pPr lvl="1"/>
            <a:r>
              <a:rPr lang="cs-CZ" dirty="0" err="1" smtClean="0"/>
              <a:t>autoreference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Autoreferenz</a:t>
            </a:r>
            <a:r>
              <a:rPr lang="cs-CZ" dirty="0" smtClean="0"/>
              <a:t>, </a:t>
            </a:r>
            <a:r>
              <a:rPr lang="cs-CZ" dirty="0" err="1" smtClean="0"/>
              <a:t>vermittelte</a:t>
            </a:r>
            <a:r>
              <a:rPr lang="cs-CZ" dirty="0" smtClean="0"/>
              <a:t> </a:t>
            </a:r>
            <a:r>
              <a:rPr lang="cs-CZ" dirty="0" err="1" smtClean="0"/>
              <a:t>Referenz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„</a:t>
            </a:r>
            <a:r>
              <a:rPr lang="cs-CZ" dirty="0" err="1" smtClean="0"/>
              <a:t>fiktionaler</a:t>
            </a:r>
            <a:r>
              <a:rPr lang="cs-CZ" dirty="0" smtClean="0"/>
              <a:t> </a:t>
            </a:r>
            <a:r>
              <a:rPr lang="cs-CZ" dirty="0" err="1" smtClean="0"/>
              <a:t>Vertrag</a:t>
            </a:r>
            <a:r>
              <a:rPr lang="cs-CZ" dirty="0" smtClean="0"/>
              <a:t>“ des </a:t>
            </a:r>
            <a:r>
              <a:rPr lang="cs-CZ" dirty="0" err="1" smtClean="0"/>
              <a:t>Textes</a:t>
            </a:r>
            <a:r>
              <a:rPr lang="cs-CZ" dirty="0" smtClean="0"/>
              <a:t> </a:t>
            </a:r>
            <a:r>
              <a:rPr lang="cs-CZ" dirty="0" err="1" smtClean="0"/>
              <a:t>mit</a:t>
            </a:r>
            <a:r>
              <a:rPr lang="cs-CZ" dirty="0" smtClean="0"/>
              <a:t> dem </a:t>
            </a:r>
            <a:r>
              <a:rPr lang="cs-CZ" dirty="0" err="1" smtClean="0"/>
              <a:t>Leser</a:t>
            </a:r>
            <a:endParaRPr lang="cs-CZ" dirty="0" smtClean="0"/>
          </a:p>
          <a:p>
            <a:pPr lvl="1"/>
            <a:r>
              <a:rPr lang="cs-CZ" dirty="0" smtClean="0"/>
              <a:t>konečnost (</a:t>
            </a:r>
            <a:r>
              <a:rPr lang="cs-CZ" dirty="0" err="1" smtClean="0"/>
              <a:t>Abgeschlossenheit</a:t>
            </a:r>
            <a:r>
              <a:rPr lang="cs-CZ" dirty="0" smtClean="0"/>
              <a:t>) X otevřenost (</a:t>
            </a:r>
            <a:r>
              <a:rPr lang="cs-CZ" dirty="0" err="1" smtClean="0"/>
              <a:t>Offenheit</a:t>
            </a:r>
            <a:r>
              <a:rPr lang="cs-CZ" dirty="0" smtClean="0"/>
              <a:t>, </a:t>
            </a:r>
            <a:r>
              <a:rPr lang="cs-CZ" dirty="0" err="1" smtClean="0"/>
              <a:t>Polysemie</a:t>
            </a:r>
            <a:r>
              <a:rPr lang="cs-CZ" dirty="0"/>
              <a:t>)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Co je literatura?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erweiterter</a:t>
            </a:r>
            <a:r>
              <a:rPr lang="cs-CZ" dirty="0"/>
              <a:t> </a:t>
            </a:r>
            <a:r>
              <a:rPr lang="cs-CZ" dirty="0" err="1"/>
              <a:t>Literaturbegriff</a:t>
            </a:r>
            <a:endParaRPr lang="cs-CZ" dirty="0"/>
          </a:p>
          <a:p>
            <a:pPr lvl="1"/>
            <a:r>
              <a:rPr lang="cs-CZ" dirty="0" err="1"/>
              <a:t>abgeschlossene</a:t>
            </a:r>
            <a:r>
              <a:rPr lang="cs-CZ" dirty="0"/>
              <a:t>, </a:t>
            </a:r>
            <a:r>
              <a:rPr lang="cs-CZ" dirty="0" err="1"/>
              <a:t>zusammenh</a:t>
            </a:r>
            <a:r>
              <a:rPr lang="de-DE" dirty="0" err="1"/>
              <a:t>ängende</a:t>
            </a:r>
            <a:r>
              <a:rPr lang="de-DE" dirty="0"/>
              <a:t>, fiktionale Texte</a:t>
            </a:r>
            <a:endParaRPr lang="cs-CZ" dirty="0"/>
          </a:p>
          <a:p>
            <a:endParaRPr lang="de-DE" dirty="0" smtClean="0"/>
          </a:p>
          <a:p>
            <a:endParaRPr lang="de-DE" dirty="0"/>
          </a:p>
          <a:p>
            <a:r>
              <a:rPr lang="cs-CZ" dirty="0" err="1" smtClean="0"/>
              <a:t>normativer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 smtClean="0"/>
              <a:t>qualitativer</a:t>
            </a:r>
            <a:r>
              <a:rPr lang="cs-CZ" dirty="0" smtClean="0"/>
              <a:t>) </a:t>
            </a:r>
            <a:r>
              <a:rPr lang="cs-CZ" dirty="0" err="1" smtClean="0"/>
              <a:t>Literaturbegriff</a:t>
            </a:r>
            <a:endParaRPr lang="cs-CZ" dirty="0"/>
          </a:p>
          <a:p>
            <a:pPr lvl="1"/>
            <a:r>
              <a:rPr lang="cs-CZ" dirty="0" err="1" smtClean="0"/>
              <a:t>Kunstliteratur</a:t>
            </a:r>
            <a:r>
              <a:rPr lang="cs-CZ" dirty="0" smtClean="0"/>
              <a:t> </a:t>
            </a:r>
            <a:r>
              <a:rPr lang="cs-CZ" dirty="0" smtClean="0"/>
              <a:t>X </a:t>
            </a:r>
            <a:r>
              <a:rPr lang="cs-CZ" dirty="0" err="1" smtClean="0"/>
              <a:t>Trivialliteratur</a:t>
            </a:r>
            <a:endParaRPr lang="cs-CZ" dirty="0" smtClean="0"/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Co je literatura?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kánon (der Kanon)</a:t>
            </a:r>
          </a:p>
          <a:p>
            <a:pPr lvl="1"/>
            <a:r>
              <a:rPr lang="cs-CZ" dirty="0" smtClean="0"/>
              <a:t>tvorba kánonu (</a:t>
            </a:r>
            <a:r>
              <a:rPr lang="cs-CZ" dirty="0" err="1" smtClean="0"/>
              <a:t>Kanonbildung</a:t>
            </a:r>
            <a:r>
              <a:rPr lang="cs-CZ" dirty="0" smtClean="0"/>
              <a:t>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literární provoz (der </a:t>
            </a:r>
            <a:r>
              <a:rPr lang="cs-CZ" dirty="0" err="1" smtClean="0"/>
              <a:t>Literaturbetrieb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nakladatelství (</a:t>
            </a:r>
            <a:r>
              <a:rPr lang="cs-CZ" dirty="0" err="1" smtClean="0"/>
              <a:t>Verlage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ceny (</a:t>
            </a:r>
            <a:r>
              <a:rPr lang="cs-CZ" dirty="0" err="1" smtClean="0"/>
              <a:t>Literaturpreise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kritika (</a:t>
            </a:r>
            <a:r>
              <a:rPr lang="cs-CZ" dirty="0" err="1" smtClean="0"/>
              <a:t>Literaturkritik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3. Čím se zabývá literární věda?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literární věda (</a:t>
            </a:r>
            <a:r>
              <a:rPr lang="cs-CZ" dirty="0" err="1" smtClean="0"/>
              <a:t>Literaturwissenschaft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teorie (</a:t>
            </a:r>
            <a:r>
              <a:rPr lang="cs-CZ" dirty="0" err="1" smtClean="0"/>
              <a:t>Literaturtheorie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literární historie (</a:t>
            </a:r>
            <a:r>
              <a:rPr lang="cs-CZ" dirty="0" err="1" smtClean="0"/>
              <a:t>Literaturgeschichte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analýza/interpretace literárního textu (Analyse/</a:t>
            </a:r>
            <a:r>
              <a:rPr lang="cs-CZ" dirty="0" err="1" smtClean="0"/>
              <a:t>Interpretation</a:t>
            </a:r>
            <a:r>
              <a:rPr lang="cs-CZ" dirty="0" smtClean="0"/>
              <a:t> des </a:t>
            </a:r>
            <a:r>
              <a:rPr lang="cs-CZ" dirty="0" err="1" smtClean="0"/>
              <a:t>literarischen</a:t>
            </a:r>
            <a:r>
              <a:rPr lang="cs-CZ" dirty="0" smtClean="0"/>
              <a:t> </a:t>
            </a:r>
            <a:r>
              <a:rPr lang="cs-CZ" dirty="0" err="1" smtClean="0"/>
              <a:t>Textes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edice (</a:t>
            </a:r>
            <a:r>
              <a:rPr lang="cs-CZ" dirty="0" err="1" smtClean="0"/>
              <a:t>Edition</a:t>
            </a:r>
            <a:r>
              <a:rPr lang="cs-CZ" dirty="0" smtClean="0"/>
              <a:t>, </a:t>
            </a:r>
            <a:r>
              <a:rPr lang="cs-CZ" dirty="0" err="1" smtClean="0"/>
              <a:t>Editionswissenschaft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Literární žánry (</a:t>
            </a:r>
            <a:r>
              <a:rPr lang="cs-CZ" dirty="0" err="1" smtClean="0"/>
              <a:t>Gattungen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literární trias (</a:t>
            </a:r>
            <a:r>
              <a:rPr lang="cs-CZ" dirty="0" err="1" smtClean="0"/>
              <a:t>das</a:t>
            </a:r>
            <a:r>
              <a:rPr lang="cs-CZ" dirty="0" smtClean="0"/>
              <a:t> Trias-</a:t>
            </a:r>
            <a:r>
              <a:rPr lang="cs-CZ" dirty="0" err="1" smtClean="0"/>
              <a:t>Modell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epika (Epik)</a:t>
            </a:r>
          </a:p>
          <a:p>
            <a:pPr lvl="1"/>
            <a:r>
              <a:rPr lang="cs-CZ" dirty="0" smtClean="0"/>
              <a:t>lyrika (Lyrik)</a:t>
            </a:r>
          </a:p>
          <a:p>
            <a:pPr lvl="1"/>
            <a:r>
              <a:rPr lang="cs-CZ" dirty="0" smtClean="0"/>
              <a:t>drama (Drama)</a:t>
            </a:r>
          </a:p>
          <a:p>
            <a:pPr lvl="1"/>
            <a:endParaRPr lang="cs-CZ" dirty="0"/>
          </a:p>
          <a:p>
            <a:pPr lvl="1"/>
            <a:r>
              <a:rPr lang="cs-CZ" dirty="0" err="1" smtClean="0"/>
              <a:t>ev</a:t>
            </a:r>
            <a:r>
              <a:rPr lang="cs-CZ" dirty="0" smtClean="0"/>
              <a:t>. balada, esej atd.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podoba žánrů je kulturně podmíněná a vytvářená, nikoli normativní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Literární žánry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Epika (narativní text)</a:t>
            </a:r>
          </a:p>
          <a:p>
            <a:pPr lvl="1"/>
            <a:r>
              <a:rPr lang="cs-CZ" dirty="0" smtClean="0"/>
              <a:t>vypravěč</a:t>
            </a:r>
          </a:p>
          <a:p>
            <a:r>
              <a:rPr lang="cs-CZ" dirty="0" smtClean="0"/>
              <a:t>Drama</a:t>
            </a:r>
          </a:p>
          <a:p>
            <a:pPr lvl="1"/>
            <a:r>
              <a:rPr lang="cs-CZ" dirty="0" smtClean="0"/>
              <a:t>přímá řeč (nezprostředkovaná)</a:t>
            </a:r>
          </a:p>
          <a:p>
            <a:r>
              <a:rPr lang="cs-CZ" dirty="0" smtClean="0"/>
              <a:t>Lyrika</a:t>
            </a:r>
          </a:p>
          <a:p>
            <a:pPr lvl="1"/>
            <a:r>
              <a:rPr lang="cs-CZ" dirty="0" smtClean="0"/>
              <a:t>vázaná řeč</a:t>
            </a:r>
          </a:p>
          <a:p>
            <a:pPr lvl="1"/>
            <a:r>
              <a:rPr lang="cs-CZ" dirty="0" smtClean="0"/>
              <a:t>obrazné vyjádření (</a:t>
            </a:r>
            <a:r>
              <a:rPr lang="cs-CZ" dirty="0" err="1" smtClean="0"/>
              <a:t>metaforika</a:t>
            </a:r>
            <a:r>
              <a:rPr lang="cs-CZ" dirty="0" smtClean="0"/>
              <a:t>)</a:t>
            </a:r>
          </a:p>
          <a:p>
            <a:pPr lvl="1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CA1B5A3-D330-4547-87D1-4C2EED4B9158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cs-CZ" smtClean="0"/>
              <a:t>Úvod do studia: Literatura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846</TotalTime>
  <Words>1167</Words>
  <Application>Microsoft Office PowerPoint</Application>
  <PresentationFormat>Předvádění na obrazovce (4:3)</PresentationFormat>
  <Paragraphs>292</Paragraphs>
  <Slides>31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Arial</vt:lpstr>
      <vt:lpstr>Calibri</vt:lpstr>
      <vt:lpstr>Century Schoolbook</vt:lpstr>
      <vt:lpstr>Wingdings</vt:lpstr>
      <vt:lpstr>Wingdings 2</vt:lpstr>
      <vt:lpstr>Arkýř</vt:lpstr>
      <vt:lpstr>Úvod do studia</vt:lpstr>
      <vt:lpstr>0. Struktura přednášky</vt:lpstr>
      <vt:lpstr>1. Literatura v Bc. studiu</vt:lpstr>
      <vt:lpstr>2. Co je literatura?</vt:lpstr>
      <vt:lpstr>2. Co je literatura?</vt:lpstr>
      <vt:lpstr>2. Co je literatura?</vt:lpstr>
      <vt:lpstr>3. Čím se zabývá literární věda?</vt:lpstr>
      <vt:lpstr>4. Literární žánry (Gattungen)</vt:lpstr>
      <vt:lpstr>4. Literární žánry</vt:lpstr>
      <vt:lpstr>4. Delší epické žánry</vt:lpstr>
      <vt:lpstr>4. Kratší epické žánry</vt:lpstr>
      <vt:lpstr>4. Dramatické žánry</vt:lpstr>
      <vt:lpstr>4. Dramatické žánry</vt:lpstr>
      <vt:lpstr>4. Dramatické žánry</vt:lpstr>
      <vt:lpstr>4. Některé lyrické žánry</vt:lpstr>
      <vt:lpstr>5. Co lze zkoumat UVNITŘ literárního textu?</vt:lpstr>
      <vt:lpstr>5. Co lze NADTO zkoumat UVNITŘ epického/narativního textu?</vt:lpstr>
      <vt:lpstr>5. Vyprávění (Erzählen) / naratologie (Narratologie)</vt:lpstr>
      <vt:lpstr>5. Vyprávění: Erzählform </vt:lpstr>
      <vt:lpstr>5. Vyprávění: Erzählverhalten</vt:lpstr>
      <vt:lpstr>5. Vyprávění: Erzählerstandort </vt:lpstr>
      <vt:lpstr>5. Vyprávění: Sichtweise</vt:lpstr>
      <vt:lpstr>5. Vyprávění: Erzählhaltung</vt:lpstr>
      <vt:lpstr>5. Vyprávění: Darbietungsformen</vt:lpstr>
      <vt:lpstr>5. Vyprávění: Děj (Handlung)</vt:lpstr>
      <vt:lpstr>5. Vyprávění: Čas (Zeit, Zeitgestaltung)</vt:lpstr>
      <vt:lpstr>5. Vyprávění: Postavy (Figuren, Gestalten, Charaktere)</vt:lpstr>
      <vt:lpstr>5. Motivy (Motive) a látka (Stoff)</vt:lpstr>
      <vt:lpstr>5. Čtenář</vt:lpstr>
      <vt:lpstr>zdroje</vt:lpstr>
      <vt:lpstr>Další zdroje: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studia</dc:title>
  <dc:creator>Jan Budnak</dc:creator>
  <cp:lastModifiedBy>Budnak</cp:lastModifiedBy>
  <cp:revision>159</cp:revision>
  <dcterms:created xsi:type="dcterms:W3CDTF">2014-10-18T08:53:01Z</dcterms:created>
  <dcterms:modified xsi:type="dcterms:W3CDTF">2015-10-22T06:03:38Z</dcterms:modified>
</cp:coreProperties>
</file>