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94" r:id="rId3"/>
    <p:sldId id="296" r:id="rId4"/>
    <p:sldId id="267" r:id="rId5"/>
    <p:sldId id="258" r:id="rId6"/>
    <p:sldId id="262" r:id="rId7"/>
    <p:sldId id="263" r:id="rId8"/>
    <p:sldId id="268" r:id="rId9"/>
    <p:sldId id="264" r:id="rId10"/>
    <p:sldId id="291" r:id="rId11"/>
    <p:sldId id="266" r:id="rId12"/>
    <p:sldId id="279" r:id="rId13"/>
    <p:sldId id="280" r:id="rId14"/>
    <p:sldId id="281" r:id="rId15"/>
    <p:sldId id="282" r:id="rId16"/>
    <p:sldId id="278" r:id="rId17"/>
    <p:sldId id="272" r:id="rId18"/>
    <p:sldId id="273" r:id="rId19"/>
    <p:sldId id="293" r:id="rId20"/>
    <p:sldId id="287" r:id="rId21"/>
    <p:sldId id="285" r:id="rId22"/>
    <p:sldId id="286" r:id="rId23"/>
    <p:sldId id="284" r:id="rId24"/>
    <p:sldId id="283" r:id="rId25"/>
    <p:sldId id="288" r:id="rId26"/>
    <p:sldId id="289" r:id="rId27"/>
    <p:sldId id="290" r:id="rId28"/>
    <p:sldId id="269" r:id="rId29"/>
    <p:sldId id="292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67405" autoAdjust="0"/>
  </p:normalViewPr>
  <p:slideViewPr>
    <p:cSldViewPr snapToGrid="0">
      <p:cViewPr varScale="1">
        <p:scale>
          <a:sx n="70" d="100"/>
          <a:sy n="70" d="100"/>
        </p:scale>
        <p:origin x="24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325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FBA34-010D-484F-BA75-69E59D36C083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36687-B34C-4E58-AD1C-BC651B2FBA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9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uden.de/rechtschreibung/hemmen" TargetMode="External"/><Relationship Id="rId3" Type="http://schemas.openxmlformats.org/officeDocument/2006/relationships/hyperlink" Target="http://www.duden.de/rechtschreibung/foerdern" TargetMode="External"/><Relationship Id="rId7" Type="http://schemas.openxmlformats.org/officeDocument/2006/relationships/hyperlink" Target="http://www.duden.de/rechtschreibung/freisetze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duden.de/rechtschreibung/entfalten" TargetMode="External"/><Relationship Id="rId5" Type="http://schemas.openxmlformats.org/officeDocument/2006/relationships/hyperlink" Target="http://www.duden.de/rechtschreibung/ausleben" TargetMode="External"/><Relationship Id="rId10" Type="http://schemas.openxmlformats.org/officeDocument/2006/relationships/hyperlink" Target="http://www.duden.de/rechtschreibung/beweisen" TargetMode="External"/><Relationship Id="rId4" Type="http://schemas.openxmlformats.org/officeDocument/2006/relationships/hyperlink" Target="http://www.duden.de/rechtschreibung/fragen" TargetMode="External"/><Relationship Id="rId9" Type="http://schemas.openxmlformats.org/officeDocument/2006/relationships/hyperlink" Target="http://www.duden.de/rechtschreibung/ersticken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Echthei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Warum</a:t>
            </a:r>
            <a:r>
              <a:rPr lang="cs-CZ" dirty="0" smtClean="0"/>
              <a:t> </a:t>
            </a:r>
            <a:r>
              <a:rPr lang="cs-CZ" dirty="0" err="1" smtClean="0"/>
              <a:t>dieses</a:t>
            </a:r>
            <a:r>
              <a:rPr lang="cs-CZ" dirty="0" smtClean="0"/>
              <a:t> </a:t>
            </a:r>
            <a:r>
              <a:rPr lang="cs-CZ" dirty="0" err="1" smtClean="0"/>
              <a:t>Thema</a:t>
            </a:r>
            <a:r>
              <a:rPr lang="cs-CZ" dirty="0" smtClean="0"/>
              <a:t>?</a:t>
            </a:r>
          </a:p>
          <a:p>
            <a:endParaRPr lang="cs-CZ" dirty="0" smtClean="0"/>
          </a:p>
          <a:p>
            <a:r>
              <a:rPr lang="cs-CZ" dirty="0" smtClean="0"/>
              <a:t>Fotografie </a:t>
            </a:r>
            <a:r>
              <a:rPr lang="cs-CZ" dirty="0" err="1" smtClean="0"/>
              <a:t>ist</a:t>
            </a:r>
            <a:r>
              <a:rPr lang="cs-CZ" dirty="0" smtClean="0"/>
              <a:t> </a:t>
            </a:r>
            <a:r>
              <a:rPr lang="cs-CZ" dirty="0" err="1" smtClean="0"/>
              <a:t>etwas</a:t>
            </a:r>
            <a:r>
              <a:rPr lang="cs-CZ" dirty="0" smtClean="0"/>
              <a:t>,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mir</a:t>
            </a:r>
            <a:r>
              <a:rPr lang="cs-CZ" dirty="0" smtClean="0"/>
              <a:t> </a:t>
            </a:r>
            <a:r>
              <a:rPr lang="cs-CZ" dirty="0" err="1" smtClean="0"/>
              <a:t>sehr</a:t>
            </a:r>
            <a:r>
              <a:rPr lang="cs-CZ" dirty="0" smtClean="0"/>
              <a:t> </a:t>
            </a:r>
            <a:r>
              <a:rPr lang="cs-CZ" dirty="0" err="1" smtClean="0"/>
              <a:t>nahe</a:t>
            </a:r>
            <a:r>
              <a:rPr lang="cs-CZ" dirty="0" smtClean="0"/>
              <a:t> </a:t>
            </a:r>
            <a:r>
              <a:rPr lang="cs-CZ" dirty="0" err="1" smtClean="0"/>
              <a:t>liegt</a:t>
            </a:r>
            <a:r>
              <a:rPr lang="cs-CZ" dirty="0" smtClean="0"/>
              <a:t>. </a:t>
            </a:r>
            <a:r>
              <a:rPr lang="cs-CZ" dirty="0" err="1" smtClean="0"/>
              <a:t>Ich</a:t>
            </a:r>
            <a:r>
              <a:rPr lang="cs-CZ" dirty="0" smtClean="0"/>
              <a:t> </a:t>
            </a:r>
            <a:r>
              <a:rPr lang="cs-CZ" dirty="0" err="1" smtClean="0"/>
              <a:t>fotografiere</a:t>
            </a:r>
            <a:r>
              <a:rPr lang="cs-CZ" dirty="0" smtClean="0"/>
              <a:t> </a:t>
            </a:r>
            <a:r>
              <a:rPr lang="cs-CZ" dirty="0" err="1" smtClean="0"/>
              <a:t>gerne</a:t>
            </a:r>
            <a:r>
              <a:rPr lang="cs-CZ" dirty="0" smtClean="0"/>
              <a:t>, </a:t>
            </a:r>
            <a:r>
              <a:rPr lang="cs-CZ" dirty="0" err="1" smtClean="0"/>
              <a:t>schaue</a:t>
            </a:r>
            <a:r>
              <a:rPr lang="cs-CZ" dirty="0" smtClean="0"/>
              <a:t> </a:t>
            </a:r>
            <a:r>
              <a:rPr lang="cs-CZ" dirty="0" err="1" smtClean="0"/>
              <a:t>mir</a:t>
            </a:r>
            <a:r>
              <a:rPr lang="cs-CZ" dirty="0" smtClean="0"/>
              <a:t> </a:t>
            </a:r>
            <a:r>
              <a:rPr lang="cs-CZ" dirty="0" err="1" smtClean="0"/>
              <a:t>gerne</a:t>
            </a:r>
            <a:r>
              <a:rPr lang="cs-CZ" dirty="0" smtClean="0"/>
              <a:t> </a:t>
            </a:r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 smtClean="0"/>
              <a:t>Aufnahmen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, </a:t>
            </a:r>
            <a:r>
              <a:rPr lang="cs-CZ" dirty="0" err="1" smtClean="0"/>
              <a:t>arbeite</a:t>
            </a:r>
            <a:r>
              <a:rPr lang="cs-CZ" dirty="0" smtClean="0"/>
              <a:t> </a:t>
            </a:r>
            <a:r>
              <a:rPr lang="cs-CZ" dirty="0" err="1" smtClean="0"/>
              <a:t>gerne</a:t>
            </a:r>
            <a:r>
              <a:rPr lang="cs-CZ" dirty="0" smtClean="0"/>
              <a:t> </a:t>
            </a:r>
            <a:r>
              <a:rPr lang="cs-CZ" dirty="0" err="1" smtClean="0"/>
              <a:t>mit</a:t>
            </a:r>
            <a:r>
              <a:rPr lang="cs-CZ" dirty="0" smtClean="0"/>
              <a:t> </a:t>
            </a:r>
            <a:r>
              <a:rPr lang="cs-CZ" dirty="0" err="1" smtClean="0"/>
              <a:t>ihnen</a:t>
            </a:r>
            <a:r>
              <a:rPr lang="cs-CZ" dirty="0" smtClean="0"/>
              <a:t> (</a:t>
            </a:r>
            <a:r>
              <a:rPr lang="cs-CZ" dirty="0" err="1" smtClean="0"/>
              <a:t>sowohl</a:t>
            </a:r>
            <a:r>
              <a:rPr lang="cs-CZ" dirty="0" smtClean="0"/>
              <a:t> </a:t>
            </a:r>
            <a:r>
              <a:rPr lang="cs-CZ" dirty="0" err="1" smtClean="0"/>
              <a:t>im</a:t>
            </a:r>
            <a:r>
              <a:rPr lang="cs-CZ" dirty="0" smtClean="0"/>
              <a:t> FSU </a:t>
            </a:r>
            <a:r>
              <a:rPr lang="cs-CZ" dirty="0" err="1" smtClean="0"/>
              <a:t>als</a:t>
            </a:r>
            <a:r>
              <a:rPr lang="cs-CZ" dirty="0" smtClean="0"/>
              <a:t> </a:t>
            </a:r>
            <a:r>
              <a:rPr lang="cs-CZ" dirty="0" err="1" smtClean="0"/>
              <a:t>auch</a:t>
            </a:r>
            <a:r>
              <a:rPr lang="cs-CZ" dirty="0" smtClean="0"/>
              <a:t> </a:t>
            </a:r>
            <a:r>
              <a:rPr lang="cs-CZ" dirty="0" err="1" smtClean="0"/>
              <a:t>im</a:t>
            </a:r>
            <a:r>
              <a:rPr lang="cs-CZ" dirty="0" smtClean="0"/>
              <a:t> </a:t>
            </a:r>
            <a:r>
              <a:rPr lang="cs-CZ" dirty="0" err="1" smtClean="0"/>
              <a:t>Privatleben</a:t>
            </a:r>
            <a:r>
              <a:rPr lang="cs-CZ" dirty="0" smtClean="0"/>
              <a:t>).</a:t>
            </a:r>
          </a:p>
          <a:p>
            <a:r>
              <a:rPr lang="cs-CZ" dirty="0" err="1" smtClean="0"/>
              <a:t>Genauso</a:t>
            </a:r>
            <a:r>
              <a:rPr lang="cs-CZ" dirty="0" smtClean="0"/>
              <a:t> </a:t>
            </a:r>
            <a:r>
              <a:rPr lang="cs-CZ" dirty="0" err="1" smtClean="0"/>
              <a:t>ist</a:t>
            </a:r>
            <a:r>
              <a:rPr lang="cs-CZ" dirty="0" smtClean="0"/>
              <a:t> es </a:t>
            </a:r>
            <a:r>
              <a:rPr lang="cs-CZ" dirty="0" err="1" smtClean="0"/>
              <a:t>mit</a:t>
            </a:r>
            <a:r>
              <a:rPr lang="cs-CZ" dirty="0" smtClean="0"/>
              <a:t> den </a:t>
            </a:r>
            <a:r>
              <a:rPr lang="cs-CZ" dirty="0" err="1" smtClean="0"/>
              <a:t>Themen</a:t>
            </a:r>
            <a:r>
              <a:rPr lang="cs-CZ" dirty="0" smtClean="0"/>
              <a:t> </a:t>
            </a:r>
            <a:r>
              <a:rPr lang="cs-CZ" dirty="0" err="1" smtClean="0"/>
              <a:t>Kreativität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Emotionaliät</a:t>
            </a:r>
            <a:r>
              <a:rPr lang="cs-CZ" dirty="0" smtClean="0"/>
              <a:t> </a:t>
            </a:r>
            <a:r>
              <a:rPr lang="cs-CZ" dirty="0" err="1" smtClean="0"/>
              <a:t>im</a:t>
            </a:r>
            <a:r>
              <a:rPr lang="cs-CZ" dirty="0" smtClean="0"/>
              <a:t> FSU. </a:t>
            </a:r>
            <a:r>
              <a:rPr lang="cs-CZ" dirty="0" err="1" smtClean="0"/>
              <a:t>Diese</a:t>
            </a:r>
            <a:r>
              <a:rPr lang="cs-CZ" dirty="0" smtClean="0"/>
              <a:t> </a:t>
            </a:r>
            <a:r>
              <a:rPr lang="cs-CZ" dirty="0" err="1" smtClean="0"/>
              <a:t>Themen</a:t>
            </a:r>
            <a:r>
              <a:rPr lang="cs-CZ" dirty="0" smtClean="0"/>
              <a:t> </a:t>
            </a:r>
            <a:r>
              <a:rPr lang="cs-CZ" dirty="0" err="1" smtClean="0"/>
              <a:t>fand</a:t>
            </a:r>
            <a:r>
              <a:rPr lang="cs-CZ" dirty="0" smtClean="0"/>
              <a:t> </a:t>
            </a:r>
            <a:r>
              <a:rPr lang="cs-CZ" dirty="0" err="1" smtClean="0"/>
              <a:t>ich</a:t>
            </a:r>
            <a:r>
              <a:rPr lang="cs-CZ" dirty="0" smtClean="0"/>
              <a:t> </a:t>
            </a:r>
            <a:r>
              <a:rPr lang="cs-CZ" dirty="0" err="1" smtClean="0"/>
              <a:t>immer</a:t>
            </a:r>
            <a:r>
              <a:rPr lang="cs-CZ" dirty="0" smtClean="0"/>
              <a:t> </a:t>
            </a:r>
            <a:r>
              <a:rPr lang="cs-CZ" dirty="0" err="1" smtClean="0"/>
              <a:t>spannend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beschäftige</a:t>
            </a:r>
            <a:r>
              <a:rPr lang="cs-CZ" dirty="0" smtClean="0"/>
              <a:t> </a:t>
            </a:r>
            <a:r>
              <a:rPr lang="cs-CZ" dirty="0" err="1" smtClean="0"/>
              <a:t>mich</a:t>
            </a:r>
            <a:r>
              <a:rPr lang="cs-CZ" dirty="0" smtClean="0"/>
              <a:t> </a:t>
            </a:r>
            <a:r>
              <a:rPr lang="cs-CZ" dirty="0" err="1" smtClean="0"/>
              <a:t>mit</a:t>
            </a:r>
            <a:r>
              <a:rPr lang="cs-CZ" dirty="0" smtClean="0"/>
              <a:t> </a:t>
            </a:r>
            <a:r>
              <a:rPr lang="cs-CZ" dirty="0" err="1" smtClean="0"/>
              <a:t>ihnen</a:t>
            </a:r>
            <a:r>
              <a:rPr lang="cs-CZ" dirty="0" smtClean="0"/>
              <a:t> </a:t>
            </a:r>
            <a:r>
              <a:rPr lang="cs-CZ" dirty="0" err="1" smtClean="0"/>
              <a:t>seit</a:t>
            </a:r>
            <a:r>
              <a:rPr lang="cs-CZ" dirty="0" smtClean="0"/>
              <a:t> </a:t>
            </a:r>
            <a:r>
              <a:rPr lang="cs-CZ" dirty="0" err="1" smtClean="0"/>
              <a:t>ein</a:t>
            </a:r>
            <a:r>
              <a:rPr lang="cs-CZ" dirty="0" smtClean="0"/>
              <a:t> </a:t>
            </a:r>
            <a:r>
              <a:rPr lang="cs-CZ" dirty="0" err="1" smtClean="0"/>
              <a:t>paar</a:t>
            </a:r>
            <a:r>
              <a:rPr lang="cs-CZ" dirty="0" smtClean="0"/>
              <a:t> </a:t>
            </a:r>
            <a:r>
              <a:rPr lang="cs-CZ" dirty="0" err="1" smtClean="0"/>
              <a:t>Jahren</a:t>
            </a:r>
            <a:r>
              <a:rPr lang="cs-CZ" dirty="0" smtClean="0"/>
              <a:t> </a:t>
            </a:r>
            <a:r>
              <a:rPr lang="cs-CZ" dirty="0" err="1" smtClean="0"/>
              <a:t>schon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err="1" smtClean="0"/>
              <a:t>Meiner</a:t>
            </a:r>
            <a:r>
              <a:rPr lang="cs-CZ" dirty="0" smtClean="0"/>
              <a:t> </a:t>
            </a:r>
            <a:r>
              <a:rPr lang="cs-CZ" dirty="0" err="1" smtClean="0"/>
              <a:t>Meinung</a:t>
            </a:r>
            <a:r>
              <a:rPr lang="cs-CZ" dirty="0" smtClean="0"/>
              <a:t> nach </a:t>
            </a:r>
            <a:r>
              <a:rPr lang="cs-CZ" dirty="0" err="1" smtClean="0"/>
              <a:t>ist</a:t>
            </a:r>
            <a:r>
              <a:rPr lang="cs-CZ" dirty="0" smtClean="0"/>
              <a:t> Fotografie </a:t>
            </a:r>
            <a:r>
              <a:rPr lang="cs-CZ" dirty="0" err="1" smtClean="0"/>
              <a:t>ein</a:t>
            </a:r>
            <a:r>
              <a:rPr lang="cs-CZ" dirty="0" smtClean="0"/>
              <a:t> </a:t>
            </a:r>
            <a:r>
              <a:rPr lang="cs-CZ" dirty="0" err="1" smtClean="0"/>
              <a:t>gutes</a:t>
            </a:r>
            <a:r>
              <a:rPr lang="cs-CZ" dirty="0" smtClean="0"/>
              <a:t> </a:t>
            </a:r>
            <a:r>
              <a:rPr lang="cs-CZ" dirty="0" err="1" smtClean="0"/>
              <a:t>Mittel</a:t>
            </a:r>
            <a:r>
              <a:rPr lang="cs-CZ" dirty="0" smtClean="0"/>
              <a:t>, </a:t>
            </a:r>
            <a:r>
              <a:rPr lang="cs-CZ" dirty="0" err="1" smtClean="0"/>
              <a:t>wie</a:t>
            </a:r>
            <a:r>
              <a:rPr lang="cs-CZ" dirty="0" smtClean="0"/>
              <a:t> man eben </a:t>
            </a:r>
            <a:r>
              <a:rPr lang="cs-CZ" dirty="0" err="1" smtClean="0"/>
              <a:t>Kreativität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Emotionen</a:t>
            </a:r>
            <a:r>
              <a:rPr lang="cs-CZ" dirty="0" smtClean="0"/>
              <a:t> </a:t>
            </a:r>
            <a:r>
              <a:rPr lang="cs-CZ" dirty="0" err="1" smtClean="0"/>
              <a:t>im</a:t>
            </a:r>
            <a:r>
              <a:rPr lang="cs-CZ" dirty="0" smtClean="0"/>
              <a:t> FSU </a:t>
            </a:r>
            <a:r>
              <a:rPr lang="cs-CZ" dirty="0" err="1" smtClean="0"/>
              <a:t>entfalten</a:t>
            </a:r>
            <a:r>
              <a:rPr lang="cs-CZ" dirty="0" smtClean="0"/>
              <a:t>, </a:t>
            </a:r>
            <a:r>
              <a:rPr lang="cs-CZ" dirty="0" err="1" smtClean="0"/>
              <a:t>fördern</a:t>
            </a:r>
            <a:r>
              <a:rPr lang="cs-CZ" dirty="0" smtClean="0"/>
              <a:t>, </a:t>
            </a:r>
            <a:r>
              <a:rPr lang="cs-CZ" dirty="0" err="1" smtClean="0"/>
              <a:t>anspornen</a:t>
            </a:r>
            <a:r>
              <a:rPr lang="cs-CZ" dirty="0" smtClean="0"/>
              <a:t> </a:t>
            </a:r>
            <a:r>
              <a:rPr lang="cs-CZ" dirty="0" err="1" smtClean="0"/>
              <a:t>kann</a:t>
            </a:r>
            <a:r>
              <a:rPr lang="cs-CZ" dirty="0" smtClean="0"/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822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Rein</a:t>
            </a:r>
            <a:r>
              <a:rPr lang="cs-CZ" dirty="0" smtClean="0"/>
              <a:t> </a:t>
            </a:r>
            <a:r>
              <a:rPr lang="cs-CZ" dirty="0" err="1" smtClean="0"/>
              <a:t>illustrative</a:t>
            </a:r>
            <a:r>
              <a:rPr lang="cs-CZ" dirty="0" smtClean="0"/>
              <a:t> </a:t>
            </a:r>
            <a:r>
              <a:rPr lang="cs-CZ" dirty="0" err="1" smtClean="0"/>
              <a:t>Funktion</a:t>
            </a:r>
            <a:r>
              <a:rPr lang="cs-CZ" dirty="0" smtClean="0"/>
              <a:t>, </a:t>
            </a:r>
            <a:r>
              <a:rPr lang="cs-CZ" dirty="0" err="1" smtClean="0"/>
              <a:t>keine</a:t>
            </a:r>
            <a:r>
              <a:rPr lang="cs-CZ" dirty="0" smtClean="0"/>
              <a:t> </a:t>
            </a:r>
            <a:r>
              <a:rPr lang="cs-CZ" dirty="0" err="1" smtClean="0"/>
              <a:t>Aufgaben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661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Ad a) </a:t>
            </a:r>
            <a:r>
              <a:rPr lang="cs-CZ" dirty="0" err="1" smtClean="0"/>
              <a:t>Bei</a:t>
            </a:r>
            <a:r>
              <a:rPr lang="cs-CZ" dirty="0" smtClean="0"/>
              <a:t> </a:t>
            </a:r>
            <a:r>
              <a:rPr lang="cs-CZ" dirty="0" err="1" smtClean="0"/>
              <a:t>illustrativ</a:t>
            </a:r>
            <a:r>
              <a:rPr lang="cs-CZ" baseline="0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Bild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Appendix</a:t>
            </a:r>
            <a:r>
              <a:rPr lang="cs-CZ" baseline="0" dirty="0" smtClean="0"/>
              <a:t> </a:t>
            </a:r>
            <a:r>
              <a:rPr lang="cs-CZ" baseline="0" dirty="0" err="1" smtClean="0"/>
              <a:t>zum</a:t>
            </a:r>
            <a:r>
              <a:rPr lang="cs-CZ" baseline="0" dirty="0" smtClean="0"/>
              <a:t> Text, </a:t>
            </a:r>
            <a:r>
              <a:rPr lang="cs-CZ" baseline="0" dirty="0" err="1" smtClean="0"/>
              <a:t>meistens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k</a:t>
            </a:r>
            <a:r>
              <a:rPr lang="cs-CZ" dirty="0" err="1" smtClean="0"/>
              <a:t>eine</a:t>
            </a:r>
            <a:r>
              <a:rPr lang="cs-CZ" dirty="0" smtClean="0"/>
              <a:t> </a:t>
            </a:r>
            <a:r>
              <a:rPr lang="cs-CZ" dirty="0" err="1" smtClean="0"/>
              <a:t>Aufgabe</a:t>
            </a:r>
            <a:r>
              <a:rPr lang="cs-CZ" dirty="0" smtClean="0"/>
              <a:t> </a:t>
            </a:r>
            <a:r>
              <a:rPr lang="cs-CZ" dirty="0" err="1" smtClean="0"/>
              <a:t>mit</a:t>
            </a:r>
            <a:r>
              <a:rPr lang="cs-CZ" dirty="0" smtClean="0"/>
              <a:t> </a:t>
            </a:r>
            <a:r>
              <a:rPr lang="cs-CZ" dirty="0" err="1" smtClean="0"/>
              <a:t>Bildern</a:t>
            </a:r>
            <a:endParaRPr lang="cs-CZ" dirty="0" smtClean="0"/>
          </a:p>
          <a:p>
            <a:r>
              <a:rPr lang="cs-CZ" dirty="0" err="1" smtClean="0"/>
              <a:t>Bei</a:t>
            </a:r>
            <a:r>
              <a:rPr lang="cs-CZ" dirty="0" smtClean="0"/>
              <a:t> </a:t>
            </a:r>
            <a:r>
              <a:rPr lang="cs-CZ" baseline="0" dirty="0" err="1" smtClean="0"/>
              <a:t>semantisch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Bild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Ersatz</a:t>
            </a:r>
            <a:r>
              <a:rPr lang="cs-CZ" baseline="0" dirty="0" smtClean="0"/>
              <a:t> des </a:t>
            </a:r>
            <a:r>
              <a:rPr lang="cs-CZ" baseline="0" dirty="0" err="1" smtClean="0"/>
              <a:t>Textes</a:t>
            </a:r>
            <a:r>
              <a:rPr lang="cs-CZ" baseline="0" dirty="0" smtClean="0"/>
              <a:t> (man soll </a:t>
            </a:r>
            <a:r>
              <a:rPr lang="cs-CZ" baseline="0" dirty="0" err="1" smtClean="0"/>
              <a:t>das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Bild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verbalisieren</a:t>
            </a:r>
            <a:r>
              <a:rPr lang="cs-CZ" baseline="0" dirty="0" smtClean="0"/>
              <a:t>, um </a:t>
            </a:r>
            <a:r>
              <a:rPr lang="cs-CZ" baseline="0" dirty="0" err="1" smtClean="0"/>
              <a:t>Übersetzungen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zu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vermeiden</a:t>
            </a:r>
            <a:r>
              <a:rPr lang="cs-CZ" baseline="0" dirty="0" smtClean="0"/>
              <a:t>), </a:t>
            </a:r>
            <a:r>
              <a:rPr lang="cs-CZ" baseline="0" dirty="0" err="1" smtClean="0"/>
              <a:t>Zuordungsübungen</a:t>
            </a:r>
            <a:endParaRPr lang="cs-CZ" baseline="0" dirty="0" smtClean="0"/>
          </a:p>
          <a:p>
            <a:r>
              <a:rPr lang="cs-CZ" dirty="0" err="1" smtClean="0"/>
              <a:t>Repräsentational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Bilder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repräsentieren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kulturelle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Sachverhalte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bzw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Besonderheiten</a:t>
            </a:r>
            <a:r>
              <a:rPr lang="cs-CZ" baseline="0" dirty="0" smtClean="0"/>
              <a:t> (</a:t>
            </a:r>
            <a:r>
              <a:rPr lang="cs-CZ" baseline="0" dirty="0" err="1" smtClean="0"/>
              <a:t>kann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problematisch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werden</a:t>
            </a:r>
            <a:r>
              <a:rPr lang="cs-CZ" baseline="0" dirty="0" smtClean="0"/>
              <a:t> – man </a:t>
            </a:r>
            <a:r>
              <a:rPr lang="cs-CZ" baseline="0" dirty="0" err="1" smtClean="0"/>
              <a:t>will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das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Typische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darstellen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kann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aber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zu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Marginalisierungen</a:t>
            </a:r>
            <a:r>
              <a:rPr lang="cs-CZ" baseline="0" dirty="0" smtClean="0"/>
              <a:t> oder </a:t>
            </a:r>
            <a:r>
              <a:rPr lang="cs-CZ" baseline="0" dirty="0" err="1" smtClean="0"/>
              <a:t>Stereotypisierungen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führen</a:t>
            </a:r>
            <a:r>
              <a:rPr lang="cs-CZ" baseline="0" dirty="0" smtClean="0"/>
              <a:t>.</a:t>
            </a:r>
          </a:p>
          <a:p>
            <a:r>
              <a:rPr lang="cs-CZ" baseline="0" dirty="0" err="1" smtClean="0"/>
              <a:t>Ästhetisch</a:t>
            </a:r>
            <a:endParaRPr lang="cs-CZ" dirty="0" smtClean="0"/>
          </a:p>
          <a:p>
            <a:r>
              <a:rPr lang="cs-CZ" dirty="0" err="1" smtClean="0"/>
              <a:t>Bei</a:t>
            </a:r>
            <a:r>
              <a:rPr lang="cs-CZ" dirty="0" smtClean="0"/>
              <a:t> </a:t>
            </a:r>
            <a:r>
              <a:rPr lang="cs-CZ" dirty="0" err="1" smtClean="0"/>
              <a:t>Einfühlungshilfe</a:t>
            </a:r>
            <a:r>
              <a:rPr lang="cs-CZ" dirty="0" smtClean="0"/>
              <a:t> – </a:t>
            </a:r>
            <a:r>
              <a:rPr lang="cs-CZ" dirty="0" err="1" smtClean="0"/>
              <a:t>Bild</a:t>
            </a:r>
            <a:r>
              <a:rPr lang="cs-CZ" dirty="0" smtClean="0"/>
              <a:t> </a:t>
            </a:r>
            <a:r>
              <a:rPr lang="cs-CZ" dirty="0" err="1" smtClean="0"/>
              <a:t>beschreiben</a:t>
            </a:r>
            <a:r>
              <a:rPr lang="cs-CZ" dirty="0" smtClean="0"/>
              <a:t> / </a:t>
            </a:r>
            <a:r>
              <a:rPr lang="cs-CZ" dirty="0" err="1" smtClean="0"/>
              <a:t>interpretieren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Ad b) </a:t>
            </a:r>
            <a:r>
              <a:rPr lang="cs-CZ" dirty="0" err="1" smtClean="0"/>
              <a:t>motivierend</a:t>
            </a:r>
            <a:r>
              <a:rPr lang="cs-CZ" dirty="0" smtClean="0"/>
              <a:t> </a:t>
            </a:r>
            <a:r>
              <a:rPr lang="cs-CZ" dirty="0" err="1" smtClean="0"/>
              <a:t>vielleicht</a:t>
            </a:r>
            <a:r>
              <a:rPr lang="cs-CZ" dirty="0" smtClean="0"/>
              <a:t>, </a:t>
            </a:r>
            <a:r>
              <a:rPr lang="cs-CZ" dirty="0" err="1" smtClean="0"/>
              <a:t>aktivierend</a:t>
            </a:r>
            <a:r>
              <a:rPr lang="cs-CZ" dirty="0" smtClean="0"/>
              <a:t> </a:t>
            </a:r>
            <a:r>
              <a:rPr lang="cs-CZ" dirty="0" err="1" smtClean="0"/>
              <a:t>teilweise</a:t>
            </a:r>
            <a:r>
              <a:rPr lang="cs-CZ" dirty="0" smtClean="0"/>
              <a:t>, </a:t>
            </a:r>
            <a:r>
              <a:rPr lang="cs-CZ" dirty="0" err="1" smtClean="0"/>
              <a:t>kreativitätsfördernd</a:t>
            </a:r>
            <a:r>
              <a:rPr lang="cs-CZ" dirty="0" smtClean="0"/>
              <a:t> </a:t>
            </a:r>
            <a:r>
              <a:rPr lang="cs-CZ" dirty="0" err="1" smtClean="0"/>
              <a:t>gar</a:t>
            </a:r>
            <a:r>
              <a:rPr lang="cs-CZ" dirty="0" smtClean="0"/>
              <a:t> </a:t>
            </a:r>
            <a:r>
              <a:rPr lang="cs-CZ" dirty="0" err="1" smtClean="0"/>
              <a:t>nicht</a:t>
            </a:r>
            <a:r>
              <a:rPr lang="cs-CZ" dirty="0" smtClean="0"/>
              <a:t> – WARUM? Die </a:t>
            </a:r>
            <a:r>
              <a:rPr lang="cs-CZ" dirty="0" err="1" smtClean="0"/>
              <a:t>Fotos</a:t>
            </a:r>
            <a:r>
              <a:rPr lang="cs-CZ" dirty="0" smtClean="0"/>
              <a:t> </a:t>
            </a:r>
            <a:r>
              <a:rPr lang="cs-CZ" dirty="0" err="1" smtClean="0"/>
              <a:t>sind</a:t>
            </a:r>
            <a:r>
              <a:rPr lang="cs-CZ" dirty="0" smtClean="0"/>
              <a:t> </a:t>
            </a:r>
            <a:r>
              <a:rPr lang="cs-CZ" dirty="0" err="1" smtClean="0"/>
              <a:t>zu</a:t>
            </a:r>
            <a:r>
              <a:rPr lang="cs-CZ" dirty="0" smtClean="0"/>
              <a:t> perfekt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cool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happy, </a:t>
            </a:r>
            <a:r>
              <a:rPr lang="cs-CZ" dirty="0" err="1" smtClean="0"/>
              <a:t>realitätsfern</a:t>
            </a:r>
            <a:r>
              <a:rPr lang="cs-CZ" dirty="0" smtClean="0"/>
              <a:t>, </a:t>
            </a:r>
            <a:r>
              <a:rPr lang="cs-CZ" dirty="0" err="1" smtClean="0"/>
              <a:t>d.h</a:t>
            </a:r>
            <a:r>
              <a:rPr lang="cs-CZ" dirty="0" smtClean="0"/>
              <a:t>. </a:t>
            </a:r>
            <a:r>
              <a:rPr lang="cs-CZ" dirty="0" err="1" smtClean="0"/>
              <a:t>alles</a:t>
            </a:r>
            <a:r>
              <a:rPr lang="cs-CZ" dirty="0" smtClean="0"/>
              <a:t> </a:t>
            </a:r>
            <a:r>
              <a:rPr lang="cs-CZ" dirty="0" err="1" smtClean="0"/>
              <a:t>nur</a:t>
            </a:r>
            <a:r>
              <a:rPr lang="cs-CZ" dirty="0" smtClean="0"/>
              <a:t> </a:t>
            </a:r>
            <a:r>
              <a:rPr lang="cs-CZ" dirty="0" err="1" smtClean="0"/>
              <a:t>nicht</a:t>
            </a:r>
            <a:r>
              <a:rPr lang="cs-CZ" dirty="0" smtClean="0"/>
              <a:t> AUTHENTISCH.  </a:t>
            </a:r>
          </a:p>
          <a:p>
            <a:endParaRPr lang="cs-CZ" dirty="0" smtClean="0"/>
          </a:p>
          <a:p>
            <a:r>
              <a:rPr lang="cs-CZ" dirty="0" err="1" smtClean="0"/>
              <a:t>Meiner</a:t>
            </a:r>
            <a:r>
              <a:rPr lang="cs-CZ" dirty="0" smtClean="0"/>
              <a:t> </a:t>
            </a:r>
            <a:r>
              <a:rPr lang="cs-CZ" dirty="0" err="1" smtClean="0"/>
              <a:t>Meinung</a:t>
            </a:r>
            <a:r>
              <a:rPr lang="cs-CZ" dirty="0" smtClean="0"/>
              <a:t> nach </a:t>
            </a:r>
            <a:r>
              <a:rPr lang="cs-CZ" dirty="0" err="1" smtClean="0"/>
              <a:t>sollen</a:t>
            </a:r>
            <a:r>
              <a:rPr lang="cs-CZ" dirty="0" smtClean="0"/>
              <a:t> </a:t>
            </a:r>
            <a:r>
              <a:rPr lang="cs-CZ" dirty="0" err="1" smtClean="0"/>
              <a:t>wir</a:t>
            </a:r>
            <a:r>
              <a:rPr lang="cs-CZ" dirty="0" smtClean="0"/>
              <a:t> </a:t>
            </a:r>
            <a:r>
              <a:rPr lang="cs-CZ" dirty="0" err="1" smtClean="0"/>
              <a:t>im</a:t>
            </a:r>
            <a:r>
              <a:rPr lang="cs-CZ" dirty="0" smtClean="0"/>
              <a:t> </a:t>
            </a:r>
            <a:r>
              <a:rPr lang="cs-CZ" dirty="0" err="1" smtClean="0"/>
              <a:t>DaF</a:t>
            </a:r>
            <a:r>
              <a:rPr lang="cs-CZ" dirty="0" smtClean="0"/>
              <a:t>-</a:t>
            </a:r>
            <a:r>
              <a:rPr lang="cs-CZ" dirty="0" err="1" smtClean="0"/>
              <a:t>Unterricht</a:t>
            </a:r>
            <a:r>
              <a:rPr lang="cs-CZ" dirty="0" smtClean="0"/>
              <a:t> </a:t>
            </a:r>
            <a:r>
              <a:rPr lang="cs-CZ" dirty="0" err="1" smtClean="0"/>
              <a:t>authentische</a:t>
            </a:r>
            <a:r>
              <a:rPr lang="cs-CZ" dirty="0" smtClean="0"/>
              <a:t>=</a:t>
            </a:r>
            <a:r>
              <a:rPr lang="cs-CZ" dirty="0" err="1" smtClean="0"/>
              <a:t>lebensnahe</a:t>
            </a:r>
            <a:r>
              <a:rPr lang="cs-CZ" dirty="0" smtClean="0"/>
              <a:t> </a:t>
            </a:r>
            <a:r>
              <a:rPr lang="cs-CZ" dirty="0" err="1" smtClean="0"/>
              <a:t>Fotos</a:t>
            </a:r>
            <a:r>
              <a:rPr lang="cs-CZ" dirty="0" smtClean="0"/>
              <a:t> </a:t>
            </a:r>
            <a:r>
              <a:rPr lang="cs-CZ" dirty="0" err="1" smtClean="0"/>
              <a:t>verwenden</a:t>
            </a:r>
            <a:r>
              <a:rPr lang="cs-CZ" dirty="0" smtClean="0"/>
              <a:t>, </a:t>
            </a:r>
            <a:r>
              <a:rPr lang="cs-CZ" dirty="0" err="1" smtClean="0"/>
              <a:t>denn</a:t>
            </a:r>
            <a:r>
              <a:rPr lang="cs-CZ" dirty="0" smtClean="0"/>
              <a:t> </a:t>
            </a:r>
            <a:r>
              <a:rPr lang="cs-CZ" dirty="0" err="1" smtClean="0"/>
              <a:t>wir</a:t>
            </a:r>
            <a:r>
              <a:rPr lang="cs-CZ" dirty="0" smtClean="0"/>
              <a:t> </a:t>
            </a:r>
            <a:r>
              <a:rPr lang="cs-CZ" dirty="0" err="1" smtClean="0"/>
              <a:t>wollen</a:t>
            </a:r>
            <a:r>
              <a:rPr lang="cs-CZ" dirty="0" smtClean="0"/>
              <a:t> </a:t>
            </a:r>
            <a:r>
              <a:rPr lang="cs-CZ" dirty="0" err="1" smtClean="0"/>
              <a:t>doch</a:t>
            </a:r>
            <a:r>
              <a:rPr lang="cs-CZ" dirty="0" smtClean="0"/>
              <a:t> </a:t>
            </a:r>
            <a:r>
              <a:rPr lang="cs-CZ" dirty="0" err="1" smtClean="0"/>
              <a:t>im</a:t>
            </a:r>
            <a:r>
              <a:rPr lang="cs-CZ" dirty="0" smtClean="0"/>
              <a:t> </a:t>
            </a:r>
            <a:r>
              <a:rPr lang="cs-CZ" dirty="0" err="1" smtClean="0"/>
              <a:t>Unterricht</a:t>
            </a:r>
            <a:r>
              <a:rPr lang="cs-CZ" dirty="0" smtClean="0"/>
              <a:t> </a:t>
            </a:r>
            <a:r>
              <a:rPr lang="cs-CZ" dirty="0" err="1" smtClean="0"/>
              <a:t>reale</a:t>
            </a:r>
            <a:r>
              <a:rPr lang="cs-CZ" dirty="0" smtClean="0"/>
              <a:t> </a:t>
            </a:r>
            <a:r>
              <a:rPr lang="cs-CZ" dirty="0" err="1" smtClean="0"/>
              <a:t>Situationen</a:t>
            </a:r>
            <a:r>
              <a:rPr lang="cs-CZ" dirty="0" smtClean="0"/>
              <a:t> </a:t>
            </a:r>
            <a:r>
              <a:rPr lang="cs-CZ" dirty="0" err="1" smtClean="0"/>
              <a:t>aus</a:t>
            </a:r>
            <a:r>
              <a:rPr lang="cs-CZ" dirty="0" smtClean="0"/>
              <a:t> </a:t>
            </a:r>
            <a:r>
              <a:rPr lang="cs-CZ" dirty="0" err="1" smtClean="0"/>
              <a:t>dem</a:t>
            </a:r>
            <a:r>
              <a:rPr lang="cs-CZ" dirty="0" smtClean="0"/>
              <a:t> </a:t>
            </a:r>
            <a:r>
              <a:rPr lang="cs-CZ" dirty="0" err="1" smtClean="0"/>
              <a:t>Alltag</a:t>
            </a:r>
            <a:r>
              <a:rPr lang="cs-CZ" dirty="0" smtClean="0"/>
              <a:t> </a:t>
            </a:r>
            <a:r>
              <a:rPr lang="cs-CZ" dirty="0" err="1" smtClean="0"/>
              <a:t>thematisieren</a:t>
            </a:r>
            <a:r>
              <a:rPr lang="cs-CZ" dirty="0" smtClean="0"/>
              <a:t>, </a:t>
            </a:r>
            <a:r>
              <a:rPr lang="cs-CZ" dirty="0" err="1" smtClean="0"/>
              <a:t>sprachlich</a:t>
            </a:r>
            <a:r>
              <a:rPr lang="cs-CZ" dirty="0" smtClean="0"/>
              <a:t> </a:t>
            </a:r>
            <a:r>
              <a:rPr lang="cs-CZ" dirty="0" err="1" smtClean="0"/>
              <a:t>bearbeiten</a:t>
            </a:r>
            <a:r>
              <a:rPr lang="cs-CZ" dirty="0" smtClean="0"/>
              <a:t> </a:t>
            </a:r>
            <a:r>
              <a:rPr lang="cs-CZ" dirty="0" err="1" smtClean="0"/>
              <a:t>etc</a:t>
            </a:r>
            <a:r>
              <a:rPr lang="cs-CZ" dirty="0" smtClean="0"/>
              <a:t>. </a:t>
            </a:r>
            <a:r>
              <a:rPr lang="cs-CZ" dirty="0" err="1" smtClean="0"/>
              <a:t>Wir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wollen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doch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etwas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verwenden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was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Kreativität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entfaltet</a:t>
            </a:r>
            <a:r>
              <a:rPr lang="cs-CZ" baseline="0" dirty="0" smtClean="0"/>
              <a:t> / </a:t>
            </a:r>
            <a:r>
              <a:rPr lang="cs-CZ" baseline="0" dirty="0" err="1" smtClean="0"/>
              <a:t>zur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Kreativität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anspornt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die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Vorstellungskraft</a:t>
            </a:r>
            <a:r>
              <a:rPr lang="cs-CZ" baseline="0" dirty="0" smtClean="0"/>
              <a:t> in Gang </a:t>
            </a:r>
            <a:r>
              <a:rPr lang="cs-CZ" baseline="0" dirty="0" err="1" smtClean="0"/>
              <a:t>setzt</a:t>
            </a:r>
            <a:r>
              <a:rPr lang="cs-CZ" baseline="0" dirty="0" smtClean="0"/>
              <a:t>/</a:t>
            </a:r>
            <a:r>
              <a:rPr lang="cs-CZ" baseline="0" dirty="0" err="1" smtClean="0"/>
              <a:t>aktiviert</a:t>
            </a:r>
            <a:endParaRPr lang="cs-CZ" baseline="0" dirty="0" smtClean="0"/>
          </a:p>
          <a:p>
            <a:r>
              <a:rPr lang="cs-CZ" baseline="0" dirty="0" smtClean="0"/>
              <a:t>(</a:t>
            </a:r>
            <a:r>
              <a:rPr lang="cs-CZ" baseline="0" dirty="0" err="1" smtClean="0"/>
              <a:t>Kreativität</a:t>
            </a:r>
            <a:r>
              <a:rPr lang="cs-CZ" baseline="0" dirty="0" smtClean="0"/>
              <a:t>: </a:t>
            </a:r>
            <a:r>
              <a:rPr lang="cs-CZ" baseline="0" dirty="0" err="1" smtClean="0"/>
              <a:t>Duden</a:t>
            </a:r>
            <a:r>
              <a:rPr lang="cs-CZ" baseline="0" dirty="0" smtClean="0"/>
              <a:t> </a:t>
            </a:r>
            <a:r>
              <a:rPr lang="de-DE" dirty="0" smtClean="0">
                <a:hlinkClick r:id="rId3"/>
              </a:rPr>
              <a:t>fördern</a:t>
            </a:r>
            <a:r>
              <a:rPr lang="de-DE" dirty="0" smtClean="0"/>
              <a:t> </a:t>
            </a:r>
            <a:r>
              <a:rPr lang="de-DE" dirty="0" smtClean="0">
                <a:hlinkClick r:id="rId4"/>
              </a:rPr>
              <a:t>fragen</a:t>
            </a:r>
            <a:r>
              <a:rPr lang="de-DE" dirty="0" smtClean="0"/>
              <a:t> </a:t>
            </a:r>
            <a:r>
              <a:rPr lang="de-DE" dirty="0" smtClean="0">
                <a:hlinkClick r:id="rId5"/>
              </a:rPr>
              <a:t>ausleben</a:t>
            </a:r>
            <a:r>
              <a:rPr lang="de-DE" dirty="0" smtClean="0"/>
              <a:t> </a:t>
            </a:r>
            <a:r>
              <a:rPr lang="de-DE" dirty="0" smtClean="0">
                <a:hlinkClick r:id="rId6"/>
              </a:rPr>
              <a:t>entfalten</a:t>
            </a:r>
            <a:r>
              <a:rPr lang="de-DE" dirty="0" smtClean="0"/>
              <a:t> </a:t>
            </a:r>
            <a:r>
              <a:rPr lang="de-DE" dirty="0" smtClean="0">
                <a:hlinkClick r:id="rId7"/>
              </a:rPr>
              <a:t>freisetzen</a:t>
            </a:r>
            <a:r>
              <a:rPr lang="de-DE" dirty="0" smtClean="0"/>
              <a:t> </a:t>
            </a:r>
            <a:r>
              <a:rPr lang="de-DE" dirty="0" smtClean="0">
                <a:hlinkClick r:id="rId8"/>
              </a:rPr>
              <a:t>hemmen</a:t>
            </a:r>
            <a:r>
              <a:rPr lang="de-DE" dirty="0" smtClean="0"/>
              <a:t> </a:t>
            </a:r>
            <a:r>
              <a:rPr lang="de-DE" dirty="0" smtClean="0">
                <a:hlinkClick r:id="rId9"/>
              </a:rPr>
              <a:t>ersticken</a:t>
            </a:r>
            <a:r>
              <a:rPr lang="de-DE" dirty="0" smtClean="0"/>
              <a:t> </a:t>
            </a:r>
            <a:r>
              <a:rPr lang="de-DE" dirty="0" smtClean="0">
                <a:hlinkClick r:id="rId10"/>
              </a:rPr>
              <a:t>beweisen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cs-CZ" dirty="0" smtClean="0"/>
              <a:t>BEISPIELE: 4 </a:t>
            </a:r>
            <a:r>
              <a:rPr lang="cs-CZ" dirty="0" err="1" smtClean="0"/>
              <a:t>Techniken</a:t>
            </a:r>
            <a:r>
              <a:rPr lang="cs-CZ" dirty="0" smtClean="0"/>
              <a:t> </a:t>
            </a:r>
            <a:r>
              <a:rPr lang="cs-CZ" dirty="0" err="1" smtClean="0"/>
              <a:t>vorstellen</a:t>
            </a:r>
            <a:r>
              <a:rPr lang="cs-CZ" dirty="0" smtClean="0"/>
              <a:t> (</a:t>
            </a:r>
            <a:r>
              <a:rPr lang="cs-CZ" dirty="0" err="1" smtClean="0"/>
              <a:t>meine</a:t>
            </a:r>
            <a:r>
              <a:rPr lang="cs-CZ" dirty="0" smtClean="0"/>
              <a:t> </a:t>
            </a:r>
            <a:r>
              <a:rPr lang="cs-CZ" dirty="0" err="1" smtClean="0"/>
              <a:t>Lieblingstechniken</a:t>
            </a:r>
            <a:r>
              <a:rPr lang="cs-CZ" dirty="0" smtClean="0"/>
              <a:t>) – </a:t>
            </a:r>
            <a:r>
              <a:rPr lang="cs-CZ" dirty="0" err="1" smtClean="0"/>
              <a:t>teileweise</a:t>
            </a:r>
            <a:r>
              <a:rPr lang="cs-CZ" dirty="0" smtClean="0"/>
              <a:t> </a:t>
            </a:r>
            <a:r>
              <a:rPr lang="cs-CZ" dirty="0" err="1" smtClean="0"/>
              <a:t>Techniken</a:t>
            </a:r>
            <a:r>
              <a:rPr lang="cs-CZ" dirty="0" smtClean="0"/>
              <a:t> des KS, </a:t>
            </a:r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 smtClean="0"/>
              <a:t>ich</a:t>
            </a:r>
            <a:r>
              <a:rPr lang="cs-CZ" dirty="0" smtClean="0"/>
              <a:t> </a:t>
            </a:r>
            <a:r>
              <a:rPr lang="cs-CZ" dirty="0" err="1" smtClean="0"/>
              <a:t>gerne</a:t>
            </a:r>
            <a:r>
              <a:rPr lang="cs-CZ" dirty="0" smtClean="0"/>
              <a:t> </a:t>
            </a:r>
            <a:r>
              <a:rPr lang="cs-CZ" dirty="0" err="1" smtClean="0"/>
              <a:t>zum</a:t>
            </a:r>
            <a:r>
              <a:rPr lang="cs-CZ" dirty="0" smtClean="0"/>
              <a:t> KREATIVEN SPRECHEN </a:t>
            </a:r>
            <a:r>
              <a:rPr lang="cs-CZ" dirty="0" err="1" smtClean="0"/>
              <a:t>verwende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err="1" smtClean="0"/>
              <a:t>Erste</a:t>
            </a:r>
            <a:r>
              <a:rPr lang="cs-CZ" dirty="0" smtClean="0"/>
              <a:t> Technik – </a:t>
            </a:r>
            <a:r>
              <a:rPr lang="cs-CZ" dirty="0" err="1" smtClean="0"/>
              <a:t>eigentlich</a:t>
            </a:r>
            <a:r>
              <a:rPr lang="cs-CZ" dirty="0" smtClean="0"/>
              <a:t> </a:t>
            </a:r>
            <a:r>
              <a:rPr lang="cs-CZ" dirty="0" err="1" smtClean="0"/>
              <a:t>klassische</a:t>
            </a:r>
            <a:r>
              <a:rPr lang="cs-CZ" dirty="0" smtClean="0"/>
              <a:t> </a:t>
            </a:r>
            <a:r>
              <a:rPr lang="cs-CZ" dirty="0" err="1" smtClean="0"/>
              <a:t>Aufgabe</a:t>
            </a:r>
            <a:r>
              <a:rPr lang="cs-CZ" dirty="0" smtClean="0"/>
              <a:t>, </a:t>
            </a:r>
            <a:r>
              <a:rPr lang="cs-CZ" dirty="0" err="1" smtClean="0"/>
              <a:t>aber</a:t>
            </a:r>
            <a:r>
              <a:rPr lang="cs-CZ" dirty="0" smtClean="0"/>
              <a:t> </a:t>
            </a:r>
            <a:r>
              <a:rPr lang="cs-CZ" dirty="0" err="1" smtClean="0"/>
              <a:t>anders</a:t>
            </a:r>
            <a:r>
              <a:rPr lang="cs-CZ" dirty="0" smtClean="0"/>
              <a:t> </a:t>
            </a:r>
            <a:r>
              <a:rPr lang="cs-CZ" dirty="0" err="1" smtClean="0"/>
              <a:t>gestellt</a:t>
            </a:r>
            <a:r>
              <a:rPr lang="cs-CZ" dirty="0" smtClean="0"/>
              <a:t>. </a:t>
            </a:r>
            <a:r>
              <a:rPr lang="cs-CZ" dirty="0" err="1" smtClean="0"/>
              <a:t>Wie</a:t>
            </a:r>
            <a:r>
              <a:rPr lang="cs-CZ" dirty="0" smtClean="0"/>
              <a:t> </a:t>
            </a:r>
            <a:r>
              <a:rPr lang="cs-CZ" dirty="0" err="1" smtClean="0"/>
              <a:t>lautet</a:t>
            </a:r>
            <a:r>
              <a:rPr lang="cs-CZ" dirty="0" smtClean="0"/>
              <a:t> </a:t>
            </a:r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 smtClean="0"/>
              <a:t>traditionenelle</a:t>
            </a:r>
            <a:r>
              <a:rPr lang="cs-CZ" dirty="0" smtClean="0"/>
              <a:t> </a:t>
            </a:r>
            <a:r>
              <a:rPr lang="cs-CZ" dirty="0" err="1" smtClean="0"/>
              <a:t>Aufgabestellung</a:t>
            </a:r>
            <a:r>
              <a:rPr lang="cs-CZ" dirty="0" smtClean="0"/>
              <a:t> </a:t>
            </a:r>
            <a:r>
              <a:rPr lang="cs-CZ" dirty="0" err="1" smtClean="0"/>
              <a:t>zur</a:t>
            </a:r>
            <a:r>
              <a:rPr lang="cs-CZ" dirty="0" smtClean="0"/>
              <a:t> </a:t>
            </a:r>
            <a:r>
              <a:rPr lang="cs-CZ" dirty="0" err="1" smtClean="0"/>
              <a:t>Bildbeschreibung</a:t>
            </a:r>
            <a:r>
              <a:rPr lang="cs-CZ" dirty="0" smtClean="0"/>
              <a:t>? </a:t>
            </a:r>
            <a:r>
              <a:rPr lang="cs-CZ" dirty="0" err="1" smtClean="0"/>
              <a:t>Beschreiben</a:t>
            </a:r>
            <a:r>
              <a:rPr lang="cs-CZ" dirty="0" smtClean="0"/>
              <a:t> </a:t>
            </a:r>
            <a:r>
              <a:rPr lang="cs-CZ" dirty="0" err="1" smtClean="0"/>
              <a:t>Sie</a:t>
            </a:r>
            <a:r>
              <a:rPr lang="cs-CZ" dirty="0" smtClean="0"/>
              <a:t>,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Sie</a:t>
            </a:r>
            <a:r>
              <a:rPr lang="cs-CZ" dirty="0" smtClean="0"/>
              <a:t> </a:t>
            </a:r>
            <a:r>
              <a:rPr lang="cs-CZ" dirty="0" err="1" smtClean="0"/>
              <a:t>auf</a:t>
            </a:r>
            <a:r>
              <a:rPr lang="cs-CZ" dirty="0" smtClean="0"/>
              <a:t> </a:t>
            </a:r>
            <a:r>
              <a:rPr lang="cs-CZ" dirty="0" err="1" smtClean="0"/>
              <a:t>dem</a:t>
            </a:r>
            <a:r>
              <a:rPr lang="cs-CZ" dirty="0" smtClean="0"/>
              <a:t> </a:t>
            </a:r>
            <a:r>
              <a:rPr lang="cs-CZ" dirty="0" err="1" smtClean="0"/>
              <a:t>Bild</a:t>
            </a:r>
            <a:r>
              <a:rPr lang="cs-CZ" dirty="0" smtClean="0"/>
              <a:t> </a:t>
            </a:r>
            <a:r>
              <a:rPr lang="cs-CZ" dirty="0" err="1" smtClean="0"/>
              <a:t>sehen</a:t>
            </a:r>
            <a:r>
              <a:rPr lang="cs-CZ" dirty="0" smtClean="0"/>
              <a:t>…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09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Das</a:t>
            </a:r>
            <a:r>
              <a:rPr lang="cs-CZ" dirty="0" smtClean="0"/>
              <a:t> </a:t>
            </a:r>
            <a:r>
              <a:rPr lang="cs-CZ" dirty="0" err="1" smtClean="0"/>
              <a:t>Endprodukt</a:t>
            </a:r>
            <a:r>
              <a:rPr lang="cs-CZ" dirty="0" smtClean="0"/>
              <a:t> = </a:t>
            </a:r>
            <a:r>
              <a:rPr lang="cs-CZ" dirty="0" err="1" smtClean="0"/>
              <a:t>Personenbeschreibung</a:t>
            </a:r>
            <a:r>
              <a:rPr lang="cs-CZ" dirty="0" smtClean="0"/>
              <a:t>, </a:t>
            </a:r>
            <a:r>
              <a:rPr lang="cs-CZ" dirty="0" err="1" smtClean="0"/>
              <a:t>Situationbeschreibung</a:t>
            </a:r>
            <a:r>
              <a:rPr lang="cs-CZ" dirty="0" smtClean="0"/>
              <a:t>, </a:t>
            </a:r>
            <a:r>
              <a:rPr lang="cs-CZ" dirty="0" err="1" smtClean="0"/>
              <a:t>Interpretation</a:t>
            </a:r>
            <a:r>
              <a:rPr lang="cs-CZ" dirty="0" smtClean="0"/>
              <a:t>. </a:t>
            </a:r>
            <a:r>
              <a:rPr lang="cs-CZ" dirty="0" err="1" smtClean="0"/>
              <a:t>Also</a:t>
            </a:r>
            <a:r>
              <a:rPr lang="cs-CZ" dirty="0" smtClean="0"/>
              <a:t> </a:t>
            </a:r>
            <a:r>
              <a:rPr lang="cs-CZ" dirty="0" err="1" smtClean="0"/>
              <a:t>gleich</a:t>
            </a:r>
            <a:r>
              <a:rPr lang="cs-CZ" dirty="0" smtClean="0"/>
              <a:t> </a:t>
            </a:r>
            <a:r>
              <a:rPr lang="cs-CZ" dirty="0" err="1" smtClean="0"/>
              <a:t>wie</a:t>
            </a:r>
            <a:r>
              <a:rPr lang="cs-CZ" dirty="0" smtClean="0"/>
              <a:t> </a:t>
            </a:r>
            <a:r>
              <a:rPr lang="cs-CZ" dirty="0" err="1" smtClean="0"/>
              <a:t>bei</a:t>
            </a:r>
            <a:r>
              <a:rPr lang="cs-CZ" dirty="0" smtClean="0"/>
              <a:t> der </a:t>
            </a:r>
            <a:r>
              <a:rPr lang="cs-CZ" dirty="0" err="1" smtClean="0"/>
              <a:t>klassischen</a:t>
            </a:r>
            <a:r>
              <a:rPr lang="cs-CZ" dirty="0" smtClean="0"/>
              <a:t> </a:t>
            </a:r>
            <a:r>
              <a:rPr lang="cs-CZ" dirty="0" err="1" smtClean="0"/>
              <a:t>Aufgabe</a:t>
            </a:r>
            <a:r>
              <a:rPr lang="cs-CZ" dirty="0" smtClean="0"/>
              <a:t> </a:t>
            </a:r>
            <a:r>
              <a:rPr lang="cs-CZ" dirty="0" err="1" smtClean="0"/>
              <a:t>zur</a:t>
            </a:r>
            <a:r>
              <a:rPr lang="cs-CZ" dirty="0" smtClean="0"/>
              <a:t> </a:t>
            </a:r>
            <a:r>
              <a:rPr lang="cs-CZ" dirty="0" err="1" smtClean="0"/>
              <a:t>Bildbeschreibung</a:t>
            </a:r>
            <a:r>
              <a:rPr lang="cs-CZ" dirty="0" smtClean="0"/>
              <a:t>. ABER, </a:t>
            </a:r>
            <a:r>
              <a:rPr lang="cs-CZ" dirty="0" err="1" smtClean="0"/>
              <a:t>wir</a:t>
            </a:r>
            <a:r>
              <a:rPr lang="cs-CZ" dirty="0" smtClean="0"/>
              <a:t> </a:t>
            </a:r>
            <a:r>
              <a:rPr lang="cs-CZ" dirty="0" err="1" smtClean="0"/>
              <a:t>müssen</a:t>
            </a:r>
            <a:r>
              <a:rPr lang="cs-CZ" dirty="0" smtClean="0"/>
              <a:t> </a:t>
            </a:r>
            <a:r>
              <a:rPr lang="cs-CZ" dirty="0" err="1" smtClean="0"/>
              <a:t>dabei</a:t>
            </a:r>
            <a:r>
              <a:rPr lang="cs-CZ" dirty="0" smtClean="0"/>
              <a:t> </a:t>
            </a:r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 smtClean="0"/>
              <a:t>Vorstellungskraft</a:t>
            </a:r>
            <a:r>
              <a:rPr lang="cs-CZ" dirty="0" smtClean="0"/>
              <a:t> </a:t>
            </a:r>
            <a:r>
              <a:rPr lang="cs-CZ" dirty="0" err="1" smtClean="0"/>
              <a:t>aktivieren</a:t>
            </a:r>
            <a:r>
              <a:rPr lang="cs-CZ" dirty="0" smtClean="0"/>
              <a:t>, </a:t>
            </a:r>
            <a:r>
              <a:rPr lang="cs-CZ" dirty="0" err="1" smtClean="0"/>
              <a:t>Phantasie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Kreativität</a:t>
            </a:r>
            <a:r>
              <a:rPr lang="cs-CZ" dirty="0" smtClean="0"/>
              <a:t> </a:t>
            </a:r>
            <a:r>
              <a:rPr lang="cs-CZ" dirty="0" err="1" smtClean="0"/>
              <a:t>anspornen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err="1" smtClean="0"/>
              <a:t>Ziel</a:t>
            </a:r>
            <a:r>
              <a:rPr lang="cs-CZ" dirty="0" smtClean="0"/>
              <a:t>: </a:t>
            </a:r>
            <a:r>
              <a:rPr lang="cs-CZ" dirty="0" err="1" smtClean="0"/>
              <a:t>Stichwörter</a:t>
            </a:r>
            <a:r>
              <a:rPr lang="cs-CZ" dirty="0" smtClean="0"/>
              <a:t> – </a:t>
            </a:r>
            <a:r>
              <a:rPr lang="cs-CZ" dirty="0" err="1" smtClean="0"/>
              <a:t>Sätze</a:t>
            </a:r>
            <a:r>
              <a:rPr lang="cs-CZ" dirty="0" smtClean="0"/>
              <a:t> – </a:t>
            </a:r>
            <a:r>
              <a:rPr lang="cs-CZ" dirty="0" err="1" smtClean="0"/>
              <a:t>Geschichte</a:t>
            </a:r>
            <a:r>
              <a:rPr lang="cs-CZ" dirty="0" smtClean="0"/>
              <a:t> (</a:t>
            </a:r>
            <a:r>
              <a:rPr lang="cs-CZ" dirty="0" err="1" smtClean="0"/>
              <a:t>KSch</a:t>
            </a:r>
            <a:r>
              <a:rPr lang="cs-CZ" dirty="0" smtClean="0"/>
              <a:t> oder </a:t>
            </a:r>
            <a:r>
              <a:rPr lang="cs-CZ" dirty="0" err="1" smtClean="0"/>
              <a:t>KSp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553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Gleich</a:t>
            </a:r>
            <a:r>
              <a:rPr lang="cs-CZ" dirty="0" smtClean="0"/>
              <a:t> </a:t>
            </a:r>
            <a:r>
              <a:rPr lang="cs-CZ" dirty="0" err="1" smtClean="0"/>
              <a:t>wie</a:t>
            </a:r>
            <a:r>
              <a:rPr lang="cs-CZ" dirty="0" smtClean="0"/>
              <a:t> </a:t>
            </a:r>
            <a:r>
              <a:rPr lang="cs-CZ" dirty="0" err="1" smtClean="0"/>
              <a:t>beim</a:t>
            </a:r>
            <a:r>
              <a:rPr lang="cs-CZ" dirty="0" smtClean="0"/>
              <a:t> Foto 1</a:t>
            </a:r>
          </a:p>
          <a:p>
            <a:endParaRPr lang="cs-CZ" dirty="0" smtClean="0"/>
          </a:p>
          <a:p>
            <a:r>
              <a:rPr lang="cs-CZ" dirty="0" err="1" smtClean="0"/>
              <a:t>Wenn</a:t>
            </a:r>
            <a:r>
              <a:rPr lang="cs-CZ" dirty="0" smtClean="0"/>
              <a:t> </a:t>
            </a:r>
            <a:r>
              <a:rPr lang="cs-CZ" dirty="0" err="1" smtClean="0"/>
              <a:t>wir</a:t>
            </a:r>
            <a:r>
              <a:rPr lang="cs-CZ" dirty="0" smtClean="0"/>
              <a:t> </a:t>
            </a:r>
            <a:r>
              <a:rPr lang="cs-CZ" dirty="0" err="1" smtClean="0"/>
              <a:t>mit</a:t>
            </a:r>
            <a:r>
              <a:rPr lang="cs-CZ" dirty="0" smtClean="0"/>
              <a:t> der Technik </a:t>
            </a:r>
            <a:r>
              <a:rPr lang="cs-CZ" dirty="0" err="1" smtClean="0"/>
              <a:t>weiter</a:t>
            </a:r>
            <a:r>
              <a:rPr lang="cs-CZ" dirty="0" smtClean="0"/>
              <a:t> machen….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38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Kein</a:t>
            </a:r>
            <a:r>
              <a:rPr lang="cs-CZ" dirty="0" smtClean="0"/>
              <a:t> </a:t>
            </a:r>
            <a:r>
              <a:rPr lang="cs-CZ" dirty="0" err="1" smtClean="0"/>
              <a:t>Mensch</a:t>
            </a:r>
            <a:r>
              <a:rPr lang="cs-CZ" dirty="0" smtClean="0"/>
              <a:t> </a:t>
            </a:r>
            <a:r>
              <a:rPr lang="cs-CZ" dirty="0" err="1" smtClean="0"/>
              <a:t>abgebildet</a:t>
            </a:r>
            <a:r>
              <a:rPr lang="cs-CZ" dirty="0" smtClean="0"/>
              <a:t>, </a:t>
            </a:r>
            <a:r>
              <a:rPr lang="cs-CZ" dirty="0" err="1" smtClean="0"/>
              <a:t>aber</a:t>
            </a:r>
            <a:r>
              <a:rPr lang="cs-CZ" dirty="0" smtClean="0"/>
              <a:t> es </a:t>
            </a:r>
            <a:r>
              <a:rPr lang="cs-CZ" dirty="0" err="1" smtClean="0"/>
              <a:t>entsteht</a:t>
            </a:r>
            <a:r>
              <a:rPr lang="cs-CZ" dirty="0" smtClean="0"/>
              <a:t> </a:t>
            </a:r>
            <a:r>
              <a:rPr lang="cs-CZ" dirty="0" err="1" smtClean="0"/>
              <a:t>eine</a:t>
            </a:r>
            <a:r>
              <a:rPr lang="cs-CZ" dirty="0" smtClean="0"/>
              <a:t> </a:t>
            </a:r>
            <a:r>
              <a:rPr lang="cs-CZ" dirty="0" err="1" smtClean="0"/>
              <a:t>Personenbeschreibung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Offene</a:t>
            </a:r>
            <a:r>
              <a:rPr lang="cs-CZ" dirty="0" smtClean="0"/>
              <a:t> </a:t>
            </a:r>
            <a:r>
              <a:rPr lang="cs-CZ" dirty="0" err="1" smtClean="0"/>
              <a:t>Frage</a:t>
            </a:r>
            <a:r>
              <a:rPr lang="cs-CZ" dirty="0" smtClean="0"/>
              <a:t>/ </a:t>
            </a:r>
            <a:r>
              <a:rPr lang="cs-CZ" dirty="0" err="1" smtClean="0"/>
              <a:t>Aufgabe</a:t>
            </a:r>
            <a:r>
              <a:rPr lang="cs-CZ" dirty="0" smtClean="0"/>
              <a:t> </a:t>
            </a:r>
            <a:r>
              <a:rPr lang="cs-CZ" dirty="0" err="1" smtClean="0"/>
              <a:t>für</a:t>
            </a:r>
            <a:r>
              <a:rPr lang="cs-CZ" dirty="0" smtClean="0"/>
              <a:t> </a:t>
            </a:r>
            <a:r>
              <a:rPr lang="cs-CZ" dirty="0" err="1" smtClean="0"/>
              <a:t>höhere</a:t>
            </a:r>
            <a:r>
              <a:rPr lang="cs-CZ" dirty="0" smtClean="0"/>
              <a:t> </a:t>
            </a:r>
            <a:r>
              <a:rPr lang="cs-CZ" dirty="0" err="1" smtClean="0"/>
              <a:t>Sprachniveaus</a:t>
            </a:r>
            <a:r>
              <a:rPr lang="cs-CZ" dirty="0" smtClean="0"/>
              <a:t> oder…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523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Für</a:t>
            </a:r>
            <a:r>
              <a:rPr lang="cs-CZ" dirty="0" smtClean="0"/>
              <a:t> A2 </a:t>
            </a:r>
            <a:r>
              <a:rPr lang="cs-CZ" dirty="0" err="1" smtClean="0"/>
              <a:t>mit</a:t>
            </a:r>
            <a:r>
              <a:rPr lang="cs-CZ" dirty="0" smtClean="0"/>
              <a:t> </a:t>
            </a:r>
            <a:r>
              <a:rPr lang="cs-CZ" dirty="0" err="1" smtClean="0"/>
              <a:t>Punkten</a:t>
            </a:r>
            <a:r>
              <a:rPr lang="cs-CZ" dirty="0" smtClean="0"/>
              <a:t> in </a:t>
            </a:r>
            <a:r>
              <a:rPr lang="cs-CZ" dirty="0" err="1" smtClean="0"/>
              <a:t>Form</a:t>
            </a:r>
            <a:r>
              <a:rPr lang="cs-CZ" dirty="0" smtClean="0"/>
              <a:t> </a:t>
            </a:r>
            <a:r>
              <a:rPr lang="cs-CZ" dirty="0" err="1" smtClean="0"/>
              <a:t>eines</a:t>
            </a:r>
            <a:r>
              <a:rPr lang="cs-CZ" dirty="0" smtClean="0"/>
              <a:t> </a:t>
            </a:r>
            <a:r>
              <a:rPr lang="cs-CZ" dirty="0" err="1" smtClean="0"/>
              <a:t>Fragebogens</a:t>
            </a:r>
            <a:r>
              <a:rPr lang="cs-CZ" dirty="0" smtClean="0"/>
              <a:t>:</a:t>
            </a:r>
          </a:p>
          <a:p>
            <a:endParaRPr lang="cs-CZ" dirty="0" smtClean="0"/>
          </a:p>
          <a:p>
            <a:r>
              <a:rPr lang="cs-CZ" dirty="0" err="1" smtClean="0"/>
              <a:t>Für</a:t>
            </a:r>
            <a:r>
              <a:rPr lang="cs-CZ" dirty="0" smtClean="0"/>
              <a:t> A1 </a:t>
            </a:r>
            <a:r>
              <a:rPr lang="cs-CZ" dirty="0" err="1" smtClean="0"/>
              <a:t>als</a:t>
            </a:r>
            <a:r>
              <a:rPr lang="cs-CZ" dirty="0" smtClean="0"/>
              <a:t> </a:t>
            </a:r>
            <a:r>
              <a:rPr lang="cs-CZ" dirty="0" err="1" smtClean="0"/>
              <a:t>Quiz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wir</a:t>
            </a:r>
            <a:r>
              <a:rPr lang="cs-CZ" dirty="0" smtClean="0"/>
              <a:t> </a:t>
            </a:r>
            <a:r>
              <a:rPr lang="cs-CZ" dirty="0" err="1" smtClean="0"/>
              <a:t>gehen</a:t>
            </a:r>
            <a:r>
              <a:rPr lang="cs-CZ" dirty="0" smtClean="0"/>
              <a:t> </a:t>
            </a:r>
            <a:r>
              <a:rPr lang="cs-CZ" dirty="0" err="1" smtClean="0"/>
              <a:t>weiter</a:t>
            </a:r>
            <a:r>
              <a:rPr lang="cs-CZ" dirty="0" smtClean="0"/>
              <a:t> </a:t>
            </a:r>
            <a:r>
              <a:rPr lang="cs-CZ" dirty="0" err="1" smtClean="0"/>
              <a:t>mit</a:t>
            </a:r>
            <a:r>
              <a:rPr lang="cs-CZ" dirty="0" smtClean="0"/>
              <a:t> der Technik – </a:t>
            </a:r>
            <a:r>
              <a:rPr lang="cs-CZ" dirty="0" err="1" smtClean="0"/>
              <a:t>Kreativität</a:t>
            </a:r>
            <a:r>
              <a:rPr lang="cs-CZ" dirty="0" smtClean="0"/>
              <a:t> </a:t>
            </a:r>
            <a:r>
              <a:rPr lang="cs-CZ" dirty="0" err="1" smtClean="0"/>
              <a:t>wird</a:t>
            </a:r>
            <a:r>
              <a:rPr lang="cs-CZ" dirty="0" smtClean="0"/>
              <a:t> </a:t>
            </a:r>
            <a:r>
              <a:rPr lang="cs-CZ" dirty="0" err="1" smtClean="0"/>
              <a:t>freigesetzt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023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Mit</a:t>
            </a:r>
            <a:r>
              <a:rPr lang="cs-CZ" dirty="0" smtClean="0"/>
              <a:t> </a:t>
            </a:r>
            <a:r>
              <a:rPr lang="cs-CZ" dirty="0" err="1" smtClean="0"/>
              <a:t>offenen</a:t>
            </a:r>
            <a:r>
              <a:rPr lang="cs-CZ" dirty="0" smtClean="0"/>
              <a:t> </a:t>
            </a:r>
            <a:r>
              <a:rPr lang="cs-CZ" dirty="0" err="1" smtClean="0"/>
              <a:t>Fragen</a:t>
            </a:r>
            <a:r>
              <a:rPr lang="cs-CZ" dirty="0" smtClean="0"/>
              <a:t> </a:t>
            </a:r>
            <a:r>
              <a:rPr lang="cs-CZ" dirty="0" err="1" smtClean="0"/>
              <a:t>anfangen</a:t>
            </a:r>
            <a:r>
              <a:rPr lang="cs-CZ" dirty="0" smtClean="0"/>
              <a:t>,</a:t>
            </a:r>
            <a:r>
              <a:rPr lang="cs-CZ" baseline="0" dirty="0" smtClean="0"/>
              <a:t> je nach der </a:t>
            </a:r>
            <a:r>
              <a:rPr lang="cs-CZ" baseline="0" dirty="0" err="1" smtClean="0"/>
              <a:t>Zielgruppe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spezifizieren</a:t>
            </a:r>
            <a:r>
              <a:rPr lang="cs-CZ" baseline="0" dirty="0" smtClean="0"/>
              <a:t> (</a:t>
            </a:r>
            <a:r>
              <a:rPr lang="cs-CZ" baseline="0" dirty="0" err="1" smtClean="0"/>
              <a:t>Hilfsfragen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stellen</a:t>
            </a:r>
            <a:r>
              <a:rPr lang="cs-CZ" baseline="0" dirty="0" smtClean="0"/>
              <a:t>)</a:t>
            </a:r>
          </a:p>
          <a:p>
            <a:endParaRPr lang="cs-CZ" baseline="0" dirty="0" smtClean="0"/>
          </a:p>
          <a:p>
            <a:r>
              <a:rPr lang="cs-CZ" b="1" baseline="0" dirty="0" err="1" smtClean="0"/>
              <a:t>Empfehlenswert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ist</a:t>
            </a:r>
            <a:r>
              <a:rPr lang="cs-CZ" b="1" baseline="0" dirty="0" smtClean="0"/>
              <a:t> – </a:t>
            </a:r>
            <a:r>
              <a:rPr lang="cs-CZ" b="1" baseline="0" dirty="0" err="1" smtClean="0"/>
              <a:t>eine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Auswahl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an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Bildern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zum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gleichen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Thema</a:t>
            </a:r>
            <a:r>
              <a:rPr lang="cs-CZ" b="1" baseline="0" dirty="0" smtClean="0"/>
              <a:t> (3-4 </a:t>
            </a:r>
            <a:r>
              <a:rPr lang="cs-CZ" b="1" baseline="0" dirty="0" err="1" smtClean="0"/>
              <a:t>Stück</a:t>
            </a:r>
            <a:r>
              <a:rPr lang="cs-CZ" b="1" baseline="0" dirty="0" smtClean="0"/>
              <a:t>), </a:t>
            </a:r>
            <a:r>
              <a:rPr lang="cs-CZ" b="1" baseline="0" dirty="0" err="1" smtClean="0"/>
              <a:t>damit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die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Schüler</a:t>
            </a:r>
            <a:r>
              <a:rPr lang="cs-CZ" b="1" baseline="0" dirty="0" smtClean="0"/>
              <a:t>/ </a:t>
            </a:r>
            <a:r>
              <a:rPr lang="cs-CZ" b="1" baseline="0" dirty="0" err="1" smtClean="0"/>
              <a:t>Studenten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selbst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wählen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können</a:t>
            </a:r>
            <a:r>
              <a:rPr lang="cs-CZ" b="1" baseline="0" dirty="0" smtClean="0"/>
              <a:t>, </a:t>
            </a:r>
            <a:r>
              <a:rPr lang="cs-CZ" b="1" baseline="0" dirty="0" err="1" smtClean="0"/>
              <a:t>welches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Bild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sie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bearbeiten</a:t>
            </a:r>
            <a:r>
              <a:rPr lang="cs-CZ" b="1" baseline="0" dirty="0" smtClean="0"/>
              <a:t> </a:t>
            </a:r>
            <a:r>
              <a:rPr lang="cs-CZ" b="1" baseline="0" dirty="0" err="1" smtClean="0"/>
              <a:t>wollen</a:t>
            </a:r>
            <a:r>
              <a:rPr lang="cs-CZ" b="1" baseline="0" dirty="0" smtClean="0"/>
              <a:t> (</a:t>
            </a:r>
            <a:r>
              <a:rPr lang="cs-CZ" b="1" baseline="0" dirty="0" err="1" smtClean="0"/>
              <a:t>aktivierender</a:t>
            </a:r>
            <a:r>
              <a:rPr lang="cs-CZ" b="1" dirty="0" smtClean="0"/>
              <a:t> </a:t>
            </a:r>
            <a:r>
              <a:rPr lang="cs-CZ" b="1" dirty="0" err="1" smtClean="0"/>
              <a:t>und</a:t>
            </a:r>
            <a:r>
              <a:rPr lang="cs-CZ" b="1" dirty="0" smtClean="0"/>
              <a:t> </a:t>
            </a:r>
            <a:r>
              <a:rPr lang="cs-CZ" b="1" dirty="0" err="1" smtClean="0"/>
              <a:t>motivierender</a:t>
            </a:r>
            <a:r>
              <a:rPr lang="cs-CZ" b="1" dirty="0" smtClean="0"/>
              <a:t>, </a:t>
            </a:r>
            <a:r>
              <a:rPr lang="cs-CZ" b="1" dirty="0" err="1" smtClean="0"/>
              <a:t>denn</a:t>
            </a:r>
            <a:r>
              <a:rPr lang="cs-CZ" b="1" dirty="0" smtClean="0"/>
              <a:t> </a:t>
            </a:r>
            <a:r>
              <a:rPr lang="cs-CZ" b="1" dirty="0" err="1" smtClean="0"/>
              <a:t>ich</a:t>
            </a:r>
            <a:r>
              <a:rPr lang="cs-CZ" b="1" dirty="0" smtClean="0"/>
              <a:t> </a:t>
            </a:r>
            <a:r>
              <a:rPr lang="cs-CZ" b="1" dirty="0" err="1" smtClean="0"/>
              <a:t>habe</a:t>
            </a:r>
            <a:r>
              <a:rPr lang="cs-CZ" b="1" dirty="0" smtClean="0"/>
              <a:t> </a:t>
            </a:r>
            <a:r>
              <a:rPr lang="cs-CZ" b="1" dirty="0" err="1" smtClean="0"/>
              <a:t>selbst</a:t>
            </a:r>
            <a:r>
              <a:rPr lang="cs-CZ" b="1" dirty="0" smtClean="0"/>
              <a:t> </a:t>
            </a:r>
            <a:r>
              <a:rPr lang="cs-CZ" b="1" dirty="0" err="1" smtClean="0"/>
              <a:t>entscheiden</a:t>
            </a:r>
            <a:r>
              <a:rPr lang="cs-CZ" b="1" dirty="0" smtClean="0"/>
              <a:t> </a:t>
            </a:r>
            <a:r>
              <a:rPr lang="cs-CZ" b="1" dirty="0" err="1" smtClean="0"/>
              <a:t>können</a:t>
            </a:r>
            <a:r>
              <a:rPr lang="cs-CZ" b="1" dirty="0" smtClean="0"/>
              <a:t>, </a:t>
            </a:r>
            <a:r>
              <a:rPr lang="cs-CZ" b="1" dirty="0" err="1" smtClean="0"/>
              <a:t>welches</a:t>
            </a:r>
            <a:r>
              <a:rPr lang="cs-CZ" b="1" dirty="0" smtClean="0"/>
              <a:t> </a:t>
            </a:r>
            <a:r>
              <a:rPr lang="cs-CZ" b="1" dirty="0" err="1" smtClean="0"/>
              <a:t>Bild</a:t>
            </a:r>
            <a:r>
              <a:rPr lang="cs-CZ" b="1" dirty="0" smtClean="0"/>
              <a:t> </a:t>
            </a:r>
            <a:r>
              <a:rPr lang="cs-CZ" b="1" dirty="0" err="1" smtClean="0"/>
              <a:t>ich</a:t>
            </a:r>
            <a:r>
              <a:rPr lang="cs-CZ" b="1" dirty="0" smtClean="0"/>
              <a:t> </a:t>
            </a:r>
            <a:r>
              <a:rPr lang="cs-CZ" b="1" dirty="0" err="1" smtClean="0"/>
              <a:t>nehme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22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6 </a:t>
            </a:r>
            <a:r>
              <a:rPr lang="cs-CZ" dirty="0" err="1" smtClean="0"/>
              <a:t>Bilder</a:t>
            </a:r>
            <a:r>
              <a:rPr lang="cs-CZ" dirty="0" smtClean="0"/>
              <a:t> </a:t>
            </a:r>
            <a:r>
              <a:rPr lang="cs-CZ" dirty="0" err="1" smtClean="0"/>
              <a:t>zur</a:t>
            </a:r>
            <a:r>
              <a:rPr lang="cs-CZ" dirty="0" smtClean="0"/>
              <a:t> </a:t>
            </a:r>
            <a:r>
              <a:rPr lang="cs-CZ" dirty="0" err="1" smtClean="0"/>
              <a:t>Auswahl</a:t>
            </a:r>
            <a:r>
              <a:rPr lang="cs-CZ" dirty="0" smtClean="0"/>
              <a:t>, </a:t>
            </a:r>
            <a:r>
              <a:rPr lang="cs-CZ" dirty="0" err="1" smtClean="0"/>
              <a:t>Seminar</a:t>
            </a:r>
            <a:r>
              <a:rPr lang="cs-CZ" dirty="0" smtClean="0"/>
              <a:t> des KS. </a:t>
            </a:r>
            <a:r>
              <a:rPr lang="cs-CZ" dirty="0" err="1" smtClean="0"/>
              <a:t>Endprodukt</a:t>
            </a:r>
            <a:r>
              <a:rPr lang="cs-CZ" dirty="0" smtClean="0"/>
              <a:t> </a:t>
            </a:r>
            <a:r>
              <a:rPr lang="cs-CZ" dirty="0" err="1" smtClean="0"/>
              <a:t>war</a:t>
            </a:r>
            <a:r>
              <a:rPr lang="cs-CZ" dirty="0" smtClean="0"/>
              <a:t> </a:t>
            </a:r>
            <a:r>
              <a:rPr lang="cs-CZ" dirty="0" err="1" smtClean="0"/>
              <a:t>Geschichte</a:t>
            </a:r>
            <a:r>
              <a:rPr lang="cs-CZ" dirty="0" smtClean="0"/>
              <a:t> – bis </a:t>
            </a:r>
            <a:r>
              <a:rPr lang="cs-CZ" dirty="0" err="1" smtClean="0"/>
              <a:t>zum</a:t>
            </a:r>
            <a:r>
              <a:rPr lang="cs-CZ" dirty="0" smtClean="0"/>
              <a:t> </a:t>
            </a:r>
            <a:r>
              <a:rPr lang="cs-CZ" dirty="0" err="1" smtClean="0"/>
              <a:t>Ziel</a:t>
            </a:r>
            <a:r>
              <a:rPr lang="cs-CZ" dirty="0" smtClean="0"/>
              <a:t> </a:t>
            </a:r>
            <a:r>
              <a:rPr lang="cs-CZ" dirty="0" err="1" smtClean="0"/>
              <a:t>haben</a:t>
            </a:r>
            <a:r>
              <a:rPr lang="cs-CZ" dirty="0" smtClean="0"/>
              <a:t> </a:t>
            </a:r>
            <a:r>
              <a:rPr lang="cs-CZ" dirty="0" err="1" smtClean="0"/>
              <a:t>etwa</a:t>
            </a:r>
            <a:r>
              <a:rPr lang="cs-CZ" dirty="0" smtClean="0"/>
              <a:t> 5 </a:t>
            </a:r>
            <a:r>
              <a:rPr lang="cs-CZ" dirty="0" err="1" smtClean="0"/>
              <a:t>Schritte</a:t>
            </a:r>
            <a:r>
              <a:rPr lang="cs-CZ" dirty="0" smtClean="0"/>
              <a:t>/</a:t>
            </a:r>
            <a:r>
              <a:rPr lang="cs-CZ" dirty="0" err="1" smtClean="0"/>
              <a:t>Techniken</a:t>
            </a:r>
            <a:r>
              <a:rPr lang="cs-CZ" dirty="0" smtClean="0"/>
              <a:t> </a:t>
            </a:r>
            <a:r>
              <a:rPr lang="cs-CZ" dirty="0" err="1" smtClean="0"/>
              <a:t>geführt</a:t>
            </a:r>
            <a:r>
              <a:rPr lang="cs-CZ" dirty="0" smtClean="0"/>
              <a:t>. Texte </a:t>
            </a:r>
            <a:r>
              <a:rPr lang="cs-CZ" dirty="0" err="1" smtClean="0"/>
              <a:t>kann</a:t>
            </a:r>
            <a:r>
              <a:rPr lang="cs-CZ" dirty="0" smtClean="0"/>
              <a:t> </a:t>
            </a:r>
            <a:r>
              <a:rPr lang="cs-CZ" dirty="0" err="1" smtClean="0"/>
              <a:t>ich</a:t>
            </a:r>
            <a:r>
              <a:rPr lang="cs-CZ" dirty="0" smtClean="0"/>
              <a:t> </a:t>
            </a:r>
            <a:r>
              <a:rPr lang="cs-CZ" dirty="0" err="1" smtClean="0"/>
              <a:t>zur</a:t>
            </a:r>
            <a:r>
              <a:rPr lang="cs-CZ" dirty="0" smtClean="0"/>
              <a:t> </a:t>
            </a:r>
            <a:r>
              <a:rPr lang="cs-CZ" dirty="0" err="1" smtClean="0"/>
              <a:t>Verfügung</a:t>
            </a:r>
            <a:r>
              <a:rPr lang="cs-CZ" dirty="0" smtClean="0"/>
              <a:t> </a:t>
            </a:r>
            <a:r>
              <a:rPr lang="cs-CZ" dirty="0" err="1" smtClean="0"/>
              <a:t>stellen</a:t>
            </a:r>
            <a:r>
              <a:rPr lang="cs-CZ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800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295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910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511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328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1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7366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Technik</a:t>
            </a:r>
            <a:r>
              <a:rPr lang="cs-CZ" baseline="0" dirty="0" smtClean="0"/>
              <a:t> des KS – </a:t>
            </a:r>
            <a:r>
              <a:rPr lang="cs-CZ" baseline="0" dirty="0" err="1" smtClean="0"/>
              <a:t>aber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ich</a:t>
            </a:r>
            <a:r>
              <a:rPr lang="cs-CZ" baseline="0" dirty="0" smtClean="0"/>
              <a:t> bin </a:t>
            </a:r>
            <a:r>
              <a:rPr lang="cs-CZ" baseline="0" dirty="0" err="1" smtClean="0"/>
              <a:t>dafür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diese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Techniken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für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Kreatives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Sprechen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Reden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Quatschen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Hypothesen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bilden</a:t>
            </a:r>
            <a:r>
              <a:rPr lang="cs-CZ" baseline="0" dirty="0" smtClean="0"/>
              <a:t>…</a:t>
            </a:r>
            <a:r>
              <a:rPr lang="cs-CZ" baseline="0" dirty="0" err="1" smtClean="0"/>
              <a:t>Keine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lange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Übung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als</a:t>
            </a:r>
            <a:r>
              <a:rPr lang="cs-CZ" baseline="0" dirty="0" smtClean="0"/>
              <a:t> 5-Minuten-Einstieg </a:t>
            </a:r>
            <a:r>
              <a:rPr lang="cs-CZ" baseline="0" dirty="0" err="1" smtClean="0"/>
              <a:t>zu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zweit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spontan</a:t>
            </a:r>
            <a:r>
              <a:rPr lang="cs-CZ" baseline="0" dirty="0" smtClean="0"/>
              <a:t>, ohne </a:t>
            </a:r>
            <a:r>
              <a:rPr lang="cs-CZ" baseline="0" dirty="0" err="1" smtClean="0"/>
              <a:t>Kontrolle</a:t>
            </a:r>
            <a:r>
              <a:rPr lang="cs-CZ" baseline="0" dirty="0" smtClean="0"/>
              <a:t>…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231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Was</a:t>
            </a:r>
            <a:r>
              <a:rPr lang="cs-CZ" dirty="0" smtClean="0"/>
              <a:t> super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dieser</a:t>
            </a:r>
            <a:r>
              <a:rPr lang="cs-CZ" baseline="0" dirty="0" smtClean="0"/>
              <a:t> Technik </a:t>
            </a:r>
            <a:r>
              <a:rPr lang="cs-CZ" baseline="0" dirty="0" err="1" smtClean="0"/>
              <a:t>ist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die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Studis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sind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aktiven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nicht</a:t>
            </a:r>
            <a:r>
              <a:rPr lang="cs-CZ" baseline="0" dirty="0" smtClean="0"/>
              <a:t> der </a:t>
            </a:r>
            <a:r>
              <a:rPr lang="cs-CZ" baseline="0" dirty="0" err="1" smtClean="0"/>
              <a:t>Lehrer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196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Überall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kann</a:t>
            </a:r>
            <a:r>
              <a:rPr lang="cs-CZ" baseline="0" dirty="0" smtClean="0"/>
              <a:t> man Poster </a:t>
            </a:r>
            <a:r>
              <a:rPr lang="cs-CZ" baseline="0" dirty="0" err="1" smtClean="0"/>
              <a:t>fotografieren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zuschneiden</a:t>
            </a:r>
            <a:r>
              <a:rPr lang="cs-CZ" baseline="0" dirty="0" smtClean="0"/>
              <a:t> (Word), </a:t>
            </a:r>
            <a:r>
              <a:rPr lang="cs-CZ" baseline="0" dirty="0" err="1" smtClean="0"/>
              <a:t>Schrift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ausschneiden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über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das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Thema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diskutieren</a:t>
            </a:r>
            <a:r>
              <a:rPr lang="cs-CZ" baseline="0" dirty="0" smtClean="0"/>
              <a:t>? </a:t>
            </a:r>
            <a:r>
              <a:rPr lang="cs-CZ" baseline="0" dirty="0" err="1" smtClean="0"/>
              <a:t>Wozu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das</a:t>
            </a:r>
            <a:r>
              <a:rPr lang="cs-CZ" baseline="0" dirty="0" smtClean="0"/>
              <a:t> Poster? </a:t>
            </a:r>
            <a:r>
              <a:rPr lang="cs-CZ" baseline="0" dirty="0" err="1" smtClean="0"/>
              <a:t>Welcher</a:t>
            </a:r>
            <a:r>
              <a:rPr lang="cs-CZ" baseline="0" dirty="0" smtClean="0"/>
              <a:t> Text </a:t>
            </a:r>
            <a:r>
              <a:rPr lang="cs-CZ" baseline="0" dirty="0" err="1" smtClean="0"/>
              <a:t>könnte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zum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Bild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passen</a:t>
            </a:r>
            <a:r>
              <a:rPr lang="cs-CZ" baseline="0" dirty="0" smtClean="0"/>
              <a:t>? </a:t>
            </a:r>
            <a:r>
              <a:rPr lang="cs-CZ" baseline="0" dirty="0" err="1" smtClean="0"/>
              <a:t>Dann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das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ganze</a:t>
            </a:r>
            <a:r>
              <a:rPr lang="cs-CZ" baseline="0" dirty="0" smtClean="0"/>
              <a:t> Poster </a:t>
            </a:r>
            <a:r>
              <a:rPr lang="cs-CZ" baseline="0" dirty="0" err="1" smtClean="0"/>
              <a:t>zeigen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vergleichen</a:t>
            </a:r>
            <a:r>
              <a:rPr lang="cs-CZ" baseline="0" dirty="0" smtClean="0"/>
              <a:t>…</a:t>
            </a:r>
            <a:r>
              <a:rPr lang="cs-CZ" baseline="0" dirty="0" err="1" smtClean="0"/>
              <a:t>wieder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über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das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Thema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diskutieren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501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293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Was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für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eine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Veranstaltung</a:t>
            </a:r>
            <a:r>
              <a:rPr lang="cs-CZ" baseline="0" dirty="0" smtClean="0"/>
              <a:t>? </a:t>
            </a:r>
            <a:r>
              <a:rPr lang="cs-CZ" baseline="0" dirty="0" err="1" smtClean="0"/>
              <a:t>Wo</a:t>
            </a:r>
            <a:r>
              <a:rPr lang="cs-CZ" baseline="0" dirty="0" smtClean="0"/>
              <a:t>? </a:t>
            </a:r>
            <a:r>
              <a:rPr lang="cs-CZ" baseline="0" dirty="0" err="1" smtClean="0"/>
              <a:t>Wann</a:t>
            </a:r>
            <a:r>
              <a:rPr lang="cs-CZ" baseline="0" dirty="0" smtClean="0"/>
              <a:t>? </a:t>
            </a:r>
            <a:r>
              <a:rPr lang="cs-CZ" baseline="0" dirty="0" err="1" smtClean="0"/>
              <a:t>Würden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hingehen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und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warum</a:t>
            </a:r>
            <a:r>
              <a:rPr lang="cs-CZ" baseline="0" dirty="0" smtClean="0"/>
              <a:t> (</a:t>
            </a:r>
            <a:r>
              <a:rPr lang="cs-CZ" baseline="0" dirty="0" err="1" smtClean="0"/>
              <a:t>nicht</a:t>
            </a:r>
            <a:r>
              <a:rPr lang="cs-CZ" baseline="0" dirty="0" smtClean="0"/>
              <a:t>)?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458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952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187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47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805543" y="4376057"/>
            <a:ext cx="5486400" cy="4114800"/>
          </a:xfrm>
        </p:spPr>
        <p:txBody>
          <a:bodyPr>
            <a:normAutofit/>
          </a:bodyPr>
          <a:lstStyle/>
          <a:p>
            <a:r>
              <a:rPr lang="cs-CZ" dirty="0" err="1" smtClean="0"/>
              <a:t>Gleich</a:t>
            </a:r>
            <a:r>
              <a:rPr lang="cs-CZ" dirty="0" smtClean="0"/>
              <a:t> </a:t>
            </a:r>
            <a:r>
              <a:rPr lang="cs-CZ" dirty="0" err="1" smtClean="0"/>
              <a:t>am</a:t>
            </a:r>
            <a:r>
              <a:rPr lang="cs-CZ" dirty="0" smtClean="0"/>
              <a:t> </a:t>
            </a:r>
            <a:r>
              <a:rPr lang="cs-CZ" dirty="0" err="1" smtClean="0"/>
              <a:t>Anfang</a:t>
            </a:r>
            <a:r>
              <a:rPr lang="cs-CZ" dirty="0" smtClean="0"/>
              <a:t> </a:t>
            </a:r>
            <a:r>
              <a:rPr lang="cs-CZ" dirty="0" err="1" smtClean="0"/>
              <a:t>möchte</a:t>
            </a:r>
            <a:r>
              <a:rPr lang="cs-CZ" dirty="0" smtClean="0"/>
              <a:t> </a:t>
            </a:r>
            <a:r>
              <a:rPr lang="cs-CZ" dirty="0" err="1" smtClean="0"/>
              <a:t>ich</a:t>
            </a:r>
            <a:r>
              <a:rPr lang="cs-CZ" dirty="0" smtClean="0"/>
              <a:t> 3 </a:t>
            </a:r>
            <a:r>
              <a:rPr lang="cs-CZ" dirty="0" err="1" smtClean="0"/>
              <a:t>Fragen</a:t>
            </a:r>
            <a:r>
              <a:rPr lang="cs-CZ" dirty="0" smtClean="0"/>
              <a:t>  </a:t>
            </a:r>
            <a:r>
              <a:rPr lang="cs-CZ" dirty="0" err="1" smtClean="0"/>
              <a:t>beantworten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? </a:t>
            </a:r>
            <a:r>
              <a:rPr lang="cs-CZ" dirty="0" err="1" smtClean="0"/>
              <a:t>Frage</a:t>
            </a:r>
            <a:r>
              <a:rPr lang="cs-CZ" dirty="0" smtClean="0"/>
              <a:t> 1</a:t>
            </a:r>
            <a:r>
              <a:rPr lang="cs-CZ" b="1" dirty="0" smtClean="0"/>
              <a:t>: </a:t>
            </a:r>
            <a:r>
              <a:rPr lang="cs-CZ" dirty="0" err="1" smtClean="0"/>
              <a:t>Das</a:t>
            </a:r>
            <a:r>
              <a:rPr lang="cs-CZ" dirty="0" smtClean="0"/>
              <a:t> </a:t>
            </a:r>
            <a:r>
              <a:rPr lang="cs-CZ" dirty="0" err="1" smtClean="0"/>
              <a:t>erste</a:t>
            </a:r>
            <a:r>
              <a:rPr lang="cs-CZ" dirty="0" smtClean="0"/>
              <a:t> </a:t>
            </a:r>
            <a:r>
              <a:rPr lang="cs-CZ" dirty="0" err="1" smtClean="0"/>
              <a:t>Fragezeichen</a:t>
            </a:r>
            <a:r>
              <a:rPr lang="cs-CZ" dirty="0" smtClean="0"/>
              <a:t> </a:t>
            </a:r>
            <a:r>
              <a:rPr lang="cs-CZ" dirty="0" err="1" smtClean="0"/>
              <a:t>steht</a:t>
            </a:r>
            <a:r>
              <a:rPr lang="cs-CZ" dirty="0" smtClean="0"/>
              <a:t> </a:t>
            </a:r>
            <a:r>
              <a:rPr lang="cs-CZ" dirty="0" err="1" smtClean="0"/>
              <a:t>für</a:t>
            </a:r>
            <a:r>
              <a:rPr lang="cs-CZ" dirty="0" smtClean="0"/>
              <a:t> </a:t>
            </a:r>
            <a:r>
              <a:rPr lang="cs-CZ" dirty="0" err="1" smtClean="0"/>
              <a:t>das</a:t>
            </a:r>
            <a:r>
              <a:rPr lang="cs-CZ" dirty="0" smtClean="0"/>
              <a:t> </a:t>
            </a:r>
            <a:r>
              <a:rPr lang="cs-CZ" dirty="0" err="1" smtClean="0"/>
              <a:t>Wort</a:t>
            </a:r>
            <a:r>
              <a:rPr lang="cs-CZ" dirty="0" smtClean="0"/>
              <a:t> </a:t>
            </a:r>
            <a:r>
              <a:rPr lang="cs-CZ" dirty="0" err="1" smtClean="0"/>
              <a:t>authentisch</a:t>
            </a:r>
            <a:r>
              <a:rPr lang="cs-CZ" dirty="0" smtClean="0"/>
              <a:t>. </a:t>
            </a:r>
            <a:r>
              <a:rPr lang="cs-CZ" b="1" dirty="0" err="1" smtClean="0"/>
              <a:t>Was</a:t>
            </a:r>
            <a:r>
              <a:rPr lang="cs-CZ" b="1" dirty="0" smtClean="0"/>
              <a:t> </a:t>
            </a:r>
            <a:r>
              <a:rPr lang="cs-CZ" b="1" dirty="0" err="1" smtClean="0"/>
              <a:t>stellen</a:t>
            </a:r>
            <a:r>
              <a:rPr lang="cs-CZ" b="1" dirty="0" smtClean="0"/>
              <a:t> </a:t>
            </a:r>
            <a:r>
              <a:rPr lang="cs-CZ" b="1" dirty="0" err="1" smtClean="0"/>
              <a:t>Sie</a:t>
            </a:r>
            <a:r>
              <a:rPr lang="cs-CZ" b="1" dirty="0" smtClean="0"/>
              <a:t> </a:t>
            </a:r>
            <a:r>
              <a:rPr lang="cs-CZ" b="1" dirty="0" err="1" smtClean="0"/>
              <a:t>sich</a:t>
            </a:r>
            <a:r>
              <a:rPr lang="cs-CZ" b="1" dirty="0" smtClean="0"/>
              <a:t> </a:t>
            </a:r>
            <a:r>
              <a:rPr lang="cs-CZ" b="1" dirty="0" err="1" smtClean="0"/>
              <a:t>unter</a:t>
            </a:r>
            <a:r>
              <a:rPr lang="cs-CZ" b="1" dirty="0" smtClean="0"/>
              <a:t> dem </a:t>
            </a:r>
            <a:r>
              <a:rPr lang="cs-CZ" b="1" dirty="0" err="1" smtClean="0"/>
              <a:t>Wort</a:t>
            </a:r>
            <a:r>
              <a:rPr lang="cs-CZ" b="1" dirty="0" smtClean="0"/>
              <a:t> „</a:t>
            </a:r>
            <a:r>
              <a:rPr lang="cs-CZ" b="1" dirty="0" err="1" smtClean="0"/>
              <a:t>authentisch</a:t>
            </a:r>
            <a:r>
              <a:rPr lang="cs-CZ" b="1" dirty="0" smtClean="0"/>
              <a:t>“ vor?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Def</a:t>
            </a:r>
            <a:r>
              <a:rPr lang="cs-CZ" dirty="0" smtClean="0"/>
              <a:t>. </a:t>
            </a:r>
            <a:r>
              <a:rPr lang="cs-CZ" dirty="0" err="1" smtClean="0"/>
              <a:t>Authentizität</a:t>
            </a:r>
            <a:r>
              <a:rPr lang="cs-CZ" dirty="0" smtClean="0"/>
              <a:t> - </a:t>
            </a:r>
            <a:r>
              <a:rPr lang="de-DE" dirty="0" smtClean="0"/>
              <a:t>bedeutet </a:t>
            </a:r>
            <a:r>
              <a:rPr lang="de-DE" dirty="0" smtClean="0">
                <a:hlinkClick r:id="rId3" tooltip="Echtheit"/>
              </a:rPr>
              <a:t>Echtheit</a:t>
            </a:r>
            <a:r>
              <a:rPr lang="de-DE" dirty="0" smtClean="0"/>
              <a:t> im Sinne von „als </a:t>
            </a:r>
            <a:r>
              <a:rPr lang="de-DE" dirty="0" smtClean="0">
                <a:hlinkClick r:id="rId3" tooltip="Echtheit"/>
              </a:rPr>
              <a:t>Original</a:t>
            </a:r>
            <a:r>
              <a:rPr lang="cs-CZ" dirty="0" smtClean="0"/>
              <a:t>“</a:t>
            </a:r>
            <a:r>
              <a:rPr lang="de-DE" dirty="0" smtClean="0"/>
              <a:t> befunden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Für</a:t>
            </a:r>
            <a:r>
              <a:rPr lang="cs-CZ" dirty="0" smtClean="0"/>
              <a:t> </a:t>
            </a:r>
            <a:r>
              <a:rPr lang="cs-CZ" dirty="0" err="1" smtClean="0"/>
              <a:t>mich</a:t>
            </a:r>
            <a:r>
              <a:rPr lang="cs-CZ" dirty="0" smtClean="0"/>
              <a:t>: </a:t>
            </a:r>
            <a:r>
              <a:rPr lang="cs-CZ" b="1" dirty="0" err="1" smtClean="0"/>
              <a:t>authentisch</a:t>
            </a:r>
            <a:r>
              <a:rPr lang="cs-CZ" dirty="0" smtClean="0"/>
              <a:t> synonym </a:t>
            </a:r>
            <a:r>
              <a:rPr lang="cs-CZ" dirty="0" err="1" smtClean="0"/>
              <a:t>zu</a:t>
            </a:r>
            <a:r>
              <a:rPr lang="cs-CZ" dirty="0" smtClean="0"/>
              <a:t> </a:t>
            </a:r>
            <a:r>
              <a:rPr lang="cs-CZ" b="1" dirty="0" err="1" smtClean="0"/>
              <a:t>lebensnah</a:t>
            </a:r>
            <a:r>
              <a:rPr lang="cs-CZ" dirty="0" smtClean="0"/>
              <a:t>, </a:t>
            </a:r>
            <a:r>
              <a:rPr lang="cs-CZ" dirty="0" err="1" smtClean="0"/>
              <a:t>d.h</a:t>
            </a:r>
            <a:r>
              <a:rPr lang="cs-CZ" dirty="0" smtClean="0"/>
              <a:t>. </a:t>
            </a:r>
            <a:r>
              <a:rPr lang="cs-CZ" dirty="0" err="1" smtClean="0"/>
              <a:t>nicht</a:t>
            </a:r>
            <a:r>
              <a:rPr lang="cs-CZ" dirty="0" smtClean="0"/>
              <a:t> </a:t>
            </a:r>
            <a:r>
              <a:rPr lang="cs-CZ" dirty="0" err="1" smtClean="0"/>
              <a:t>für</a:t>
            </a:r>
            <a:r>
              <a:rPr lang="cs-CZ" dirty="0" smtClean="0"/>
              <a:t> </a:t>
            </a:r>
            <a:r>
              <a:rPr lang="cs-CZ" dirty="0" err="1" smtClean="0"/>
              <a:t>didaktische</a:t>
            </a:r>
            <a:r>
              <a:rPr lang="cs-CZ" dirty="0" smtClean="0"/>
              <a:t> </a:t>
            </a:r>
            <a:r>
              <a:rPr lang="cs-CZ" dirty="0" err="1" smtClean="0"/>
              <a:t>Zwecke</a:t>
            </a:r>
            <a:r>
              <a:rPr lang="cs-CZ" dirty="0" smtClean="0"/>
              <a:t> </a:t>
            </a:r>
            <a:r>
              <a:rPr lang="cs-CZ" dirty="0" err="1" smtClean="0"/>
              <a:t>stilisiert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? </a:t>
            </a:r>
            <a:r>
              <a:rPr lang="cs-CZ" dirty="0" err="1" smtClean="0"/>
              <a:t>Frage</a:t>
            </a:r>
            <a:r>
              <a:rPr lang="cs-CZ" dirty="0" smtClean="0"/>
              <a:t> 2: </a:t>
            </a:r>
            <a:r>
              <a:rPr lang="cs-CZ" b="1" dirty="0" err="1" smtClean="0"/>
              <a:t>Welche</a:t>
            </a:r>
            <a:r>
              <a:rPr lang="cs-CZ" b="1" dirty="0" smtClean="0"/>
              <a:t> Art von </a:t>
            </a:r>
            <a:r>
              <a:rPr lang="cs-CZ" b="1" dirty="0" err="1" smtClean="0"/>
              <a:t>Fotos</a:t>
            </a:r>
            <a:r>
              <a:rPr lang="cs-CZ" b="1" dirty="0" smtClean="0"/>
              <a:t> </a:t>
            </a:r>
            <a:r>
              <a:rPr lang="cs-CZ" b="1" dirty="0" err="1" smtClean="0"/>
              <a:t>werden</a:t>
            </a:r>
            <a:r>
              <a:rPr lang="cs-CZ" b="1" dirty="0" smtClean="0"/>
              <a:t> in </a:t>
            </a:r>
            <a:r>
              <a:rPr lang="cs-CZ" b="1" dirty="0" err="1" smtClean="0"/>
              <a:t>diesem</a:t>
            </a:r>
            <a:r>
              <a:rPr lang="cs-CZ" b="1" dirty="0" smtClean="0"/>
              <a:t> </a:t>
            </a:r>
            <a:r>
              <a:rPr lang="cs-CZ" b="1" dirty="0" err="1" smtClean="0"/>
              <a:t>Beitrag</a:t>
            </a:r>
            <a:r>
              <a:rPr lang="cs-CZ" b="1" dirty="0" smtClean="0"/>
              <a:t> </a:t>
            </a:r>
            <a:r>
              <a:rPr lang="cs-CZ" b="1" dirty="0" err="1" smtClean="0"/>
              <a:t>thematisiert</a:t>
            </a:r>
            <a:r>
              <a:rPr lang="cs-CZ" b="1" dirty="0" smtClean="0"/>
              <a:t>?</a:t>
            </a:r>
            <a:r>
              <a:rPr lang="cs-CZ" dirty="0" smtClean="0"/>
              <a:t> </a:t>
            </a:r>
            <a:r>
              <a:rPr lang="cs-CZ" dirty="0" err="1" smtClean="0"/>
              <a:t>Bilder</a:t>
            </a:r>
            <a:r>
              <a:rPr lang="cs-CZ" dirty="0" smtClean="0"/>
              <a:t>, </a:t>
            </a:r>
            <a:r>
              <a:rPr lang="cs-CZ" dirty="0" err="1" smtClean="0"/>
              <a:t>auf</a:t>
            </a:r>
            <a:r>
              <a:rPr lang="cs-CZ" dirty="0" smtClean="0"/>
              <a:t> </a:t>
            </a:r>
            <a:r>
              <a:rPr lang="cs-CZ" dirty="0" err="1" smtClean="0"/>
              <a:t>denen</a:t>
            </a:r>
            <a:r>
              <a:rPr lang="cs-CZ" dirty="0" smtClean="0"/>
              <a:t> </a:t>
            </a:r>
            <a:r>
              <a:rPr lang="cs-CZ" dirty="0" err="1" smtClean="0"/>
              <a:t>Menschen</a:t>
            </a:r>
            <a:r>
              <a:rPr lang="cs-CZ" dirty="0" smtClean="0"/>
              <a:t> </a:t>
            </a:r>
            <a:r>
              <a:rPr lang="cs-CZ" dirty="0" err="1" smtClean="0"/>
              <a:t>abgebildet</a:t>
            </a:r>
            <a:r>
              <a:rPr lang="cs-CZ" dirty="0" smtClean="0"/>
              <a:t> </a:t>
            </a:r>
            <a:r>
              <a:rPr lang="cs-CZ" dirty="0" err="1" smtClean="0"/>
              <a:t>sind</a:t>
            </a:r>
            <a:r>
              <a:rPr lang="cs-CZ" dirty="0" smtClean="0"/>
              <a:t>. </a:t>
            </a:r>
            <a:r>
              <a:rPr lang="cs-CZ" dirty="0" err="1" smtClean="0"/>
              <a:t>Keine</a:t>
            </a:r>
            <a:r>
              <a:rPr lang="cs-CZ" dirty="0" smtClean="0"/>
              <a:t> </a:t>
            </a:r>
            <a:r>
              <a:rPr lang="cs-CZ" dirty="0" err="1" smtClean="0"/>
              <a:t>Landschaften</a:t>
            </a:r>
            <a:r>
              <a:rPr lang="cs-CZ" dirty="0" smtClean="0"/>
              <a:t>, </a:t>
            </a:r>
            <a:r>
              <a:rPr lang="cs-CZ" dirty="0" err="1" smtClean="0"/>
              <a:t>Sehenswürdigkeiten</a:t>
            </a:r>
            <a:r>
              <a:rPr lang="cs-CZ" dirty="0" smtClean="0"/>
              <a:t>…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?</a:t>
            </a:r>
            <a:r>
              <a:rPr lang="cs-CZ" dirty="0" err="1" smtClean="0"/>
              <a:t>Frage</a:t>
            </a:r>
            <a:r>
              <a:rPr lang="cs-CZ" dirty="0" smtClean="0"/>
              <a:t> 3: </a:t>
            </a:r>
            <a:r>
              <a:rPr lang="cs-CZ" b="1" dirty="0" err="1" smtClean="0"/>
              <a:t>Wie</a:t>
            </a:r>
            <a:r>
              <a:rPr lang="cs-CZ" b="1" dirty="0" smtClean="0"/>
              <a:t> </a:t>
            </a:r>
            <a:r>
              <a:rPr lang="cs-CZ" b="1" dirty="0" err="1" smtClean="0"/>
              <a:t>haben</a:t>
            </a:r>
            <a:r>
              <a:rPr lang="cs-CZ" b="1" dirty="0" smtClean="0"/>
              <a:t> </a:t>
            </a:r>
            <a:r>
              <a:rPr lang="cs-CZ" b="1" dirty="0" err="1" smtClean="0"/>
              <a:t>sich</a:t>
            </a:r>
            <a:r>
              <a:rPr lang="cs-CZ" b="1" dirty="0" smtClean="0"/>
              <a:t> </a:t>
            </a:r>
            <a:r>
              <a:rPr lang="cs-CZ" b="1" dirty="0" err="1" smtClean="0"/>
              <a:t>die</a:t>
            </a:r>
            <a:r>
              <a:rPr lang="cs-CZ" b="1" dirty="0" smtClean="0"/>
              <a:t> </a:t>
            </a:r>
            <a:r>
              <a:rPr lang="cs-CZ" b="1" dirty="0" err="1" smtClean="0"/>
              <a:t>Lehrwerkfotos</a:t>
            </a:r>
            <a:r>
              <a:rPr lang="cs-CZ" b="1" dirty="0" smtClean="0"/>
              <a:t> </a:t>
            </a:r>
            <a:r>
              <a:rPr lang="cs-CZ" b="1" dirty="0" err="1" smtClean="0"/>
              <a:t>während</a:t>
            </a:r>
            <a:r>
              <a:rPr lang="cs-CZ" b="1" dirty="0" smtClean="0"/>
              <a:t> der </a:t>
            </a:r>
            <a:r>
              <a:rPr lang="cs-CZ" b="1" dirty="0" err="1" smtClean="0"/>
              <a:t>letzten</a:t>
            </a:r>
            <a:r>
              <a:rPr lang="cs-CZ" b="1" dirty="0" smtClean="0"/>
              <a:t> 20-25 </a:t>
            </a:r>
            <a:r>
              <a:rPr lang="cs-CZ" b="1" dirty="0" err="1" smtClean="0"/>
              <a:t>Jahre</a:t>
            </a:r>
            <a:r>
              <a:rPr lang="cs-CZ" b="1" dirty="0" smtClean="0"/>
              <a:t> </a:t>
            </a:r>
            <a:r>
              <a:rPr lang="cs-CZ" b="1" dirty="0" err="1" smtClean="0"/>
              <a:t>entwickelt</a:t>
            </a:r>
            <a:r>
              <a:rPr lang="cs-CZ" b="1" dirty="0" smtClean="0"/>
              <a:t>?</a:t>
            </a:r>
            <a:r>
              <a:rPr lang="cs-CZ" dirty="0" smtClean="0"/>
              <a:t> </a:t>
            </a:r>
            <a:r>
              <a:rPr lang="cs-CZ" dirty="0" err="1" smtClean="0"/>
              <a:t>Wie</a:t>
            </a:r>
            <a:r>
              <a:rPr lang="cs-CZ" dirty="0" smtClean="0"/>
              <a:t> </a:t>
            </a:r>
            <a:r>
              <a:rPr lang="cs-CZ" dirty="0" err="1" smtClean="0"/>
              <a:t>waren</a:t>
            </a:r>
            <a:r>
              <a:rPr lang="cs-CZ" dirty="0" smtClean="0"/>
              <a:t> </a:t>
            </a:r>
            <a:r>
              <a:rPr lang="cs-CZ" dirty="0" err="1" smtClean="0"/>
              <a:t>sie</a:t>
            </a:r>
            <a:r>
              <a:rPr lang="cs-CZ" dirty="0" smtClean="0"/>
              <a:t>? </a:t>
            </a:r>
            <a:r>
              <a:rPr lang="cs-CZ" dirty="0" err="1" smtClean="0"/>
              <a:t>Welche</a:t>
            </a:r>
            <a:r>
              <a:rPr lang="cs-CZ" dirty="0" smtClean="0"/>
              <a:t> </a:t>
            </a:r>
            <a:r>
              <a:rPr lang="cs-CZ" dirty="0" err="1" smtClean="0"/>
              <a:t>Funktion</a:t>
            </a:r>
            <a:r>
              <a:rPr lang="cs-CZ" dirty="0" smtClean="0"/>
              <a:t> </a:t>
            </a:r>
            <a:r>
              <a:rPr lang="cs-CZ" dirty="0" err="1" smtClean="0"/>
              <a:t>hatten</a:t>
            </a:r>
            <a:r>
              <a:rPr lang="cs-CZ" dirty="0" smtClean="0"/>
              <a:t> </a:t>
            </a:r>
            <a:r>
              <a:rPr lang="cs-CZ" dirty="0" err="1" smtClean="0"/>
              <a:t>sie</a:t>
            </a:r>
            <a:r>
              <a:rPr lang="cs-CZ" dirty="0" smtClean="0"/>
              <a:t> </a:t>
            </a:r>
            <a:r>
              <a:rPr lang="cs-CZ" dirty="0" err="1" smtClean="0"/>
              <a:t>früher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haben</a:t>
            </a:r>
            <a:r>
              <a:rPr lang="cs-CZ" dirty="0" smtClean="0"/>
              <a:t> </a:t>
            </a:r>
            <a:r>
              <a:rPr lang="cs-CZ" dirty="0" err="1" smtClean="0"/>
              <a:t>heute</a:t>
            </a:r>
            <a:r>
              <a:rPr lang="cs-CZ" dirty="0" smtClean="0"/>
              <a:t>? </a:t>
            </a:r>
            <a:r>
              <a:rPr lang="cs-CZ" dirty="0" err="1" smtClean="0"/>
              <a:t>Welche</a:t>
            </a:r>
            <a:r>
              <a:rPr lang="cs-CZ" dirty="0" smtClean="0"/>
              <a:t> </a:t>
            </a:r>
            <a:r>
              <a:rPr lang="cs-CZ" dirty="0" err="1" smtClean="0"/>
              <a:t>Aufgaben</a:t>
            </a:r>
            <a:r>
              <a:rPr lang="cs-CZ" dirty="0" smtClean="0"/>
              <a:t> </a:t>
            </a:r>
            <a:r>
              <a:rPr lang="cs-CZ" dirty="0" err="1" smtClean="0"/>
              <a:t>waren</a:t>
            </a:r>
            <a:r>
              <a:rPr lang="cs-CZ" dirty="0" smtClean="0"/>
              <a:t>/</a:t>
            </a:r>
            <a:r>
              <a:rPr lang="cs-CZ" dirty="0" err="1" smtClean="0"/>
              <a:t>sind</a:t>
            </a:r>
            <a:r>
              <a:rPr lang="cs-CZ" dirty="0" smtClean="0"/>
              <a:t> </a:t>
            </a:r>
            <a:r>
              <a:rPr lang="cs-CZ" dirty="0" err="1" smtClean="0"/>
              <a:t>im</a:t>
            </a:r>
            <a:r>
              <a:rPr lang="cs-CZ" dirty="0" smtClean="0"/>
              <a:t> Trend?</a:t>
            </a:r>
          </a:p>
          <a:p>
            <a:endParaRPr lang="cs-CZ" dirty="0" smtClean="0"/>
          </a:p>
          <a:p>
            <a:r>
              <a:rPr lang="cs-CZ" dirty="0" err="1" smtClean="0"/>
              <a:t>Diese</a:t>
            </a:r>
            <a:r>
              <a:rPr lang="cs-CZ" dirty="0" smtClean="0"/>
              <a:t> </a:t>
            </a:r>
            <a:r>
              <a:rPr lang="cs-CZ" dirty="0" err="1" smtClean="0"/>
              <a:t>Frage</a:t>
            </a:r>
            <a:r>
              <a:rPr lang="cs-CZ" dirty="0" smtClean="0"/>
              <a:t> </a:t>
            </a:r>
            <a:r>
              <a:rPr lang="cs-CZ" dirty="0" err="1" smtClean="0"/>
              <a:t>möchte</a:t>
            </a:r>
            <a:r>
              <a:rPr lang="cs-CZ" dirty="0" smtClean="0"/>
              <a:t> </a:t>
            </a:r>
            <a:r>
              <a:rPr lang="cs-CZ" dirty="0" err="1" smtClean="0"/>
              <a:t>ich</a:t>
            </a:r>
            <a:r>
              <a:rPr lang="cs-CZ" dirty="0" smtClean="0"/>
              <a:t> </a:t>
            </a:r>
            <a:r>
              <a:rPr lang="cs-CZ" dirty="0" err="1" smtClean="0"/>
              <a:t>mit</a:t>
            </a:r>
            <a:r>
              <a:rPr lang="cs-CZ" dirty="0" smtClean="0"/>
              <a:t> </a:t>
            </a:r>
            <a:r>
              <a:rPr lang="cs-CZ" dirty="0" err="1" smtClean="0"/>
              <a:t>Ihnen</a:t>
            </a:r>
            <a:r>
              <a:rPr lang="cs-CZ" dirty="0" smtClean="0"/>
              <a:t> </a:t>
            </a:r>
            <a:r>
              <a:rPr lang="cs-CZ" dirty="0" err="1" smtClean="0"/>
              <a:t>gemeinsam</a:t>
            </a:r>
            <a:r>
              <a:rPr lang="cs-CZ" dirty="0" smtClean="0"/>
              <a:t> </a:t>
            </a:r>
            <a:r>
              <a:rPr lang="cs-CZ" dirty="0" err="1" smtClean="0"/>
              <a:t>beantworten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daher</a:t>
            </a:r>
            <a:r>
              <a:rPr lang="cs-CZ" dirty="0" smtClean="0"/>
              <a:t> lade </a:t>
            </a:r>
            <a:r>
              <a:rPr lang="cs-CZ" dirty="0" err="1" smtClean="0"/>
              <a:t>ich</a:t>
            </a:r>
            <a:r>
              <a:rPr lang="cs-CZ" dirty="0" smtClean="0"/>
              <a:t> </a:t>
            </a:r>
            <a:r>
              <a:rPr lang="cs-CZ" dirty="0" err="1" smtClean="0"/>
              <a:t>Sie</a:t>
            </a:r>
            <a:r>
              <a:rPr lang="cs-CZ" dirty="0" smtClean="0"/>
              <a:t> </a:t>
            </a:r>
            <a:r>
              <a:rPr lang="cs-CZ" dirty="0" err="1" smtClean="0"/>
              <a:t>nun</a:t>
            </a:r>
            <a:r>
              <a:rPr lang="cs-CZ" dirty="0" smtClean="0"/>
              <a:t> </a:t>
            </a:r>
            <a:r>
              <a:rPr lang="cs-CZ" dirty="0" err="1" smtClean="0"/>
              <a:t>zu</a:t>
            </a:r>
            <a:r>
              <a:rPr lang="cs-CZ" dirty="0" smtClean="0"/>
              <a:t> </a:t>
            </a:r>
            <a:r>
              <a:rPr lang="cs-CZ" dirty="0" err="1" smtClean="0"/>
              <a:t>einem</a:t>
            </a:r>
            <a:r>
              <a:rPr lang="cs-CZ" dirty="0" smtClean="0"/>
              <a:t> </a:t>
            </a:r>
            <a:r>
              <a:rPr lang="cs-CZ" dirty="0" err="1" smtClean="0"/>
              <a:t>historischen</a:t>
            </a:r>
            <a:r>
              <a:rPr lang="cs-CZ" dirty="0" smtClean="0"/>
              <a:t> Exkurs </a:t>
            </a:r>
            <a:r>
              <a:rPr lang="cs-CZ" dirty="0" err="1" smtClean="0"/>
              <a:t>an</a:t>
            </a:r>
            <a:r>
              <a:rPr lang="cs-CZ" dirty="0" smtClean="0"/>
              <a:t>.</a:t>
            </a:r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5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mtClean="0"/>
              <a:t>Wie sind die Fotos? Welche Funktion haben sie?</a:t>
            </a:r>
          </a:p>
          <a:p>
            <a:pPr>
              <a:buFontTx/>
              <a:buChar char="-"/>
            </a:pPr>
            <a:r>
              <a:rPr lang="cs-CZ" smtClean="0"/>
              <a:t>Klein, mehrere Bilder auf einer Seite, nicht hochwertig</a:t>
            </a:r>
          </a:p>
          <a:p>
            <a:pPr>
              <a:buFontTx/>
              <a:buChar char="-"/>
            </a:pPr>
            <a:r>
              <a:rPr lang="cs-CZ" smtClean="0"/>
              <a:t>vom heutigen Standpunkt aus gesehen nicht mehr aktuell</a:t>
            </a:r>
          </a:p>
          <a:p>
            <a:endParaRPr lang="cs-CZ" smtClean="0"/>
          </a:p>
          <a:p>
            <a:r>
              <a:rPr lang="cs-CZ" smtClean="0"/>
              <a:t>Aufgaben: Beschreiben, Zurodnen</a:t>
            </a:r>
          </a:p>
          <a:p>
            <a:r>
              <a:rPr lang="cs-CZ" smtClean="0"/>
              <a:t>Funtkionen: illustrativ, explikativ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657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mtClean="0"/>
              <a:t>Funktion: Einfühlungshilfe, illustrativ, semantisch</a:t>
            </a:r>
          </a:p>
          <a:p>
            <a:endParaRPr lang="cs-CZ" smtClean="0"/>
          </a:p>
          <a:p>
            <a:r>
              <a:rPr lang="cs-CZ" smtClean="0"/>
              <a:t>Aufgaben: Beschreiben, Zuordnen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47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Bessere</a:t>
            </a:r>
            <a:r>
              <a:rPr lang="cs-CZ" dirty="0" smtClean="0"/>
              <a:t> </a:t>
            </a:r>
            <a:r>
              <a:rPr lang="cs-CZ" dirty="0" err="1" smtClean="0"/>
              <a:t>Druckqualität</a:t>
            </a:r>
            <a:r>
              <a:rPr lang="cs-CZ" dirty="0" smtClean="0"/>
              <a:t>, </a:t>
            </a:r>
            <a:r>
              <a:rPr lang="cs-CZ" dirty="0" err="1" smtClean="0"/>
              <a:t>Attraktivität</a:t>
            </a:r>
            <a:r>
              <a:rPr lang="cs-CZ" dirty="0" smtClean="0"/>
              <a:t> </a:t>
            </a:r>
            <a:r>
              <a:rPr lang="cs-CZ" dirty="0" err="1" smtClean="0"/>
              <a:t>höher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Aufgaben</a:t>
            </a:r>
            <a:r>
              <a:rPr lang="cs-CZ" dirty="0" smtClean="0"/>
              <a:t>: </a:t>
            </a:r>
            <a:r>
              <a:rPr lang="cs-CZ" dirty="0" err="1" smtClean="0"/>
              <a:t>Beschreiben</a:t>
            </a:r>
            <a:r>
              <a:rPr lang="cs-CZ" dirty="0" smtClean="0"/>
              <a:t> / </a:t>
            </a:r>
            <a:r>
              <a:rPr lang="cs-CZ" dirty="0" err="1" smtClean="0"/>
              <a:t>Argumentieren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Funktion</a:t>
            </a:r>
            <a:r>
              <a:rPr lang="cs-CZ" dirty="0" smtClean="0"/>
              <a:t>: </a:t>
            </a:r>
            <a:r>
              <a:rPr lang="cs-CZ" dirty="0" err="1" smtClean="0"/>
              <a:t>Einfühlungshilfe</a:t>
            </a:r>
            <a:r>
              <a:rPr lang="cs-CZ" dirty="0" smtClean="0"/>
              <a:t>, </a:t>
            </a:r>
            <a:r>
              <a:rPr lang="cs-CZ" dirty="0" err="1" smtClean="0"/>
              <a:t>illustrativ</a:t>
            </a:r>
            <a:r>
              <a:rPr lang="cs-CZ" dirty="0" smtClean="0"/>
              <a:t> / </a:t>
            </a:r>
            <a:r>
              <a:rPr lang="cs-CZ" dirty="0" err="1" smtClean="0"/>
              <a:t>Bild</a:t>
            </a:r>
            <a:r>
              <a:rPr lang="cs-CZ" dirty="0" smtClean="0"/>
              <a:t> </a:t>
            </a:r>
            <a:r>
              <a:rPr lang="cs-CZ" dirty="0" err="1" smtClean="0"/>
              <a:t>steht</a:t>
            </a:r>
            <a:r>
              <a:rPr lang="cs-CZ" dirty="0" smtClean="0"/>
              <a:t> </a:t>
            </a:r>
            <a:r>
              <a:rPr lang="cs-CZ" dirty="0" err="1" smtClean="0"/>
              <a:t>im</a:t>
            </a:r>
            <a:r>
              <a:rPr lang="cs-CZ" dirty="0" smtClean="0"/>
              <a:t> </a:t>
            </a:r>
            <a:r>
              <a:rPr lang="cs-CZ" dirty="0" err="1" smtClean="0"/>
              <a:t>Mittelpunkt</a:t>
            </a:r>
            <a:r>
              <a:rPr lang="cs-CZ" dirty="0" smtClean="0"/>
              <a:t> der </a:t>
            </a:r>
            <a:r>
              <a:rPr lang="cs-CZ" dirty="0" err="1" smtClean="0"/>
              <a:t>Aufgabe</a:t>
            </a:r>
            <a:r>
              <a:rPr lang="cs-CZ" dirty="0" smtClean="0"/>
              <a:t> (</a:t>
            </a:r>
            <a:r>
              <a:rPr lang="cs-CZ" dirty="0" err="1" smtClean="0"/>
              <a:t>eigentlich</a:t>
            </a:r>
            <a:r>
              <a:rPr lang="cs-CZ" dirty="0" smtClean="0"/>
              <a:t> </a:t>
            </a:r>
            <a:r>
              <a:rPr lang="cs-CZ" dirty="0" err="1" smtClean="0"/>
              <a:t>Ausnahme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906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Größer</a:t>
            </a:r>
            <a:r>
              <a:rPr lang="cs-CZ" dirty="0" smtClean="0"/>
              <a:t>, </a:t>
            </a:r>
            <a:r>
              <a:rPr lang="cs-CZ" dirty="0" err="1" smtClean="0"/>
              <a:t>bessere</a:t>
            </a:r>
            <a:r>
              <a:rPr lang="cs-CZ" dirty="0" smtClean="0"/>
              <a:t> </a:t>
            </a:r>
            <a:r>
              <a:rPr lang="cs-CZ" dirty="0" err="1" smtClean="0"/>
              <a:t>Druckqualität</a:t>
            </a:r>
            <a:r>
              <a:rPr lang="cs-CZ" dirty="0" smtClean="0"/>
              <a:t>, </a:t>
            </a:r>
            <a:r>
              <a:rPr lang="cs-CZ" dirty="0" err="1" smtClean="0"/>
              <a:t>altersgruppe</a:t>
            </a:r>
            <a:r>
              <a:rPr lang="cs-CZ" dirty="0" smtClean="0"/>
              <a:t>-</a:t>
            </a:r>
            <a:r>
              <a:rPr lang="cs-CZ" dirty="0" err="1" smtClean="0"/>
              <a:t>spezifisch</a:t>
            </a:r>
            <a:r>
              <a:rPr lang="cs-CZ" dirty="0" smtClean="0"/>
              <a:t>, </a:t>
            </a:r>
            <a:r>
              <a:rPr lang="cs-CZ" dirty="0" err="1" smtClean="0"/>
              <a:t>cool</a:t>
            </a:r>
            <a:r>
              <a:rPr lang="cs-CZ" dirty="0" smtClean="0"/>
              <a:t> / </a:t>
            </a:r>
            <a:r>
              <a:rPr lang="cs-CZ" dirty="0" err="1" smtClean="0"/>
              <a:t>kleinere</a:t>
            </a:r>
            <a:r>
              <a:rPr lang="cs-CZ" dirty="0" smtClean="0"/>
              <a:t> </a:t>
            </a:r>
            <a:r>
              <a:rPr lang="cs-CZ" dirty="0" err="1" smtClean="0"/>
              <a:t>Bilder</a:t>
            </a:r>
            <a:r>
              <a:rPr lang="cs-CZ" dirty="0" smtClean="0"/>
              <a:t> (</a:t>
            </a:r>
            <a:r>
              <a:rPr lang="cs-CZ" dirty="0" err="1" smtClean="0"/>
              <a:t>aktuelle</a:t>
            </a:r>
            <a:r>
              <a:rPr lang="cs-CZ" dirty="0" smtClean="0"/>
              <a:t> </a:t>
            </a:r>
            <a:r>
              <a:rPr lang="cs-CZ" dirty="0" err="1" smtClean="0"/>
              <a:t>Stars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cs-CZ" dirty="0" err="1" smtClean="0"/>
              <a:t>Aufgaben</a:t>
            </a:r>
            <a:r>
              <a:rPr lang="cs-CZ" dirty="0" smtClean="0"/>
              <a:t>: </a:t>
            </a:r>
            <a:r>
              <a:rPr lang="cs-CZ" dirty="0" err="1" smtClean="0"/>
              <a:t>keine</a:t>
            </a:r>
            <a:r>
              <a:rPr lang="cs-CZ" dirty="0" smtClean="0"/>
              <a:t> / </a:t>
            </a:r>
            <a:r>
              <a:rPr lang="cs-CZ" dirty="0" err="1" smtClean="0"/>
              <a:t>Zuordnen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Funktion</a:t>
            </a:r>
            <a:r>
              <a:rPr lang="cs-CZ" dirty="0" smtClean="0"/>
              <a:t>: </a:t>
            </a:r>
            <a:r>
              <a:rPr lang="cs-CZ" dirty="0" err="1" smtClean="0"/>
              <a:t>Einfühlungshilfe</a:t>
            </a:r>
            <a:r>
              <a:rPr lang="cs-CZ" dirty="0" smtClean="0"/>
              <a:t> / </a:t>
            </a:r>
            <a:r>
              <a:rPr lang="cs-CZ" dirty="0" err="1" smtClean="0"/>
              <a:t>illustrativ</a:t>
            </a:r>
            <a:r>
              <a:rPr lang="cs-CZ" dirty="0" smtClean="0"/>
              <a:t>, </a:t>
            </a:r>
            <a:r>
              <a:rPr lang="cs-CZ" dirty="0" err="1" smtClean="0"/>
              <a:t>ersetzen</a:t>
            </a:r>
            <a:r>
              <a:rPr lang="cs-CZ" dirty="0" smtClean="0"/>
              <a:t> den Text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868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Titelseite</a:t>
            </a:r>
            <a:r>
              <a:rPr lang="cs-CZ" dirty="0" smtClean="0"/>
              <a:t> der </a:t>
            </a:r>
            <a:r>
              <a:rPr lang="cs-CZ" dirty="0" err="1" smtClean="0"/>
              <a:t>jeweiligen</a:t>
            </a:r>
            <a:r>
              <a:rPr lang="cs-CZ" dirty="0" smtClean="0"/>
              <a:t> </a:t>
            </a:r>
            <a:r>
              <a:rPr lang="cs-CZ" dirty="0" err="1" smtClean="0"/>
              <a:t>Lektionen</a:t>
            </a:r>
            <a:r>
              <a:rPr lang="cs-CZ" dirty="0" smtClean="0"/>
              <a:t>: - super happy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cool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Funktion</a:t>
            </a:r>
            <a:r>
              <a:rPr lang="cs-CZ" dirty="0" smtClean="0"/>
              <a:t>: </a:t>
            </a:r>
            <a:r>
              <a:rPr lang="cs-CZ" dirty="0" err="1" smtClean="0"/>
              <a:t>Einfühlungshilfe</a:t>
            </a:r>
            <a:endParaRPr lang="cs-CZ" dirty="0" smtClean="0"/>
          </a:p>
          <a:p>
            <a:r>
              <a:rPr lang="cs-CZ" dirty="0" err="1" smtClean="0"/>
              <a:t>Aufgaben</a:t>
            </a:r>
            <a:r>
              <a:rPr lang="cs-CZ" dirty="0" smtClean="0"/>
              <a:t>: </a:t>
            </a:r>
            <a:r>
              <a:rPr lang="cs-CZ" dirty="0" err="1" smtClean="0"/>
              <a:t>keine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14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58DF-71FC-423B-A328-10D0F0F85340}" type="datetimeFigureOut">
              <a:rPr lang="cs-CZ" smtClean="0"/>
              <a:pPr/>
              <a:t>12.12.2016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1759790"/>
            <a:ext cx="10363200" cy="1380225"/>
          </a:xfrm>
        </p:spPr>
        <p:txBody>
          <a:bodyPr/>
          <a:lstStyle/>
          <a:p>
            <a:r>
              <a:rPr lang="de-DE" sz="3200" dirty="0" smtClean="0"/>
              <a:t>Authentische Fotografie im </a:t>
            </a:r>
            <a:r>
              <a:rPr lang="de-DE" sz="3200" dirty="0" err="1" smtClean="0"/>
              <a:t>DaF</a:t>
            </a:r>
            <a:r>
              <a:rPr lang="de-DE" sz="3200" dirty="0" smtClean="0"/>
              <a:t>-Unterricht</a:t>
            </a:r>
            <a:endParaRPr lang="de-DE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Pavla Marečková</a:t>
            </a:r>
          </a:p>
          <a:p>
            <a:r>
              <a:rPr lang="cs-CZ" dirty="0" err="1" smtClean="0">
                <a:solidFill>
                  <a:srgbClr val="C00000"/>
                </a:solidFill>
              </a:rPr>
              <a:t>p.mareckova</a:t>
            </a:r>
            <a:r>
              <a:rPr lang="cs-CZ" dirty="0" smtClean="0">
                <a:solidFill>
                  <a:srgbClr val="C00000"/>
                </a:solidFill>
                <a:ea typeface="+mj-ea"/>
                <a:cs typeface="+mj-cs"/>
              </a:rPr>
              <a:t>@email.</a:t>
            </a:r>
            <a:r>
              <a:rPr lang="cs-CZ" dirty="0" err="1" smtClean="0">
                <a:solidFill>
                  <a:srgbClr val="C00000"/>
                </a:solidFill>
                <a:ea typeface="+mj-ea"/>
                <a:cs typeface="+mj-cs"/>
              </a:rPr>
              <a:t>cz</a:t>
            </a:r>
            <a:endParaRPr lang="cs-CZ" dirty="0" smtClean="0">
              <a:solidFill>
                <a:srgbClr val="C00000"/>
              </a:solidFill>
              <a:ea typeface="+mj-ea"/>
              <a:cs typeface="+mj-cs"/>
            </a:endParaRPr>
          </a:p>
          <a:p>
            <a:endParaRPr lang="cs-CZ" dirty="0" smtClean="0">
              <a:solidFill>
                <a:srgbClr val="C00000"/>
              </a:solidFill>
            </a:endParaRPr>
          </a:p>
          <a:p>
            <a:r>
              <a:rPr lang="de-DE" dirty="0" smtClean="0"/>
              <a:t>Lehrstuhl für deutsche Sprache und Literatur</a:t>
            </a:r>
          </a:p>
          <a:p>
            <a:r>
              <a:rPr lang="de-DE" dirty="0" err="1" smtClean="0"/>
              <a:t>PdF</a:t>
            </a:r>
            <a:r>
              <a:rPr lang="de-DE" dirty="0" smtClean="0"/>
              <a:t> MU Brno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660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Jahr</a:t>
            </a:r>
            <a:r>
              <a:rPr lang="cs-CZ" dirty="0" smtClean="0"/>
              <a:t> 2013 – </a:t>
            </a:r>
            <a:r>
              <a:rPr lang="cs-CZ" dirty="0" err="1" smtClean="0"/>
              <a:t>Menschen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Zástupný symbol pro obsah 4" descr="2013 Menschen (5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3659" t="777" r="1278" b="6753"/>
          <a:stretch>
            <a:fillRect/>
          </a:stretch>
        </p:blipFill>
        <p:spPr>
          <a:xfrm>
            <a:off x="1213339" y="1168715"/>
            <a:ext cx="3956538" cy="5443100"/>
          </a:xfrm>
        </p:spPr>
      </p:pic>
      <p:pic>
        <p:nvPicPr>
          <p:cNvPr id="6" name="Zástupný symbol pro obsah 5" descr="2013 Menschen (6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4393" t="1994" b="6328"/>
          <a:stretch>
            <a:fillRect/>
          </a:stretch>
        </p:blipFill>
        <p:spPr>
          <a:xfrm>
            <a:off x="6297282" y="1233577"/>
            <a:ext cx="3925020" cy="5323056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Funktionen der Fotos in den Lehrwerken</a:t>
            </a:r>
            <a:endParaRPr lang="de-DE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077" y="1447800"/>
            <a:ext cx="10956326" cy="46783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de-DE" dirty="0" smtClean="0"/>
              <a:t>begleitend/illustrativ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semantisch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repräsentativ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ästhetisch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Einfühlungshilfe</a:t>
            </a:r>
          </a:p>
          <a:p>
            <a:pPr>
              <a:buFont typeface="Wingdings" pitchFamily="2" charset="2"/>
              <a:buChar char="ü"/>
            </a:pPr>
            <a:endParaRPr lang="de-DE" dirty="0" smtClean="0"/>
          </a:p>
          <a:p>
            <a:pPr>
              <a:buFont typeface="Wingdings" pitchFamily="2" charset="2"/>
              <a:buChar char="ü"/>
            </a:pPr>
            <a:r>
              <a:rPr lang="de-DE" dirty="0" smtClean="0">
                <a:solidFill>
                  <a:srgbClr val="FF0000"/>
                </a:solidFill>
              </a:rPr>
              <a:t>motivierend?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>
                <a:solidFill>
                  <a:srgbClr val="FF0000"/>
                </a:solidFill>
              </a:rPr>
              <a:t>aktivierend?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>
                <a:solidFill>
                  <a:srgbClr val="FF0000"/>
                </a:solidFill>
              </a:rPr>
              <a:t>kreativitätsfördernd?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Beschreiben Sie, was Sie auf dem Foto </a:t>
            </a:r>
            <a:r>
              <a:rPr lang="de-DE" b="1" dirty="0" smtClean="0"/>
              <a:t>nicht</a:t>
            </a:r>
            <a:r>
              <a:rPr lang="de-DE" dirty="0" smtClean="0"/>
              <a:t> sehen…</a:t>
            </a:r>
            <a:endParaRPr lang="de-DE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13553" y="1699404"/>
            <a:ext cx="4830515" cy="4336516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Wie sehen die Personen aus?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Was haben sie an?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Wo sind sie?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Was machen Sie?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Worüber unterhalten Sie sich?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5" name="Zástupný symbol pro obsah 6" descr="DSC_60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7118" y="1712694"/>
            <a:ext cx="6428520" cy="428407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Beschreiben Sie, was Sie auf dem Foto </a:t>
            </a:r>
            <a:r>
              <a:rPr lang="de-DE" b="1" dirty="0" smtClean="0"/>
              <a:t>nicht</a:t>
            </a:r>
            <a:r>
              <a:rPr lang="de-DE" dirty="0" smtClean="0"/>
              <a:t> sehen…</a:t>
            </a:r>
            <a:endParaRPr lang="de-DE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13553" y="1613140"/>
            <a:ext cx="4830515" cy="442278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Wie sehen die Personen aus?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Was haben sie an?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Wo sind sie?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Was machen sie?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Warum sind sie hier?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612475" y="1600203"/>
            <a:ext cx="6159261" cy="451592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Zástupný symbol pro obsah 6" descr="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500" y="1597707"/>
            <a:ext cx="6122983" cy="45284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Beschreiben Sie, was Sie auf dem Foto </a:t>
            </a:r>
            <a:r>
              <a:rPr lang="de-DE" b="1" dirty="0" smtClean="0"/>
              <a:t>nicht</a:t>
            </a:r>
            <a:r>
              <a:rPr lang="de-DE" dirty="0" smtClean="0"/>
              <a:t> sehen…</a:t>
            </a:r>
            <a:endParaRPr lang="de-DE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58001" y="1613140"/>
            <a:ext cx="5149970" cy="4422780"/>
          </a:xfrm>
        </p:spPr>
        <p:txBody>
          <a:bodyPr/>
          <a:lstStyle/>
          <a:p>
            <a:r>
              <a:rPr lang="de-DE" sz="2200" i="1" dirty="0" smtClean="0"/>
              <a:t>Wie ist die Person, der diese Kleidung gehört?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Zástupný symbol pro obsah 8" descr="IMG_9469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492821" y="1582254"/>
            <a:ext cx="6270288" cy="4180191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Beschreiben</a:t>
            </a:r>
            <a:r>
              <a:rPr lang="cs-CZ" dirty="0" smtClean="0"/>
              <a:t> </a:t>
            </a:r>
            <a:r>
              <a:rPr lang="cs-CZ" dirty="0" err="1" smtClean="0"/>
              <a:t>Sie</a:t>
            </a:r>
            <a:r>
              <a:rPr lang="cs-CZ" dirty="0" smtClean="0"/>
              <a:t>,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Sie</a:t>
            </a:r>
            <a:r>
              <a:rPr lang="cs-CZ" dirty="0" smtClean="0"/>
              <a:t> </a:t>
            </a:r>
            <a:r>
              <a:rPr lang="cs-CZ" dirty="0" err="1" smtClean="0"/>
              <a:t>auf</a:t>
            </a:r>
            <a:r>
              <a:rPr lang="cs-CZ" dirty="0" smtClean="0"/>
              <a:t> </a:t>
            </a:r>
            <a:r>
              <a:rPr lang="cs-CZ" dirty="0" err="1" smtClean="0"/>
              <a:t>dem</a:t>
            </a:r>
            <a:r>
              <a:rPr lang="cs-CZ" dirty="0" smtClean="0"/>
              <a:t> Foto </a:t>
            </a:r>
            <a:r>
              <a:rPr lang="cs-CZ" b="1" dirty="0" err="1" smtClean="0"/>
              <a:t>nicht</a:t>
            </a:r>
            <a:r>
              <a:rPr lang="cs-CZ" dirty="0" smtClean="0"/>
              <a:t> </a:t>
            </a:r>
            <a:r>
              <a:rPr lang="cs-CZ" dirty="0" err="1" smtClean="0"/>
              <a:t>sehen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13553" y="1613140"/>
            <a:ext cx="4830515" cy="1593047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de-DE" i="1" dirty="0" smtClean="0"/>
              <a:t>Name:</a:t>
            </a:r>
          </a:p>
          <a:p>
            <a:pPr>
              <a:buFont typeface="Wingdings" pitchFamily="2" charset="2"/>
              <a:buChar char="ü"/>
            </a:pPr>
            <a:r>
              <a:rPr lang="de-DE" i="1" dirty="0" smtClean="0"/>
              <a:t>Alter:</a:t>
            </a:r>
          </a:p>
          <a:p>
            <a:pPr>
              <a:buFont typeface="Wingdings" pitchFamily="2" charset="2"/>
              <a:buChar char="ü"/>
            </a:pPr>
            <a:r>
              <a:rPr lang="de-DE" i="1" dirty="0" smtClean="0"/>
              <a:t>Beruf:</a:t>
            </a:r>
          </a:p>
          <a:p>
            <a:pPr>
              <a:buFont typeface="Wingdings" pitchFamily="2" charset="2"/>
              <a:buChar char="ü"/>
            </a:pPr>
            <a:r>
              <a:rPr lang="de-DE" i="1" dirty="0" smtClean="0"/>
              <a:t>Status:</a:t>
            </a:r>
          </a:p>
          <a:p>
            <a:pPr>
              <a:buFont typeface="Wingdings" pitchFamily="2" charset="2"/>
              <a:buChar char="ü"/>
            </a:pPr>
            <a:r>
              <a:rPr lang="de-DE" i="1" dirty="0" smtClean="0"/>
              <a:t>Charakter:</a:t>
            </a:r>
            <a:endParaRPr lang="cs-CZ" i="1" dirty="0" smtClean="0"/>
          </a:p>
          <a:p>
            <a:endParaRPr lang="de-DE" i="1" dirty="0" smtClean="0"/>
          </a:p>
          <a:p>
            <a:pPr>
              <a:buNone/>
            </a:pPr>
            <a:endParaRPr lang="de-DE" i="1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8" name="Zástupný symbol pro obsah 8" descr="IMG_9469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492821" y="1582254"/>
            <a:ext cx="6270288" cy="4180191"/>
          </a:xfrm>
        </p:spPr>
      </p:pic>
      <p:sp>
        <p:nvSpPr>
          <p:cNvPr id="5" name="Zástupný symbol pro obsah 3"/>
          <p:cNvSpPr txBox="1">
            <a:spLocks/>
          </p:cNvSpPr>
          <p:nvPr/>
        </p:nvSpPr>
        <p:spPr>
          <a:xfrm>
            <a:off x="7189103" y="3356657"/>
            <a:ext cx="4830515" cy="2615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 smtClean="0"/>
              <a:t>o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Name: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20-30 / 30-40 / 50-60 Jahre alt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Kellnerin / Lehrerin / Ärztin /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ledig / verheiratet / geschieden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introvertiert / extrovertiert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chaotisch / gut organisiert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Beschreiben Sie, was Sie auf dem Foto </a:t>
            </a:r>
            <a:r>
              <a:rPr lang="de-DE" b="1" dirty="0" smtClean="0"/>
              <a:t>nicht</a:t>
            </a:r>
            <a:r>
              <a:rPr lang="de-DE" dirty="0" smtClean="0"/>
              <a:t> sehen…</a:t>
            </a:r>
            <a:endParaRPr lang="de-DE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2"/>
            <a:ext cx="5389033" cy="455777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1533526"/>
            <a:ext cx="5389033" cy="415289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de-DE" sz="2000" i="1" dirty="0" smtClean="0"/>
              <a:t>Wie sieht es hinter der Tür aus?</a:t>
            </a:r>
          </a:p>
          <a:p>
            <a:pPr>
              <a:buFont typeface="Wingdings" pitchFamily="2" charset="2"/>
              <a:buChar char="ü"/>
            </a:pPr>
            <a:r>
              <a:rPr lang="de-DE" sz="2000" i="1" dirty="0" smtClean="0"/>
              <a:t>Wer wohnt hier? Was machen die Personen gerade jetzt?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de-DE" sz="2000" dirty="0" smtClean="0"/>
              <a:t>Themen</a:t>
            </a:r>
            <a:r>
              <a:rPr lang="cs-CZ" sz="2000" dirty="0" smtClean="0"/>
              <a:t>: </a:t>
            </a:r>
            <a:r>
              <a:rPr lang="cs-CZ" sz="2000" dirty="0" err="1" smtClean="0"/>
              <a:t>Familie</a:t>
            </a:r>
            <a:r>
              <a:rPr lang="cs-CZ" sz="2000" dirty="0" smtClean="0"/>
              <a:t>, </a:t>
            </a:r>
            <a:r>
              <a:rPr lang="de-DE" sz="2000" dirty="0" smtClean="0"/>
              <a:t>Zwischenmenschliche Beziehungen, Charaktereigenschaften, Wohnen etc.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9" name="Zástupný symbol pro obsah 8" descr="IMG_946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 rot="16200000">
            <a:off x="469432" y="2145852"/>
            <a:ext cx="5399260" cy="3599506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Es </a:t>
            </a:r>
            <a:r>
              <a:rPr lang="cs-CZ" dirty="0" err="1" smtClean="0"/>
              <a:t>geht</a:t>
            </a:r>
            <a:r>
              <a:rPr lang="cs-CZ" dirty="0" smtClean="0"/>
              <a:t> um den </a:t>
            </a:r>
            <a:r>
              <a:rPr lang="cs-CZ" dirty="0" err="1" smtClean="0"/>
              <a:t>Menschen</a:t>
            </a:r>
            <a:r>
              <a:rPr lang="cs-CZ" dirty="0" smtClean="0"/>
              <a:t> – Projekt des KS (B2)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sah 6" descr="babu pipi balkon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206381" y="1562401"/>
            <a:ext cx="4797604" cy="4797604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 descr="ruce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213861" y="1565006"/>
            <a:ext cx="4784818" cy="478481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Es </a:t>
            </a:r>
            <a:r>
              <a:rPr lang="cs-CZ" dirty="0" err="1" smtClean="0"/>
              <a:t>geht</a:t>
            </a:r>
            <a:r>
              <a:rPr lang="cs-CZ" dirty="0" smtClean="0"/>
              <a:t> um den </a:t>
            </a:r>
            <a:r>
              <a:rPr lang="cs-CZ" dirty="0" err="1" smtClean="0"/>
              <a:t>Menschen</a:t>
            </a:r>
            <a:r>
              <a:rPr lang="cs-CZ" dirty="0" smtClean="0"/>
              <a:t> – Projekt des KS (B2)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Zástupný symbol pro obsah 10" descr="kundrnatá b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498660" y="1552755"/>
            <a:ext cx="4538903" cy="4538903"/>
          </a:xfrm>
        </p:spPr>
      </p:pic>
      <p:pic>
        <p:nvPicPr>
          <p:cNvPr id="12" name="Zástupný symbol pro obsah 11" descr="deštěm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220843" y="1526875"/>
            <a:ext cx="4582035" cy="458203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passiert</a:t>
            </a:r>
            <a:r>
              <a:rPr lang="cs-CZ" dirty="0" smtClean="0"/>
              <a:t> in den </a:t>
            </a:r>
            <a:r>
              <a:rPr lang="cs-CZ" dirty="0" err="1" smtClean="0"/>
              <a:t>nächsten</a:t>
            </a:r>
            <a:r>
              <a:rPr lang="cs-CZ" dirty="0" smtClean="0"/>
              <a:t> 5 </a:t>
            </a:r>
            <a:r>
              <a:rPr lang="cs-CZ" dirty="0" err="1" smtClean="0"/>
              <a:t>Minuten</a:t>
            </a:r>
            <a:r>
              <a:rPr lang="cs-CZ" dirty="0" smtClean="0"/>
              <a:t>…?</a:t>
            </a:r>
            <a:endParaRPr lang="cs-CZ" dirty="0"/>
          </a:p>
        </p:txBody>
      </p:sp>
      <p:pic>
        <p:nvPicPr>
          <p:cNvPr id="8" name="Zástupný symbol pro obsah 7" descr="mestem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43866" y="1344431"/>
            <a:ext cx="10419362" cy="440819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Warum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de-DE" dirty="0" smtClean="0"/>
              <a:t>Entweder zielt der Fremdsprachenunterricht pragmatisch auf den Spracherwerb („mit Hilfe von Bildern noch besser die Sprache lernen“) 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oder </a:t>
            </a:r>
          </a:p>
          <a:p>
            <a:endParaRPr lang="de-DE" dirty="0" smtClean="0"/>
          </a:p>
          <a:p>
            <a:pPr>
              <a:buNone/>
            </a:pPr>
            <a:r>
              <a:rPr lang="de-DE" dirty="0" smtClean="0"/>
              <a:t>ob er – darüber hinaus – auch entwicklungsfördernd ausgerichtet ist und auf (</a:t>
            </a:r>
            <a:r>
              <a:rPr lang="de-DE" dirty="0" err="1" smtClean="0"/>
              <a:t>inter</a:t>
            </a:r>
            <a:r>
              <a:rPr lang="de-DE" dirty="0" smtClean="0"/>
              <a:t>)kulturelle Begegnungen vorbereiten soll. Dann würde gelten: „</a:t>
            </a:r>
            <a:r>
              <a:rPr lang="de-DE" b="1" dirty="0" smtClean="0"/>
              <a:t>Bildkunst (…) als Mittel </a:t>
            </a:r>
            <a:r>
              <a:rPr lang="de-DE" b="1" dirty="0" err="1" smtClean="0"/>
              <a:t>lust</a:t>
            </a:r>
            <a:r>
              <a:rPr lang="de-DE" b="1" dirty="0" smtClean="0"/>
              <a:t>- und emotionsgeladenen kreativen gemeinsamen fremdsprachlichen Arbeitens, als geeignetes Mittel für Wahrnehmungs-, Empathie- und Sensibilitätstraining und als Fenster zu eigenen und fremden Welten erleben.</a:t>
            </a:r>
            <a:r>
              <a:rPr lang="de-DE" dirty="0" smtClean="0"/>
              <a:t>“</a:t>
            </a:r>
          </a:p>
          <a:p>
            <a:pPr algn="r">
              <a:buNone/>
            </a:pPr>
            <a:endParaRPr lang="de-DE" dirty="0" smtClean="0"/>
          </a:p>
          <a:p>
            <a:pPr algn="r">
              <a:buNone/>
            </a:pPr>
            <a:r>
              <a:rPr lang="de-DE" dirty="0" smtClean="0"/>
              <a:t>(vgl. dazu Badstübner-</a:t>
            </a:r>
            <a:r>
              <a:rPr lang="de-DE" dirty="0" err="1" smtClean="0"/>
              <a:t>Kizik</a:t>
            </a:r>
            <a:r>
              <a:rPr lang="de-DE" dirty="0" smtClean="0"/>
              <a:t>, 2007, S. 43)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passiert</a:t>
            </a:r>
            <a:r>
              <a:rPr lang="cs-CZ" dirty="0" smtClean="0"/>
              <a:t> in den </a:t>
            </a:r>
            <a:r>
              <a:rPr lang="cs-CZ" dirty="0" err="1" smtClean="0"/>
              <a:t>nächsten</a:t>
            </a:r>
            <a:r>
              <a:rPr lang="cs-CZ" dirty="0" smtClean="0"/>
              <a:t> 5 </a:t>
            </a:r>
            <a:r>
              <a:rPr lang="cs-CZ" dirty="0" err="1" smtClean="0"/>
              <a:t>Minuten</a:t>
            </a:r>
            <a:r>
              <a:rPr lang="cs-CZ" dirty="0" smtClean="0"/>
              <a:t>…?</a:t>
            </a:r>
            <a:endParaRPr lang="cs-CZ" dirty="0"/>
          </a:p>
        </p:txBody>
      </p:sp>
      <p:pic>
        <p:nvPicPr>
          <p:cNvPr id="5" name="Zástupný symbol pro obsah 4" descr="WP_20160609_11_37_20_Pro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6072" r="9859"/>
          <a:stretch>
            <a:fillRect/>
          </a:stretch>
        </p:blipFill>
        <p:spPr>
          <a:xfrm>
            <a:off x="2380891" y="1429575"/>
            <a:ext cx="7004649" cy="469699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passiert</a:t>
            </a:r>
            <a:r>
              <a:rPr lang="cs-CZ" dirty="0" smtClean="0"/>
              <a:t> in den </a:t>
            </a:r>
            <a:r>
              <a:rPr lang="cs-CZ" dirty="0" err="1" smtClean="0"/>
              <a:t>nächsten</a:t>
            </a:r>
            <a:r>
              <a:rPr lang="cs-CZ" dirty="0" smtClean="0"/>
              <a:t> 5 </a:t>
            </a:r>
            <a:r>
              <a:rPr lang="cs-CZ" dirty="0" err="1" smtClean="0"/>
              <a:t>Minuten</a:t>
            </a:r>
            <a:r>
              <a:rPr lang="cs-CZ" dirty="0" smtClean="0"/>
              <a:t>…?</a:t>
            </a:r>
            <a:endParaRPr lang="cs-CZ" dirty="0"/>
          </a:p>
        </p:txBody>
      </p:sp>
      <p:pic>
        <p:nvPicPr>
          <p:cNvPr id="5" name="Zástupný symbol pro obsah 4" descr="Provence 2006e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3418548" y="1241690"/>
            <a:ext cx="5064370" cy="506437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passiert</a:t>
            </a:r>
            <a:r>
              <a:rPr lang="cs-CZ" dirty="0" smtClean="0"/>
              <a:t> in den </a:t>
            </a:r>
            <a:r>
              <a:rPr lang="cs-CZ" dirty="0" err="1" smtClean="0"/>
              <a:t>nächsten</a:t>
            </a:r>
            <a:r>
              <a:rPr lang="cs-CZ" dirty="0" smtClean="0"/>
              <a:t> 5 </a:t>
            </a:r>
            <a:r>
              <a:rPr lang="cs-CZ" dirty="0" err="1" smtClean="0"/>
              <a:t>Minuten</a:t>
            </a:r>
            <a:r>
              <a:rPr lang="cs-CZ" dirty="0" smtClean="0"/>
              <a:t>…?</a:t>
            </a:r>
            <a:endParaRPr lang="cs-CZ" dirty="0"/>
          </a:p>
        </p:txBody>
      </p:sp>
      <p:pic>
        <p:nvPicPr>
          <p:cNvPr id="5" name="Zástupný symbol pro obsah 4" descr="Wien 2006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2449902" y="1320670"/>
            <a:ext cx="7039155" cy="4861121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passiert in </a:t>
            </a:r>
            <a:r>
              <a:rPr lang="cs-CZ" dirty="0" smtClean="0"/>
              <a:t>den </a:t>
            </a:r>
            <a:r>
              <a:rPr lang="de-DE" dirty="0" smtClean="0"/>
              <a:t>nächsten 5 Minuten…?</a:t>
            </a:r>
            <a:endParaRPr lang="de-DE" dirty="0"/>
          </a:p>
        </p:txBody>
      </p:sp>
      <p:pic>
        <p:nvPicPr>
          <p:cNvPr id="5" name="Zástupný symbol pro obsah 4" descr="IMG_9480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448485" y="1350034"/>
            <a:ext cx="6902547" cy="4601699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Reportage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12799" y="1600203"/>
            <a:ext cx="9979025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de-DE" dirty="0" smtClean="0"/>
              <a:t>beliebige Themen (Mein Weg zur Schule, Mein Wochenende, Meine Geburtstagsparty)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gut geeignet als Grammatikübung (z.B. Verben – Konjugation, Modalverben, Perfekt…, Adjektive)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Studenten schießen die Fotos selbst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Variable Präsentationsmöglichkeiten</a:t>
            </a:r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Poster</a:t>
            </a:r>
            <a:endParaRPr lang="cs-CZ" dirty="0"/>
          </a:p>
        </p:txBody>
      </p:sp>
      <p:pic>
        <p:nvPicPr>
          <p:cNvPr id="5" name="Zástupný symbol pro obsah 4" descr="WP_20160608_08_58_03_Pro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1390" r="13042"/>
          <a:stretch>
            <a:fillRect/>
          </a:stretch>
        </p:blipFill>
        <p:spPr>
          <a:xfrm rot="5400000">
            <a:off x="852485" y="1859502"/>
            <a:ext cx="4879731" cy="3640162"/>
          </a:xfrm>
        </p:spPr>
      </p:pic>
      <p:pic>
        <p:nvPicPr>
          <p:cNvPr id="6" name="Zástupný symbol pro obsah 5" descr="WP_20160608_08_58_07_Pro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contrast="20000"/>
          </a:blip>
          <a:srcRect l="6197" t="5940" r="21689"/>
          <a:stretch>
            <a:fillRect/>
          </a:stretch>
        </p:blipFill>
        <p:spPr>
          <a:xfrm rot="5400000">
            <a:off x="6353469" y="1585384"/>
            <a:ext cx="5202060" cy="3824922"/>
          </a:xfrm>
        </p:spPr>
      </p:pic>
      <p:sp>
        <p:nvSpPr>
          <p:cNvPr id="7" name="Šipka doprava 6"/>
          <p:cNvSpPr/>
          <p:nvPr/>
        </p:nvSpPr>
        <p:spPr>
          <a:xfrm>
            <a:off x="4960188" y="3062377"/>
            <a:ext cx="2475781" cy="114731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Poster</a:t>
            </a:r>
            <a:endParaRPr lang="cs-CZ" dirty="0"/>
          </a:p>
        </p:txBody>
      </p:sp>
      <p:pic>
        <p:nvPicPr>
          <p:cNvPr id="9" name="Zástupný symbol pro obsah 8" descr="WP_20160608_08_59_00_Pro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0736" r="17273" b="4568"/>
          <a:stretch>
            <a:fillRect/>
          </a:stretch>
        </p:blipFill>
        <p:spPr>
          <a:xfrm>
            <a:off x="508957" y="1570008"/>
            <a:ext cx="5483212" cy="4097547"/>
          </a:xfrm>
        </p:spPr>
      </p:pic>
      <p:pic>
        <p:nvPicPr>
          <p:cNvPr id="11" name="Zástupný symbol pro obsah 10" descr="WP_20160608_08_59_12_Pro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7532" t="4211" r="15797" b="2385"/>
          <a:stretch>
            <a:fillRect/>
          </a:stretch>
        </p:blipFill>
        <p:spPr>
          <a:xfrm rot="5400000">
            <a:off x="6437736" y="1690390"/>
            <a:ext cx="5077422" cy="4009956"/>
          </a:xfrm>
        </p:spPr>
      </p:pic>
      <p:sp>
        <p:nvSpPr>
          <p:cNvPr id="7" name="Šipka doprava 6"/>
          <p:cNvSpPr/>
          <p:nvPr/>
        </p:nvSpPr>
        <p:spPr>
          <a:xfrm>
            <a:off x="4994695" y="3088256"/>
            <a:ext cx="2527539" cy="114731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Poster</a:t>
            </a:r>
            <a:endParaRPr lang="cs-CZ" dirty="0"/>
          </a:p>
        </p:txBody>
      </p:sp>
      <p:pic>
        <p:nvPicPr>
          <p:cNvPr id="10" name="Zástupný symbol pro obsah 9" descr="WP_20160608_08_58_30_Pro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10000"/>
          </a:blip>
          <a:srcRect l="24245" t="6661" r="29545" b="25118"/>
          <a:stretch>
            <a:fillRect/>
          </a:stretch>
        </p:blipFill>
        <p:spPr>
          <a:xfrm>
            <a:off x="856700" y="1979271"/>
            <a:ext cx="4691929" cy="3904769"/>
          </a:xfrm>
        </p:spPr>
      </p:pic>
      <p:pic>
        <p:nvPicPr>
          <p:cNvPr id="13" name="Zástupný symbol pro obsah 12" descr="WP_20160608_08_58_34_Pro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contrast="10000"/>
          </a:blip>
          <a:srcRect l="10463" t="11994" r="24816" b="1953"/>
          <a:stretch>
            <a:fillRect/>
          </a:stretch>
        </p:blipFill>
        <p:spPr>
          <a:xfrm rot="5400000">
            <a:off x="6520630" y="1657542"/>
            <a:ext cx="5276929" cy="3955211"/>
          </a:xfrm>
        </p:spPr>
      </p:pic>
      <p:sp>
        <p:nvSpPr>
          <p:cNvPr id="12" name="Šipka doprava 11"/>
          <p:cNvSpPr/>
          <p:nvPr/>
        </p:nvSpPr>
        <p:spPr>
          <a:xfrm>
            <a:off x="5098867" y="3076682"/>
            <a:ext cx="2527539" cy="114731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Authentische Fotografie im </a:t>
            </a:r>
            <a:r>
              <a:rPr lang="de-DE" dirty="0" err="1" smtClean="0"/>
              <a:t>DaF</a:t>
            </a:r>
            <a:r>
              <a:rPr lang="de-DE" dirty="0" smtClean="0"/>
              <a:t>-Unterricht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de-DE" dirty="0" smtClean="0"/>
              <a:t>Funktionen: kreativitätsfördernd, aktivierend </a:t>
            </a:r>
            <a:r>
              <a:rPr lang="cs-CZ" dirty="0" smtClean="0"/>
              <a:t>&amp; </a:t>
            </a:r>
            <a:r>
              <a:rPr lang="de-DE" dirty="0" smtClean="0"/>
              <a:t>motivieren</a:t>
            </a:r>
            <a:r>
              <a:rPr lang="cs-CZ" dirty="0" smtClean="0"/>
              <a:t>d</a:t>
            </a:r>
            <a:r>
              <a:rPr lang="de-DE" dirty="0" smtClean="0"/>
              <a:t>, sprachfördernd (besonders: produktive Fertigkeiten und Teilkompetenzen Wortschatz und Grammatik)</a:t>
            </a:r>
            <a:endParaRPr lang="cs-CZ" dirty="0" smtClean="0"/>
          </a:p>
          <a:p>
            <a:pPr>
              <a:buNone/>
            </a:pPr>
            <a:endParaRPr lang="de-DE" dirty="0" smtClean="0"/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Phasen der UE: Einführungsphase, Festigungsphase, Wiederholungsphase oder nur </a:t>
            </a:r>
            <a:r>
              <a:rPr lang="cs-CZ" dirty="0" err="1" smtClean="0"/>
              <a:t>als</a:t>
            </a:r>
            <a:r>
              <a:rPr lang="cs-CZ" dirty="0" smtClean="0"/>
              <a:t> </a:t>
            </a:r>
            <a:r>
              <a:rPr lang="de-DE" dirty="0" smtClean="0"/>
              <a:t>Abwechslung</a:t>
            </a:r>
          </a:p>
          <a:p>
            <a:pPr>
              <a:buNone/>
            </a:pPr>
            <a:endParaRPr lang="de-DE" dirty="0" smtClean="0"/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Sozialformen: Einzel- und Partnerarbeit, Gruppenarbeit</a:t>
            </a:r>
            <a:endParaRPr lang="cs-CZ" dirty="0" smtClean="0"/>
          </a:p>
          <a:p>
            <a:pPr>
              <a:buNone/>
            </a:pPr>
            <a:endParaRPr lang="de-DE" dirty="0" smtClean="0"/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Zielgruppe: A1-C2</a:t>
            </a:r>
          </a:p>
          <a:p>
            <a:pPr>
              <a:buNone/>
            </a:pPr>
            <a:endParaRPr lang="de-DE" dirty="0" smtClean="0"/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Quelle: </a:t>
            </a:r>
            <a:r>
              <a:rPr lang="cs-CZ" dirty="0" smtClean="0"/>
              <a:t>z.B. </a:t>
            </a:r>
            <a:r>
              <a:rPr lang="de-DE" dirty="0" err="1" smtClean="0"/>
              <a:t>wikimedia</a:t>
            </a:r>
            <a:r>
              <a:rPr lang="de-DE" dirty="0" smtClean="0"/>
              <a:t> </a:t>
            </a:r>
            <a:r>
              <a:rPr lang="de-DE" dirty="0" err="1" smtClean="0"/>
              <a:t>commons</a:t>
            </a:r>
            <a:r>
              <a:rPr lang="cs-CZ" dirty="0" smtClean="0"/>
              <a:t> (gratis, </a:t>
            </a:r>
            <a:r>
              <a:rPr lang="cs-CZ" dirty="0" err="1" smtClean="0"/>
              <a:t>lizenzfrei</a:t>
            </a:r>
            <a:r>
              <a:rPr lang="cs-CZ" dirty="0" smtClean="0"/>
              <a:t>)</a:t>
            </a:r>
            <a:endParaRPr lang="de-DE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3533779"/>
            <a:ext cx="10972800" cy="234314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de-DE" sz="2600" dirty="0" smtClean="0"/>
              <a:t>Vielen Dank für Ihre Aufmerksamkeit</a:t>
            </a:r>
          </a:p>
          <a:p>
            <a:pPr algn="ctr">
              <a:buNone/>
            </a:pPr>
            <a:r>
              <a:rPr lang="cs-CZ" sz="2600" dirty="0" smtClean="0">
                <a:solidFill>
                  <a:srgbClr val="FF0000"/>
                </a:solidFill>
              </a:rPr>
              <a:t>p.mareckova@email.cz</a:t>
            </a:r>
            <a:endParaRPr lang="de-DE" sz="2600" dirty="0">
              <a:solidFill>
                <a:srgbClr val="FF0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62000" y="1752604"/>
            <a:ext cx="10972800" cy="1685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32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Ich freue mich </a:t>
            </a:r>
            <a:r>
              <a:rPr kumimoji="0" lang="cs-CZ" sz="32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auf</a:t>
            </a:r>
            <a:r>
              <a:rPr kumimoji="0" lang="cs-CZ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Ihre </a:t>
            </a:r>
            <a:r>
              <a:rPr kumimoji="0" lang="de-DE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Fragen &amp; Anmerkungen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32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32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Warum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de-DE" dirty="0" smtClean="0"/>
              <a:t>„…weil Fotografie sehr unterschiedliche Sichtweisen zulassen und demzufolge in verstärktem Maße deutungsoffen sind. Sie sprechen die Rezipient/innen zudem vielfach stärker affektiv an als Schrifttexte. Das macht einen Großteil ihres Reizes aus.“</a:t>
            </a:r>
          </a:p>
          <a:p>
            <a:endParaRPr lang="de-DE" dirty="0" smtClean="0"/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„Sprachdidaktisch vorteilhaft ist zudem, dass diese Impulse nichtsprachlich sind, sehr wohl aber Sprachproduktion freisetzen.“</a:t>
            </a:r>
          </a:p>
          <a:p>
            <a:pPr algn="r">
              <a:buNone/>
            </a:pPr>
            <a:r>
              <a:rPr lang="de-DE" dirty="0" smtClean="0"/>
              <a:t>(Decke-</a:t>
            </a:r>
            <a:r>
              <a:rPr lang="de-DE" dirty="0" err="1" smtClean="0"/>
              <a:t>Cornill</a:t>
            </a:r>
            <a:r>
              <a:rPr lang="de-DE" dirty="0" smtClean="0"/>
              <a:t> &amp; Küster, 2015, S. 251)</a:t>
            </a:r>
            <a:endParaRPr lang="de-DE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cs-CZ" sz="25000" dirty="0" smtClean="0"/>
              <a:t>? ? ?</a:t>
            </a:r>
            <a:endParaRPr lang="cs-CZ" sz="25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395415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Jahr</a:t>
            </a:r>
            <a:r>
              <a:rPr lang="cs-CZ" dirty="0" smtClean="0"/>
              <a:t> 1994 – </a:t>
            </a:r>
            <a:r>
              <a:rPr lang="cs-CZ" dirty="0" err="1" smtClean="0"/>
              <a:t>Themen</a:t>
            </a:r>
            <a:r>
              <a:rPr lang="cs-CZ" dirty="0" smtClean="0"/>
              <a:t> </a:t>
            </a:r>
            <a:r>
              <a:rPr lang="cs-CZ" dirty="0" err="1" smtClean="0"/>
              <a:t>neu</a:t>
            </a:r>
            <a:endParaRPr lang="cs-CZ" dirty="0"/>
          </a:p>
        </p:txBody>
      </p:sp>
      <p:pic>
        <p:nvPicPr>
          <p:cNvPr id="6" name="Zástupný symbol pro obsah 5" descr="IMG_000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10000"/>
          </a:blip>
          <a:srcRect l="9524" t="820" r="5900" b="24247"/>
          <a:stretch>
            <a:fillRect/>
          </a:stretch>
        </p:blipFill>
        <p:spPr>
          <a:xfrm>
            <a:off x="6032273" y="862563"/>
            <a:ext cx="4151871" cy="5397428"/>
          </a:xfrm>
        </p:spPr>
      </p:pic>
      <p:pic>
        <p:nvPicPr>
          <p:cNvPr id="7" name="Zástupný symbol pro obsah 6" descr="1994 Themen neu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8667" t="2001" r="6690" b="23094"/>
          <a:stretch>
            <a:fillRect/>
          </a:stretch>
        </p:blipFill>
        <p:spPr>
          <a:xfrm>
            <a:off x="1647653" y="839662"/>
            <a:ext cx="4188223" cy="524195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395415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Jahr</a:t>
            </a:r>
            <a:r>
              <a:rPr lang="cs-CZ" dirty="0" smtClean="0"/>
              <a:t> 2005 – Studio D</a:t>
            </a:r>
            <a:endParaRPr lang="cs-CZ" dirty="0"/>
          </a:p>
        </p:txBody>
      </p:sp>
      <p:pic>
        <p:nvPicPr>
          <p:cNvPr id="8" name="Zástupný symbol pro obsah 7" descr="2005 Studio D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2004"/>
          <a:stretch>
            <a:fillRect/>
          </a:stretch>
        </p:blipFill>
        <p:spPr>
          <a:xfrm>
            <a:off x="2042983" y="816341"/>
            <a:ext cx="3624649" cy="5231251"/>
          </a:xfrm>
        </p:spPr>
      </p:pic>
      <p:pic>
        <p:nvPicPr>
          <p:cNvPr id="11" name="Zástupný symbol pro obsah 10" descr="2005 Studio D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140" t="411" r="1997" b="3213"/>
          <a:stretch>
            <a:fillRect/>
          </a:stretch>
        </p:blipFill>
        <p:spPr>
          <a:xfrm>
            <a:off x="6614984" y="832022"/>
            <a:ext cx="3690551" cy="524750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395415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Jahr</a:t>
            </a:r>
            <a:r>
              <a:rPr lang="cs-CZ" dirty="0" smtClean="0"/>
              <a:t> 2009 – </a:t>
            </a:r>
            <a:r>
              <a:rPr lang="cs-CZ" dirty="0" err="1" smtClean="0"/>
              <a:t>Ausblick</a:t>
            </a:r>
            <a:endParaRPr lang="cs-CZ" dirty="0"/>
          </a:p>
        </p:txBody>
      </p:sp>
      <p:pic>
        <p:nvPicPr>
          <p:cNvPr id="8" name="Zástupný symbol pro obsah 7" descr="2009 Ausblick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3346" b="5609"/>
          <a:stretch>
            <a:fillRect/>
          </a:stretch>
        </p:blipFill>
        <p:spPr>
          <a:xfrm>
            <a:off x="2018270" y="811389"/>
            <a:ext cx="3906322" cy="5395382"/>
          </a:xfrm>
        </p:spPr>
      </p:pic>
      <p:pic>
        <p:nvPicPr>
          <p:cNvPr id="9" name="Zástupný symbol pro obsah 8" descr="2009 Ausblick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6965" t="6524" b="6292"/>
          <a:stretch>
            <a:fillRect/>
          </a:stretch>
        </p:blipFill>
        <p:spPr>
          <a:xfrm>
            <a:off x="6512234" y="840259"/>
            <a:ext cx="4015723" cy="532230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395415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Jahr</a:t>
            </a:r>
            <a:r>
              <a:rPr lang="cs-CZ" dirty="0" smtClean="0"/>
              <a:t> 2011 – Direkt</a:t>
            </a:r>
            <a:endParaRPr lang="cs-CZ" dirty="0"/>
          </a:p>
        </p:txBody>
      </p:sp>
      <p:pic>
        <p:nvPicPr>
          <p:cNvPr id="7" name="Zástupný symbol pro obsah 6" descr="2011 Direkt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4692" t="973"/>
          <a:stretch>
            <a:fillRect/>
          </a:stretch>
        </p:blipFill>
        <p:spPr>
          <a:xfrm>
            <a:off x="1774957" y="851999"/>
            <a:ext cx="3754627" cy="5517445"/>
          </a:xfrm>
        </p:spPr>
      </p:pic>
      <p:pic>
        <p:nvPicPr>
          <p:cNvPr id="10" name="Zástupný symbol pro obsah 9" descr="2011 Direkt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5728" t="1334" r="2372" b="743"/>
          <a:stretch>
            <a:fillRect/>
          </a:stretch>
        </p:blipFill>
        <p:spPr>
          <a:xfrm>
            <a:off x="6931049" y="930487"/>
            <a:ext cx="3591407" cy="5412259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395415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Jahr</a:t>
            </a:r>
            <a:r>
              <a:rPr lang="cs-CZ" dirty="0" smtClean="0"/>
              <a:t> 2013 – </a:t>
            </a:r>
            <a:r>
              <a:rPr lang="cs-CZ" dirty="0" err="1" smtClean="0"/>
              <a:t>Menschen</a:t>
            </a:r>
            <a:endParaRPr lang="cs-CZ" dirty="0"/>
          </a:p>
        </p:txBody>
      </p:sp>
      <p:pic>
        <p:nvPicPr>
          <p:cNvPr id="7" name="Zástupný symbol pro obsah 6" descr="2013 Menschen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10000"/>
          </a:blip>
          <a:srcRect l="6800" b="43351"/>
          <a:stretch>
            <a:fillRect/>
          </a:stretch>
        </p:blipFill>
        <p:spPr>
          <a:xfrm>
            <a:off x="134223" y="836801"/>
            <a:ext cx="4793948" cy="4121093"/>
          </a:xfrm>
        </p:spPr>
      </p:pic>
      <p:pic>
        <p:nvPicPr>
          <p:cNvPr id="10" name="Zástupný symbol pro obsah 9" descr="2013 Menschen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contrast="10000"/>
          </a:blip>
          <a:srcRect l="4538" b="39191"/>
          <a:stretch>
            <a:fillRect/>
          </a:stretch>
        </p:blipFill>
        <p:spPr>
          <a:xfrm>
            <a:off x="4957893" y="828413"/>
            <a:ext cx="3296873" cy="2970227"/>
          </a:xfrm>
        </p:spPr>
      </p:pic>
      <p:pic>
        <p:nvPicPr>
          <p:cNvPr id="11" name="Obrázek 10" descr="2013 Menschen (3)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6971" b="44543"/>
          <a:stretch>
            <a:fillRect/>
          </a:stretch>
        </p:blipFill>
        <p:spPr>
          <a:xfrm>
            <a:off x="7232787" y="2575420"/>
            <a:ext cx="4358081" cy="3674378"/>
          </a:xfrm>
          <a:prstGeom prst="rect">
            <a:avLst/>
          </a:prstGeom>
        </p:spPr>
      </p:pic>
      <p:pic>
        <p:nvPicPr>
          <p:cNvPr id="12" name="Obrázek 11" descr="2013 Menschen (4)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rcRect l="5034" b="40792"/>
          <a:stretch>
            <a:fillRect/>
          </a:stretch>
        </p:blipFill>
        <p:spPr>
          <a:xfrm>
            <a:off x="4184827" y="3615655"/>
            <a:ext cx="2968262" cy="26173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</TotalTime>
  <Words>1491</Words>
  <Application>Microsoft Office PowerPoint</Application>
  <PresentationFormat>Širokoúhlá obrazovka</PresentationFormat>
  <Paragraphs>215</Paragraphs>
  <Slides>29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Motiv sady Office</vt:lpstr>
      <vt:lpstr>Authentische Fotografie im DaF-Unterricht</vt:lpstr>
      <vt:lpstr>Warum?</vt:lpstr>
      <vt:lpstr>Warum?</vt:lpstr>
      <vt:lpstr>Prezentace aplikace PowerPoint</vt:lpstr>
      <vt:lpstr>Jahr 1994 – Themen neu</vt:lpstr>
      <vt:lpstr>Jahr 2005 – Studio D</vt:lpstr>
      <vt:lpstr>Jahr 2009 – Ausblick</vt:lpstr>
      <vt:lpstr>Jahr 2011 – Direkt</vt:lpstr>
      <vt:lpstr>Jahr 2013 – Menschen</vt:lpstr>
      <vt:lpstr>Jahr 2013 – Menschen </vt:lpstr>
      <vt:lpstr>Funktionen der Fotos in den Lehrwerken</vt:lpstr>
      <vt:lpstr>Beschreiben Sie, was Sie auf dem Foto nicht sehen…</vt:lpstr>
      <vt:lpstr>Beschreiben Sie, was Sie auf dem Foto nicht sehen…</vt:lpstr>
      <vt:lpstr>Beschreiben Sie, was Sie auf dem Foto nicht sehen…</vt:lpstr>
      <vt:lpstr>Beschreiben Sie, was Sie auf dem Foto nicht sehen…</vt:lpstr>
      <vt:lpstr>Beschreiben Sie, was Sie auf dem Foto nicht sehen…</vt:lpstr>
      <vt:lpstr>Es geht um den Menschen – Projekt des KS (B2)</vt:lpstr>
      <vt:lpstr>Es geht um den Menschen – Projekt des KS (B2)</vt:lpstr>
      <vt:lpstr>Was passiert in den nächsten 5 Minuten…?</vt:lpstr>
      <vt:lpstr>Was passiert in den nächsten 5 Minuten…?</vt:lpstr>
      <vt:lpstr>Was passiert in den nächsten 5 Minuten…?</vt:lpstr>
      <vt:lpstr>Was passiert in den nächsten 5 Minuten…?</vt:lpstr>
      <vt:lpstr>Was passiert in den nächsten 5 Minuten…?</vt:lpstr>
      <vt:lpstr>Reportage</vt:lpstr>
      <vt:lpstr>Poster</vt:lpstr>
      <vt:lpstr>Poster</vt:lpstr>
      <vt:lpstr>Poster</vt:lpstr>
      <vt:lpstr>Authentische Fotografie im DaF-Unterricht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Mareckova</dc:creator>
  <cp:lastModifiedBy>Mareckova</cp:lastModifiedBy>
  <cp:revision>76</cp:revision>
  <dcterms:created xsi:type="dcterms:W3CDTF">2016-02-12T08:32:25Z</dcterms:created>
  <dcterms:modified xsi:type="dcterms:W3CDTF">2016-12-12T10:00:24Z</dcterms:modified>
</cp:coreProperties>
</file>