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lUzJ8hcIF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UzJ8hcIFI" TargetMode="Externa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НЕОРЕАЛИЗМ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03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Роман </a:t>
            </a:r>
            <a:r>
              <a:rPr lang="cs-CZ" b="1" dirty="0" smtClean="0"/>
              <a:t>„</a:t>
            </a:r>
            <a:r>
              <a:rPr lang="ru-RU" b="1" dirty="0" smtClean="0"/>
              <a:t>Мы</a:t>
            </a:r>
            <a:r>
              <a:rPr lang="cs-CZ" b="1" dirty="0" smtClean="0"/>
              <a:t>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</a:t>
            </a:r>
            <a:r>
              <a:rPr lang="ru-RU" sz="2800" dirty="0" smtClean="0"/>
              <a:t>аписан </a:t>
            </a:r>
            <a:r>
              <a:rPr lang="ru-RU" sz="2800" dirty="0"/>
              <a:t>в </a:t>
            </a:r>
            <a:r>
              <a:rPr lang="ru-RU" sz="2800" dirty="0" smtClean="0"/>
              <a:t>1920 г., </a:t>
            </a:r>
          </a:p>
          <a:p>
            <a:r>
              <a:rPr lang="ru-RU" sz="2800" dirty="0" smtClean="0"/>
              <a:t>распространялся </a:t>
            </a:r>
            <a:r>
              <a:rPr lang="ru-RU" sz="2800" dirty="0"/>
              <a:t>в </a:t>
            </a:r>
            <a:r>
              <a:rPr lang="ru-RU" sz="2800" dirty="0" smtClean="0"/>
              <a:t>рукописи.</a:t>
            </a:r>
          </a:p>
          <a:p>
            <a:r>
              <a:rPr lang="ru-RU" sz="2800" dirty="0" smtClean="0"/>
              <a:t>Первая публикация – за границей,</a:t>
            </a:r>
            <a:r>
              <a:rPr lang="cs-CZ" sz="2800" dirty="0" smtClean="0"/>
              <a:t> 1924 </a:t>
            </a:r>
            <a:r>
              <a:rPr lang="ru-RU" sz="2800" dirty="0" smtClean="0"/>
              <a:t>г. </a:t>
            </a:r>
            <a:endParaRPr lang="cs-CZ" sz="2800" dirty="0"/>
          </a:p>
        </p:txBody>
      </p:sp>
      <p:pic>
        <p:nvPicPr>
          <p:cNvPr id="1026" name="Picture 2" descr="Výsledek obrázku pro роман 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80" y="19558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5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Модель Единого Государства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7180" y="1274234"/>
            <a:ext cx="11658600" cy="4023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романе показана модель идеального государства</a:t>
            </a:r>
            <a:r>
              <a:rPr lang="ru-RU" sz="2400" dirty="0">
                <a:solidFill>
                  <a:schemeClr val="tx1"/>
                </a:solidFill>
              </a:rPr>
              <a:t>, где найдена </a:t>
            </a:r>
            <a:r>
              <a:rPr lang="ru-RU" sz="2400" dirty="0" smtClean="0">
                <a:solidFill>
                  <a:schemeClr val="tx1"/>
                </a:solidFill>
              </a:rPr>
              <a:t>гармония </a:t>
            </a:r>
            <a:r>
              <a:rPr lang="ru-RU" sz="2400" dirty="0">
                <a:solidFill>
                  <a:schemeClr val="tx1"/>
                </a:solidFill>
              </a:rPr>
              <a:t>общественного и личного. Но оказывается, что это модель тоталитарной системы. «Идеальный» общественный уклад достигнут насильственным </a:t>
            </a:r>
            <a:r>
              <a:rPr lang="ru-RU" sz="2400" dirty="0" smtClean="0">
                <a:solidFill>
                  <a:schemeClr val="tx1"/>
                </a:solidFill>
              </a:rPr>
              <a:t>ограничением </a:t>
            </a:r>
            <a:r>
              <a:rPr lang="ru-RU" sz="2400" dirty="0">
                <a:solidFill>
                  <a:schemeClr val="tx1"/>
                </a:solidFill>
              </a:rPr>
              <a:t>свободы. 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Признаки </a:t>
            </a:r>
            <a:r>
              <a:rPr lang="ru-RU" sz="2400" b="1" dirty="0">
                <a:solidFill>
                  <a:schemeClr val="tx1"/>
                </a:solidFill>
              </a:rPr>
              <a:t>тоталитарной системы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Всеобщая </a:t>
            </a:r>
            <a:r>
              <a:rPr lang="ru-RU" sz="2400" dirty="0">
                <a:solidFill>
                  <a:schemeClr val="tx1"/>
                </a:solidFill>
              </a:rPr>
              <a:t>государственная идеология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Система </a:t>
            </a:r>
            <a:r>
              <a:rPr lang="ru-RU" sz="2400" dirty="0">
                <a:solidFill>
                  <a:schemeClr val="tx1"/>
                </a:solidFill>
              </a:rPr>
              <a:t>насилия</a:t>
            </a:r>
            <a:r>
              <a:rPr lang="ru-RU" sz="2400" dirty="0" smtClean="0">
                <a:solidFill>
                  <a:schemeClr val="tx1"/>
                </a:solidFill>
              </a:rPr>
              <a:t>. Отсутствие </a:t>
            </a:r>
            <a:r>
              <a:rPr lang="ru-RU" sz="2400" dirty="0">
                <a:solidFill>
                  <a:schemeClr val="tx1"/>
                </a:solidFill>
              </a:rPr>
              <a:t>реальных прав и свобод человека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Контроль </a:t>
            </a:r>
            <a:r>
              <a:rPr lang="ru-RU" sz="2400" dirty="0">
                <a:solidFill>
                  <a:schemeClr val="tx1"/>
                </a:solidFill>
              </a:rPr>
              <a:t>над всеми сферами жизни общества. 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1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Главная мысль </a:t>
            </a:r>
            <a:r>
              <a:rPr lang="ru-RU" dirty="0" smtClean="0">
                <a:solidFill>
                  <a:schemeClr val="tx1"/>
                </a:solidFill>
              </a:rPr>
              <a:t>романа –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5680" y="2048934"/>
            <a:ext cx="10058400" cy="40233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</a:rPr>
              <a:t>ч</a:t>
            </a:r>
            <a:r>
              <a:rPr lang="ru-RU" sz="2800" dirty="0" smtClean="0">
                <a:solidFill>
                  <a:schemeClr val="tx1"/>
                </a:solidFill>
              </a:rPr>
              <a:t>то </a:t>
            </a:r>
            <a:r>
              <a:rPr lang="ru-RU" sz="2800" dirty="0">
                <a:solidFill>
                  <a:schemeClr val="tx1"/>
                </a:solidFill>
              </a:rPr>
              <a:t>будет с человеком, если </a:t>
            </a:r>
            <a:r>
              <a:rPr lang="ru-RU" sz="2800" dirty="0" smtClean="0">
                <a:solidFill>
                  <a:schemeClr val="tx1"/>
                </a:solidFill>
              </a:rPr>
              <a:t>он: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поклоняется </a:t>
            </a:r>
            <a:r>
              <a:rPr lang="ru-RU" sz="2800" dirty="0">
                <a:solidFill>
                  <a:schemeClr val="tx1"/>
                </a:solidFill>
              </a:rPr>
              <a:t>абстрактно-разумной идее,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добровольно </a:t>
            </a:r>
            <a:r>
              <a:rPr lang="ru-RU" sz="2800" dirty="0">
                <a:solidFill>
                  <a:schemeClr val="tx1"/>
                </a:solidFill>
              </a:rPr>
              <a:t>отказывается от </a:t>
            </a:r>
            <a:r>
              <a:rPr lang="ru-RU" sz="2800" dirty="0" smtClean="0">
                <a:solidFill>
                  <a:schemeClr val="tx1"/>
                </a:solidFill>
              </a:rPr>
              <a:t>свободы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ставит </a:t>
            </a:r>
            <a:r>
              <a:rPr lang="ru-RU" sz="2800" dirty="0">
                <a:solidFill>
                  <a:schemeClr val="tx1"/>
                </a:solidFill>
              </a:rPr>
              <a:t>знак равенства между несвободой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и коллективным счастьем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78" y="2565400"/>
            <a:ext cx="3540609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Андрей </a:t>
            </a:r>
            <a:r>
              <a:rPr lang="ru-RU" b="1" dirty="0" smtClean="0">
                <a:solidFill>
                  <a:schemeClr val="tx1"/>
                </a:solidFill>
              </a:rPr>
              <a:t>Платонов  </a:t>
            </a:r>
            <a:r>
              <a:rPr lang="cs-CZ" b="1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1899 – 1951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48073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</a:rPr>
              <a:t>(настоящее имя </a:t>
            </a:r>
            <a:r>
              <a:rPr lang="ru-RU" sz="2400" b="1" dirty="0">
                <a:solidFill>
                  <a:schemeClr val="tx1"/>
                </a:solidFill>
              </a:rPr>
              <a:t>Андрей Платонович </a:t>
            </a:r>
            <a:r>
              <a:rPr lang="ru-RU" sz="2400" b="1" dirty="0" smtClean="0">
                <a:solidFill>
                  <a:schemeClr val="tx1"/>
                </a:solidFill>
              </a:rPr>
              <a:t>Климентов</a:t>
            </a:r>
            <a:r>
              <a:rPr lang="ru-RU" sz="2400" dirty="0" smtClean="0">
                <a:solidFill>
                  <a:schemeClr val="tx1"/>
                </a:solidFill>
              </a:rPr>
              <a:t>) –</a:t>
            </a:r>
            <a:endParaRPr lang="cs-CZ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русский </a:t>
            </a:r>
            <a:r>
              <a:rPr lang="ru-RU" sz="2400" dirty="0">
                <a:solidFill>
                  <a:schemeClr val="tx1"/>
                </a:solidFill>
              </a:rPr>
              <a:t>советский писатель, </a:t>
            </a:r>
            <a:endParaRPr lang="cs-CZ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драматург</a:t>
            </a:r>
            <a:r>
              <a:rPr lang="ru-RU" sz="2400" dirty="0">
                <a:solidFill>
                  <a:schemeClr val="tx1"/>
                </a:solidFill>
              </a:rPr>
              <a:t>, поэт, публицист, сценарист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961" y="2480734"/>
            <a:ext cx="2892451" cy="37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Жизнь и творчество А. Платонова</a:t>
            </a:r>
            <a:endParaRPr lang="cs-CZ" dirty="0"/>
          </a:p>
        </p:txBody>
      </p:sp>
      <p:pic>
        <p:nvPicPr>
          <p:cNvPr id="4" name="mlUzJ8hcIF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68600" y="1968996"/>
            <a:ext cx="65532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Произведения: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78382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Усомнившийся Макар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Впрок</a:t>
            </a:r>
            <a:r>
              <a:rPr lang="cs-CZ" sz="2800" dirty="0" smtClean="0">
                <a:solidFill>
                  <a:schemeClr val="tx1"/>
                </a:solidFill>
              </a:rPr>
              <a:t>“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Голубая </a:t>
            </a:r>
            <a:r>
              <a:rPr lang="ru-RU" sz="2800" dirty="0">
                <a:solidFill>
                  <a:schemeClr val="tx1"/>
                </a:solidFill>
              </a:rPr>
              <a:t>глубина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r>
              <a:rPr lang="ru-RU" sz="2800" dirty="0" smtClean="0">
                <a:solidFill>
                  <a:schemeClr val="tx1"/>
                </a:solidFill>
              </a:rPr>
              <a:t> –  сборник стихов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Котлован</a:t>
            </a:r>
            <a:r>
              <a:rPr lang="cs-CZ" sz="2800" dirty="0" smtClean="0">
                <a:solidFill>
                  <a:schemeClr val="tx1"/>
                </a:solidFill>
              </a:rPr>
              <a:t>“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err="1" smtClean="0">
                <a:solidFill>
                  <a:schemeClr val="tx1"/>
                </a:solidFill>
              </a:rPr>
              <a:t>Чевенгур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319" y="1845734"/>
            <a:ext cx="288836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Повесть </a:t>
            </a:r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ru-RU" dirty="0" smtClean="0">
                <a:solidFill>
                  <a:schemeClr val="tx1"/>
                </a:solidFill>
              </a:rPr>
              <a:t>Котлован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50483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и</a:t>
            </a:r>
            <a:r>
              <a:rPr lang="ru-RU" sz="2800" dirty="0" smtClean="0">
                <a:solidFill>
                  <a:schemeClr val="tx1"/>
                </a:solidFill>
              </a:rPr>
              <a:t>зображение процесса</a:t>
            </a:r>
            <a:r>
              <a:rPr lang="cs-CZ" sz="2800" dirty="0" smtClean="0">
                <a:solidFill>
                  <a:schemeClr val="tx1"/>
                </a:solidFill>
              </a:rPr>
              <a:t> „</a:t>
            </a:r>
            <a:r>
              <a:rPr lang="ru-RU" sz="2800" dirty="0" smtClean="0">
                <a:solidFill>
                  <a:schemeClr val="tx1"/>
                </a:solidFill>
              </a:rPr>
              <a:t>извлечения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r>
              <a:rPr lang="ru-RU" sz="2800" dirty="0" smtClean="0">
                <a:solidFill>
                  <a:schemeClr val="tx1"/>
                </a:solidFill>
              </a:rPr>
              <a:t> смысла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отлован – символ эпохи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артины коллективизации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а</a:t>
            </a:r>
            <a:r>
              <a:rPr lang="ru-RU" sz="2800" dirty="0" smtClean="0">
                <a:solidFill>
                  <a:schemeClr val="tx1"/>
                </a:solidFill>
              </a:rPr>
              <a:t>бсурдность мира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а</a:t>
            </a:r>
            <a:r>
              <a:rPr lang="ru-RU" sz="2800" dirty="0" smtClean="0">
                <a:solidFill>
                  <a:schemeClr val="tx1"/>
                </a:solidFill>
              </a:rPr>
              <a:t>фористичность языка</a:t>
            </a:r>
          </a:p>
          <a:p>
            <a:pPr marL="0" indent="0">
              <a:buNone/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Výsledek obrázku pro повесть котлов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1936464"/>
            <a:ext cx="2938780" cy="42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Два взгляда на неореализм: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43876" y="30136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(2) </a:t>
            </a:r>
            <a:r>
              <a:rPr lang="ru-RU" sz="2800" dirty="0" smtClean="0"/>
              <a:t>одно </a:t>
            </a:r>
            <a:r>
              <a:rPr lang="ru-RU" sz="2800" dirty="0"/>
              <a:t>из </a:t>
            </a:r>
            <a:endParaRPr lang="ru-RU" sz="2800" dirty="0" smtClean="0"/>
          </a:p>
          <a:p>
            <a:r>
              <a:rPr lang="ru-RU" sz="2800" dirty="0" smtClean="0"/>
              <a:t>модернистских </a:t>
            </a:r>
            <a:r>
              <a:rPr lang="ru-RU" sz="2800" dirty="0"/>
              <a:t>течений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08380" y="3013656"/>
            <a:ext cx="32498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(1) новый </a:t>
            </a:r>
            <a:r>
              <a:rPr lang="ru-RU" sz="2800" dirty="0"/>
              <a:t>этап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русском реализме</a:t>
            </a:r>
          </a:p>
        </p:txBody>
      </p:sp>
    </p:spTree>
    <p:extLst>
      <p:ext uri="{BB962C8B-B14F-4D97-AF65-F5344CB8AC3E}">
        <p14:creationId xmlns:p14="http://schemas.microsoft.com/office/powerpoint/2010/main" val="283754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(1) Неореализм -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800" i="1" dirty="0" smtClean="0">
                <a:solidFill>
                  <a:schemeClr val="tx1"/>
                </a:solidFill>
              </a:rPr>
              <a:t>„</a:t>
            </a:r>
            <a:r>
              <a:rPr lang="ru-RU" sz="2800" i="1" dirty="0" smtClean="0">
                <a:solidFill>
                  <a:schemeClr val="tx1"/>
                </a:solidFill>
              </a:rPr>
              <a:t>особое </a:t>
            </a:r>
            <a:r>
              <a:rPr lang="ru-RU" sz="2800" i="1" dirty="0">
                <a:solidFill>
                  <a:schemeClr val="tx1"/>
                </a:solidFill>
              </a:rPr>
              <a:t>течение внутри реалистического направления, больше, чем другие, соприкасавшееся с процессами, протекавшими в модернистском движении, и освобождавшееся от сильного натуралистического веяния, окрасившего широкое реалистическое движение предыдущих </a:t>
            </a:r>
            <a:r>
              <a:rPr lang="ru-RU" sz="2800" i="1" dirty="0" smtClean="0">
                <a:solidFill>
                  <a:schemeClr val="tx1"/>
                </a:solidFill>
              </a:rPr>
              <a:t>лет</a:t>
            </a:r>
            <a:r>
              <a:rPr lang="cs-CZ" sz="2800" i="1" dirty="0" smtClean="0">
                <a:solidFill>
                  <a:schemeClr val="tx1"/>
                </a:solidFill>
              </a:rPr>
              <a:t>“. 							</a:t>
            </a:r>
            <a:r>
              <a:rPr lang="ru-RU" sz="2800" i="1" dirty="0" smtClean="0">
                <a:solidFill>
                  <a:schemeClr val="tx1"/>
                </a:solidFill>
              </a:rPr>
              <a:t>(В</a:t>
            </a:r>
            <a:r>
              <a:rPr lang="ru-RU" sz="2800" i="1" dirty="0">
                <a:solidFill>
                  <a:schemeClr val="tx1"/>
                </a:solidFill>
              </a:rPr>
              <a:t>. А. </a:t>
            </a:r>
            <a:r>
              <a:rPr lang="ru-RU" sz="2800" i="1" dirty="0" smtClean="0">
                <a:solidFill>
                  <a:schemeClr val="tx1"/>
                </a:solidFill>
              </a:rPr>
              <a:t>Келдыш)</a:t>
            </a:r>
            <a:endParaRPr lang="cs-CZ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7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(2) Неореализм –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sz="2800" dirty="0" err="1">
                <a:solidFill>
                  <a:schemeClr val="tx1"/>
                </a:solidFill>
              </a:rPr>
              <a:t>п</a:t>
            </a:r>
            <a:r>
              <a:rPr lang="ru-RU" sz="2800" dirty="0" err="1" smtClean="0">
                <a:solidFill>
                  <a:schemeClr val="tx1"/>
                </a:solidFill>
              </a:rPr>
              <a:t>остсимволистское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модернистское течение, основанное на методе, синтезирующем «черты реализма и </a:t>
            </a:r>
            <a:r>
              <a:rPr lang="ru-RU" sz="2800" dirty="0" smtClean="0">
                <a:solidFill>
                  <a:schemeClr val="tx1"/>
                </a:solidFill>
              </a:rPr>
              <a:t>символизма </a:t>
            </a:r>
            <a:r>
              <a:rPr lang="ru-RU" sz="2800" dirty="0">
                <a:solidFill>
                  <a:schemeClr val="tx1"/>
                </a:solidFill>
              </a:rPr>
              <a:t>при преобладании последних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(Т. Г. Давыдова)</a:t>
            </a:r>
            <a:endParaRPr lang="cs-CZ" sz="2800" i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онцепция </a:t>
            </a:r>
            <a:r>
              <a:rPr lang="ru-RU" dirty="0">
                <a:solidFill>
                  <a:schemeClr val="tx1"/>
                </a:solidFill>
              </a:rPr>
              <a:t>неореализма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800" dirty="0">
                <a:solidFill>
                  <a:schemeClr val="tx1"/>
                </a:solidFill>
              </a:rPr>
              <a:t>В неореалистических произведениях, наряду с символистскими, существенны и импрессионистические, примитивистские, экспрессионистические способы типизации и изобразительно-выразительные средства и </a:t>
            </a:r>
            <a:r>
              <a:rPr lang="ru-RU" sz="2800" dirty="0" smtClean="0">
                <a:solidFill>
                  <a:schemeClr val="tx1"/>
                </a:solidFill>
              </a:rPr>
              <a:t>приемы</a:t>
            </a:r>
            <a:r>
              <a:rPr lang="cs-CZ" sz="2800" dirty="0" smtClean="0">
                <a:solidFill>
                  <a:schemeClr val="tx1"/>
                </a:solidFill>
              </a:rPr>
              <a:t>.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4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Направления неореализма: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46218" y="2170577"/>
            <a:ext cx="2645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/>
              <a:t>религиозное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7359137" y="2170577"/>
            <a:ext cx="2884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/>
              <a:t>атеистическое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1846218" y="3037055"/>
            <a:ext cx="49743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Ремизов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Пришвин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Сергеев-Ценск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ий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Шмел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ёв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А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Чапыгин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Шишков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К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Тренев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Булгаков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7359137" y="3037055"/>
            <a:ext cx="6096000" cy="22491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Эренбург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Каверин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Катаев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Л.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Лунц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Платонов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Толсто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й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cs-CZ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Беляев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704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Неореализм –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ф</a:t>
            </a:r>
            <a:r>
              <a:rPr lang="ru-RU" sz="2800" dirty="0" smtClean="0">
                <a:solidFill>
                  <a:schemeClr val="tx1"/>
                </a:solidFill>
              </a:rPr>
              <a:t>ормируется под влиянием: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символизма,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акмеизма,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футуризма.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неореализм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88" y="2571196"/>
            <a:ext cx="5498592" cy="36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Евгений Замятин (</a:t>
            </a:r>
            <a:r>
              <a:rPr lang="cs-CZ" dirty="0" smtClean="0">
                <a:solidFill>
                  <a:schemeClr val="tx1"/>
                </a:solidFill>
              </a:rPr>
              <a:t>1884 – 1937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solidFill>
                  <a:schemeClr val="tx1"/>
                </a:solidFill>
              </a:rPr>
              <a:t>русский писатель, критик и </a:t>
            </a:r>
            <a:r>
              <a:rPr lang="ru-RU" sz="2800" i="1" dirty="0" smtClean="0">
                <a:solidFill>
                  <a:schemeClr val="tx1"/>
                </a:solidFill>
              </a:rPr>
              <a:t>публицист</a:t>
            </a:r>
            <a:endParaRPr lang="en-US" sz="2800" i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Произведения</a:t>
            </a:r>
            <a:r>
              <a:rPr lang="ru-RU" sz="2800" i="1" dirty="0" smtClean="0">
                <a:solidFill>
                  <a:schemeClr val="tx1"/>
                </a:solidFill>
              </a:rPr>
              <a:t>: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Один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Уездное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На куличках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Мы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Арапы»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евгений замя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488" y="1991323"/>
            <a:ext cx="3060192" cy="42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8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1792" y="203247"/>
            <a:ext cx="11314176" cy="609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Утопия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греч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πος — «место», υ-τοπος — «не место», «место, которого нет») — жанр художественной литературы, близкий к научной фантастике, описывающий модель идеального, с точки зрения автора, общества.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верой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автора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безупречность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Антиутопия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художественной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близкий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научной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фантастике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описывающий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государство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котором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возобладали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негативные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тенденции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некоторых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случаях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описывается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отдельное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государство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целом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идеи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утопии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антиутопии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правило,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построены на ограничении свобод человека ради его же счастья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Антиутопия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отличие от утопии)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раскрывает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также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отрицательные стороны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построенной модели, которые по замыслу автора являются ее уязвимым местом.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Кульминацией антиутопии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 против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описанной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793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1580</TotalTime>
  <Words>420</Words>
  <Application>Microsoft Office PowerPoint</Application>
  <PresentationFormat>Širokoúhlá obrazovka</PresentationFormat>
  <Paragraphs>78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Retrospektiva</vt:lpstr>
      <vt:lpstr>НЕОРЕАЛИЗМ</vt:lpstr>
      <vt:lpstr>Два взгляда на неореализм:</vt:lpstr>
      <vt:lpstr>(1) Неореализм - </vt:lpstr>
      <vt:lpstr>(2) Неореализм – </vt:lpstr>
      <vt:lpstr>Концепция неореализма</vt:lpstr>
      <vt:lpstr>Направления неореализма:</vt:lpstr>
      <vt:lpstr>Неореализм – </vt:lpstr>
      <vt:lpstr>Евгений Замятин (1884 – 1937)</vt:lpstr>
      <vt:lpstr>Prezentace aplikace PowerPoint</vt:lpstr>
      <vt:lpstr>Роман „Мы“</vt:lpstr>
      <vt:lpstr>Модель Единого Государства</vt:lpstr>
      <vt:lpstr>Главная мысль романа – </vt:lpstr>
      <vt:lpstr>Андрей Платонов  (1899 – 1951)</vt:lpstr>
      <vt:lpstr>Жизнь и творчество А. Платонова</vt:lpstr>
      <vt:lpstr>Произведения:</vt:lpstr>
      <vt:lpstr>Повесть „Котлован“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НЕОРЕАЛИЗМ</dc:title>
  <dc:creator>JANA</dc:creator>
  <cp:lastModifiedBy>JANA</cp:lastModifiedBy>
  <cp:revision>17</cp:revision>
  <dcterms:created xsi:type="dcterms:W3CDTF">2016-11-12T06:55:52Z</dcterms:created>
  <dcterms:modified xsi:type="dcterms:W3CDTF">2016-11-14T09:48:59Z</dcterms:modified>
</cp:coreProperties>
</file>