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322" y="1254642"/>
            <a:ext cx="8144134" cy="2852137"/>
          </a:xfrm>
        </p:spPr>
        <p:txBody>
          <a:bodyPr/>
          <a:lstStyle/>
          <a:p>
            <a:r>
              <a:rPr lang="az-Cyrl-AZ" dirty="0"/>
              <a:t>Позитивный</a:t>
            </a:r>
            <a:r>
              <a:rPr lang="cs-CZ" dirty="0"/>
              <a:t> </a:t>
            </a:r>
            <a:r>
              <a:rPr lang="az-Cyrl-AZ" dirty="0"/>
              <a:t>и</a:t>
            </a:r>
            <a:r>
              <a:rPr lang="cs-CZ" dirty="0"/>
              <a:t> </a:t>
            </a:r>
            <a:r>
              <a:rPr lang="az-Cyrl-AZ" dirty="0"/>
              <a:t>негативный трансфер</a:t>
            </a:r>
            <a:r>
              <a:rPr lang="cs-CZ" dirty="0"/>
              <a:t> </a:t>
            </a:r>
            <a:r>
              <a:rPr lang="cs-CZ" sz="2400" dirty="0"/>
              <a:t>(</a:t>
            </a:r>
            <a:r>
              <a:rPr lang="az-Cyrl-AZ" sz="2400" dirty="0"/>
              <a:t>Интерференция</a:t>
            </a:r>
            <a:r>
              <a:rPr lang="cs-CZ" sz="2400" dirty="0"/>
              <a:t>)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Veronika Vyskočilová 441277</a:t>
            </a:r>
          </a:p>
        </p:txBody>
      </p:sp>
    </p:spTree>
    <p:extLst>
      <p:ext uri="{BB962C8B-B14F-4D97-AF65-F5344CB8AC3E}">
        <p14:creationId xmlns:p14="http://schemas.microsoft.com/office/powerpoint/2010/main" val="1243945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Грамматика (морфология и синтаксис)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55314"/>
          </a:xfrm>
        </p:spPr>
        <p:txBody>
          <a:bodyPr>
            <a:normAutofit lnSpcReduction="10000"/>
          </a:bodyPr>
          <a:lstStyle/>
          <a:p>
            <a:r>
              <a:rPr lang="az-Cyrl-AZ" dirty="0"/>
              <a:t>ПТ - видовые пары → писать-написать</a:t>
            </a:r>
            <a:endParaRPr lang="cs-CZ" dirty="0"/>
          </a:p>
          <a:p>
            <a:r>
              <a:rPr lang="ru-RU" dirty="0"/>
              <a:t>НТ - окончание прошедшего времени множественного числа женского рода → в чешском языке: Ženy přišly, а в русском языке: Женщины пришли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- </a:t>
            </a:r>
            <a:r>
              <a:rPr lang="ru-RU" dirty="0"/>
              <a:t>синтаксические конструкции → Вы сама сказала вместо Вы сами сказали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- </a:t>
            </a:r>
            <a:r>
              <a:rPr lang="ru-RU" dirty="0"/>
              <a:t>в РЯ отсутствует глагол být в настоящем времени → Он студент (on je student)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- </a:t>
            </a:r>
            <a:r>
              <a:rPr lang="ru-RU" dirty="0"/>
              <a:t>выражение существования и собственности → у меня (есть) – já mám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- </a:t>
            </a:r>
            <a:r>
              <a:rPr lang="ru-RU" dirty="0"/>
              <a:t>склонение → в парку вместо в парке, по горах вместо по горам (лесам, паркам, площадям)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793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z-Cyrl-AZ" sz="8900" dirty="0"/>
              <a:t>Спасибо</a:t>
            </a:r>
            <a:r>
              <a:rPr lang="cs-CZ" dirty="0"/>
              <a:t>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639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Что такое интерференция?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это взаимодействие языковых систем, которое выражается в</a:t>
            </a:r>
            <a:r>
              <a:rPr lang="cs-CZ" dirty="0"/>
              <a:t> </a:t>
            </a:r>
            <a:r>
              <a:rPr lang="ru-RU" dirty="0"/>
              <a:t>отклонении от нормы изучаемого языка под влиянием родного (или другого</a:t>
            </a:r>
            <a:r>
              <a:rPr lang="cs-CZ" dirty="0"/>
              <a:t> </a:t>
            </a:r>
            <a:r>
              <a:rPr lang="ru-RU" dirty="0"/>
              <a:t>иностранного) языка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ru-RU" dirty="0"/>
              <a:t>интерференция наблюдается в процессе контакта двух или нескольких языков (неродственных и близкородственных) и считается явлением негативным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400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Позитивный трансфер</a:t>
            </a:r>
            <a:r>
              <a:rPr lang="cs-CZ" dirty="0"/>
              <a:t> / </a:t>
            </a:r>
            <a:r>
              <a:rPr lang="az-Cyrl-AZ" dirty="0"/>
              <a:t>Негативный трансфер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z-Cyrl-AZ" dirty="0">
                <a:solidFill>
                  <a:schemeClr val="bg1">
                    <a:lumMod val="95000"/>
                    <a:lumOff val="5000"/>
                  </a:schemeClr>
                </a:solidFill>
              </a:rPr>
              <a:t>Позитивный трансфер</a:t>
            </a:r>
            <a:r>
              <a:rPr lang="az-Cyrl-AZ" dirty="0"/>
              <a:t> (ПТ)</a:t>
            </a:r>
            <a:r>
              <a:rPr lang="cs-CZ" dirty="0"/>
              <a:t> - </a:t>
            </a:r>
            <a:r>
              <a:rPr lang="ru-RU" dirty="0"/>
              <a:t>использование тех элементов родного (иностранного) языка, которые нам помогают в овладении другим языком</a:t>
            </a:r>
            <a:endParaRPr lang="cs-CZ" dirty="0"/>
          </a:p>
          <a:p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Негативный трансфер </a:t>
            </a:r>
            <a:r>
              <a:rPr lang="ru-RU" dirty="0"/>
              <a:t>(НТ) – влияние элементов родного (другого иностранного языка) на изучаемый язык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17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Разные уровни языка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az-Cyrl-AZ" dirty="0"/>
              <a:t>лексико-семантическом</a:t>
            </a:r>
            <a:endParaRPr lang="cs-CZ" dirty="0"/>
          </a:p>
          <a:p>
            <a:r>
              <a:rPr lang="cs-CZ" dirty="0"/>
              <a:t>2. </a:t>
            </a:r>
            <a:r>
              <a:rPr lang="az-Cyrl-AZ" dirty="0"/>
              <a:t>графическом</a:t>
            </a:r>
            <a:endParaRPr lang="cs-CZ" dirty="0"/>
          </a:p>
          <a:p>
            <a:r>
              <a:rPr lang="cs-CZ" dirty="0"/>
              <a:t>3. </a:t>
            </a:r>
            <a:r>
              <a:rPr lang="az-Cyrl-AZ" dirty="0"/>
              <a:t>фонетическом</a:t>
            </a:r>
            <a:endParaRPr lang="cs-CZ" dirty="0"/>
          </a:p>
          <a:p>
            <a:r>
              <a:rPr lang="cs-CZ" dirty="0"/>
              <a:t>4. </a:t>
            </a:r>
            <a:r>
              <a:rPr lang="az-Cyrl-AZ" dirty="0"/>
              <a:t>грамматическом (морфологическом и синтаксическом)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219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Факторы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A) </a:t>
            </a:r>
            <a:r>
              <a:rPr lang="ru-RU" dirty="0"/>
              <a:t>принадлежность языков к разным или близкородственным семьям</a:t>
            </a:r>
            <a:endParaRPr lang="cs-CZ" dirty="0"/>
          </a:p>
          <a:p>
            <a:r>
              <a:rPr lang="cs-CZ" dirty="0"/>
              <a:t>B) </a:t>
            </a:r>
            <a:r>
              <a:rPr lang="ru-RU" dirty="0"/>
              <a:t>двуязычная среда х отсутствие изучаемого речевого окружения </a:t>
            </a:r>
            <a:endParaRPr lang="cs-CZ" dirty="0"/>
          </a:p>
          <a:p>
            <a:r>
              <a:rPr lang="cs-CZ" dirty="0"/>
              <a:t>C) </a:t>
            </a:r>
            <a:r>
              <a:rPr lang="ru-RU" dirty="0"/>
              <a:t>степень владения родным и другим иностранным языком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9069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Примеры интерференции между чешским и русским языками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z-Cyrl-AZ" dirty="0"/>
              <a:t>1) Лексикология и семантика</a:t>
            </a:r>
            <a:endParaRPr lang="cs-CZ" dirty="0"/>
          </a:p>
          <a:p>
            <a:r>
              <a:rPr lang="az-Cyrl-AZ" dirty="0"/>
              <a:t>2) Графика</a:t>
            </a:r>
            <a:endParaRPr lang="cs-CZ" dirty="0"/>
          </a:p>
          <a:p>
            <a:r>
              <a:rPr lang="az-Cyrl-AZ" dirty="0"/>
              <a:t>3) Фонетика</a:t>
            </a:r>
            <a:endParaRPr lang="cs-CZ" dirty="0"/>
          </a:p>
          <a:p>
            <a:r>
              <a:rPr lang="ru-RU" dirty="0"/>
              <a:t>4) Грамматика (морфология и синтаксис)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848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Лексикология и семантика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z-Cyrl-AZ" dirty="0"/>
              <a:t>ПТ</a:t>
            </a:r>
            <a:r>
              <a:rPr lang="cs-CZ" dirty="0"/>
              <a:t>- </a:t>
            </a:r>
            <a:r>
              <a:rPr lang="ru-RU" dirty="0"/>
              <a:t>некоторые слова тождественные очень похожи друг на друга</a:t>
            </a:r>
            <a:endParaRPr lang="cs-CZ" dirty="0"/>
          </a:p>
          <a:p>
            <a:r>
              <a:rPr lang="az-Cyrl-AZ" dirty="0"/>
              <a:t>например</a:t>
            </a:r>
            <a:r>
              <a:rPr lang="cs-CZ" dirty="0"/>
              <a:t>: - </a:t>
            </a:r>
            <a:r>
              <a:rPr lang="az-Cyrl-AZ" dirty="0"/>
              <a:t>отец-</a:t>
            </a:r>
            <a:r>
              <a:rPr lang="cs-CZ" dirty="0"/>
              <a:t>otec</a:t>
            </a:r>
          </a:p>
          <a:p>
            <a:pPr marL="0" indent="0">
              <a:buNone/>
            </a:pPr>
            <a:r>
              <a:rPr lang="cs-CZ" dirty="0"/>
              <a:t>                    - </a:t>
            </a:r>
            <a:r>
              <a:rPr lang="az-Cyrl-AZ" dirty="0"/>
              <a:t>молоко-</a:t>
            </a:r>
            <a:r>
              <a:rPr lang="cs-CZ" dirty="0"/>
              <a:t>mléko</a:t>
            </a:r>
          </a:p>
          <a:p>
            <a:pPr marL="0" indent="0">
              <a:buNone/>
            </a:pPr>
            <a:r>
              <a:rPr lang="cs-CZ" dirty="0"/>
              <a:t>                    - </a:t>
            </a:r>
            <a:r>
              <a:rPr lang="az-Cyrl-AZ" dirty="0"/>
              <a:t>вода-</a:t>
            </a:r>
            <a:r>
              <a:rPr lang="cs-CZ" dirty="0"/>
              <a:t>voda</a:t>
            </a:r>
          </a:p>
          <a:p>
            <a:pPr marL="0" indent="0">
              <a:buNone/>
            </a:pPr>
            <a:r>
              <a:rPr lang="cs-CZ" dirty="0"/>
              <a:t>                    - </a:t>
            </a:r>
            <a:r>
              <a:rPr lang="az-Cyrl-AZ" dirty="0"/>
              <a:t>яблоко-</a:t>
            </a:r>
            <a:r>
              <a:rPr lang="cs-CZ" dirty="0"/>
              <a:t>jablko</a:t>
            </a:r>
          </a:p>
          <a:p>
            <a:r>
              <a:rPr lang="az-Cyrl-AZ" dirty="0"/>
              <a:t>интернационализмы </a:t>
            </a:r>
            <a:r>
              <a:rPr lang="cs-CZ" dirty="0"/>
              <a:t>- </a:t>
            </a:r>
            <a:r>
              <a:rPr lang="az-Cyrl-AZ" dirty="0"/>
              <a:t>президент, культура, метод</a:t>
            </a:r>
            <a:endParaRPr lang="cs-CZ" dirty="0"/>
          </a:p>
          <a:p>
            <a:r>
              <a:rPr lang="ru-RU" dirty="0"/>
              <a:t>НТ – разное значение слов, которые одинаково звучат – межъязыковые омонимы → У вас красный живот x </a:t>
            </a:r>
            <a:r>
              <a:rPr lang="cs-CZ" dirty="0"/>
              <a:t>Máte krásný život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191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Графика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ПТ - одинаковые буквы → а, е, о</a:t>
            </a:r>
            <a:r>
              <a:rPr lang="cs-CZ" dirty="0"/>
              <a:t> </a:t>
            </a:r>
          </a:p>
          <a:p>
            <a:r>
              <a:rPr lang="ru-RU" dirty="0"/>
              <a:t>НТ - замена букв латыни и азбуки</a:t>
            </a:r>
            <a:r>
              <a:rPr lang="cs-CZ" dirty="0"/>
              <a:t> – </a:t>
            </a:r>
            <a:r>
              <a:rPr lang="az-Cyrl-AZ" dirty="0"/>
              <a:t>в</a:t>
            </a:r>
            <a:r>
              <a:rPr lang="cs-CZ" dirty="0"/>
              <a:t> (p.)=v (</a:t>
            </a:r>
            <a:r>
              <a:rPr lang="az-Cyrl-AZ" dirty="0"/>
              <a:t>ч</a:t>
            </a:r>
            <a:r>
              <a:rPr lang="cs-CZ" dirty="0"/>
              <a:t>.) , </a:t>
            </a:r>
            <a:r>
              <a:rPr lang="az-Cyrl-AZ" dirty="0"/>
              <a:t>у</a:t>
            </a:r>
            <a:r>
              <a:rPr lang="cs-CZ" dirty="0"/>
              <a:t> (p.)=u (</a:t>
            </a:r>
            <a:r>
              <a:rPr lang="az-Cyrl-AZ" dirty="0"/>
              <a:t>ч</a:t>
            </a:r>
            <a:r>
              <a:rPr lang="cs-CZ" dirty="0"/>
              <a:t>.),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az-Cyrl-AZ" dirty="0"/>
              <a:t>н</a:t>
            </a:r>
            <a:r>
              <a:rPr lang="cs-CZ" dirty="0"/>
              <a:t> (p.)= n (</a:t>
            </a:r>
            <a:r>
              <a:rPr lang="az-Cyrl-AZ" dirty="0"/>
              <a:t>ч</a:t>
            </a:r>
            <a:r>
              <a:rPr lang="cs-CZ" dirty="0"/>
              <a:t>.) </a:t>
            </a:r>
          </a:p>
          <a:p>
            <a:r>
              <a:rPr lang="ru-RU" dirty="0"/>
              <a:t>студенты пишут Врно вместо Брно</a:t>
            </a:r>
            <a:endParaRPr lang="cs-CZ" dirty="0"/>
          </a:p>
          <a:p>
            <a:r>
              <a:rPr lang="ru-RU" dirty="0"/>
              <a:t>орфография</a:t>
            </a:r>
            <a:r>
              <a:rPr lang="cs-CZ" dirty="0"/>
              <a:t> -</a:t>
            </a:r>
            <a:r>
              <a:rPr lang="ru-RU" dirty="0"/>
              <a:t> правописание заимствованных слов поэзия, университет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443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Фонетика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ПТ - произношение парных согласных д-д', т-т', н-н</a:t>
            </a:r>
            <a:endParaRPr lang="cs-CZ" dirty="0"/>
          </a:p>
          <a:p>
            <a:r>
              <a:rPr lang="ru-RU" dirty="0"/>
              <a:t>произношение </a:t>
            </a:r>
            <a:r>
              <a:rPr lang="ru-RU" i="1" dirty="0"/>
              <a:t>я, ю </a:t>
            </a:r>
            <a:r>
              <a:rPr lang="ru-RU" dirty="0"/>
              <a:t>в начале слова → </a:t>
            </a:r>
            <a:r>
              <a:rPr lang="ru-RU" i="1" dirty="0"/>
              <a:t>яблоко</a:t>
            </a:r>
            <a:r>
              <a:rPr lang="ru-RU" dirty="0"/>
              <a:t> или после гласного → </a:t>
            </a:r>
            <a:r>
              <a:rPr lang="ru-RU" i="1" dirty="0"/>
              <a:t>моя</a:t>
            </a:r>
            <a:endParaRPr lang="cs-CZ" i="1" dirty="0"/>
          </a:p>
          <a:p>
            <a:r>
              <a:rPr lang="ru-RU" dirty="0"/>
              <a:t>НТ - в чешском языке ударение всегда на первом слоге, в русском языке ударение может падать на любой слог</a:t>
            </a:r>
            <a:endParaRPr lang="cs-CZ" dirty="0"/>
          </a:p>
          <a:p>
            <a:r>
              <a:rPr lang="az-Cyrl-AZ" dirty="0"/>
              <a:t>окончание –ся произносим –ца</a:t>
            </a:r>
            <a:endParaRPr lang="cs-CZ" i="1" dirty="0"/>
          </a:p>
          <a:p>
            <a:r>
              <a:rPr lang="ru-RU" dirty="0"/>
              <a:t>произношение мягких → ч, щ, твѐрдых → ж, ш, ц</a:t>
            </a:r>
            <a:r>
              <a:rPr lang="cs-CZ" dirty="0"/>
              <a:t>,</a:t>
            </a:r>
            <a:r>
              <a:rPr lang="ru-RU" dirty="0"/>
              <a:t> и парных согласных → л-л' и р- р' → фильм, Игорь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858171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162</TotalTime>
  <Words>472</Words>
  <Application>Microsoft Office PowerPoint</Application>
  <PresentationFormat>Širokoúhlá obrazovka</PresentationFormat>
  <Paragraphs>52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Berlín</vt:lpstr>
      <vt:lpstr>Позитивный и негативный трансфер (Интерференция) </vt:lpstr>
      <vt:lpstr>Что такое интерференция?</vt:lpstr>
      <vt:lpstr>Позитивный трансфер / Негативный трансфер</vt:lpstr>
      <vt:lpstr>Разные уровни языка</vt:lpstr>
      <vt:lpstr>Факторы</vt:lpstr>
      <vt:lpstr>Примеры интерференции между чешским и русским языками</vt:lpstr>
      <vt:lpstr>Лексикология и семантика</vt:lpstr>
      <vt:lpstr>Графика</vt:lpstr>
      <vt:lpstr>Фонетика</vt:lpstr>
      <vt:lpstr>Грамматика (морфология и синтаксис)</vt:lpstr>
      <vt:lpstr>Спасибо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Позитивный и негативный трансфер (Интерференция)</dc:title>
  <dc:creator>Lukáš Rédl</dc:creator>
  <cp:lastModifiedBy>lektor</cp:lastModifiedBy>
  <cp:revision>12</cp:revision>
  <dcterms:created xsi:type="dcterms:W3CDTF">2016-10-26T17:41:53Z</dcterms:created>
  <dcterms:modified xsi:type="dcterms:W3CDTF">2016-12-08T12:39:19Z</dcterms:modified>
</cp:coreProperties>
</file>